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jRSuV6Jt/hyBRAOBbF3LWnb8ht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3FA362-FC60-4EF9-914C-E8D3434354FB}">
  <a:tblStyle styleId="{383FA362-FC60-4EF9-914C-E8D3434354F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90D1AFB-CF44-4560-8DA3-1B64F1677683}"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2CECD6FC-C25D-439E-B57E-4BD45F8B39DB}"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3b557de79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103b557de79_1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e9cad68c_2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10ce9cad68c_2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ce9cad68c_4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10ce9cad68c_4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ce9cad68c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10ce9cad68c_2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ce9cad68c_4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10ce9cad68c_4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ce9cad68c_4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g10ce9cad68c_4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d0f66ce17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g10d0f66ce17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ce9cad68c_4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10ce9cad68c_4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d0f66ce17_3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10d0f66ce17_3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ce9cad68c_2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10ce9cad68c_2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ce9cad68c_7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sz="1300">
                <a:solidFill>
                  <a:srgbClr val="333333"/>
                </a:solidFill>
                <a:latin typeface="Microsoft Yahei"/>
                <a:ea typeface="Microsoft Yahei"/>
                <a:cs typeface="Microsoft Yahei"/>
                <a:sym typeface="Microsoft Yahei"/>
              </a:rPr>
              <a:t>打野：遊走在野區，主要通過擊殺菁英野怪和</a:t>
            </a:r>
            <a:r>
              <a:rPr lang="zh-TW" sz="1300">
                <a:solidFill>
                  <a:schemeClr val="dk1"/>
                </a:solidFill>
                <a:latin typeface="Microsoft Yahei"/>
                <a:ea typeface="Microsoft Yahei"/>
                <a:cs typeface="Microsoft Yahei"/>
                <a:sym typeface="Microsoft Yahei"/>
              </a:rPr>
              <a:t>支援隊友</a:t>
            </a:r>
            <a:r>
              <a:rPr lang="zh-TW" sz="1300">
                <a:solidFill>
                  <a:srgbClr val="333333"/>
                </a:solidFill>
                <a:latin typeface="Microsoft Yahei"/>
                <a:ea typeface="Microsoft Yahei"/>
                <a:cs typeface="Microsoft Yahei"/>
                <a:sym typeface="Microsoft Yahei"/>
              </a:rPr>
              <a:t>升級賺錢的英雄。</a:t>
            </a:r>
            <a:endParaRPr/>
          </a:p>
        </p:txBody>
      </p:sp>
      <p:sp>
        <p:nvSpPr>
          <p:cNvPr id="301" name="Google Shape;301;g10ce9cad68c_7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ce9cad68c_7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g10ce9cad68c_7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ce9cad68c_2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g10ce9cad68c_2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ce9cad68c_2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g10ce9cad68c_2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ce9cad68c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g10ce9cad68c_2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0ce9cad68c_1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0" name="Google Shape;360;g10ce9cad68c_15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ce9cad68c_13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1" name="Google Shape;381;g10ce9cad68c_13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zh-TW"/>
              <a:t>線上：前10分鐘吃兵累積經驗和金錢並拉開和對方差距對後續遊戲勝利很重要</a:t>
            </a:r>
            <a:endParaRPr/>
          </a:p>
          <a:p>
            <a:pPr indent="0" lvl="0" marL="0" rtl="0" algn="l">
              <a:lnSpc>
                <a:spcPct val="100000"/>
              </a:lnSpc>
              <a:spcBef>
                <a:spcPts val="0"/>
              </a:spcBef>
              <a:spcAft>
                <a:spcPts val="0"/>
              </a:spcAft>
              <a:buSzPts val="1100"/>
              <a:buNone/>
            </a:pPr>
            <a:r>
              <a:rPr lang="zh-TW"/>
              <a:t>打野：因雙方實力相近打野</a:t>
            </a:r>
            <a:r>
              <a:rPr lang="zh-TW">
                <a:solidFill>
                  <a:schemeClr val="dk1"/>
                </a:solidFill>
              </a:rPr>
              <a:t>很難在支援隊友時擊殺對方，但能透過消耗對方狀態為隊友爭取發育時間和控制野區並發育來主導遊戲勝利</a:t>
            </a:r>
            <a:endParaRPr/>
          </a:p>
          <a:p>
            <a:pPr indent="0" lvl="0" marL="0" rtl="0" algn="l">
              <a:lnSpc>
                <a:spcPct val="100000"/>
              </a:lnSpc>
              <a:spcBef>
                <a:spcPts val="0"/>
              </a:spcBef>
              <a:spcAft>
                <a:spcPts val="0"/>
              </a:spcAft>
              <a:buClr>
                <a:srgbClr val="000000"/>
              </a:buClr>
              <a:buSzPts val="1100"/>
              <a:buFont typeface="Arial"/>
              <a:buNone/>
            </a:pPr>
            <a:r>
              <a:rPr lang="zh-TW"/>
              <a:t>前期打野玩家很重要</a:t>
            </a:r>
            <a:endParaRPr/>
          </a:p>
          <a:p>
            <a:pPr indent="0" lvl="0" marL="0" rtl="0" algn="l">
              <a:lnSpc>
                <a:spcPct val="100000"/>
              </a:lnSpc>
              <a:spcBef>
                <a:spcPts val="0"/>
              </a:spcBef>
              <a:spcAft>
                <a:spcPts val="0"/>
              </a:spcAft>
              <a:buSzPts val="1100"/>
              <a:buNone/>
            </a:pPr>
            <a:r>
              <a:rPr lang="zh-TW"/>
              <a:t>要插</a:t>
            </a:r>
            <a:r>
              <a:rPr lang="zh-TW"/>
              <a:t>眼</a:t>
            </a:r>
            <a:endParaRPr/>
          </a:p>
          <a:p>
            <a:pPr indent="0" lvl="0" marL="0" rtl="0" algn="l">
              <a:lnSpc>
                <a:spcPct val="100000"/>
              </a:lnSpc>
              <a:spcBef>
                <a:spcPts val="0"/>
              </a:spcBef>
              <a:spcAft>
                <a:spcPts val="0"/>
              </a:spcAft>
              <a:buSzPts val="1100"/>
              <a:buNone/>
            </a:pPr>
            <a:r>
              <a:t/>
            </a:r>
            <a:endParaRPr/>
          </a:p>
        </p:txBody>
      </p:sp>
      <p:sp>
        <p:nvSpPr>
          <p:cNvPr id="389" name="Google Shape;38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ce9cad68c_4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g10ce9cad68c_4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d2cbd4f0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10d2cbd4f0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d0f66ce17_7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10d0f66ce17_7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28.png"/><Relationship Id="rId5"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83" name="Shape 83"/>
        <p:cNvGrpSpPr/>
        <p:nvPr/>
      </p:nvGrpSpPr>
      <p:grpSpPr>
        <a:xfrm>
          <a:off x="0" y="0"/>
          <a:ext cx="0" cy="0"/>
          <a:chOff x="0" y="0"/>
          <a:chExt cx="0" cy="0"/>
        </a:xfrm>
      </p:grpSpPr>
      <p:pic>
        <p:nvPicPr>
          <p:cNvPr descr="一張含有 地圖 的圖片&#10;&#10;自動產生的描述" id="84" name="Google Shape;84;p15"/>
          <p:cNvPicPr preferRelativeResize="0"/>
          <p:nvPr/>
        </p:nvPicPr>
        <p:blipFill rotWithShape="1">
          <a:blip r:embed="rId3">
            <a:alphaModFix amt="30000"/>
          </a:blip>
          <a:srcRect b="0" l="0" r="0" t="0"/>
          <a:stretch/>
        </p:blipFill>
        <p:spPr>
          <a:xfrm>
            <a:off x="15239" y="0"/>
            <a:ext cx="12138054" cy="6858001"/>
          </a:xfrm>
          <a:prstGeom prst="rect">
            <a:avLst/>
          </a:prstGeom>
          <a:noFill/>
          <a:ln>
            <a:noFill/>
          </a:ln>
        </p:spPr>
      </p:pic>
      <p:sp>
        <p:nvSpPr>
          <p:cNvPr id="85" name="Google Shape;85;p15"/>
          <p:cNvSpPr txBox="1"/>
          <p:nvPr/>
        </p:nvSpPr>
        <p:spPr>
          <a:xfrm>
            <a:off x="1918879" y="5077551"/>
            <a:ext cx="8227120" cy="8925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400"/>
              <a:buFont typeface="Arial"/>
              <a:buNone/>
            </a:pPr>
            <a:r>
              <a:rPr b="1" i="0" lang="zh-TW" sz="2000" u="none" cap="none" strike="noStrike">
                <a:solidFill>
                  <a:srgbClr val="FED337"/>
                </a:solidFill>
                <a:latin typeface="Arial"/>
                <a:ea typeface="Arial"/>
                <a:cs typeface="Arial"/>
                <a:sym typeface="Arial"/>
              </a:rPr>
              <a:t>Group 1</a:t>
            </a:r>
            <a:endParaRPr b="0" i="0" sz="1200" u="none" cap="none" strike="noStrike">
              <a:solidFill>
                <a:srgbClr val="FED337"/>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800"/>
              <a:buFont typeface="Arial"/>
              <a:buNone/>
            </a:pPr>
            <a:r>
              <a:rPr b="0" i="0" lang="zh-TW" sz="1600" u="none" cap="none" strike="noStrike">
                <a:solidFill>
                  <a:srgbClr val="FED337"/>
                </a:solidFill>
                <a:latin typeface="Arial"/>
                <a:ea typeface="Arial"/>
                <a:cs typeface="Arial"/>
                <a:sym typeface="Arial"/>
              </a:rPr>
              <a:t>M094020040 林璟寬  M094020049 曾靖翔  M094020057 邵柏鈞</a:t>
            </a:r>
            <a:endParaRPr b="0" i="0" sz="1600" u="none" cap="none" strike="noStrike">
              <a:solidFill>
                <a:srgbClr val="FED337"/>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800"/>
              <a:buFont typeface="Arial"/>
              <a:buNone/>
            </a:pPr>
            <a:r>
              <a:rPr b="0" i="0" lang="zh-TW" sz="1600" u="none" cap="none" strike="noStrike">
                <a:solidFill>
                  <a:srgbClr val="FED337"/>
                </a:solidFill>
                <a:latin typeface="Arial"/>
                <a:ea typeface="Arial"/>
                <a:cs typeface="Arial"/>
                <a:sym typeface="Arial"/>
              </a:rPr>
              <a:t>M094020062 林濬紘  M094020056吳晉榮  B084011049 陳柏元  B074012036 郭品萱</a:t>
            </a:r>
            <a:endParaRPr b="0" i="0" sz="1600" u="none" cap="none" strike="noStrike">
              <a:solidFill>
                <a:srgbClr val="FED337"/>
              </a:solidFill>
              <a:latin typeface="Arial"/>
              <a:ea typeface="Arial"/>
              <a:cs typeface="Arial"/>
              <a:sym typeface="Arial"/>
            </a:endParaRPr>
          </a:p>
        </p:txBody>
      </p:sp>
      <p:pic>
        <p:nvPicPr>
          <p:cNvPr id="86" name="Google Shape;86;p15"/>
          <p:cNvPicPr preferRelativeResize="0"/>
          <p:nvPr/>
        </p:nvPicPr>
        <p:blipFill rotWithShape="1">
          <a:blip r:embed="rId4">
            <a:alphaModFix/>
          </a:blip>
          <a:srcRect b="0" l="0" r="0" t="0"/>
          <a:stretch/>
        </p:blipFill>
        <p:spPr>
          <a:xfrm>
            <a:off x="2567726" y="619171"/>
            <a:ext cx="6929425" cy="3493828"/>
          </a:xfrm>
          <a:prstGeom prst="rect">
            <a:avLst/>
          </a:prstGeom>
          <a:noFill/>
          <a:ln>
            <a:noFill/>
          </a:ln>
        </p:spPr>
      </p:pic>
      <p:grpSp>
        <p:nvGrpSpPr>
          <p:cNvPr id="87" name="Google Shape;87;p15"/>
          <p:cNvGrpSpPr/>
          <p:nvPr/>
        </p:nvGrpSpPr>
        <p:grpSpPr>
          <a:xfrm>
            <a:off x="884069" y="305921"/>
            <a:ext cx="750456" cy="585330"/>
            <a:chOff x="3276600" y="4556760"/>
            <a:chExt cx="750456" cy="585330"/>
          </a:xfrm>
        </p:grpSpPr>
        <p:sp>
          <p:nvSpPr>
            <p:cNvPr id="88" name="Google Shape;88;p15"/>
            <p:cNvSpPr/>
            <p:nvPr/>
          </p:nvSpPr>
          <p:spPr>
            <a:xfrm>
              <a:off x="3276600" y="4556760"/>
              <a:ext cx="750456" cy="1524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5"/>
            <p:cNvSpPr/>
            <p:nvPr/>
          </p:nvSpPr>
          <p:spPr>
            <a:xfrm rot="5400000">
              <a:off x="3063449" y="4776539"/>
              <a:ext cx="578701" cy="1524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90" name="Google Shape;90;p15"/>
          <p:cNvGrpSpPr/>
          <p:nvPr/>
        </p:nvGrpSpPr>
        <p:grpSpPr>
          <a:xfrm rot="10800000">
            <a:off x="10534002" y="5680713"/>
            <a:ext cx="750456" cy="585330"/>
            <a:chOff x="3276600" y="4556760"/>
            <a:chExt cx="750456" cy="585330"/>
          </a:xfrm>
        </p:grpSpPr>
        <p:sp>
          <p:nvSpPr>
            <p:cNvPr id="91" name="Google Shape;91;p15"/>
            <p:cNvSpPr/>
            <p:nvPr/>
          </p:nvSpPr>
          <p:spPr>
            <a:xfrm>
              <a:off x="3276600" y="4556760"/>
              <a:ext cx="750456" cy="1524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2" name="Google Shape;92;p15"/>
            <p:cNvSpPr/>
            <p:nvPr/>
          </p:nvSpPr>
          <p:spPr>
            <a:xfrm rot="5400000">
              <a:off x="3063449" y="4776539"/>
              <a:ext cx="578701" cy="1524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93" name="Google Shape;93;p15"/>
          <p:cNvGrpSpPr/>
          <p:nvPr/>
        </p:nvGrpSpPr>
        <p:grpSpPr>
          <a:xfrm flipH="1">
            <a:off x="10460793" y="312549"/>
            <a:ext cx="787849" cy="585330"/>
            <a:chOff x="3276600" y="4556760"/>
            <a:chExt cx="750456" cy="585330"/>
          </a:xfrm>
        </p:grpSpPr>
        <p:sp>
          <p:nvSpPr>
            <p:cNvPr id="94" name="Google Shape;94;p15"/>
            <p:cNvSpPr/>
            <p:nvPr/>
          </p:nvSpPr>
          <p:spPr>
            <a:xfrm>
              <a:off x="3276600" y="4556760"/>
              <a:ext cx="750456" cy="1524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5" name="Google Shape;95;p15"/>
            <p:cNvSpPr/>
            <p:nvPr/>
          </p:nvSpPr>
          <p:spPr>
            <a:xfrm rot="5400000">
              <a:off x="3063449" y="4776539"/>
              <a:ext cx="578701" cy="1524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96" name="Google Shape;96;p15"/>
          <p:cNvGrpSpPr/>
          <p:nvPr/>
        </p:nvGrpSpPr>
        <p:grpSpPr>
          <a:xfrm flipH="1" rot="10800000">
            <a:off x="887062" y="5680713"/>
            <a:ext cx="787849" cy="585330"/>
            <a:chOff x="3276600" y="4556760"/>
            <a:chExt cx="750456" cy="585330"/>
          </a:xfrm>
        </p:grpSpPr>
        <p:sp>
          <p:nvSpPr>
            <p:cNvPr id="97" name="Google Shape;97;p15"/>
            <p:cNvSpPr/>
            <p:nvPr/>
          </p:nvSpPr>
          <p:spPr>
            <a:xfrm>
              <a:off x="3276600" y="4556760"/>
              <a:ext cx="750456" cy="1524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8" name="Google Shape;98;p15"/>
            <p:cNvSpPr/>
            <p:nvPr/>
          </p:nvSpPr>
          <p:spPr>
            <a:xfrm rot="5400000">
              <a:off x="3063449" y="4776539"/>
              <a:ext cx="578701" cy="1524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99" name="Google Shape;99;p15"/>
          <p:cNvSpPr txBox="1"/>
          <p:nvPr/>
        </p:nvSpPr>
        <p:spPr>
          <a:xfrm>
            <a:off x="1970705" y="3887429"/>
            <a:ext cx="8227120"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2400"/>
              <a:buFont typeface="Arial"/>
              <a:buNone/>
            </a:pPr>
            <a:r>
              <a:rPr b="1" i="0" lang="zh-TW" sz="4000" u="none" cap="none" strike="noStrike">
                <a:solidFill>
                  <a:srgbClr val="FED337"/>
                </a:solidFill>
                <a:latin typeface="Arial"/>
                <a:ea typeface="Arial"/>
                <a:cs typeface="Arial"/>
                <a:sym typeface="Arial"/>
              </a:rPr>
              <a:t>The Analysis of Odds </a:t>
            </a:r>
            <a:endParaRPr b="0" i="0" sz="3200" u="none" cap="none" strike="noStrike">
              <a:solidFill>
                <a:srgbClr val="FED337"/>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190" name="Shape 190"/>
        <p:cNvGrpSpPr/>
        <p:nvPr/>
      </p:nvGrpSpPr>
      <p:grpSpPr>
        <a:xfrm>
          <a:off x="0" y="0"/>
          <a:ext cx="0" cy="0"/>
          <a:chOff x="0" y="0"/>
          <a:chExt cx="0" cy="0"/>
        </a:xfrm>
      </p:grpSpPr>
      <p:sp>
        <p:nvSpPr>
          <p:cNvPr id="191" name="Google Shape;191;g103b557de79_1_52"/>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2" name="Google Shape;192;g103b557de79_1_52"/>
          <p:cNvSpPr txBox="1"/>
          <p:nvPr/>
        </p:nvSpPr>
        <p:spPr>
          <a:xfrm>
            <a:off x="1169075" y="103500"/>
            <a:ext cx="105780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i="0" lang="zh-TW" sz="5400" u="none" cap="none" strike="noStrike">
                <a:solidFill>
                  <a:srgbClr val="1F3864"/>
                </a:solidFill>
                <a:latin typeface="Arial"/>
                <a:ea typeface="Arial"/>
                <a:cs typeface="Arial"/>
                <a:sym typeface="Arial"/>
              </a:rPr>
              <a:t>分析結果：</a:t>
            </a:r>
            <a:r>
              <a:rPr b="1" i="0" lang="zh-TW" sz="4800" u="none" cap="none" strike="noStrike">
                <a:solidFill>
                  <a:srgbClr val="1F3864"/>
                </a:solidFill>
                <a:latin typeface="Arial"/>
                <a:ea typeface="Arial"/>
                <a:cs typeface="Arial"/>
                <a:sym typeface="Arial"/>
              </a:rPr>
              <a:t>資料欄位(SearchTrend)</a:t>
            </a:r>
            <a:endParaRPr b="1" i="0" sz="5400" u="none" cap="none" strike="noStrike">
              <a:solidFill>
                <a:srgbClr val="1F3864"/>
              </a:solidFill>
              <a:latin typeface="Arial"/>
              <a:ea typeface="Arial"/>
              <a:cs typeface="Arial"/>
              <a:sym typeface="Arial"/>
            </a:endParaRPr>
          </a:p>
        </p:txBody>
      </p:sp>
      <p:graphicFrame>
        <p:nvGraphicFramePr>
          <p:cNvPr id="193" name="Google Shape;193;g103b557de79_1_52"/>
          <p:cNvGraphicFramePr/>
          <p:nvPr/>
        </p:nvGraphicFramePr>
        <p:xfrm>
          <a:off x="122875" y="1476750"/>
          <a:ext cx="3000000" cy="3000000"/>
        </p:xfrm>
        <a:graphic>
          <a:graphicData uri="http://schemas.openxmlformats.org/drawingml/2006/table">
            <a:tbl>
              <a:tblPr>
                <a:noFill/>
                <a:tableStyleId>{590D1AFB-CF44-4560-8DA3-1B64F1677683}</a:tableStyleId>
              </a:tblPr>
              <a:tblGrid>
                <a:gridCol w="2079000"/>
                <a:gridCol w="2794500"/>
              </a:tblGrid>
              <a:tr h="190500">
                <a:tc>
                  <a:txBody>
                    <a:bodyPr/>
                    <a:lstStyle/>
                    <a:p>
                      <a:pPr indent="0" lvl="0" marL="0" marR="0" rtl="0" algn="l">
                        <a:lnSpc>
                          <a:spcPct val="100000"/>
                        </a:lnSpc>
                        <a:spcBef>
                          <a:spcPts val="0"/>
                        </a:spcBef>
                        <a:spcAft>
                          <a:spcPts val="0"/>
                        </a:spcAft>
                        <a:buClr>
                          <a:srgbClr val="000000"/>
                        </a:buClr>
                        <a:buSzPts val="1500"/>
                        <a:buFont typeface="Arial"/>
                        <a:buNone/>
                      </a:pPr>
                      <a:r>
                        <a:rPr lang="zh-TW" sz="1500" u="none" cap="none" strike="noStrike">
                          <a:solidFill>
                            <a:srgbClr val="FBD800"/>
                          </a:solidFill>
                          <a:latin typeface="Arial"/>
                          <a:ea typeface="Arial"/>
                          <a:cs typeface="Arial"/>
                          <a:sym typeface="Arial"/>
                        </a:rPr>
                        <a:t>欄位名稱</a:t>
                      </a:r>
                      <a:endParaRPr sz="1400" u="none" cap="none" strike="noStrike">
                        <a:solidFill>
                          <a:srgbClr val="FBD800"/>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zh-TW" sz="1400" u="none" cap="none" strike="noStrike">
                          <a:solidFill>
                            <a:srgbClr val="FBD800"/>
                          </a:solidFill>
                          <a:latin typeface="Arial"/>
                          <a:ea typeface="Arial"/>
                          <a:cs typeface="Arial"/>
                          <a:sym typeface="Arial"/>
                        </a:rPr>
                        <a:t>說明</a:t>
                      </a:r>
                      <a:endParaRPr sz="1400" u="none" cap="none" strike="noStrike">
                        <a:solidFill>
                          <a:srgbClr val="FBD800"/>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zh-TW">
                          <a:solidFill>
                            <a:schemeClr val="lt1"/>
                          </a:solidFill>
                        </a:rPr>
                        <a:t>blue</a:t>
                      </a:r>
                      <a:r>
                        <a:rPr lang="zh-TW">
                          <a:solidFill>
                            <a:schemeClr val="lt1"/>
                          </a:solidFill>
                        </a:rPr>
                        <a:t>Wins</a:t>
                      </a:r>
                      <a:endParaRPr sz="14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zh-TW" sz="1500">
                          <a:solidFill>
                            <a:schemeClr val="lt1"/>
                          </a:solidFill>
                        </a:rPr>
                        <a:t>藍隊</a:t>
                      </a:r>
                      <a:r>
                        <a:rPr lang="zh-TW">
                          <a:solidFill>
                            <a:schemeClr val="lt1"/>
                          </a:solidFill>
                        </a:rPr>
                        <a:t>勝利</a:t>
                      </a:r>
                      <a:endParaRPr sz="14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zh-TW">
                          <a:solidFill>
                            <a:schemeClr val="lt1"/>
                          </a:solidFill>
                        </a:rPr>
                        <a:t>blue</a:t>
                      </a:r>
                      <a:r>
                        <a:rPr lang="zh-TW">
                          <a:solidFill>
                            <a:schemeClr val="lt1"/>
                          </a:solidFill>
                        </a:rPr>
                        <a:t>WardsPlaced</a:t>
                      </a:r>
                      <a:endParaRPr sz="14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zh-TW" sz="1500">
                          <a:solidFill>
                            <a:schemeClr val="lt1"/>
                          </a:solidFill>
                        </a:rPr>
                        <a:t>藍隊</a:t>
                      </a:r>
                      <a:r>
                        <a:rPr lang="zh-TW">
                          <a:solidFill>
                            <a:schemeClr val="lt1"/>
                          </a:solidFill>
                        </a:rPr>
                        <a:t>視野分數</a:t>
                      </a:r>
                      <a:endParaRPr sz="14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zh-TW">
                          <a:solidFill>
                            <a:schemeClr val="lt1"/>
                          </a:solidFill>
                        </a:rPr>
                        <a:t>blue</a:t>
                      </a:r>
                      <a:r>
                        <a:rPr lang="zh-TW">
                          <a:solidFill>
                            <a:schemeClr val="lt1"/>
                          </a:solidFill>
                        </a:rPr>
                        <a:t>WardsDestroyed</a:t>
                      </a:r>
                      <a:endParaRPr sz="14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zh-TW" sz="1500">
                          <a:solidFill>
                            <a:schemeClr val="lt1"/>
                          </a:solidFill>
                        </a:rPr>
                        <a:t>藍隊</a:t>
                      </a:r>
                      <a:r>
                        <a:rPr lang="zh-TW">
                          <a:solidFill>
                            <a:schemeClr val="lt1"/>
                          </a:solidFill>
                        </a:rPr>
                        <a:t>消滅紅隊偵查守衛數量</a:t>
                      </a:r>
                      <a:endParaRPr sz="14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zh-TW">
                          <a:solidFill>
                            <a:schemeClr val="lt1"/>
                          </a:solidFill>
                        </a:rPr>
                        <a:t>blue</a:t>
                      </a:r>
                      <a:r>
                        <a:rPr lang="zh-TW">
                          <a:solidFill>
                            <a:schemeClr val="lt1"/>
                          </a:solidFill>
                        </a:rPr>
                        <a:t>FirstBlood</a:t>
                      </a:r>
                      <a:endParaRPr sz="14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zh-TW" sz="1500">
                          <a:solidFill>
                            <a:schemeClr val="lt1"/>
                          </a:solidFill>
                        </a:rPr>
                        <a:t>藍隊</a:t>
                      </a:r>
                      <a:r>
                        <a:rPr lang="zh-TW">
                          <a:solidFill>
                            <a:schemeClr val="lt1"/>
                          </a:solidFill>
                        </a:rPr>
                        <a:t>是否有拿到首殺</a:t>
                      </a:r>
                      <a:endParaRPr sz="14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zh-TW">
                          <a:solidFill>
                            <a:schemeClr val="lt1"/>
                          </a:solidFill>
                        </a:rPr>
                        <a:t>blue</a:t>
                      </a:r>
                      <a:r>
                        <a:rPr lang="zh-TW">
                          <a:solidFill>
                            <a:schemeClr val="lt1"/>
                          </a:solidFill>
                        </a:rPr>
                        <a:t>Kills</a:t>
                      </a:r>
                      <a:endParaRPr sz="14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zh-TW" sz="1500">
                          <a:solidFill>
                            <a:schemeClr val="lt1"/>
                          </a:solidFill>
                        </a:rPr>
                        <a:t>藍隊</a:t>
                      </a:r>
                      <a:r>
                        <a:rPr lang="zh-TW">
                          <a:solidFill>
                            <a:schemeClr val="lt1"/>
                          </a:solidFill>
                        </a:rPr>
                        <a:t>擊殺數</a:t>
                      </a:r>
                      <a:endParaRPr sz="14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bl>
          </a:graphicData>
        </a:graphic>
      </p:graphicFrame>
      <p:pic>
        <p:nvPicPr>
          <p:cNvPr id="194" name="Google Shape;194;g103b557de79_1_52"/>
          <p:cNvPicPr preferRelativeResize="0"/>
          <p:nvPr/>
        </p:nvPicPr>
        <p:blipFill rotWithShape="1">
          <a:blip r:embed="rId3">
            <a:alphaModFix/>
          </a:blip>
          <a:srcRect b="0" l="0" r="0" t="0"/>
          <a:stretch/>
        </p:blipFill>
        <p:spPr>
          <a:xfrm flipH="1">
            <a:off x="122870" y="120218"/>
            <a:ext cx="923330" cy="9233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198" name="Shape 198"/>
        <p:cNvGrpSpPr/>
        <p:nvPr/>
      </p:nvGrpSpPr>
      <p:grpSpPr>
        <a:xfrm>
          <a:off x="0" y="0"/>
          <a:ext cx="0" cy="0"/>
          <a:chOff x="0" y="0"/>
          <a:chExt cx="0" cy="0"/>
        </a:xfrm>
      </p:grpSpPr>
      <p:sp>
        <p:nvSpPr>
          <p:cNvPr id="199" name="Google Shape;199;p8"/>
          <p:cNvSpPr/>
          <p:nvPr/>
        </p:nvSpPr>
        <p:spPr>
          <a:xfrm>
            <a:off x="0" y="0"/>
            <a:ext cx="12192000" cy="1163766"/>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ED337"/>
              </a:solidFill>
              <a:latin typeface="Calibri"/>
              <a:ea typeface="Calibri"/>
              <a:cs typeface="Calibri"/>
              <a:sym typeface="Calibri"/>
            </a:endParaRPr>
          </a:p>
        </p:txBody>
      </p:sp>
      <p:graphicFrame>
        <p:nvGraphicFramePr>
          <p:cNvPr id="200" name="Google Shape;200;p8"/>
          <p:cNvGraphicFramePr/>
          <p:nvPr/>
        </p:nvGraphicFramePr>
        <p:xfrm>
          <a:off x="1126125" y="2393300"/>
          <a:ext cx="3000000" cy="3000000"/>
        </p:xfrm>
        <a:graphic>
          <a:graphicData uri="http://schemas.openxmlformats.org/drawingml/2006/table">
            <a:tbl>
              <a:tblPr>
                <a:noFill/>
                <a:tableStyleId>{590D1AFB-CF44-4560-8DA3-1B64F1677683}</a:tableStyleId>
              </a:tblPr>
              <a:tblGrid>
                <a:gridCol w="1921875"/>
                <a:gridCol w="2725875"/>
              </a:tblGrid>
              <a:tr h="416275">
                <a:tc>
                  <a:txBody>
                    <a:bodyPr/>
                    <a:lstStyle/>
                    <a:p>
                      <a:pPr indent="0" lvl="0" marL="0" marR="0" rtl="0" algn="l">
                        <a:lnSpc>
                          <a:spcPct val="100000"/>
                        </a:lnSpc>
                        <a:spcBef>
                          <a:spcPts val="0"/>
                        </a:spcBef>
                        <a:spcAft>
                          <a:spcPts val="0"/>
                        </a:spcAft>
                        <a:buClr>
                          <a:srgbClr val="000000"/>
                        </a:buClr>
                        <a:buSzPts val="1500"/>
                        <a:buFont typeface="Arial"/>
                        <a:buNone/>
                      </a:pPr>
                      <a:r>
                        <a:rPr lang="zh-TW" sz="1500">
                          <a:solidFill>
                            <a:srgbClr val="FBD800"/>
                          </a:solidFill>
                        </a:rPr>
                        <a:t>欄位</a:t>
                      </a:r>
                      <a:r>
                        <a:rPr lang="zh-TW" sz="1500" u="none" cap="none" strike="noStrike">
                          <a:solidFill>
                            <a:srgbClr val="FBD800"/>
                          </a:solidFill>
                          <a:latin typeface="Arial"/>
                          <a:ea typeface="Arial"/>
                          <a:cs typeface="Arial"/>
                          <a:sym typeface="Arial"/>
                        </a:rPr>
                        <a:t>名稱</a:t>
                      </a:r>
                      <a:endParaRPr sz="1500" u="none" cap="none" strike="noStrike">
                        <a:solidFill>
                          <a:srgbClr val="FBD800"/>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zh-TW" sz="1500" u="none" cap="none" strike="noStrike">
                          <a:solidFill>
                            <a:srgbClr val="FBD800"/>
                          </a:solidFill>
                          <a:latin typeface="Arial"/>
                          <a:ea typeface="Arial"/>
                          <a:cs typeface="Arial"/>
                          <a:sym typeface="Arial"/>
                        </a:rPr>
                        <a:t>說明</a:t>
                      </a:r>
                      <a:endParaRPr sz="1500" u="none" cap="none" strike="noStrike">
                        <a:solidFill>
                          <a:srgbClr val="FBD800"/>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417525">
                <a:tc>
                  <a:txBody>
                    <a:bodyPr/>
                    <a:lstStyle/>
                    <a:p>
                      <a:pPr indent="0" lvl="0" marL="0" marR="0" rtl="0" algn="l">
                        <a:lnSpc>
                          <a:spcPct val="100000"/>
                        </a:lnSpc>
                        <a:spcBef>
                          <a:spcPts val="0"/>
                        </a:spcBef>
                        <a:spcAft>
                          <a:spcPts val="0"/>
                        </a:spcAft>
                        <a:buClr>
                          <a:srgbClr val="000000"/>
                        </a:buClr>
                        <a:buSzPts val="1500"/>
                        <a:buFont typeface="Arial"/>
                        <a:buNone/>
                      </a:pPr>
                      <a:r>
                        <a:rPr lang="zh-TW">
                          <a:solidFill>
                            <a:schemeClr val="lt1"/>
                          </a:solidFill>
                        </a:rPr>
                        <a:t>blueDeaths</a:t>
                      </a:r>
                      <a:endParaRPr sz="15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zh-TW" sz="1500">
                          <a:solidFill>
                            <a:srgbClr val="FFFFFF"/>
                          </a:solidFill>
                        </a:rPr>
                        <a:t>藍隊死亡數</a:t>
                      </a:r>
                      <a:endParaRPr sz="1500" u="none" cap="none" strike="noStrike">
                        <a:solidFill>
                          <a:srgbClr val="FFFFFF"/>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417525">
                <a:tc>
                  <a:txBody>
                    <a:bodyPr/>
                    <a:lstStyle/>
                    <a:p>
                      <a:pPr indent="0" lvl="0" marL="0" marR="0" rtl="0" algn="l">
                        <a:lnSpc>
                          <a:spcPct val="100000"/>
                        </a:lnSpc>
                        <a:spcBef>
                          <a:spcPts val="0"/>
                        </a:spcBef>
                        <a:spcAft>
                          <a:spcPts val="0"/>
                        </a:spcAft>
                        <a:buClr>
                          <a:srgbClr val="000000"/>
                        </a:buClr>
                        <a:buSzPts val="1500"/>
                        <a:buFont typeface="Arial"/>
                        <a:buNone/>
                      </a:pPr>
                      <a:r>
                        <a:rPr lang="zh-TW">
                          <a:solidFill>
                            <a:schemeClr val="lt1"/>
                          </a:solidFill>
                        </a:rPr>
                        <a:t>blueAssists</a:t>
                      </a:r>
                      <a:endParaRPr sz="15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zh-TW" sz="1500">
                          <a:solidFill>
                            <a:srgbClr val="FFFFFF"/>
                          </a:solidFill>
                        </a:rPr>
                        <a:t>藍隊助攻數</a:t>
                      </a:r>
                      <a:endParaRPr sz="1500" u="none" cap="none" strike="noStrike">
                        <a:solidFill>
                          <a:srgbClr val="FFFFFF"/>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417525">
                <a:tc>
                  <a:txBody>
                    <a:bodyPr/>
                    <a:lstStyle/>
                    <a:p>
                      <a:pPr indent="0" lvl="0" marL="0" marR="0" rtl="0" algn="l">
                        <a:lnSpc>
                          <a:spcPct val="100000"/>
                        </a:lnSpc>
                        <a:spcBef>
                          <a:spcPts val="0"/>
                        </a:spcBef>
                        <a:spcAft>
                          <a:spcPts val="0"/>
                        </a:spcAft>
                        <a:buClr>
                          <a:srgbClr val="000000"/>
                        </a:buClr>
                        <a:buSzPts val="1500"/>
                        <a:buFont typeface="Arial"/>
                        <a:buNone/>
                      </a:pPr>
                      <a:r>
                        <a:rPr lang="zh-TW">
                          <a:solidFill>
                            <a:schemeClr val="lt1"/>
                          </a:solidFill>
                        </a:rPr>
                        <a:t>blueEliteMonsters</a:t>
                      </a:r>
                      <a:endParaRPr sz="15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zh-TW" sz="1500">
                          <a:solidFill>
                            <a:schemeClr val="lt1"/>
                          </a:solidFill>
                        </a:rPr>
                        <a:t>藍隊</a:t>
                      </a:r>
                      <a:r>
                        <a:rPr lang="zh-TW" sz="1500">
                          <a:solidFill>
                            <a:srgbClr val="FFFFFF"/>
                          </a:solidFill>
                        </a:rPr>
                        <a:t>菁英野怪擊殺數量</a:t>
                      </a:r>
                      <a:endParaRPr sz="1500" u="none" cap="none" strike="noStrike">
                        <a:solidFill>
                          <a:srgbClr val="FFFFFF"/>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440075">
                <a:tc>
                  <a:txBody>
                    <a:bodyPr/>
                    <a:lstStyle/>
                    <a:p>
                      <a:pPr indent="0" lvl="0" marL="0" marR="0" rtl="0" algn="l">
                        <a:lnSpc>
                          <a:spcPct val="100000"/>
                        </a:lnSpc>
                        <a:spcBef>
                          <a:spcPts val="0"/>
                        </a:spcBef>
                        <a:spcAft>
                          <a:spcPts val="0"/>
                        </a:spcAft>
                        <a:buClr>
                          <a:srgbClr val="000000"/>
                        </a:buClr>
                        <a:buSzPts val="1500"/>
                        <a:buFont typeface="Arial"/>
                        <a:buNone/>
                      </a:pPr>
                      <a:r>
                        <a:rPr lang="zh-TW">
                          <a:solidFill>
                            <a:schemeClr val="lt1"/>
                          </a:solidFill>
                        </a:rPr>
                        <a:t>blueDragons</a:t>
                      </a:r>
                      <a:endParaRPr sz="1500" u="none" cap="none" strike="noStrike">
                        <a:solidFill>
                          <a:schemeClr val="lt1"/>
                        </a:solidFill>
                        <a:highlight>
                          <a:srgbClr val="FFFFFF"/>
                        </a:highlight>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zh-TW" sz="1500">
                          <a:solidFill>
                            <a:schemeClr val="lt1"/>
                          </a:solidFill>
                        </a:rPr>
                        <a:t>藍隊</a:t>
                      </a:r>
                      <a:r>
                        <a:rPr lang="zh-TW" sz="1500">
                          <a:solidFill>
                            <a:srgbClr val="FFFFFF"/>
                          </a:solidFill>
                        </a:rPr>
                        <a:t>是否擊殺小龍</a:t>
                      </a:r>
                      <a:endParaRPr sz="1500" u="none" cap="none" strike="noStrike">
                        <a:solidFill>
                          <a:srgbClr val="FFFFFF"/>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417525">
                <a:tc>
                  <a:txBody>
                    <a:bodyPr/>
                    <a:lstStyle/>
                    <a:p>
                      <a:pPr indent="0" lvl="0" marL="0" marR="0" rtl="0" algn="l">
                        <a:lnSpc>
                          <a:spcPct val="100000"/>
                        </a:lnSpc>
                        <a:spcBef>
                          <a:spcPts val="0"/>
                        </a:spcBef>
                        <a:spcAft>
                          <a:spcPts val="0"/>
                        </a:spcAft>
                        <a:buClr>
                          <a:srgbClr val="000000"/>
                        </a:buClr>
                        <a:buSzPts val="1500"/>
                        <a:buFont typeface="Arial"/>
                        <a:buNone/>
                      </a:pPr>
                      <a:r>
                        <a:rPr lang="zh-TW">
                          <a:solidFill>
                            <a:schemeClr val="lt1"/>
                          </a:solidFill>
                        </a:rPr>
                        <a:t>blueHeralds</a:t>
                      </a:r>
                      <a:endParaRPr sz="15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zh-TW" sz="1500">
                          <a:solidFill>
                            <a:srgbClr val="FFFFFF"/>
                          </a:solidFill>
                        </a:rPr>
                        <a:t>藍隊是否有擊殺諭示者</a:t>
                      </a:r>
                      <a:endParaRPr sz="1500" u="none" cap="none" strike="noStrike">
                        <a:solidFill>
                          <a:srgbClr val="FFFFFF"/>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417525">
                <a:tc>
                  <a:txBody>
                    <a:bodyPr/>
                    <a:lstStyle/>
                    <a:p>
                      <a:pPr indent="0" lvl="0" marL="0" marR="0" rtl="0" algn="l">
                        <a:lnSpc>
                          <a:spcPct val="100000"/>
                        </a:lnSpc>
                        <a:spcBef>
                          <a:spcPts val="0"/>
                        </a:spcBef>
                        <a:spcAft>
                          <a:spcPts val="0"/>
                        </a:spcAft>
                        <a:buClr>
                          <a:srgbClr val="000000"/>
                        </a:buClr>
                        <a:buSzPts val="1500"/>
                        <a:buFont typeface="Arial"/>
                        <a:buNone/>
                      </a:pPr>
                      <a:r>
                        <a:rPr lang="zh-TW">
                          <a:solidFill>
                            <a:schemeClr val="lt1"/>
                          </a:solidFill>
                        </a:rPr>
                        <a:t>blueTowersDestroyed</a:t>
                      </a:r>
                      <a:endParaRPr sz="15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zh-TW" sz="1500">
                          <a:solidFill>
                            <a:srgbClr val="FFFFFF"/>
                          </a:solidFill>
                        </a:rPr>
                        <a:t>藍隊擊破紅隊防禦塔的數量</a:t>
                      </a:r>
                      <a:endParaRPr sz="1500" u="none" cap="none" strike="noStrike">
                        <a:solidFill>
                          <a:srgbClr val="FFFFFF"/>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bl>
          </a:graphicData>
        </a:graphic>
      </p:graphicFrame>
      <p:pic>
        <p:nvPicPr>
          <p:cNvPr id="201" name="Google Shape;201;p8"/>
          <p:cNvPicPr preferRelativeResize="0"/>
          <p:nvPr/>
        </p:nvPicPr>
        <p:blipFill rotWithShape="1">
          <a:blip r:embed="rId3">
            <a:alphaModFix/>
          </a:blip>
          <a:srcRect b="0" l="0" r="0" t="0"/>
          <a:stretch/>
        </p:blipFill>
        <p:spPr>
          <a:xfrm flipH="1">
            <a:off x="122870" y="120218"/>
            <a:ext cx="923330" cy="923330"/>
          </a:xfrm>
          <a:prstGeom prst="rect">
            <a:avLst/>
          </a:prstGeom>
          <a:noFill/>
          <a:ln>
            <a:noFill/>
          </a:ln>
        </p:spPr>
      </p:pic>
      <p:sp>
        <p:nvSpPr>
          <p:cNvPr id="202" name="Google Shape;202;p8"/>
          <p:cNvSpPr txBox="1"/>
          <p:nvPr/>
        </p:nvSpPr>
        <p:spPr>
          <a:xfrm>
            <a:off x="1169075" y="103500"/>
            <a:ext cx="105780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i="0" lang="zh-TW" sz="5400" u="none" cap="none" strike="noStrike">
                <a:solidFill>
                  <a:srgbClr val="1F3864"/>
                </a:solidFill>
                <a:latin typeface="Arial"/>
                <a:ea typeface="Arial"/>
                <a:cs typeface="Arial"/>
                <a:sym typeface="Arial"/>
              </a:rPr>
              <a:t>分析結果：</a:t>
            </a:r>
            <a:r>
              <a:rPr b="1" i="0" lang="zh-TW" sz="4800" u="none" cap="none" strike="noStrike">
                <a:solidFill>
                  <a:srgbClr val="1F3864"/>
                </a:solidFill>
                <a:latin typeface="Arial"/>
                <a:ea typeface="Arial"/>
                <a:cs typeface="Arial"/>
                <a:sym typeface="Arial"/>
              </a:rPr>
              <a:t>資料欄位(SearchTrend)</a:t>
            </a:r>
            <a:endParaRPr b="1" i="0" sz="5400" u="none" cap="none" strike="noStrike">
              <a:solidFill>
                <a:srgbClr val="1F3864"/>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206" name="Shape 206"/>
        <p:cNvGrpSpPr/>
        <p:nvPr/>
      </p:nvGrpSpPr>
      <p:grpSpPr>
        <a:xfrm>
          <a:off x="0" y="0"/>
          <a:ext cx="0" cy="0"/>
          <a:chOff x="0" y="0"/>
          <a:chExt cx="0" cy="0"/>
        </a:xfrm>
      </p:grpSpPr>
      <p:sp>
        <p:nvSpPr>
          <p:cNvPr id="207" name="Google Shape;207;g10ce9cad68c_2_23"/>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ED337"/>
              </a:solidFill>
              <a:latin typeface="Calibri"/>
              <a:ea typeface="Calibri"/>
              <a:cs typeface="Calibri"/>
              <a:sym typeface="Calibri"/>
            </a:endParaRPr>
          </a:p>
        </p:txBody>
      </p:sp>
      <p:graphicFrame>
        <p:nvGraphicFramePr>
          <p:cNvPr id="208" name="Google Shape;208;g10ce9cad68c_2_23"/>
          <p:cNvGraphicFramePr/>
          <p:nvPr/>
        </p:nvGraphicFramePr>
        <p:xfrm>
          <a:off x="122875" y="2420300"/>
          <a:ext cx="3000000" cy="3000000"/>
        </p:xfrm>
        <a:graphic>
          <a:graphicData uri="http://schemas.openxmlformats.org/drawingml/2006/table">
            <a:tbl>
              <a:tblPr>
                <a:noFill/>
                <a:tableStyleId>{590D1AFB-CF44-4560-8DA3-1B64F1677683}</a:tableStyleId>
              </a:tblPr>
              <a:tblGrid>
                <a:gridCol w="2704125"/>
                <a:gridCol w="2780625"/>
              </a:tblGrid>
              <a:tr h="416275">
                <a:tc>
                  <a:txBody>
                    <a:bodyPr/>
                    <a:lstStyle/>
                    <a:p>
                      <a:pPr indent="0" lvl="0" marL="0" rtl="0" algn="l">
                        <a:spcBef>
                          <a:spcPts val="0"/>
                        </a:spcBef>
                        <a:spcAft>
                          <a:spcPts val="0"/>
                        </a:spcAft>
                        <a:buClr>
                          <a:schemeClr val="dk1"/>
                        </a:buClr>
                        <a:buSzPts val="1500"/>
                        <a:buFont typeface="Arial"/>
                        <a:buNone/>
                      </a:pPr>
                      <a:r>
                        <a:rPr lang="zh-TW" sz="1500">
                          <a:solidFill>
                            <a:srgbClr val="FBD800"/>
                          </a:solidFill>
                        </a:rPr>
                        <a:t>欄位名稱</a:t>
                      </a:r>
                      <a:endParaRPr sz="1500" u="none" cap="none" strike="noStrike">
                        <a:solidFill>
                          <a:srgbClr val="FBD800"/>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zh-TW" sz="1500" u="none" cap="none" strike="noStrike">
                          <a:solidFill>
                            <a:srgbClr val="FBD800"/>
                          </a:solidFill>
                          <a:latin typeface="Arial"/>
                          <a:ea typeface="Arial"/>
                          <a:cs typeface="Arial"/>
                          <a:sym typeface="Arial"/>
                        </a:rPr>
                        <a:t>說明</a:t>
                      </a:r>
                      <a:endParaRPr sz="1500" u="none" cap="none" strike="noStrike">
                        <a:solidFill>
                          <a:srgbClr val="FBD800"/>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417525">
                <a:tc>
                  <a:txBody>
                    <a:bodyPr/>
                    <a:lstStyle/>
                    <a:p>
                      <a:pPr indent="0" lvl="0" marL="0" marR="0" rtl="0" algn="l">
                        <a:lnSpc>
                          <a:spcPct val="100000"/>
                        </a:lnSpc>
                        <a:spcBef>
                          <a:spcPts val="0"/>
                        </a:spcBef>
                        <a:spcAft>
                          <a:spcPts val="0"/>
                        </a:spcAft>
                        <a:buClr>
                          <a:srgbClr val="000000"/>
                        </a:buClr>
                        <a:buSzPts val="1500"/>
                        <a:buFont typeface="Arial"/>
                        <a:buNone/>
                      </a:pPr>
                      <a:r>
                        <a:rPr lang="zh-TW">
                          <a:solidFill>
                            <a:schemeClr val="lt1"/>
                          </a:solidFill>
                        </a:rPr>
                        <a:t>blue</a:t>
                      </a:r>
                      <a:r>
                        <a:rPr lang="zh-TW">
                          <a:solidFill>
                            <a:schemeClr val="lt1"/>
                          </a:solidFill>
                        </a:rPr>
                        <a:t>TotalGold</a:t>
                      </a:r>
                      <a:endParaRPr sz="15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zh-TW" sz="1500">
                          <a:solidFill>
                            <a:srgbClr val="FFFFFF"/>
                          </a:solidFill>
                        </a:rPr>
                        <a:t>藍隊賺取總金幣</a:t>
                      </a:r>
                      <a:endParaRPr sz="1500" u="none" cap="none" strike="noStrike">
                        <a:solidFill>
                          <a:srgbClr val="FFFFFF"/>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417525">
                <a:tc>
                  <a:txBody>
                    <a:bodyPr/>
                    <a:lstStyle/>
                    <a:p>
                      <a:pPr indent="0" lvl="0" marL="0" marR="0" rtl="0" algn="l">
                        <a:lnSpc>
                          <a:spcPct val="100000"/>
                        </a:lnSpc>
                        <a:spcBef>
                          <a:spcPts val="0"/>
                        </a:spcBef>
                        <a:spcAft>
                          <a:spcPts val="0"/>
                        </a:spcAft>
                        <a:buClr>
                          <a:srgbClr val="000000"/>
                        </a:buClr>
                        <a:buSzPts val="1500"/>
                        <a:buFont typeface="Arial"/>
                        <a:buNone/>
                      </a:pPr>
                      <a:r>
                        <a:rPr lang="zh-TW">
                          <a:solidFill>
                            <a:schemeClr val="lt1"/>
                          </a:solidFill>
                        </a:rPr>
                        <a:t>blue</a:t>
                      </a:r>
                      <a:r>
                        <a:rPr lang="zh-TW">
                          <a:solidFill>
                            <a:schemeClr val="lt1"/>
                          </a:solidFill>
                        </a:rPr>
                        <a:t>AvgLevel</a:t>
                      </a:r>
                      <a:endParaRPr sz="15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zh-TW" sz="1500">
                          <a:solidFill>
                            <a:srgbClr val="FFFFFF"/>
                          </a:solidFill>
                        </a:rPr>
                        <a:t>藍隊角色平均等級</a:t>
                      </a:r>
                      <a:endParaRPr sz="1500" u="none" cap="none" strike="noStrike">
                        <a:solidFill>
                          <a:srgbClr val="FFFFFF"/>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417525">
                <a:tc>
                  <a:txBody>
                    <a:bodyPr/>
                    <a:lstStyle/>
                    <a:p>
                      <a:pPr indent="0" lvl="0" marL="0" marR="0" rtl="0" algn="l">
                        <a:lnSpc>
                          <a:spcPct val="100000"/>
                        </a:lnSpc>
                        <a:spcBef>
                          <a:spcPts val="0"/>
                        </a:spcBef>
                        <a:spcAft>
                          <a:spcPts val="0"/>
                        </a:spcAft>
                        <a:buClr>
                          <a:srgbClr val="000000"/>
                        </a:buClr>
                        <a:buSzPts val="1500"/>
                        <a:buFont typeface="Arial"/>
                        <a:buNone/>
                      </a:pPr>
                      <a:r>
                        <a:rPr lang="zh-TW">
                          <a:solidFill>
                            <a:schemeClr val="lt1"/>
                          </a:solidFill>
                        </a:rPr>
                        <a:t>blue</a:t>
                      </a:r>
                      <a:r>
                        <a:rPr lang="zh-TW">
                          <a:solidFill>
                            <a:schemeClr val="lt1"/>
                          </a:solidFill>
                        </a:rPr>
                        <a:t>TotalExperience</a:t>
                      </a:r>
                      <a:endParaRPr sz="15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zh-TW" sz="1500">
                          <a:solidFill>
                            <a:srgbClr val="FFFFFF"/>
                          </a:solidFill>
                        </a:rPr>
                        <a:t>藍隊總經驗值</a:t>
                      </a:r>
                      <a:endParaRPr sz="1500" u="none" cap="none" strike="noStrike">
                        <a:solidFill>
                          <a:srgbClr val="FFFFFF"/>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440075">
                <a:tc>
                  <a:txBody>
                    <a:bodyPr/>
                    <a:lstStyle/>
                    <a:p>
                      <a:pPr indent="0" lvl="0" marL="0" marR="0" rtl="0" algn="l">
                        <a:lnSpc>
                          <a:spcPct val="100000"/>
                        </a:lnSpc>
                        <a:spcBef>
                          <a:spcPts val="0"/>
                        </a:spcBef>
                        <a:spcAft>
                          <a:spcPts val="0"/>
                        </a:spcAft>
                        <a:buClr>
                          <a:srgbClr val="000000"/>
                        </a:buClr>
                        <a:buSzPts val="1500"/>
                        <a:buFont typeface="Arial"/>
                        <a:buNone/>
                      </a:pPr>
                      <a:r>
                        <a:rPr lang="zh-TW">
                          <a:solidFill>
                            <a:schemeClr val="lt1"/>
                          </a:solidFill>
                        </a:rPr>
                        <a:t>blue</a:t>
                      </a:r>
                      <a:r>
                        <a:rPr lang="zh-TW">
                          <a:solidFill>
                            <a:schemeClr val="lt1"/>
                          </a:solidFill>
                        </a:rPr>
                        <a:t>TotalMinionsKilled</a:t>
                      </a:r>
                      <a:endParaRPr sz="1500" u="none" cap="none" strike="noStrike">
                        <a:solidFill>
                          <a:schemeClr val="lt1"/>
                        </a:solidFill>
                        <a:highlight>
                          <a:srgbClr val="FFFFFF"/>
                        </a:highlight>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zh-TW" sz="1500">
                          <a:solidFill>
                            <a:srgbClr val="FFFFFF"/>
                          </a:solidFill>
                        </a:rPr>
                        <a:t>藍隊總吃兵數(CS數)</a:t>
                      </a:r>
                      <a:endParaRPr sz="1500" u="none" cap="none" strike="noStrike">
                        <a:solidFill>
                          <a:srgbClr val="FFFFFF"/>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417525">
                <a:tc>
                  <a:txBody>
                    <a:bodyPr/>
                    <a:lstStyle/>
                    <a:p>
                      <a:pPr indent="0" lvl="0" marL="0" marR="0" rtl="0" algn="l">
                        <a:lnSpc>
                          <a:spcPct val="100000"/>
                        </a:lnSpc>
                        <a:spcBef>
                          <a:spcPts val="0"/>
                        </a:spcBef>
                        <a:spcAft>
                          <a:spcPts val="0"/>
                        </a:spcAft>
                        <a:buClr>
                          <a:srgbClr val="000000"/>
                        </a:buClr>
                        <a:buSzPts val="1500"/>
                        <a:buFont typeface="Arial"/>
                        <a:buNone/>
                      </a:pPr>
                      <a:r>
                        <a:rPr lang="zh-TW">
                          <a:solidFill>
                            <a:schemeClr val="lt1"/>
                          </a:solidFill>
                        </a:rPr>
                        <a:t>blue</a:t>
                      </a:r>
                      <a:r>
                        <a:rPr lang="zh-TW">
                          <a:solidFill>
                            <a:schemeClr val="lt1"/>
                          </a:solidFill>
                        </a:rPr>
                        <a:t>TotalJungleMinionsKilled</a:t>
                      </a:r>
                      <a:endParaRPr sz="15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zh-TW" sz="1500">
                          <a:solidFill>
                            <a:srgbClr val="FFFFFF"/>
                          </a:solidFill>
                        </a:rPr>
                        <a:t>藍隊總吃野怪數</a:t>
                      </a:r>
                      <a:endParaRPr sz="1500" u="none" cap="none" strike="noStrike">
                        <a:solidFill>
                          <a:srgbClr val="FFFFFF"/>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417525">
                <a:tc>
                  <a:txBody>
                    <a:bodyPr/>
                    <a:lstStyle/>
                    <a:p>
                      <a:pPr indent="0" lvl="0" marL="0" marR="0" rtl="0" algn="l">
                        <a:lnSpc>
                          <a:spcPct val="100000"/>
                        </a:lnSpc>
                        <a:spcBef>
                          <a:spcPts val="0"/>
                        </a:spcBef>
                        <a:spcAft>
                          <a:spcPts val="0"/>
                        </a:spcAft>
                        <a:buClr>
                          <a:srgbClr val="000000"/>
                        </a:buClr>
                        <a:buSzPts val="1500"/>
                        <a:buFont typeface="Arial"/>
                        <a:buNone/>
                      </a:pPr>
                      <a:r>
                        <a:rPr lang="zh-TW">
                          <a:solidFill>
                            <a:schemeClr val="lt1"/>
                          </a:solidFill>
                        </a:rPr>
                        <a:t>blue</a:t>
                      </a:r>
                      <a:r>
                        <a:rPr lang="zh-TW">
                          <a:solidFill>
                            <a:schemeClr val="lt1"/>
                          </a:solidFill>
                        </a:rPr>
                        <a:t>GoldDiff</a:t>
                      </a:r>
                      <a:endParaRPr sz="1500" u="none" cap="none" strike="noStrike">
                        <a:solidFill>
                          <a:schemeClr val="lt1"/>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zh-TW" sz="1500">
                          <a:solidFill>
                            <a:srgbClr val="FFFFFF"/>
                          </a:solidFill>
                        </a:rPr>
                        <a:t>與紅隊金幣</a:t>
                      </a:r>
                      <a:r>
                        <a:rPr lang="zh-TW" sz="1500">
                          <a:solidFill>
                            <a:srgbClr val="FFFFFF"/>
                          </a:solidFill>
                        </a:rPr>
                        <a:t>相減數(差距)</a:t>
                      </a:r>
                      <a:endParaRPr sz="1500" u="none" cap="none" strike="noStrike">
                        <a:solidFill>
                          <a:srgbClr val="FFFFFF"/>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r h="417525">
                <a:tc>
                  <a:txBody>
                    <a:bodyPr/>
                    <a:lstStyle/>
                    <a:p>
                      <a:pPr indent="0" lvl="0" marL="0" marR="0" rtl="0" algn="l">
                        <a:lnSpc>
                          <a:spcPct val="100000"/>
                        </a:lnSpc>
                        <a:spcBef>
                          <a:spcPts val="0"/>
                        </a:spcBef>
                        <a:spcAft>
                          <a:spcPts val="0"/>
                        </a:spcAft>
                        <a:buNone/>
                      </a:pPr>
                      <a:r>
                        <a:rPr lang="zh-TW">
                          <a:solidFill>
                            <a:schemeClr val="lt1"/>
                          </a:solidFill>
                        </a:rPr>
                        <a:t>blue</a:t>
                      </a:r>
                      <a:r>
                        <a:rPr lang="zh-TW">
                          <a:solidFill>
                            <a:schemeClr val="lt1"/>
                          </a:solidFill>
                        </a:rPr>
                        <a:t>ExperienceDiff</a:t>
                      </a:r>
                      <a:endParaRPr>
                        <a:solidFill>
                          <a:schemeClr val="lt1"/>
                        </a:solidFil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zh-TW" sz="1500">
                          <a:solidFill>
                            <a:srgbClr val="FFFFFF"/>
                          </a:solidFill>
                        </a:rPr>
                        <a:t>與紅隊經驗</a:t>
                      </a:r>
                      <a:r>
                        <a:rPr lang="zh-TW" sz="1500">
                          <a:solidFill>
                            <a:srgbClr val="FFFFFF"/>
                          </a:solidFill>
                        </a:rPr>
                        <a:t>相減數(</a:t>
                      </a:r>
                      <a:r>
                        <a:rPr lang="zh-TW" sz="1500">
                          <a:solidFill>
                            <a:schemeClr val="lt1"/>
                          </a:solidFill>
                        </a:rPr>
                        <a:t>差距)</a:t>
                      </a:r>
                      <a:endParaRPr sz="1500" u="none" cap="none" strike="noStrike">
                        <a:solidFill>
                          <a:srgbClr val="FFFFFF"/>
                        </a:solidFill>
                        <a:latin typeface="Arial"/>
                        <a:ea typeface="Arial"/>
                        <a:cs typeface="Arial"/>
                        <a:sym typeface="Arial"/>
                      </a:endParaRPr>
                    </a:p>
                  </a:txBody>
                  <a:tcPr marT="91425" marB="91425" marR="91425" marL="91425">
                    <a:lnL cap="flat" cmpd="sng" w="38100">
                      <a:solidFill>
                        <a:srgbClr val="CFE2F3"/>
                      </a:solidFill>
                      <a:prstDash val="solid"/>
                      <a:round/>
                      <a:headEnd len="sm" w="sm" type="none"/>
                      <a:tailEnd len="sm" w="sm" type="none"/>
                    </a:lnL>
                    <a:lnR cap="flat" cmpd="sng" w="38100">
                      <a:solidFill>
                        <a:srgbClr val="CFE2F3"/>
                      </a:solidFill>
                      <a:prstDash val="solid"/>
                      <a:round/>
                      <a:headEnd len="sm" w="sm" type="none"/>
                      <a:tailEnd len="sm" w="sm" type="none"/>
                    </a:lnR>
                    <a:lnT cap="flat" cmpd="sng" w="38100">
                      <a:solidFill>
                        <a:srgbClr val="CFE2F3"/>
                      </a:solidFill>
                      <a:prstDash val="solid"/>
                      <a:round/>
                      <a:headEnd len="sm" w="sm" type="none"/>
                      <a:tailEnd len="sm" w="sm" type="none"/>
                    </a:lnT>
                    <a:lnB cap="flat" cmpd="sng" w="38100">
                      <a:solidFill>
                        <a:srgbClr val="CFE2F3"/>
                      </a:solidFill>
                      <a:prstDash val="solid"/>
                      <a:round/>
                      <a:headEnd len="sm" w="sm" type="none"/>
                      <a:tailEnd len="sm" w="sm" type="none"/>
                    </a:lnB>
                  </a:tcPr>
                </a:tc>
              </a:tr>
            </a:tbl>
          </a:graphicData>
        </a:graphic>
      </p:graphicFrame>
      <p:pic>
        <p:nvPicPr>
          <p:cNvPr id="209" name="Google Shape;209;g10ce9cad68c_2_23"/>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sp>
        <p:nvSpPr>
          <p:cNvPr id="210" name="Google Shape;210;g10ce9cad68c_2_23"/>
          <p:cNvSpPr txBox="1"/>
          <p:nvPr/>
        </p:nvSpPr>
        <p:spPr>
          <a:xfrm>
            <a:off x="1169075" y="103500"/>
            <a:ext cx="105780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i="0" lang="zh-TW" sz="5400" u="none" cap="none" strike="noStrike">
                <a:solidFill>
                  <a:srgbClr val="1F3864"/>
                </a:solidFill>
                <a:latin typeface="Arial"/>
                <a:ea typeface="Arial"/>
                <a:cs typeface="Arial"/>
                <a:sym typeface="Arial"/>
              </a:rPr>
              <a:t>分析結果：</a:t>
            </a:r>
            <a:r>
              <a:rPr b="1" i="0" lang="zh-TW" sz="4800" u="none" cap="none" strike="noStrike">
                <a:solidFill>
                  <a:srgbClr val="1F3864"/>
                </a:solidFill>
                <a:latin typeface="Arial"/>
                <a:ea typeface="Arial"/>
                <a:cs typeface="Arial"/>
                <a:sym typeface="Arial"/>
              </a:rPr>
              <a:t>資料欄位(SearchTrend)</a:t>
            </a:r>
            <a:endParaRPr b="1" i="0" sz="5400" u="none" cap="none" strike="noStrike">
              <a:solidFill>
                <a:srgbClr val="1F3864"/>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214" name="Shape 214"/>
        <p:cNvGrpSpPr/>
        <p:nvPr/>
      </p:nvGrpSpPr>
      <p:grpSpPr>
        <a:xfrm>
          <a:off x="0" y="0"/>
          <a:ext cx="0" cy="0"/>
          <a:chOff x="0" y="0"/>
          <a:chExt cx="0" cy="0"/>
        </a:xfrm>
      </p:grpSpPr>
      <p:sp>
        <p:nvSpPr>
          <p:cNvPr id="215" name="Google Shape;215;g10ce9cad68c_4_21"/>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6" name="Google Shape;216;g10ce9cad68c_4_21"/>
          <p:cNvSpPr txBox="1"/>
          <p:nvPr/>
        </p:nvSpPr>
        <p:spPr>
          <a:xfrm>
            <a:off x="1169079" y="103500"/>
            <a:ext cx="5131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lang="zh-TW" sz="5400">
                <a:solidFill>
                  <a:srgbClr val="1F3864"/>
                </a:solidFill>
              </a:rPr>
              <a:t>特徵處理</a:t>
            </a:r>
            <a:endParaRPr b="1" i="0" sz="5400" u="none" cap="none" strike="noStrike">
              <a:solidFill>
                <a:srgbClr val="1F3864"/>
              </a:solidFill>
              <a:latin typeface="Arial"/>
              <a:ea typeface="Arial"/>
              <a:cs typeface="Arial"/>
              <a:sym typeface="Arial"/>
            </a:endParaRPr>
          </a:p>
        </p:txBody>
      </p:sp>
      <p:pic>
        <p:nvPicPr>
          <p:cNvPr id="217" name="Google Shape;217;g10ce9cad68c_4_21"/>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sp>
        <p:nvSpPr>
          <p:cNvPr id="218" name="Google Shape;218;g10ce9cad68c_4_21"/>
          <p:cNvSpPr txBox="1"/>
          <p:nvPr/>
        </p:nvSpPr>
        <p:spPr>
          <a:xfrm>
            <a:off x="997200" y="1871950"/>
            <a:ext cx="5895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000">
                <a:solidFill>
                  <a:schemeClr val="lt1"/>
                </a:solidFill>
                <a:latin typeface="Calibri"/>
                <a:ea typeface="Calibri"/>
                <a:cs typeface="Calibri"/>
                <a:sym typeface="Calibri"/>
              </a:rPr>
              <a:t>將原本藍方及紅方的資料作相減製作新的特徵。</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p:txBody>
      </p:sp>
      <p:graphicFrame>
        <p:nvGraphicFramePr>
          <p:cNvPr id="219" name="Google Shape;219;g10ce9cad68c_4_21"/>
          <p:cNvGraphicFramePr/>
          <p:nvPr/>
        </p:nvGraphicFramePr>
        <p:xfrm>
          <a:off x="1472150" y="2297025"/>
          <a:ext cx="3000000" cy="3000000"/>
        </p:xfrm>
        <a:graphic>
          <a:graphicData uri="http://schemas.openxmlformats.org/drawingml/2006/table">
            <a:tbl>
              <a:tblPr>
                <a:noFill/>
                <a:tableStyleId>{383FA362-FC60-4EF9-914C-E8D3434354FB}</a:tableStyleId>
              </a:tblPr>
              <a:tblGrid>
                <a:gridCol w="2716725"/>
                <a:gridCol w="3411625"/>
              </a:tblGrid>
              <a:tr h="200025">
                <a:tc>
                  <a:txBody>
                    <a:bodyPr/>
                    <a:lstStyle/>
                    <a:p>
                      <a:pPr indent="0" lvl="0" marL="0" rtl="0" algn="l">
                        <a:spcBef>
                          <a:spcPts val="0"/>
                        </a:spcBef>
                        <a:spcAft>
                          <a:spcPts val="0"/>
                        </a:spcAft>
                        <a:buNone/>
                      </a:pPr>
                      <a:r>
                        <a:rPr lang="zh-TW">
                          <a:solidFill>
                            <a:schemeClr val="accent4"/>
                          </a:solidFill>
                        </a:rPr>
                        <a:t>欄位名稱</a:t>
                      </a:r>
                      <a:endParaRPr>
                        <a:solidFill>
                          <a:schemeClr val="accent4"/>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a:solidFill>
                            <a:schemeClr val="accent4"/>
                          </a:solidFill>
                        </a:rPr>
                        <a:t>說明</a:t>
                      </a:r>
                      <a:endParaRPr>
                        <a:solidFill>
                          <a:schemeClr val="accent4"/>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025">
                <a:tc>
                  <a:txBody>
                    <a:bodyPr/>
                    <a:lstStyle/>
                    <a:p>
                      <a:pPr indent="0" lvl="0" marL="0" rtl="0" algn="l">
                        <a:spcBef>
                          <a:spcPts val="0"/>
                        </a:spcBef>
                        <a:spcAft>
                          <a:spcPts val="0"/>
                        </a:spcAft>
                        <a:buNone/>
                      </a:pPr>
                      <a:r>
                        <a:rPr lang="zh-TW">
                          <a:solidFill>
                            <a:schemeClr val="lt1"/>
                          </a:solidFill>
                        </a:rPr>
                        <a:t>WardsPlaced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a:solidFill>
                            <a:schemeClr val="lt1"/>
                          </a:solidFill>
                        </a:rPr>
                        <a:t>藍隊與紅隊視野分數差距</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9575">
                <a:tc>
                  <a:txBody>
                    <a:bodyPr/>
                    <a:lstStyle/>
                    <a:p>
                      <a:pPr indent="0" lvl="0" marL="0" rtl="0" algn="l">
                        <a:spcBef>
                          <a:spcPts val="0"/>
                        </a:spcBef>
                        <a:spcAft>
                          <a:spcPts val="0"/>
                        </a:spcAft>
                        <a:buNone/>
                      </a:pPr>
                      <a:r>
                        <a:rPr lang="zh-TW">
                          <a:solidFill>
                            <a:schemeClr val="lt1"/>
                          </a:solidFill>
                        </a:rPr>
                        <a:t>WardsDestroyed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a:solidFill>
                            <a:schemeClr val="lt1"/>
                          </a:solidFill>
                        </a:rPr>
                        <a:t>藍隊與紅隊消滅偵查守衛數量差距</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025">
                <a:tc>
                  <a:txBody>
                    <a:bodyPr/>
                    <a:lstStyle/>
                    <a:p>
                      <a:pPr indent="0" lvl="0" marL="0" rtl="0" algn="l">
                        <a:spcBef>
                          <a:spcPts val="0"/>
                        </a:spcBef>
                        <a:spcAft>
                          <a:spcPts val="0"/>
                        </a:spcAft>
                        <a:buNone/>
                      </a:pPr>
                      <a:r>
                        <a:rPr lang="zh-TW">
                          <a:solidFill>
                            <a:schemeClr val="lt1"/>
                          </a:solidFill>
                        </a:rPr>
                        <a:t>Kills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a:solidFill>
                            <a:schemeClr val="lt1"/>
                          </a:solidFill>
                        </a:rPr>
                        <a:t>藍</a:t>
                      </a:r>
                      <a:r>
                        <a:rPr lang="zh-TW">
                          <a:solidFill>
                            <a:schemeClr val="lt1"/>
                          </a:solidFill>
                        </a:rPr>
                        <a:t>隊與紅隊擊殺數差距</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025">
                <a:tc>
                  <a:txBody>
                    <a:bodyPr/>
                    <a:lstStyle/>
                    <a:p>
                      <a:pPr indent="0" lvl="0" marL="0" rtl="0" algn="l">
                        <a:spcBef>
                          <a:spcPts val="0"/>
                        </a:spcBef>
                        <a:spcAft>
                          <a:spcPts val="0"/>
                        </a:spcAft>
                        <a:buNone/>
                      </a:pPr>
                      <a:r>
                        <a:rPr lang="zh-TW">
                          <a:solidFill>
                            <a:schemeClr val="lt1"/>
                          </a:solidFill>
                        </a:rPr>
                        <a:t>Deaths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a:solidFill>
                            <a:schemeClr val="lt1"/>
                          </a:solidFill>
                        </a:rPr>
                        <a:t>藍</a:t>
                      </a:r>
                      <a:r>
                        <a:rPr lang="zh-TW">
                          <a:solidFill>
                            <a:schemeClr val="lt1"/>
                          </a:solidFill>
                        </a:rPr>
                        <a:t>隊與紅隊死亡數差距</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025">
                <a:tc>
                  <a:txBody>
                    <a:bodyPr/>
                    <a:lstStyle/>
                    <a:p>
                      <a:pPr indent="0" lvl="0" marL="0" rtl="0" algn="l">
                        <a:spcBef>
                          <a:spcPts val="0"/>
                        </a:spcBef>
                        <a:spcAft>
                          <a:spcPts val="0"/>
                        </a:spcAft>
                        <a:buNone/>
                      </a:pPr>
                      <a:r>
                        <a:rPr lang="zh-TW">
                          <a:solidFill>
                            <a:schemeClr val="lt1"/>
                          </a:solidFill>
                        </a:rPr>
                        <a:t>Assists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a:solidFill>
                            <a:schemeClr val="lt1"/>
                          </a:solidFill>
                        </a:rPr>
                        <a:t>藍</a:t>
                      </a:r>
                      <a:r>
                        <a:rPr lang="zh-TW">
                          <a:solidFill>
                            <a:schemeClr val="lt1"/>
                          </a:solidFill>
                        </a:rPr>
                        <a:t>隊與紅隊助攻數差距</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9575">
                <a:tc>
                  <a:txBody>
                    <a:bodyPr/>
                    <a:lstStyle/>
                    <a:p>
                      <a:pPr indent="0" lvl="0" marL="0" rtl="0" algn="l">
                        <a:spcBef>
                          <a:spcPts val="0"/>
                        </a:spcBef>
                        <a:spcAft>
                          <a:spcPts val="0"/>
                        </a:spcAft>
                        <a:buNone/>
                      </a:pPr>
                      <a:r>
                        <a:rPr lang="zh-TW">
                          <a:solidFill>
                            <a:schemeClr val="lt1"/>
                          </a:solidFill>
                        </a:rPr>
                        <a:t>EliteMonsters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a:solidFill>
                            <a:schemeClr val="lt1"/>
                          </a:solidFill>
                        </a:rPr>
                        <a:t>藍</a:t>
                      </a:r>
                      <a:r>
                        <a:rPr lang="zh-TW">
                          <a:solidFill>
                            <a:schemeClr val="lt1"/>
                          </a:solidFill>
                        </a:rPr>
                        <a:t>隊與紅隊菁英野怪擊殺數量差距</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9575">
                <a:tc>
                  <a:txBody>
                    <a:bodyPr/>
                    <a:lstStyle/>
                    <a:p>
                      <a:pPr indent="0" lvl="0" marL="0" rtl="0" algn="l">
                        <a:spcBef>
                          <a:spcPts val="0"/>
                        </a:spcBef>
                        <a:spcAft>
                          <a:spcPts val="0"/>
                        </a:spcAft>
                        <a:buNone/>
                      </a:pPr>
                      <a:r>
                        <a:rPr lang="zh-TW">
                          <a:solidFill>
                            <a:schemeClr val="lt1"/>
                          </a:solidFill>
                        </a:rPr>
                        <a:t>TowersDestroyed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a:solidFill>
                            <a:schemeClr val="lt1"/>
                          </a:solidFill>
                        </a:rPr>
                        <a:t>藍</a:t>
                      </a:r>
                      <a:r>
                        <a:rPr lang="zh-TW">
                          <a:solidFill>
                            <a:schemeClr val="lt1"/>
                          </a:solidFill>
                        </a:rPr>
                        <a:t>隊與紅隊擊破紅隊防禦塔的數量差距</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9575">
                <a:tc>
                  <a:txBody>
                    <a:bodyPr/>
                    <a:lstStyle/>
                    <a:p>
                      <a:pPr indent="0" lvl="0" marL="0" rtl="0" algn="l">
                        <a:spcBef>
                          <a:spcPts val="0"/>
                        </a:spcBef>
                        <a:spcAft>
                          <a:spcPts val="0"/>
                        </a:spcAft>
                        <a:buNone/>
                      </a:pPr>
                      <a:r>
                        <a:rPr lang="zh-TW">
                          <a:solidFill>
                            <a:schemeClr val="lt1"/>
                          </a:solidFill>
                        </a:rPr>
                        <a:t>AvgLevel</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a:solidFill>
                            <a:schemeClr val="lt1"/>
                          </a:solidFill>
                        </a:rPr>
                        <a:t>藍</a:t>
                      </a:r>
                      <a:r>
                        <a:rPr lang="zh-TW">
                          <a:solidFill>
                            <a:schemeClr val="lt1"/>
                          </a:solidFill>
                        </a:rPr>
                        <a:t>隊與紅隊角色平均等級差距</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9575">
                <a:tc>
                  <a:txBody>
                    <a:bodyPr/>
                    <a:lstStyle/>
                    <a:p>
                      <a:pPr indent="0" lvl="0" marL="0" rtl="0" algn="l">
                        <a:spcBef>
                          <a:spcPts val="0"/>
                        </a:spcBef>
                        <a:spcAft>
                          <a:spcPts val="0"/>
                        </a:spcAft>
                        <a:buNone/>
                      </a:pPr>
                      <a:r>
                        <a:rPr lang="zh-TW">
                          <a:solidFill>
                            <a:schemeClr val="lt1"/>
                          </a:solidFill>
                        </a:rPr>
                        <a:t>TotalMinionsKilled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a:solidFill>
                            <a:schemeClr val="lt1"/>
                          </a:solidFill>
                        </a:rPr>
                        <a:t>藍</a:t>
                      </a:r>
                      <a:r>
                        <a:rPr lang="zh-TW">
                          <a:solidFill>
                            <a:schemeClr val="lt1"/>
                          </a:solidFill>
                        </a:rPr>
                        <a:t>隊與紅隊總吃兵數(CS數)差距</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00025">
                <a:tc>
                  <a:txBody>
                    <a:bodyPr/>
                    <a:lstStyle/>
                    <a:p>
                      <a:pPr indent="0" lvl="0" marL="0" rtl="0" algn="l">
                        <a:spcBef>
                          <a:spcPts val="0"/>
                        </a:spcBef>
                        <a:spcAft>
                          <a:spcPts val="0"/>
                        </a:spcAft>
                        <a:buNone/>
                      </a:pPr>
                      <a:r>
                        <a:rPr lang="zh-TW">
                          <a:solidFill>
                            <a:schemeClr val="lt1"/>
                          </a:solidFill>
                        </a:rPr>
                        <a:t>TotalJungleMinionsKilled</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a:solidFill>
                            <a:schemeClr val="lt1"/>
                          </a:solidFill>
                        </a:rPr>
                        <a:t>藍</a:t>
                      </a:r>
                      <a:r>
                        <a:rPr lang="zh-TW">
                          <a:solidFill>
                            <a:schemeClr val="lt1"/>
                          </a:solidFill>
                        </a:rPr>
                        <a:t>隊與紅隊總吃野怪數差距</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223" name="Shape 223"/>
        <p:cNvGrpSpPr/>
        <p:nvPr/>
      </p:nvGrpSpPr>
      <p:grpSpPr>
        <a:xfrm>
          <a:off x="0" y="0"/>
          <a:ext cx="0" cy="0"/>
          <a:chOff x="0" y="0"/>
          <a:chExt cx="0" cy="0"/>
        </a:xfrm>
      </p:grpSpPr>
      <p:sp>
        <p:nvSpPr>
          <p:cNvPr id="224" name="Google Shape;224;p7"/>
          <p:cNvSpPr/>
          <p:nvPr/>
        </p:nvSpPr>
        <p:spPr>
          <a:xfrm rot="7462104">
            <a:off x="-3707872" y="-1177300"/>
            <a:ext cx="8795971" cy="8593824"/>
          </a:xfrm>
          <a:prstGeom prst="teardrop">
            <a:avLst>
              <a:gd fmla="val 83587" name="adj"/>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25" name="Google Shape;225;p7"/>
          <p:cNvGrpSpPr/>
          <p:nvPr/>
        </p:nvGrpSpPr>
        <p:grpSpPr>
          <a:xfrm>
            <a:off x="6559948" y="2666287"/>
            <a:ext cx="2954655" cy="1171693"/>
            <a:chOff x="7400406" y="2641183"/>
            <a:chExt cx="2954655" cy="1171693"/>
          </a:xfrm>
        </p:grpSpPr>
        <p:sp>
          <p:nvSpPr>
            <p:cNvPr id="226" name="Google Shape;226;p7"/>
            <p:cNvSpPr txBox="1"/>
            <p:nvPr/>
          </p:nvSpPr>
          <p:spPr>
            <a:xfrm>
              <a:off x="7400406" y="2641183"/>
              <a:ext cx="2954655"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5400"/>
                <a:buFont typeface="Arial"/>
                <a:buNone/>
              </a:pPr>
              <a:r>
                <a:rPr b="1" i="0" lang="zh-TW" sz="5400" u="none" cap="none" strike="noStrike">
                  <a:solidFill>
                    <a:srgbClr val="FED337"/>
                  </a:solidFill>
                  <a:latin typeface="Arial"/>
                  <a:ea typeface="Arial"/>
                  <a:cs typeface="Arial"/>
                  <a:sym typeface="Arial"/>
                </a:rPr>
                <a:t>分析結果</a:t>
              </a:r>
              <a:endParaRPr b="1" i="0" sz="5400" u="none" cap="none" strike="noStrike">
                <a:solidFill>
                  <a:srgbClr val="FED337"/>
                </a:solidFill>
                <a:latin typeface="Arial"/>
                <a:ea typeface="Arial"/>
                <a:cs typeface="Arial"/>
                <a:sym typeface="Arial"/>
              </a:endParaRPr>
            </a:p>
          </p:txBody>
        </p:sp>
        <p:cxnSp>
          <p:nvCxnSpPr>
            <p:cNvPr id="227" name="Google Shape;227;p7"/>
            <p:cNvCxnSpPr/>
            <p:nvPr/>
          </p:nvCxnSpPr>
          <p:spPr>
            <a:xfrm>
              <a:off x="8153114" y="3812876"/>
              <a:ext cx="1449238" cy="0"/>
            </a:xfrm>
            <a:prstGeom prst="straightConnector1">
              <a:avLst/>
            </a:prstGeom>
            <a:noFill/>
            <a:ln cap="flat" cmpd="sng" w="76200">
              <a:solidFill>
                <a:srgbClr val="FED337"/>
              </a:solidFill>
              <a:prstDash val="solid"/>
              <a:miter lim="800000"/>
              <a:headEnd len="sm" w="sm" type="none"/>
              <a:tailEnd len="sm" w="sm" type="none"/>
            </a:ln>
          </p:spPr>
        </p:cxnSp>
      </p:grpSp>
      <p:cxnSp>
        <p:nvCxnSpPr>
          <p:cNvPr id="228" name="Google Shape;228;p7"/>
          <p:cNvCxnSpPr/>
          <p:nvPr/>
        </p:nvCxnSpPr>
        <p:spPr>
          <a:xfrm>
            <a:off x="4019909" y="500332"/>
            <a:ext cx="7556740" cy="0"/>
          </a:xfrm>
          <a:prstGeom prst="straightConnector1">
            <a:avLst/>
          </a:prstGeom>
          <a:noFill/>
          <a:ln cap="flat" cmpd="sng" w="88900">
            <a:solidFill>
              <a:srgbClr val="FED337"/>
            </a:solidFill>
            <a:prstDash val="solid"/>
            <a:miter lim="800000"/>
            <a:headEnd len="sm" w="sm" type="none"/>
            <a:tailEnd len="sm" w="sm" type="none"/>
          </a:ln>
        </p:spPr>
      </p:cxnSp>
      <p:cxnSp>
        <p:nvCxnSpPr>
          <p:cNvPr id="229" name="Google Shape;229;p7"/>
          <p:cNvCxnSpPr/>
          <p:nvPr/>
        </p:nvCxnSpPr>
        <p:spPr>
          <a:xfrm>
            <a:off x="3494873" y="6379748"/>
            <a:ext cx="8081776" cy="0"/>
          </a:xfrm>
          <a:prstGeom prst="straightConnector1">
            <a:avLst/>
          </a:prstGeom>
          <a:noFill/>
          <a:ln cap="flat" cmpd="sng" w="88900">
            <a:solidFill>
              <a:srgbClr val="FED337"/>
            </a:solidFill>
            <a:prstDash val="solid"/>
            <a:miter lim="800000"/>
            <a:headEnd len="sm" w="sm" type="none"/>
            <a:tailEnd len="sm" w="sm" type="none"/>
          </a:ln>
        </p:spPr>
      </p:cxnSp>
      <p:cxnSp>
        <p:nvCxnSpPr>
          <p:cNvPr id="230" name="Google Shape;230;p7"/>
          <p:cNvCxnSpPr/>
          <p:nvPr/>
        </p:nvCxnSpPr>
        <p:spPr>
          <a:xfrm>
            <a:off x="11576649" y="457200"/>
            <a:ext cx="0" cy="5965371"/>
          </a:xfrm>
          <a:prstGeom prst="straightConnector1">
            <a:avLst/>
          </a:prstGeom>
          <a:noFill/>
          <a:ln cap="flat" cmpd="sng" w="88900">
            <a:solidFill>
              <a:srgbClr val="FED337"/>
            </a:solidFill>
            <a:prstDash val="solid"/>
            <a:miter lim="800000"/>
            <a:headEnd len="sm" w="sm" type="none"/>
            <a:tailEnd len="sm" w="sm" type="none"/>
          </a:ln>
        </p:spPr>
      </p:cxnSp>
      <p:pic>
        <p:nvPicPr>
          <p:cNvPr id="231" name="Google Shape;231;p7"/>
          <p:cNvPicPr preferRelativeResize="0"/>
          <p:nvPr/>
        </p:nvPicPr>
        <p:blipFill rotWithShape="1">
          <a:blip r:embed="rId3">
            <a:alphaModFix/>
          </a:blip>
          <a:srcRect b="0" l="0" r="0" t="0"/>
          <a:stretch/>
        </p:blipFill>
        <p:spPr>
          <a:xfrm>
            <a:off x="739405" y="1485792"/>
            <a:ext cx="3280504" cy="32805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235" name="Shape 235"/>
        <p:cNvGrpSpPr/>
        <p:nvPr/>
      </p:nvGrpSpPr>
      <p:grpSpPr>
        <a:xfrm>
          <a:off x="0" y="0"/>
          <a:ext cx="0" cy="0"/>
          <a:chOff x="0" y="0"/>
          <a:chExt cx="0" cy="0"/>
        </a:xfrm>
      </p:grpSpPr>
      <p:sp>
        <p:nvSpPr>
          <p:cNvPr id="236" name="Google Shape;236;g10ce9cad68c_2_6"/>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7" name="Google Shape;237;g10ce9cad68c_2_6"/>
          <p:cNvSpPr txBox="1"/>
          <p:nvPr/>
        </p:nvSpPr>
        <p:spPr>
          <a:xfrm>
            <a:off x="1169079" y="103500"/>
            <a:ext cx="5131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lang="zh-TW" sz="5400">
                <a:solidFill>
                  <a:srgbClr val="1F3864"/>
                </a:solidFill>
              </a:rPr>
              <a:t>雙方平均擊殺數</a:t>
            </a:r>
            <a:endParaRPr b="1" i="0" sz="5400" u="none" cap="none" strike="noStrike">
              <a:solidFill>
                <a:srgbClr val="1F3864"/>
              </a:solidFill>
              <a:latin typeface="Arial"/>
              <a:ea typeface="Arial"/>
              <a:cs typeface="Arial"/>
              <a:sym typeface="Arial"/>
            </a:endParaRPr>
          </a:p>
        </p:txBody>
      </p:sp>
      <p:pic>
        <p:nvPicPr>
          <p:cNvPr id="238" name="Google Shape;238;g10ce9cad68c_2_6"/>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pic>
        <p:nvPicPr>
          <p:cNvPr id="239" name="Google Shape;239;g10ce9cad68c_2_6"/>
          <p:cNvPicPr preferRelativeResize="0"/>
          <p:nvPr/>
        </p:nvPicPr>
        <p:blipFill>
          <a:blip r:embed="rId4">
            <a:alphaModFix/>
          </a:blip>
          <a:stretch>
            <a:fillRect/>
          </a:stretch>
        </p:blipFill>
        <p:spPr>
          <a:xfrm>
            <a:off x="122875" y="1433767"/>
            <a:ext cx="5667599" cy="3454083"/>
          </a:xfrm>
          <a:prstGeom prst="rect">
            <a:avLst/>
          </a:prstGeom>
          <a:noFill/>
          <a:ln>
            <a:noFill/>
          </a:ln>
        </p:spPr>
      </p:pic>
      <p:pic>
        <p:nvPicPr>
          <p:cNvPr id="240" name="Google Shape;240;g10ce9cad68c_2_6"/>
          <p:cNvPicPr preferRelativeResize="0"/>
          <p:nvPr/>
        </p:nvPicPr>
        <p:blipFill>
          <a:blip r:embed="rId5">
            <a:alphaModFix/>
          </a:blip>
          <a:stretch>
            <a:fillRect/>
          </a:stretch>
        </p:blipFill>
        <p:spPr>
          <a:xfrm>
            <a:off x="5920425" y="1430887"/>
            <a:ext cx="5667600" cy="3456975"/>
          </a:xfrm>
          <a:prstGeom prst="rect">
            <a:avLst/>
          </a:prstGeom>
          <a:noFill/>
          <a:ln>
            <a:noFill/>
          </a:ln>
        </p:spPr>
      </p:pic>
      <p:sp>
        <p:nvSpPr>
          <p:cNvPr id="241" name="Google Shape;241;g10ce9cad68c_2_6"/>
          <p:cNvSpPr txBox="1"/>
          <p:nvPr/>
        </p:nvSpPr>
        <p:spPr>
          <a:xfrm>
            <a:off x="1792775" y="5536725"/>
            <a:ext cx="243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000">
                <a:solidFill>
                  <a:schemeClr val="lt1"/>
                </a:solidFill>
                <a:latin typeface="Calibri"/>
                <a:ea typeface="Calibri"/>
                <a:cs typeface="Calibri"/>
                <a:sym typeface="Calibri"/>
              </a:rPr>
              <a:t>雙方擊殺數約為5次</a:t>
            </a:r>
            <a:endParaRPr sz="20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245" name="Shape 245"/>
        <p:cNvGrpSpPr/>
        <p:nvPr/>
      </p:nvGrpSpPr>
      <p:grpSpPr>
        <a:xfrm>
          <a:off x="0" y="0"/>
          <a:ext cx="0" cy="0"/>
          <a:chOff x="0" y="0"/>
          <a:chExt cx="0" cy="0"/>
        </a:xfrm>
      </p:grpSpPr>
      <p:sp>
        <p:nvSpPr>
          <p:cNvPr id="246" name="Google Shape;246;g10ce9cad68c_4_12"/>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7" name="Google Shape;247;g10ce9cad68c_4_12"/>
          <p:cNvSpPr txBox="1"/>
          <p:nvPr/>
        </p:nvSpPr>
        <p:spPr>
          <a:xfrm>
            <a:off x="1169079" y="103500"/>
            <a:ext cx="5131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lang="zh-TW" sz="5400">
                <a:solidFill>
                  <a:srgbClr val="1F3864"/>
                </a:solidFill>
              </a:rPr>
              <a:t>對局分析</a:t>
            </a:r>
            <a:endParaRPr b="1" i="0" sz="5400" u="none" cap="none" strike="noStrike">
              <a:solidFill>
                <a:srgbClr val="1F3864"/>
              </a:solidFill>
              <a:latin typeface="Arial"/>
              <a:ea typeface="Arial"/>
              <a:cs typeface="Arial"/>
              <a:sym typeface="Arial"/>
            </a:endParaRPr>
          </a:p>
        </p:txBody>
      </p:sp>
      <p:pic>
        <p:nvPicPr>
          <p:cNvPr id="248" name="Google Shape;248;g10ce9cad68c_4_12"/>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sp>
        <p:nvSpPr>
          <p:cNvPr id="249" name="Google Shape;249;g10ce9cad68c_4_12"/>
          <p:cNvSpPr txBox="1"/>
          <p:nvPr/>
        </p:nvSpPr>
        <p:spPr>
          <a:xfrm>
            <a:off x="6575850" y="1966250"/>
            <a:ext cx="5523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TW" sz="2000">
                <a:solidFill>
                  <a:schemeClr val="lt1"/>
                </a:solidFill>
                <a:latin typeface="Calibri"/>
                <a:ea typeface="Calibri"/>
                <a:cs typeface="Calibri"/>
                <a:sym typeface="Calibri"/>
              </a:rPr>
              <a:t>總場數 ：9879</a:t>
            </a:r>
            <a:endParaRPr sz="20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zh-TW" sz="2000">
                <a:solidFill>
                  <a:schemeClr val="lt1"/>
                </a:solidFill>
                <a:latin typeface="Calibri"/>
                <a:ea typeface="Calibri"/>
                <a:cs typeface="Calibri"/>
                <a:sym typeface="Calibri"/>
              </a:rPr>
              <a:t>優勢對局：擊殺數&gt;助攻且擊殺數超過死亡數5次</a:t>
            </a:r>
            <a:endParaRPr sz="20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zh-TW" sz="2000">
                <a:solidFill>
                  <a:schemeClr val="lt1"/>
                </a:solidFill>
                <a:latin typeface="Calibri"/>
                <a:ea typeface="Calibri"/>
                <a:cs typeface="Calibri"/>
                <a:sym typeface="Calibri"/>
              </a:rPr>
              <a:t>劣勢對局：死亡數超過擊殺數五次</a:t>
            </a:r>
            <a:endParaRPr sz="2000">
              <a:solidFill>
                <a:schemeClr val="lt1"/>
              </a:solidFill>
              <a:latin typeface="Calibri"/>
              <a:ea typeface="Calibri"/>
              <a:cs typeface="Calibri"/>
              <a:sym typeface="Calibri"/>
            </a:endParaRPr>
          </a:p>
          <a:p>
            <a:pPr indent="0" lvl="0" marL="0" rtl="0" algn="l">
              <a:spcBef>
                <a:spcPts val="0"/>
              </a:spcBef>
              <a:spcAft>
                <a:spcPts val="0"/>
              </a:spcAft>
              <a:buNone/>
            </a:pPr>
            <a:r>
              <a:rPr lang="zh-TW" sz="2000">
                <a:solidFill>
                  <a:schemeClr val="lt1"/>
                </a:solidFill>
                <a:latin typeface="Calibri"/>
                <a:ea typeface="Calibri"/>
                <a:cs typeface="Calibri"/>
                <a:sym typeface="Calibri"/>
              </a:rPr>
              <a:t>普通對局：不屬於上述對局類型</a:t>
            </a:r>
            <a:endParaRPr sz="20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chemeClr val="lt1"/>
              </a:solidFill>
              <a:latin typeface="Calibri"/>
              <a:ea typeface="Calibri"/>
              <a:cs typeface="Calibri"/>
              <a:sym typeface="Calibri"/>
            </a:endParaRPr>
          </a:p>
          <a:p>
            <a:pPr indent="0" lvl="0" marL="0" rtl="0" algn="l">
              <a:spcBef>
                <a:spcPts val="0"/>
              </a:spcBef>
              <a:spcAft>
                <a:spcPts val="0"/>
              </a:spcAft>
              <a:buNone/>
            </a:pPr>
            <a:r>
              <a:rPr lang="zh-TW" sz="2000">
                <a:solidFill>
                  <a:schemeClr val="lt1"/>
                </a:solidFill>
                <a:latin typeface="Calibri"/>
                <a:ea typeface="Calibri"/>
                <a:cs typeface="Calibri"/>
                <a:sym typeface="Calibri"/>
              </a:rPr>
              <a:t>可以得知鑽石場雙方實力較均等，較少有雙方實力不均等的問題</a:t>
            </a:r>
            <a:endParaRPr sz="2000">
              <a:solidFill>
                <a:schemeClr val="lt1"/>
              </a:solidFill>
              <a:latin typeface="Calibri"/>
              <a:ea typeface="Calibri"/>
              <a:cs typeface="Calibri"/>
              <a:sym typeface="Calibri"/>
            </a:endParaRPr>
          </a:p>
        </p:txBody>
      </p:sp>
      <p:pic>
        <p:nvPicPr>
          <p:cNvPr id="250" name="Google Shape;250;g10ce9cad68c_4_12"/>
          <p:cNvPicPr preferRelativeResize="0"/>
          <p:nvPr/>
        </p:nvPicPr>
        <p:blipFill>
          <a:blip r:embed="rId4">
            <a:alphaModFix/>
          </a:blip>
          <a:stretch>
            <a:fillRect/>
          </a:stretch>
        </p:blipFill>
        <p:spPr>
          <a:xfrm>
            <a:off x="269350" y="1303500"/>
            <a:ext cx="6184450" cy="382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254" name="Shape 254"/>
        <p:cNvGrpSpPr/>
        <p:nvPr/>
      </p:nvGrpSpPr>
      <p:grpSpPr>
        <a:xfrm>
          <a:off x="0" y="0"/>
          <a:ext cx="0" cy="0"/>
          <a:chOff x="0" y="0"/>
          <a:chExt cx="0" cy="0"/>
        </a:xfrm>
      </p:grpSpPr>
      <p:sp>
        <p:nvSpPr>
          <p:cNvPr id="255" name="Google Shape;255;g10ce9cad68c_4_70"/>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6" name="Google Shape;256;g10ce9cad68c_4_70"/>
          <p:cNvSpPr txBox="1"/>
          <p:nvPr/>
        </p:nvSpPr>
        <p:spPr>
          <a:xfrm>
            <a:off x="1169079" y="103500"/>
            <a:ext cx="5131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t/>
            </a:r>
            <a:endParaRPr b="1" i="0" sz="5400" u="none" cap="none" strike="noStrike">
              <a:solidFill>
                <a:srgbClr val="1F3864"/>
              </a:solidFill>
              <a:latin typeface="Arial"/>
              <a:ea typeface="Arial"/>
              <a:cs typeface="Arial"/>
              <a:sym typeface="Arial"/>
            </a:endParaRPr>
          </a:p>
        </p:txBody>
      </p:sp>
      <p:pic>
        <p:nvPicPr>
          <p:cNvPr id="257" name="Google Shape;257;g10ce9cad68c_4_70"/>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sp>
        <p:nvSpPr>
          <p:cNvPr id="258" name="Google Shape;258;g10ce9cad68c_4_70"/>
          <p:cNvSpPr txBox="1"/>
          <p:nvPr/>
        </p:nvSpPr>
        <p:spPr>
          <a:xfrm>
            <a:off x="445500" y="1525500"/>
            <a:ext cx="48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59" name="Google Shape;259;g10ce9cad68c_4_70"/>
          <p:cNvPicPr preferRelativeResize="0"/>
          <p:nvPr/>
        </p:nvPicPr>
        <p:blipFill>
          <a:blip r:embed="rId4">
            <a:alphaModFix/>
          </a:blip>
          <a:stretch>
            <a:fillRect/>
          </a:stretch>
        </p:blipFill>
        <p:spPr>
          <a:xfrm>
            <a:off x="5870550" y="1619825"/>
            <a:ext cx="6201700" cy="4383324"/>
          </a:xfrm>
          <a:prstGeom prst="rect">
            <a:avLst/>
          </a:prstGeom>
          <a:noFill/>
          <a:ln>
            <a:noFill/>
          </a:ln>
        </p:spPr>
      </p:pic>
      <p:sp>
        <p:nvSpPr>
          <p:cNvPr id="260" name="Google Shape;260;g10ce9cad68c_4_70"/>
          <p:cNvSpPr txBox="1"/>
          <p:nvPr/>
        </p:nvSpPr>
        <p:spPr>
          <a:xfrm>
            <a:off x="309900" y="1925700"/>
            <a:ext cx="4968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000">
                <a:solidFill>
                  <a:schemeClr val="lt1"/>
                </a:solidFill>
              </a:rPr>
              <a:t>在路線之間的是野區，其中棲息著野怪。</a:t>
            </a:r>
            <a:endParaRPr sz="2000">
              <a:solidFill>
                <a:schemeClr val="lt1"/>
              </a:solidFill>
            </a:endParaRPr>
          </a:p>
          <a:p>
            <a:pPr indent="0" lvl="0" marL="0" rtl="0" algn="l">
              <a:spcBef>
                <a:spcPts val="0"/>
              </a:spcBef>
              <a:spcAft>
                <a:spcPts val="0"/>
              </a:spcAft>
              <a:buNone/>
            </a:pPr>
            <a:r>
              <a:rPr lang="zh-TW" sz="2000">
                <a:solidFill>
                  <a:schemeClr val="lt1"/>
                </a:solidFill>
              </a:rPr>
              <a:t>前期最重要的野怪是諭示者與飛龍。殺死這些單位能為團隊提供獨特的強化，並為你的隊伍建立優勢。</a:t>
            </a:r>
            <a:endParaRPr sz="2000">
              <a:solidFill>
                <a:schemeClr val="lt1"/>
              </a:solidFill>
            </a:endParaRPr>
          </a:p>
        </p:txBody>
      </p:sp>
      <p:pic>
        <p:nvPicPr>
          <p:cNvPr id="261" name="Google Shape;261;g10ce9cad68c_4_70"/>
          <p:cNvPicPr preferRelativeResize="0"/>
          <p:nvPr/>
        </p:nvPicPr>
        <p:blipFill>
          <a:blip r:embed="rId5">
            <a:alphaModFix/>
          </a:blip>
          <a:stretch>
            <a:fillRect/>
          </a:stretch>
        </p:blipFill>
        <p:spPr>
          <a:xfrm>
            <a:off x="8369475" y="2532775"/>
            <a:ext cx="544178" cy="507900"/>
          </a:xfrm>
          <a:prstGeom prst="rect">
            <a:avLst/>
          </a:prstGeom>
          <a:noFill/>
          <a:ln>
            <a:noFill/>
          </a:ln>
        </p:spPr>
      </p:pic>
      <p:pic>
        <p:nvPicPr>
          <p:cNvPr id="262" name="Google Shape;262;g10ce9cad68c_4_70"/>
          <p:cNvPicPr preferRelativeResize="0"/>
          <p:nvPr/>
        </p:nvPicPr>
        <p:blipFill>
          <a:blip r:embed="rId6">
            <a:alphaModFix/>
          </a:blip>
          <a:stretch>
            <a:fillRect/>
          </a:stretch>
        </p:blipFill>
        <p:spPr>
          <a:xfrm>
            <a:off x="10426125" y="4201550"/>
            <a:ext cx="402263" cy="507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266" name="Shape 266"/>
        <p:cNvGrpSpPr/>
        <p:nvPr/>
      </p:nvGrpSpPr>
      <p:grpSpPr>
        <a:xfrm>
          <a:off x="0" y="0"/>
          <a:ext cx="0" cy="0"/>
          <a:chOff x="0" y="0"/>
          <a:chExt cx="0" cy="0"/>
        </a:xfrm>
      </p:grpSpPr>
      <p:sp>
        <p:nvSpPr>
          <p:cNvPr id="267" name="Google Shape;267;g10d0f66ce17_0_2"/>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8" name="Google Shape;268;g10d0f66ce17_0_2"/>
          <p:cNvSpPr txBox="1"/>
          <p:nvPr/>
        </p:nvSpPr>
        <p:spPr>
          <a:xfrm>
            <a:off x="1169079" y="103500"/>
            <a:ext cx="5131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t/>
            </a:r>
            <a:endParaRPr b="1" i="0" sz="5400" u="none" cap="none" strike="noStrike">
              <a:solidFill>
                <a:srgbClr val="1F3864"/>
              </a:solidFill>
              <a:latin typeface="Arial"/>
              <a:ea typeface="Arial"/>
              <a:cs typeface="Arial"/>
              <a:sym typeface="Arial"/>
            </a:endParaRPr>
          </a:p>
        </p:txBody>
      </p:sp>
      <p:pic>
        <p:nvPicPr>
          <p:cNvPr id="269" name="Google Shape;269;g10d0f66ce17_0_2"/>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sp>
        <p:nvSpPr>
          <p:cNvPr id="270" name="Google Shape;270;g10d0f66ce17_0_2"/>
          <p:cNvSpPr txBox="1"/>
          <p:nvPr/>
        </p:nvSpPr>
        <p:spPr>
          <a:xfrm>
            <a:off x="445500" y="1525500"/>
            <a:ext cx="48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71" name="Google Shape;271;g10d0f66ce17_0_2"/>
          <p:cNvPicPr preferRelativeResize="0"/>
          <p:nvPr/>
        </p:nvPicPr>
        <p:blipFill>
          <a:blip r:embed="rId4">
            <a:alphaModFix/>
          </a:blip>
          <a:stretch>
            <a:fillRect/>
          </a:stretch>
        </p:blipFill>
        <p:spPr>
          <a:xfrm>
            <a:off x="122875" y="1605600"/>
            <a:ext cx="3413385" cy="2111537"/>
          </a:xfrm>
          <a:prstGeom prst="rect">
            <a:avLst/>
          </a:prstGeom>
          <a:noFill/>
          <a:ln>
            <a:noFill/>
          </a:ln>
        </p:spPr>
      </p:pic>
      <p:pic>
        <p:nvPicPr>
          <p:cNvPr id="272" name="Google Shape;272;g10d0f66ce17_0_2"/>
          <p:cNvPicPr preferRelativeResize="0"/>
          <p:nvPr/>
        </p:nvPicPr>
        <p:blipFill>
          <a:blip r:embed="rId5">
            <a:alphaModFix/>
          </a:blip>
          <a:stretch>
            <a:fillRect/>
          </a:stretch>
        </p:blipFill>
        <p:spPr>
          <a:xfrm>
            <a:off x="3766475" y="2880163"/>
            <a:ext cx="3413374" cy="2122353"/>
          </a:xfrm>
          <a:prstGeom prst="rect">
            <a:avLst/>
          </a:prstGeom>
          <a:noFill/>
          <a:ln>
            <a:noFill/>
          </a:ln>
        </p:spPr>
      </p:pic>
      <p:pic>
        <p:nvPicPr>
          <p:cNvPr id="273" name="Google Shape;273;g10d0f66ce17_0_2"/>
          <p:cNvPicPr preferRelativeResize="0"/>
          <p:nvPr/>
        </p:nvPicPr>
        <p:blipFill>
          <a:blip r:embed="rId6">
            <a:alphaModFix/>
          </a:blip>
          <a:stretch>
            <a:fillRect/>
          </a:stretch>
        </p:blipFill>
        <p:spPr>
          <a:xfrm>
            <a:off x="122875" y="4279175"/>
            <a:ext cx="3413376" cy="2123878"/>
          </a:xfrm>
          <a:prstGeom prst="rect">
            <a:avLst/>
          </a:prstGeom>
          <a:noFill/>
          <a:ln>
            <a:noFill/>
          </a:ln>
        </p:spPr>
      </p:pic>
      <p:sp>
        <p:nvSpPr>
          <p:cNvPr id="274" name="Google Shape;274;g10d0f66ce17_0_2"/>
          <p:cNvSpPr txBox="1"/>
          <p:nvPr/>
        </p:nvSpPr>
        <p:spPr>
          <a:xfrm>
            <a:off x="6476925" y="1417800"/>
            <a:ext cx="549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lt1"/>
                </a:solidFill>
              </a:rPr>
              <a:t>地圖不對稱，紅隊殺</a:t>
            </a:r>
            <a:r>
              <a:rPr lang="zh-TW">
                <a:solidFill>
                  <a:schemeClr val="lt1"/>
                </a:solidFill>
              </a:rPr>
              <a:t>菁英</a:t>
            </a:r>
            <a:r>
              <a:rPr lang="zh-TW">
                <a:solidFill>
                  <a:schemeClr val="lt1"/>
                </a:solidFill>
              </a:rPr>
              <a:t>野怪和龍較多，藍隊殺諭示者較多</a:t>
            </a:r>
            <a:endParaRPr>
              <a:solidFill>
                <a:schemeClr val="lt1"/>
              </a:solidFill>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278" name="Shape 278"/>
        <p:cNvGrpSpPr/>
        <p:nvPr/>
      </p:nvGrpSpPr>
      <p:grpSpPr>
        <a:xfrm>
          <a:off x="0" y="0"/>
          <a:ext cx="0" cy="0"/>
          <a:chOff x="0" y="0"/>
          <a:chExt cx="0" cy="0"/>
        </a:xfrm>
      </p:grpSpPr>
      <p:sp>
        <p:nvSpPr>
          <p:cNvPr id="279" name="Google Shape;279;g10ce9cad68c_4_91"/>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0" name="Google Shape;280;g10ce9cad68c_4_91"/>
          <p:cNvSpPr txBox="1"/>
          <p:nvPr/>
        </p:nvSpPr>
        <p:spPr>
          <a:xfrm>
            <a:off x="1169079" y="103500"/>
            <a:ext cx="5131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t/>
            </a:r>
            <a:endParaRPr b="1" i="0" sz="5400" u="none" cap="none" strike="noStrike">
              <a:solidFill>
                <a:srgbClr val="1F3864"/>
              </a:solidFill>
              <a:latin typeface="Arial"/>
              <a:ea typeface="Arial"/>
              <a:cs typeface="Arial"/>
              <a:sym typeface="Arial"/>
            </a:endParaRPr>
          </a:p>
        </p:txBody>
      </p:sp>
      <p:pic>
        <p:nvPicPr>
          <p:cNvPr id="281" name="Google Shape;281;g10ce9cad68c_4_91"/>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sp>
        <p:nvSpPr>
          <p:cNvPr id="282" name="Google Shape;282;g10ce9cad68c_4_91"/>
          <p:cNvSpPr txBox="1"/>
          <p:nvPr/>
        </p:nvSpPr>
        <p:spPr>
          <a:xfrm>
            <a:off x="364500" y="3091500"/>
            <a:ext cx="48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83" name="Google Shape;283;g10ce9cad68c_4_91"/>
          <p:cNvPicPr preferRelativeResize="0"/>
          <p:nvPr/>
        </p:nvPicPr>
        <p:blipFill>
          <a:blip r:embed="rId4">
            <a:alphaModFix/>
          </a:blip>
          <a:stretch>
            <a:fillRect/>
          </a:stretch>
        </p:blipFill>
        <p:spPr>
          <a:xfrm>
            <a:off x="489900" y="1505100"/>
            <a:ext cx="5949599" cy="3677800"/>
          </a:xfrm>
          <a:prstGeom prst="rect">
            <a:avLst/>
          </a:prstGeom>
          <a:noFill/>
          <a:ln>
            <a:noFill/>
          </a:ln>
        </p:spPr>
      </p:pic>
      <p:sp>
        <p:nvSpPr>
          <p:cNvPr id="284" name="Google Shape;284;g10ce9cad68c_4_91"/>
          <p:cNvSpPr txBox="1"/>
          <p:nvPr/>
        </p:nvSpPr>
        <p:spPr>
          <a:xfrm>
            <a:off x="785925" y="5419500"/>
            <a:ext cx="6078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TW">
                <a:solidFill>
                  <a:schemeClr val="lt1"/>
                </a:solidFill>
              </a:rPr>
              <a:t>擊殺諭示者的隊伍能取得一個物品，使用後能對防禦塔造成大量傷害。</a:t>
            </a:r>
            <a:endParaRPr>
              <a:solidFill>
                <a:schemeClr val="dk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zh-TW">
                <a:solidFill>
                  <a:schemeClr val="lt1"/>
                </a:solidFill>
              </a:rPr>
              <a:t>根據上頁，藍隊擊殺諭示者較多，因此取得較多防禦塔。</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103" name="Shape 103"/>
        <p:cNvGrpSpPr/>
        <p:nvPr/>
      </p:nvGrpSpPr>
      <p:grpSpPr>
        <a:xfrm>
          <a:off x="0" y="0"/>
          <a:ext cx="0" cy="0"/>
          <a:chOff x="0" y="0"/>
          <a:chExt cx="0" cy="0"/>
        </a:xfrm>
      </p:grpSpPr>
      <p:sp>
        <p:nvSpPr>
          <p:cNvPr id="104" name="Google Shape;104;g10d0f66ce17_3_5"/>
          <p:cNvSpPr/>
          <p:nvPr/>
        </p:nvSpPr>
        <p:spPr>
          <a:xfrm>
            <a:off x="0" y="0"/>
            <a:ext cx="12192000" cy="1163700"/>
          </a:xfrm>
          <a:prstGeom prst="rect">
            <a:avLst/>
          </a:prstGeom>
          <a:solidFill>
            <a:srgbClr val="FBD8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BD800"/>
              </a:solidFill>
              <a:latin typeface="Calibri"/>
              <a:ea typeface="Calibri"/>
              <a:cs typeface="Calibri"/>
              <a:sym typeface="Calibri"/>
            </a:endParaRPr>
          </a:p>
        </p:txBody>
      </p:sp>
      <p:sp>
        <p:nvSpPr>
          <p:cNvPr id="105" name="Google Shape;105;g10d0f66ce17_3_5"/>
          <p:cNvSpPr txBox="1"/>
          <p:nvPr/>
        </p:nvSpPr>
        <p:spPr>
          <a:xfrm>
            <a:off x="1169075" y="103500"/>
            <a:ext cx="32490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lang="zh-TW" sz="5400">
                <a:solidFill>
                  <a:srgbClr val="1F3864"/>
                </a:solidFill>
              </a:rPr>
              <a:t>工作分配</a:t>
            </a:r>
            <a:endParaRPr b="1" i="0" sz="5400" u="none" cap="none" strike="noStrike">
              <a:solidFill>
                <a:srgbClr val="1F3864"/>
              </a:solidFill>
              <a:latin typeface="Arial"/>
              <a:ea typeface="Arial"/>
              <a:cs typeface="Arial"/>
              <a:sym typeface="Arial"/>
            </a:endParaRPr>
          </a:p>
        </p:txBody>
      </p:sp>
      <p:pic>
        <p:nvPicPr>
          <p:cNvPr id="106" name="Google Shape;106;g10d0f66ce17_3_5"/>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graphicFrame>
        <p:nvGraphicFramePr>
          <p:cNvPr id="107" name="Google Shape;107;g10d0f66ce17_3_5"/>
          <p:cNvGraphicFramePr/>
          <p:nvPr/>
        </p:nvGraphicFramePr>
        <p:xfrm>
          <a:off x="841025" y="1415425"/>
          <a:ext cx="3000000" cy="3000000"/>
        </p:xfrm>
        <a:graphic>
          <a:graphicData uri="http://schemas.openxmlformats.org/drawingml/2006/table">
            <a:tbl>
              <a:tblPr>
                <a:noFill/>
                <a:tableStyleId>{383FA362-FC60-4EF9-914C-E8D3434354FB}</a:tableStyleId>
              </a:tblPr>
              <a:tblGrid>
                <a:gridCol w="2138550"/>
                <a:gridCol w="1663325"/>
                <a:gridCol w="1352575"/>
                <a:gridCol w="5355500"/>
              </a:tblGrid>
              <a:tr h="605175">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學號</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系級</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姓名</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工作分配</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40150">
                <a:tc>
                  <a:txBody>
                    <a:bodyPr/>
                    <a:lstStyle/>
                    <a:p>
                      <a:pPr indent="0" lvl="0" marL="0" rtl="0" algn="ctr">
                        <a:lnSpc>
                          <a:spcPct val="50000"/>
                        </a:lnSpc>
                        <a:spcBef>
                          <a:spcPts val="1200"/>
                        </a:spcBef>
                        <a:spcAft>
                          <a:spcPts val="1200"/>
                        </a:spcAft>
                        <a:buNone/>
                      </a:pPr>
                      <a:r>
                        <a:rPr lang="zh-TW" sz="1900">
                          <a:solidFill>
                            <a:schemeClr val="lt1"/>
                          </a:solidFill>
                        </a:rPr>
                        <a:t>M094020040</a:t>
                      </a:r>
                      <a:endParaRPr sz="1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資管碩二</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林璟寬</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50000"/>
                        </a:lnSpc>
                        <a:spcBef>
                          <a:spcPts val="1200"/>
                        </a:spcBef>
                        <a:spcAft>
                          <a:spcPts val="1200"/>
                        </a:spcAft>
                        <a:buNone/>
                      </a:pPr>
                      <a:r>
                        <a:rPr lang="zh-TW" sz="1600">
                          <a:solidFill>
                            <a:schemeClr val="lt1"/>
                          </a:solidFill>
                        </a:rPr>
                        <a:t>EDA</a:t>
                      </a:r>
                      <a:r>
                        <a:rPr lang="zh-TW" sz="1600">
                          <a:solidFill>
                            <a:schemeClr val="lt1"/>
                          </a:solidFill>
                          <a:latin typeface="Times New Roman"/>
                          <a:ea typeface="Times New Roman"/>
                          <a:cs typeface="Times New Roman"/>
                          <a:sym typeface="Times New Roman"/>
                        </a:rPr>
                        <a:t>部分、</a:t>
                      </a:r>
                      <a:r>
                        <a:rPr lang="zh-TW" sz="1600">
                          <a:solidFill>
                            <a:schemeClr val="lt1"/>
                          </a:solidFill>
                        </a:rPr>
                        <a:t>PPT</a:t>
                      </a:r>
                      <a:r>
                        <a:rPr lang="zh-TW" sz="1600">
                          <a:solidFill>
                            <a:schemeClr val="lt1"/>
                          </a:solidFill>
                          <a:latin typeface="Times New Roman"/>
                          <a:ea typeface="Times New Roman"/>
                          <a:cs typeface="Times New Roman"/>
                          <a:sym typeface="Times New Roman"/>
                        </a:rPr>
                        <a:t>內容製作、</a:t>
                      </a:r>
                      <a:r>
                        <a:rPr lang="zh-TW" sz="1600">
                          <a:solidFill>
                            <a:schemeClr val="lt1"/>
                          </a:solidFill>
                        </a:rPr>
                        <a:t>PPT</a:t>
                      </a:r>
                      <a:r>
                        <a:rPr lang="zh-TW" sz="1600">
                          <a:solidFill>
                            <a:schemeClr val="lt1"/>
                          </a:solidFill>
                          <a:latin typeface="Times New Roman"/>
                          <a:ea typeface="Times New Roman"/>
                          <a:cs typeface="Times New Roman"/>
                          <a:sym typeface="Times New Roman"/>
                        </a:rPr>
                        <a:t>報告</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40150">
                <a:tc>
                  <a:txBody>
                    <a:bodyPr/>
                    <a:lstStyle/>
                    <a:p>
                      <a:pPr indent="0" lvl="0" marL="0" rtl="0" algn="ctr">
                        <a:lnSpc>
                          <a:spcPct val="50000"/>
                        </a:lnSpc>
                        <a:spcBef>
                          <a:spcPts val="1200"/>
                        </a:spcBef>
                        <a:spcAft>
                          <a:spcPts val="1200"/>
                        </a:spcAft>
                        <a:buNone/>
                      </a:pPr>
                      <a:r>
                        <a:rPr lang="zh-TW" sz="1900">
                          <a:solidFill>
                            <a:schemeClr val="lt1"/>
                          </a:solidFill>
                        </a:rPr>
                        <a:t>M094020049</a:t>
                      </a:r>
                      <a:endParaRPr sz="1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資管碩二</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曾靖翔</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背景文獻收集與了解、</a:t>
                      </a:r>
                      <a:r>
                        <a:rPr lang="zh-TW" sz="1600">
                          <a:solidFill>
                            <a:schemeClr val="lt1"/>
                          </a:solidFill>
                        </a:rPr>
                        <a:t>EDA</a:t>
                      </a:r>
                      <a:r>
                        <a:rPr lang="zh-TW" sz="1600">
                          <a:solidFill>
                            <a:schemeClr val="lt1"/>
                          </a:solidFill>
                          <a:latin typeface="Times New Roman"/>
                          <a:ea typeface="Times New Roman"/>
                          <a:cs typeface="Times New Roman"/>
                          <a:sym typeface="Times New Roman"/>
                        </a:rPr>
                        <a:t>部分</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40150">
                <a:tc>
                  <a:txBody>
                    <a:bodyPr/>
                    <a:lstStyle/>
                    <a:p>
                      <a:pPr indent="0" lvl="0" marL="0" rtl="0" algn="ctr">
                        <a:lnSpc>
                          <a:spcPct val="50000"/>
                        </a:lnSpc>
                        <a:spcBef>
                          <a:spcPts val="1200"/>
                        </a:spcBef>
                        <a:spcAft>
                          <a:spcPts val="1200"/>
                        </a:spcAft>
                        <a:buNone/>
                      </a:pPr>
                      <a:r>
                        <a:rPr lang="zh-TW" sz="1900">
                          <a:solidFill>
                            <a:schemeClr val="lt1"/>
                          </a:solidFill>
                        </a:rPr>
                        <a:t>M094020057</a:t>
                      </a:r>
                      <a:endParaRPr sz="1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資管碩二</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邵柏鈞</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50000"/>
                        </a:lnSpc>
                        <a:spcBef>
                          <a:spcPts val="1200"/>
                        </a:spcBef>
                        <a:spcAft>
                          <a:spcPts val="1200"/>
                        </a:spcAft>
                        <a:buNone/>
                      </a:pPr>
                      <a:r>
                        <a:rPr lang="zh-TW" sz="1600">
                          <a:solidFill>
                            <a:schemeClr val="lt1"/>
                          </a:solidFill>
                        </a:rPr>
                        <a:t>EDA</a:t>
                      </a:r>
                      <a:r>
                        <a:rPr lang="zh-TW" sz="1600">
                          <a:solidFill>
                            <a:schemeClr val="lt1"/>
                          </a:solidFill>
                          <a:latin typeface="Times New Roman"/>
                          <a:ea typeface="Times New Roman"/>
                          <a:cs typeface="Times New Roman"/>
                          <a:sym typeface="Times New Roman"/>
                        </a:rPr>
                        <a:t>部分、資料收集與清洗、模型訓練</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40150">
                <a:tc>
                  <a:txBody>
                    <a:bodyPr/>
                    <a:lstStyle/>
                    <a:p>
                      <a:pPr indent="0" lvl="0" marL="0" rtl="0" algn="ctr">
                        <a:lnSpc>
                          <a:spcPct val="50000"/>
                        </a:lnSpc>
                        <a:spcBef>
                          <a:spcPts val="1200"/>
                        </a:spcBef>
                        <a:spcAft>
                          <a:spcPts val="1200"/>
                        </a:spcAft>
                        <a:buNone/>
                      </a:pPr>
                      <a:r>
                        <a:rPr lang="zh-TW" sz="1900">
                          <a:solidFill>
                            <a:schemeClr val="lt1"/>
                          </a:solidFill>
                        </a:rPr>
                        <a:t>M094020062</a:t>
                      </a:r>
                      <a:endParaRPr sz="1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資管碩二</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林濬紘</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背景文獻收集與了解、模型訓練</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40150">
                <a:tc>
                  <a:txBody>
                    <a:bodyPr/>
                    <a:lstStyle/>
                    <a:p>
                      <a:pPr indent="0" lvl="0" marL="0" rtl="0" algn="ctr">
                        <a:lnSpc>
                          <a:spcPct val="50000"/>
                        </a:lnSpc>
                        <a:spcBef>
                          <a:spcPts val="1200"/>
                        </a:spcBef>
                        <a:spcAft>
                          <a:spcPts val="1200"/>
                        </a:spcAft>
                        <a:buNone/>
                      </a:pPr>
                      <a:r>
                        <a:rPr lang="zh-TW" sz="1900">
                          <a:solidFill>
                            <a:schemeClr val="lt1"/>
                          </a:solidFill>
                        </a:rPr>
                        <a:t>M094020056</a:t>
                      </a:r>
                      <a:endParaRPr sz="1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資管碩二</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吳晉榮</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50000"/>
                        </a:lnSpc>
                        <a:spcBef>
                          <a:spcPts val="1200"/>
                        </a:spcBef>
                        <a:spcAft>
                          <a:spcPts val="1200"/>
                        </a:spcAft>
                        <a:buNone/>
                      </a:pPr>
                      <a:r>
                        <a:rPr lang="zh-TW" sz="1600">
                          <a:solidFill>
                            <a:schemeClr val="lt1"/>
                          </a:solidFill>
                        </a:rPr>
                        <a:t>EDA</a:t>
                      </a:r>
                      <a:r>
                        <a:rPr lang="zh-TW" sz="1600">
                          <a:solidFill>
                            <a:schemeClr val="lt1"/>
                          </a:solidFill>
                          <a:latin typeface="Times New Roman"/>
                          <a:ea typeface="Times New Roman"/>
                          <a:cs typeface="Times New Roman"/>
                          <a:sym typeface="Times New Roman"/>
                        </a:rPr>
                        <a:t>部分、資料收集與清洗、</a:t>
                      </a:r>
                      <a:r>
                        <a:rPr lang="zh-TW" sz="1600">
                          <a:solidFill>
                            <a:schemeClr val="lt1"/>
                          </a:solidFill>
                        </a:rPr>
                        <a:t>PPT</a:t>
                      </a:r>
                      <a:r>
                        <a:rPr lang="zh-TW" sz="1600">
                          <a:solidFill>
                            <a:schemeClr val="lt1"/>
                          </a:solidFill>
                          <a:latin typeface="Times New Roman"/>
                          <a:ea typeface="Times New Roman"/>
                          <a:cs typeface="Times New Roman"/>
                          <a:sym typeface="Times New Roman"/>
                        </a:rPr>
                        <a:t>內容製作</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40150">
                <a:tc>
                  <a:txBody>
                    <a:bodyPr/>
                    <a:lstStyle/>
                    <a:p>
                      <a:pPr indent="0" lvl="0" marL="0" rtl="0" algn="ctr">
                        <a:lnSpc>
                          <a:spcPct val="50000"/>
                        </a:lnSpc>
                        <a:spcBef>
                          <a:spcPts val="1200"/>
                        </a:spcBef>
                        <a:spcAft>
                          <a:spcPts val="1200"/>
                        </a:spcAft>
                        <a:buNone/>
                      </a:pPr>
                      <a:r>
                        <a:rPr lang="zh-TW" sz="1900">
                          <a:solidFill>
                            <a:schemeClr val="lt1"/>
                          </a:solidFill>
                        </a:rPr>
                        <a:t>B084011049</a:t>
                      </a:r>
                      <a:endParaRPr sz="1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企管大三</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陳柏元</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50000"/>
                        </a:lnSpc>
                        <a:spcBef>
                          <a:spcPts val="1200"/>
                        </a:spcBef>
                        <a:spcAft>
                          <a:spcPts val="1200"/>
                        </a:spcAft>
                        <a:buNone/>
                      </a:pPr>
                      <a:r>
                        <a:rPr lang="zh-TW" sz="1600">
                          <a:solidFill>
                            <a:schemeClr val="lt1"/>
                          </a:solidFill>
                        </a:rPr>
                        <a:t>PPT</a:t>
                      </a:r>
                      <a:r>
                        <a:rPr lang="zh-TW" sz="1600">
                          <a:solidFill>
                            <a:schemeClr val="lt1"/>
                          </a:solidFill>
                          <a:latin typeface="Times New Roman"/>
                          <a:ea typeface="Times New Roman"/>
                          <a:cs typeface="Times New Roman"/>
                          <a:sym typeface="Times New Roman"/>
                        </a:rPr>
                        <a:t>內容製作、</a:t>
                      </a:r>
                      <a:r>
                        <a:rPr lang="zh-TW" sz="1600">
                          <a:solidFill>
                            <a:schemeClr val="lt1"/>
                          </a:solidFill>
                        </a:rPr>
                        <a:t>EDA</a:t>
                      </a:r>
                      <a:r>
                        <a:rPr lang="zh-TW" sz="1600">
                          <a:solidFill>
                            <a:schemeClr val="lt1"/>
                          </a:solidFill>
                          <a:latin typeface="Times New Roman"/>
                          <a:ea typeface="Times New Roman"/>
                          <a:cs typeface="Times New Roman"/>
                          <a:sym typeface="Times New Roman"/>
                        </a:rPr>
                        <a:t>部分</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40150">
                <a:tc>
                  <a:txBody>
                    <a:bodyPr/>
                    <a:lstStyle/>
                    <a:p>
                      <a:pPr indent="0" lvl="0" marL="0" rtl="0" algn="ctr">
                        <a:lnSpc>
                          <a:spcPct val="50000"/>
                        </a:lnSpc>
                        <a:spcBef>
                          <a:spcPts val="1200"/>
                        </a:spcBef>
                        <a:spcAft>
                          <a:spcPts val="1200"/>
                        </a:spcAft>
                        <a:buNone/>
                      </a:pPr>
                      <a:r>
                        <a:rPr lang="zh-TW" sz="1900">
                          <a:solidFill>
                            <a:schemeClr val="lt1"/>
                          </a:solidFill>
                        </a:rPr>
                        <a:t>B074012036</a:t>
                      </a:r>
                      <a:endParaRPr sz="1900">
                        <a:solidFill>
                          <a:schemeClr val="lt1"/>
                        </a:solidFill>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企管大四</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ctr">
                        <a:lnSpc>
                          <a:spcPct val="50000"/>
                        </a:lnSpc>
                        <a:spcBef>
                          <a:spcPts val="1200"/>
                        </a:spcBef>
                        <a:spcAft>
                          <a:spcPts val="1200"/>
                        </a:spcAft>
                        <a:buNone/>
                      </a:pPr>
                      <a:r>
                        <a:rPr lang="zh-TW" sz="1600">
                          <a:solidFill>
                            <a:schemeClr val="lt1"/>
                          </a:solidFill>
                          <a:latin typeface="Times New Roman"/>
                          <a:ea typeface="Times New Roman"/>
                          <a:cs typeface="Times New Roman"/>
                          <a:sym typeface="Times New Roman"/>
                        </a:rPr>
                        <a:t>郭品萱</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lnSpc>
                          <a:spcPct val="50000"/>
                        </a:lnSpc>
                        <a:spcBef>
                          <a:spcPts val="1200"/>
                        </a:spcBef>
                        <a:spcAft>
                          <a:spcPts val="1200"/>
                        </a:spcAft>
                        <a:buNone/>
                      </a:pPr>
                      <a:r>
                        <a:rPr lang="zh-TW" sz="1600">
                          <a:solidFill>
                            <a:schemeClr val="lt1"/>
                          </a:solidFill>
                        </a:rPr>
                        <a:t>PPT</a:t>
                      </a:r>
                      <a:r>
                        <a:rPr lang="zh-TW" sz="1600">
                          <a:solidFill>
                            <a:schemeClr val="lt1"/>
                          </a:solidFill>
                          <a:latin typeface="Times New Roman"/>
                          <a:ea typeface="Times New Roman"/>
                          <a:cs typeface="Times New Roman"/>
                          <a:sym typeface="Times New Roman"/>
                        </a:rPr>
                        <a:t>內容製作、美化內容、模型訓練</a:t>
                      </a:r>
                      <a:endParaRPr sz="1600">
                        <a:solidFill>
                          <a:schemeClr val="lt1"/>
                        </a:solidFill>
                        <a:latin typeface="Times New Roman"/>
                        <a:ea typeface="Times New Roman"/>
                        <a:cs typeface="Times New Roman"/>
                        <a:sym typeface="Times New Roman"/>
                      </a:endParaRPr>
                    </a:p>
                  </a:txBody>
                  <a:tcPr marT="91425" marB="91425"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288" name="Shape 288"/>
        <p:cNvGrpSpPr/>
        <p:nvPr/>
      </p:nvGrpSpPr>
      <p:grpSpPr>
        <a:xfrm>
          <a:off x="0" y="0"/>
          <a:ext cx="0" cy="0"/>
          <a:chOff x="0" y="0"/>
          <a:chExt cx="0" cy="0"/>
        </a:xfrm>
      </p:grpSpPr>
      <p:sp>
        <p:nvSpPr>
          <p:cNvPr id="289" name="Google Shape;289;g10ce9cad68c_2_79"/>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0" name="Google Shape;290;g10ce9cad68c_2_79"/>
          <p:cNvSpPr txBox="1"/>
          <p:nvPr/>
        </p:nvSpPr>
        <p:spPr>
          <a:xfrm>
            <a:off x="1169079" y="103500"/>
            <a:ext cx="5131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lang="zh-TW" sz="5400">
                <a:solidFill>
                  <a:srgbClr val="1F3864"/>
                </a:solidFill>
              </a:rPr>
              <a:t>檢定</a:t>
            </a:r>
            <a:endParaRPr b="1" i="0" sz="5400" u="none" cap="none" strike="noStrike">
              <a:solidFill>
                <a:srgbClr val="1F3864"/>
              </a:solidFill>
              <a:latin typeface="Arial"/>
              <a:ea typeface="Arial"/>
              <a:cs typeface="Arial"/>
              <a:sym typeface="Arial"/>
            </a:endParaRPr>
          </a:p>
        </p:txBody>
      </p:sp>
      <p:pic>
        <p:nvPicPr>
          <p:cNvPr id="291" name="Google Shape;291;g10ce9cad68c_2_79"/>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sp>
        <p:nvSpPr>
          <p:cNvPr id="292" name="Google Shape;292;g10ce9cad68c_2_79"/>
          <p:cNvSpPr txBox="1"/>
          <p:nvPr/>
        </p:nvSpPr>
        <p:spPr>
          <a:xfrm rot="-758968">
            <a:off x="4485615" y="3051893"/>
            <a:ext cx="6103135" cy="75420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TW" sz="3700">
                <a:solidFill>
                  <a:schemeClr val="lt1"/>
                </a:solidFill>
                <a:latin typeface="Calibri"/>
                <a:ea typeface="Calibri"/>
                <a:cs typeface="Calibri"/>
                <a:sym typeface="Calibri"/>
              </a:rPr>
              <a:t>你看我CS的穩定度!!!</a:t>
            </a:r>
            <a:endParaRPr sz="3700">
              <a:solidFill>
                <a:schemeClr val="lt1"/>
              </a:solidFill>
              <a:latin typeface="Calibri"/>
              <a:ea typeface="Calibri"/>
              <a:cs typeface="Calibri"/>
              <a:sym typeface="Calibri"/>
            </a:endParaRPr>
          </a:p>
        </p:txBody>
      </p:sp>
      <p:pic>
        <p:nvPicPr>
          <p:cNvPr id="293" name="Google Shape;293;g10ce9cad68c_2_79"/>
          <p:cNvPicPr preferRelativeResize="0"/>
          <p:nvPr/>
        </p:nvPicPr>
        <p:blipFill>
          <a:blip r:embed="rId4">
            <a:alphaModFix/>
          </a:blip>
          <a:stretch>
            <a:fillRect/>
          </a:stretch>
        </p:blipFill>
        <p:spPr>
          <a:xfrm>
            <a:off x="790850" y="2926825"/>
            <a:ext cx="3686919" cy="2031900"/>
          </a:xfrm>
          <a:prstGeom prst="rect">
            <a:avLst/>
          </a:prstGeom>
          <a:noFill/>
          <a:ln>
            <a:noFill/>
          </a:ln>
        </p:spPr>
      </p:pic>
      <p:sp>
        <p:nvSpPr>
          <p:cNvPr id="294" name="Google Shape;294;g10ce9cad68c_2_79"/>
          <p:cNvSpPr txBox="1"/>
          <p:nvPr/>
        </p:nvSpPr>
        <p:spPr>
          <a:xfrm>
            <a:off x="4776250" y="5231650"/>
            <a:ext cx="6895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TW" sz="2000">
                <a:solidFill>
                  <a:schemeClr val="lt1"/>
                </a:solidFill>
                <a:latin typeface="Calibri"/>
                <a:ea typeface="Calibri"/>
                <a:cs typeface="Calibri"/>
                <a:sym typeface="Calibri"/>
              </a:rPr>
              <a:t>因此提出假說:玩家前10分鐘吃兵的數量會左右比賽的勝負。</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p:txBody>
      </p:sp>
      <p:sp>
        <p:nvSpPr>
          <p:cNvPr id="295" name="Google Shape;295;g10ce9cad68c_2_79"/>
          <p:cNvSpPr txBox="1"/>
          <p:nvPr/>
        </p:nvSpPr>
        <p:spPr>
          <a:xfrm>
            <a:off x="953601" y="5231650"/>
            <a:ext cx="368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zh-TW" sz="2400">
                <a:solidFill>
                  <a:schemeClr val="lt1"/>
                </a:solidFill>
                <a:latin typeface="Calibri"/>
                <a:ea typeface="Calibri"/>
                <a:cs typeface="Calibri"/>
                <a:sym typeface="Calibri"/>
              </a:rPr>
              <a:t>台服前菁英第六的統神</a:t>
            </a:r>
            <a:endParaRPr b="1" sz="1800">
              <a:latin typeface="Calibri"/>
              <a:ea typeface="Calibri"/>
              <a:cs typeface="Calibri"/>
              <a:sym typeface="Calibri"/>
            </a:endParaRPr>
          </a:p>
        </p:txBody>
      </p:sp>
      <p:cxnSp>
        <p:nvCxnSpPr>
          <p:cNvPr id="296" name="Google Shape;296;g10ce9cad68c_2_79"/>
          <p:cNvCxnSpPr/>
          <p:nvPr/>
        </p:nvCxnSpPr>
        <p:spPr>
          <a:xfrm flipH="1" rot="10800000">
            <a:off x="4355800" y="2091475"/>
            <a:ext cx="4823100" cy="1668600"/>
          </a:xfrm>
          <a:prstGeom prst="straightConnector1">
            <a:avLst/>
          </a:prstGeom>
          <a:noFill/>
          <a:ln cap="flat" cmpd="sng" w="152400">
            <a:solidFill>
              <a:schemeClr val="lt1"/>
            </a:solidFill>
            <a:prstDash val="solid"/>
            <a:round/>
            <a:headEnd len="med" w="med" type="none"/>
            <a:tailEnd len="med" w="med" type="none"/>
          </a:ln>
        </p:spPr>
      </p:cxnSp>
      <p:cxnSp>
        <p:nvCxnSpPr>
          <p:cNvPr id="297" name="Google Shape;297;g10ce9cad68c_2_79"/>
          <p:cNvCxnSpPr/>
          <p:nvPr/>
        </p:nvCxnSpPr>
        <p:spPr>
          <a:xfrm flipH="1" rot="10800000">
            <a:off x="4477775" y="3897138"/>
            <a:ext cx="5006100" cy="568200"/>
          </a:xfrm>
          <a:prstGeom prst="straightConnector1">
            <a:avLst/>
          </a:prstGeom>
          <a:noFill/>
          <a:ln cap="flat" cmpd="sng" w="152400">
            <a:solidFill>
              <a:schemeClr val="lt1"/>
            </a:solidFill>
            <a:prstDash val="solid"/>
            <a:round/>
            <a:headEnd len="med" w="med" type="none"/>
            <a:tailEnd len="med" w="med" type="none"/>
          </a:ln>
        </p:spPr>
      </p:cxnSp>
      <p:sp>
        <p:nvSpPr>
          <p:cNvPr id="298" name="Google Shape;298;g10ce9cad68c_2_79"/>
          <p:cNvSpPr txBox="1"/>
          <p:nvPr/>
        </p:nvSpPr>
        <p:spPr>
          <a:xfrm>
            <a:off x="4872250" y="4687850"/>
            <a:ext cx="368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lt1"/>
                </a:solidFill>
              </a:rPr>
              <a:t>符合shapiro常態檢定:</a:t>
            </a:r>
            <a:r>
              <a:rPr lang="zh-TW">
                <a:solidFill>
                  <a:schemeClr val="lt1"/>
                </a:solidFill>
              </a:rPr>
              <a:t>p-value = 0.3415</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302" name="Shape 302"/>
        <p:cNvGrpSpPr/>
        <p:nvPr/>
      </p:nvGrpSpPr>
      <p:grpSpPr>
        <a:xfrm>
          <a:off x="0" y="0"/>
          <a:ext cx="0" cy="0"/>
          <a:chOff x="0" y="0"/>
          <a:chExt cx="0" cy="0"/>
        </a:xfrm>
      </p:grpSpPr>
      <p:sp>
        <p:nvSpPr>
          <p:cNvPr id="303" name="Google Shape;303;g10ce9cad68c_7_3"/>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4" name="Google Shape;304;g10ce9cad68c_7_3"/>
          <p:cNvSpPr txBox="1"/>
          <p:nvPr/>
        </p:nvSpPr>
        <p:spPr>
          <a:xfrm>
            <a:off x="1169079" y="103500"/>
            <a:ext cx="5131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lang="zh-TW" sz="5400">
                <a:solidFill>
                  <a:srgbClr val="1F3864"/>
                </a:solidFill>
              </a:rPr>
              <a:t>檢定</a:t>
            </a:r>
            <a:endParaRPr b="1" i="0" sz="5400" u="none" cap="none" strike="noStrike">
              <a:solidFill>
                <a:srgbClr val="1F3864"/>
              </a:solidFill>
              <a:latin typeface="Arial"/>
              <a:ea typeface="Arial"/>
              <a:cs typeface="Arial"/>
              <a:sym typeface="Arial"/>
            </a:endParaRPr>
          </a:p>
        </p:txBody>
      </p:sp>
      <p:pic>
        <p:nvPicPr>
          <p:cNvPr id="305" name="Google Shape;305;g10ce9cad68c_7_3"/>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sp>
        <p:nvSpPr>
          <p:cNvPr id="306" name="Google Shape;306;g10ce9cad68c_7_3"/>
          <p:cNvSpPr txBox="1"/>
          <p:nvPr/>
        </p:nvSpPr>
        <p:spPr>
          <a:xfrm rot="-758941">
            <a:off x="4475352" y="2959342"/>
            <a:ext cx="6948645" cy="754202"/>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TW" sz="3700">
                <a:solidFill>
                  <a:schemeClr val="lt1"/>
                </a:solidFill>
                <a:latin typeface="Calibri"/>
                <a:ea typeface="Calibri"/>
                <a:cs typeface="Calibri"/>
                <a:sym typeface="Calibri"/>
              </a:rPr>
              <a:t>你看我JG，</a:t>
            </a:r>
            <a:r>
              <a:rPr lang="zh-TW" sz="3700">
                <a:solidFill>
                  <a:schemeClr val="lt1"/>
                </a:solidFill>
                <a:latin typeface="Calibri"/>
                <a:ea typeface="Calibri"/>
                <a:cs typeface="Calibri"/>
                <a:sym typeface="Calibri"/>
              </a:rPr>
              <a:t>各種帶風向，各種踢</a:t>
            </a:r>
            <a:endParaRPr sz="3700">
              <a:solidFill>
                <a:schemeClr val="lt1"/>
              </a:solidFill>
              <a:latin typeface="Calibri"/>
              <a:ea typeface="Calibri"/>
              <a:cs typeface="Calibri"/>
              <a:sym typeface="Calibri"/>
            </a:endParaRPr>
          </a:p>
        </p:txBody>
      </p:sp>
      <p:sp>
        <p:nvSpPr>
          <p:cNvPr id="307" name="Google Shape;307;g10ce9cad68c_7_3"/>
          <p:cNvSpPr txBox="1"/>
          <p:nvPr/>
        </p:nvSpPr>
        <p:spPr>
          <a:xfrm>
            <a:off x="4776250" y="5231650"/>
            <a:ext cx="764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TW" sz="2000">
                <a:solidFill>
                  <a:schemeClr val="lt1"/>
                </a:solidFill>
                <a:latin typeface="Calibri"/>
                <a:ea typeface="Calibri"/>
                <a:cs typeface="Calibri"/>
                <a:sym typeface="Calibri"/>
              </a:rPr>
              <a:t>因此提出假說:</a:t>
            </a:r>
            <a:r>
              <a:rPr lang="zh-TW" sz="2000">
                <a:solidFill>
                  <a:schemeClr val="lt1"/>
                </a:solidFill>
                <a:latin typeface="Calibri"/>
                <a:ea typeface="Calibri"/>
                <a:cs typeface="Calibri"/>
                <a:sym typeface="Calibri"/>
              </a:rPr>
              <a:t>打野的玩家前10分鐘的發育，</a:t>
            </a:r>
            <a:r>
              <a:rPr lang="zh-TW" sz="2000">
                <a:solidFill>
                  <a:schemeClr val="lt1"/>
                </a:solidFill>
                <a:latin typeface="Calibri"/>
                <a:ea typeface="Calibri"/>
                <a:cs typeface="Calibri"/>
                <a:sym typeface="Calibri"/>
              </a:rPr>
              <a:t>會左右比賽的勝負。</a:t>
            </a:r>
            <a:endParaRPr sz="2000">
              <a:solidFill>
                <a:schemeClr val="lt1"/>
              </a:solidFill>
              <a:latin typeface="Calibri"/>
              <a:ea typeface="Calibri"/>
              <a:cs typeface="Calibri"/>
              <a:sym typeface="Calibri"/>
            </a:endParaRPr>
          </a:p>
        </p:txBody>
      </p:sp>
      <p:sp>
        <p:nvSpPr>
          <p:cNvPr id="308" name="Google Shape;308;g10ce9cad68c_7_3"/>
          <p:cNvSpPr txBox="1"/>
          <p:nvPr/>
        </p:nvSpPr>
        <p:spPr>
          <a:xfrm>
            <a:off x="953601" y="5231650"/>
            <a:ext cx="368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TW" sz="2400">
                <a:solidFill>
                  <a:schemeClr val="lt1"/>
                </a:solidFill>
                <a:latin typeface="Calibri"/>
                <a:ea typeface="Calibri"/>
                <a:cs typeface="Calibri"/>
                <a:sym typeface="Calibri"/>
              </a:rPr>
              <a:t>台服前菁英第六的統神</a:t>
            </a:r>
            <a:endParaRPr b="1" sz="1800">
              <a:latin typeface="Calibri"/>
              <a:ea typeface="Calibri"/>
              <a:cs typeface="Calibri"/>
              <a:sym typeface="Calibri"/>
            </a:endParaRPr>
          </a:p>
        </p:txBody>
      </p:sp>
      <p:cxnSp>
        <p:nvCxnSpPr>
          <p:cNvPr id="309" name="Google Shape;309;g10ce9cad68c_7_3"/>
          <p:cNvCxnSpPr/>
          <p:nvPr/>
        </p:nvCxnSpPr>
        <p:spPr>
          <a:xfrm flipH="1" rot="10800000">
            <a:off x="4355800" y="2091475"/>
            <a:ext cx="4823100" cy="1668600"/>
          </a:xfrm>
          <a:prstGeom prst="straightConnector1">
            <a:avLst/>
          </a:prstGeom>
          <a:noFill/>
          <a:ln cap="flat" cmpd="sng" w="152400">
            <a:solidFill>
              <a:schemeClr val="lt1"/>
            </a:solidFill>
            <a:prstDash val="solid"/>
            <a:round/>
            <a:headEnd len="med" w="med" type="none"/>
            <a:tailEnd len="med" w="med" type="none"/>
          </a:ln>
        </p:spPr>
      </p:cxnSp>
      <p:cxnSp>
        <p:nvCxnSpPr>
          <p:cNvPr id="310" name="Google Shape;310;g10ce9cad68c_7_3"/>
          <p:cNvCxnSpPr/>
          <p:nvPr/>
        </p:nvCxnSpPr>
        <p:spPr>
          <a:xfrm flipH="1" rot="10800000">
            <a:off x="4640600" y="3897138"/>
            <a:ext cx="5006100" cy="568200"/>
          </a:xfrm>
          <a:prstGeom prst="straightConnector1">
            <a:avLst/>
          </a:prstGeom>
          <a:noFill/>
          <a:ln cap="flat" cmpd="sng" w="152400">
            <a:solidFill>
              <a:schemeClr val="lt1"/>
            </a:solidFill>
            <a:prstDash val="solid"/>
            <a:round/>
            <a:headEnd len="med" w="med" type="none"/>
            <a:tailEnd len="med" w="med" type="none"/>
          </a:ln>
        </p:spPr>
      </p:cxnSp>
      <p:pic>
        <p:nvPicPr>
          <p:cNvPr id="311" name="Google Shape;311;g10ce9cad68c_7_3"/>
          <p:cNvPicPr preferRelativeResize="0"/>
          <p:nvPr/>
        </p:nvPicPr>
        <p:blipFill>
          <a:blip r:embed="rId4">
            <a:alphaModFix/>
          </a:blip>
          <a:stretch>
            <a:fillRect/>
          </a:stretch>
        </p:blipFill>
        <p:spPr>
          <a:xfrm>
            <a:off x="953600" y="3066200"/>
            <a:ext cx="3305175" cy="1828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315" name="Shape 315"/>
        <p:cNvGrpSpPr/>
        <p:nvPr/>
      </p:nvGrpSpPr>
      <p:grpSpPr>
        <a:xfrm>
          <a:off x="0" y="0"/>
          <a:ext cx="0" cy="0"/>
          <a:chOff x="0" y="0"/>
          <a:chExt cx="0" cy="0"/>
        </a:xfrm>
      </p:grpSpPr>
      <p:sp>
        <p:nvSpPr>
          <p:cNvPr id="316" name="Google Shape;316;g10ce9cad68c_7_17"/>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7" name="Google Shape;317;g10ce9cad68c_7_17"/>
          <p:cNvSpPr txBox="1"/>
          <p:nvPr/>
        </p:nvSpPr>
        <p:spPr>
          <a:xfrm>
            <a:off x="1169079" y="103500"/>
            <a:ext cx="5131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lang="zh-TW" sz="5400">
                <a:solidFill>
                  <a:srgbClr val="1F3864"/>
                </a:solidFill>
              </a:rPr>
              <a:t>檢定</a:t>
            </a:r>
            <a:endParaRPr b="1" i="0" sz="5400" u="none" cap="none" strike="noStrike">
              <a:solidFill>
                <a:srgbClr val="1F3864"/>
              </a:solidFill>
              <a:latin typeface="Arial"/>
              <a:ea typeface="Arial"/>
              <a:cs typeface="Arial"/>
              <a:sym typeface="Arial"/>
            </a:endParaRPr>
          </a:p>
        </p:txBody>
      </p:sp>
      <p:pic>
        <p:nvPicPr>
          <p:cNvPr id="318" name="Google Shape;318;g10ce9cad68c_7_17"/>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pic>
        <p:nvPicPr>
          <p:cNvPr id="319" name="Google Shape;319;g10ce9cad68c_7_17"/>
          <p:cNvPicPr preferRelativeResize="0"/>
          <p:nvPr/>
        </p:nvPicPr>
        <p:blipFill>
          <a:blip r:embed="rId4">
            <a:alphaModFix/>
          </a:blip>
          <a:stretch>
            <a:fillRect/>
          </a:stretch>
        </p:blipFill>
        <p:spPr>
          <a:xfrm>
            <a:off x="1113500" y="1650774"/>
            <a:ext cx="2011400" cy="1681400"/>
          </a:xfrm>
          <a:prstGeom prst="rect">
            <a:avLst/>
          </a:prstGeom>
          <a:noFill/>
          <a:ln>
            <a:noFill/>
          </a:ln>
        </p:spPr>
      </p:pic>
      <p:sp>
        <p:nvSpPr>
          <p:cNvPr id="320" name="Google Shape;320;g10ce9cad68c_7_17"/>
          <p:cNvSpPr txBox="1"/>
          <p:nvPr/>
        </p:nvSpPr>
        <p:spPr>
          <a:xfrm>
            <a:off x="4216875" y="4359025"/>
            <a:ext cx="5617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zh-TW" sz="2000">
                <a:solidFill>
                  <a:schemeClr val="lt1"/>
                </a:solidFill>
                <a:latin typeface="Calibri"/>
                <a:ea typeface="Calibri"/>
                <a:cs typeface="Calibri"/>
                <a:sym typeface="Calibri"/>
              </a:rPr>
              <a:t>因此提出假說：</a:t>
            </a:r>
            <a:r>
              <a:rPr lang="zh-TW" sz="2000">
                <a:solidFill>
                  <a:schemeClr val="lt1"/>
                </a:solidFill>
                <a:latin typeface="Calibri"/>
                <a:ea typeface="Calibri"/>
                <a:cs typeface="Calibri"/>
                <a:sym typeface="Calibri"/>
              </a:rPr>
              <a:t>視野分數越高，死亡次數越低</a:t>
            </a:r>
            <a:r>
              <a:rPr lang="zh-TW" sz="2000">
                <a:solidFill>
                  <a:schemeClr val="lt1"/>
                </a:solidFill>
                <a:latin typeface="Calibri"/>
                <a:ea typeface="Calibri"/>
                <a:cs typeface="Calibri"/>
                <a:sym typeface="Calibri"/>
              </a:rPr>
              <a:t>。</a:t>
            </a:r>
            <a:endParaRPr sz="2000">
              <a:solidFill>
                <a:schemeClr val="lt1"/>
              </a:solidFill>
              <a:latin typeface="Calibri"/>
              <a:ea typeface="Calibri"/>
              <a:cs typeface="Calibri"/>
              <a:sym typeface="Calibri"/>
            </a:endParaRPr>
          </a:p>
        </p:txBody>
      </p:sp>
      <p:sp>
        <p:nvSpPr>
          <p:cNvPr id="321" name="Google Shape;321;g10ce9cad68c_7_17"/>
          <p:cNvSpPr txBox="1"/>
          <p:nvPr/>
        </p:nvSpPr>
        <p:spPr>
          <a:xfrm>
            <a:off x="4145400" y="2240175"/>
            <a:ext cx="780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000">
                <a:solidFill>
                  <a:schemeClr val="lt1"/>
                </a:solidFill>
                <a:latin typeface="Calibri"/>
                <a:ea typeface="Calibri"/>
                <a:cs typeface="Calibri"/>
                <a:sym typeface="Calibri"/>
              </a:rPr>
              <a:t>迷霧視野：非我方視野區有模糊效果使其無法探視，但能透過偵查守衛探查。</a:t>
            </a:r>
            <a:endParaRPr sz="2000">
              <a:solidFill>
                <a:schemeClr val="lt1"/>
              </a:solidFill>
              <a:latin typeface="Calibri"/>
              <a:ea typeface="Calibri"/>
              <a:cs typeface="Calibri"/>
              <a:sym typeface="Calibri"/>
            </a:endParaRPr>
          </a:p>
          <a:p>
            <a:pPr indent="0" lvl="0" marL="0" rtl="0" algn="l">
              <a:spcBef>
                <a:spcPts val="0"/>
              </a:spcBef>
              <a:spcAft>
                <a:spcPts val="0"/>
              </a:spcAft>
              <a:buNone/>
            </a:pPr>
            <a:r>
              <a:rPr lang="zh-TW" sz="2000">
                <a:solidFill>
                  <a:schemeClr val="lt1"/>
                </a:solidFill>
                <a:latin typeface="Calibri"/>
                <a:ea typeface="Calibri"/>
                <a:cs typeface="Calibri"/>
                <a:sym typeface="Calibri"/>
              </a:rPr>
              <a:t>視野分數</a:t>
            </a:r>
            <a:r>
              <a:rPr lang="zh-TW" sz="2000">
                <a:solidFill>
                  <a:schemeClr val="lt1"/>
                </a:solidFill>
                <a:latin typeface="Calibri"/>
                <a:ea typeface="Calibri"/>
                <a:cs typeface="Calibri"/>
                <a:sym typeface="Calibri"/>
              </a:rPr>
              <a:t>：團隊在前10分鐘取得的額外視野數量，主要</a:t>
            </a:r>
            <a:r>
              <a:rPr lang="zh-TW" sz="2000">
                <a:solidFill>
                  <a:schemeClr val="lt1"/>
                </a:solidFill>
                <a:latin typeface="Calibri"/>
                <a:ea typeface="Calibri"/>
                <a:cs typeface="Calibri"/>
                <a:sym typeface="Calibri"/>
              </a:rPr>
              <a:t>由放置己方和清除敵方偵查守衛計算。</a:t>
            </a:r>
            <a:endParaRPr sz="2000">
              <a:solidFill>
                <a:schemeClr val="lt1"/>
              </a:solidFill>
              <a:latin typeface="Calibri"/>
              <a:ea typeface="Calibri"/>
              <a:cs typeface="Calibri"/>
              <a:sym typeface="Calibri"/>
            </a:endParaRPr>
          </a:p>
          <a:p>
            <a:pPr indent="0" lvl="0" marL="0" rtl="0" algn="l">
              <a:spcBef>
                <a:spcPts val="0"/>
              </a:spcBef>
              <a:spcAft>
                <a:spcPts val="0"/>
              </a:spcAft>
              <a:buNone/>
            </a:pPr>
            <a:r>
              <a:t/>
            </a:r>
            <a:endParaRPr sz="2000">
              <a:solidFill>
                <a:schemeClr val="lt1"/>
              </a:solidFill>
              <a:latin typeface="Calibri"/>
              <a:ea typeface="Calibri"/>
              <a:cs typeface="Calibri"/>
              <a:sym typeface="Calibri"/>
            </a:endParaRPr>
          </a:p>
          <a:p>
            <a:pPr indent="0" lvl="0" marL="0" rtl="0" algn="l">
              <a:spcBef>
                <a:spcPts val="0"/>
              </a:spcBef>
              <a:spcAft>
                <a:spcPts val="0"/>
              </a:spcAft>
              <a:buNone/>
            </a:pPr>
            <a:r>
              <a:rPr lang="zh-TW" sz="2000">
                <a:solidFill>
                  <a:schemeClr val="lt1"/>
                </a:solidFill>
                <a:latin typeface="Calibri"/>
                <a:ea typeface="Calibri"/>
                <a:cs typeface="Calibri"/>
                <a:sym typeface="Calibri"/>
              </a:rPr>
              <a:t>視野分數越高代表</a:t>
            </a:r>
            <a:r>
              <a:rPr lang="zh-TW" sz="2000">
                <a:solidFill>
                  <a:schemeClr val="lt1"/>
                </a:solidFill>
                <a:latin typeface="Calibri"/>
                <a:ea typeface="Calibri"/>
                <a:cs typeface="Calibri"/>
                <a:sym typeface="Calibri"/>
              </a:rPr>
              <a:t>有更多</a:t>
            </a:r>
            <a:r>
              <a:rPr lang="zh-TW" sz="2000">
                <a:solidFill>
                  <a:schemeClr val="lt1"/>
                </a:solidFill>
                <a:latin typeface="Calibri"/>
                <a:ea typeface="Calibri"/>
                <a:cs typeface="Calibri"/>
                <a:sym typeface="Calibri"/>
              </a:rPr>
              <a:t>額外視野去</a:t>
            </a:r>
            <a:r>
              <a:rPr lang="zh-TW" sz="2000">
                <a:solidFill>
                  <a:schemeClr val="lt1"/>
                </a:solidFill>
                <a:latin typeface="Calibri"/>
                <a:ea typeface="Calibri"/>
                <a:cs typeface="Calibri"/>
                <a:sym typeface="Calibri"/>
              </a:rPr>
              <a:t>判斷敵人走向，也越安全。</a:t>
            </a:r>
            <a:endParaRPr sz="2000">
              <a:solidFill>
                <a:schemeClr val="lt1"/>
              </a:solidFill>
              <a:latin typeface="Calibri"/>
              <a:ea typeface="Calibri"/>
              <a:cs typeface="Calibri"/>
              <a:sym typeface="Calibri"/>
            </a:endParaRPr>
          </a:p>
        </p:txBody>
      </p:sp>
      <p:sp>
        <p:nvSpPr>
          <p:cNvPr id="322" name="Google Shape;322;g10ce9cad68c_7_17"/>
          <p:cNvSpPr txBox="1"/>
          <p:nvPr/>
        </p:nvSpPr>
        <p:spPr>
          <a:xfrm>
            <a:off x="619200" y="33321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a:solidFill>
                  <a:schemeClr val="lt1"/>
                </a:solidFill>
                <a:latin typeface="Calibri"/>
                <a:ea typeface="Calibri"/>
                <a:cs typeface="Calibri"/>
                <a:sym typeface="Calibri"/>
              </a:rPr>
              <a:t>偵查守衛：</a:t>
            </a:r>
            <a:r>
              <a:rPr lang="zh-TW">
                <a:solidFill>
                  <a:schemeClr val="lt1"/>
                </a:solidFill>
                <a:latin typeface="Calibri"/>
                <a:ea typeface="Calibri"/>
                <a:cs typeface="Calibri"/>
                <a:sym typeface="Calibri"/>
              </a:rPr>
              <a:t>放置一個能偵測某區域視野一段時間的物件，持續3分鐘。</a:t>
            </a:r>
            <a:endParaRPr>
              <a:solidFill>
                <a:schemeClr val="lt1"/>
              </a:solidFill>
              <a:latin typeface="Calibri"/>
              <a:ea typeface="Calibri"/>
              <a:cs typeface="Calibri"/>
              <a:sym typeface="Calibri"/>
            </a:endParaRPr>
          </a:p>
        </p:txBody>
      </p:sp>
      <p:pic>
        <p:nvPicPr>
          <p:cNvPr id="323" name="Google Shape;323;g10ce9cad68c_7_17"/>
          <p:cNvPicPr preferRelativeResize="0"/>
          <p:nvPr/>
        </p:nvPicPr>
        <p:blipFill>
          <a:blip r:embed="rId5">
            <a:alphaModFix/>
          </a:blip>
          <a:stretch>
            <a:fillRect/>
          </a:stretch>
        </p:blipFill>
        <p:spPr>
          <a:xfrm>
            <a:off x="539200" y="3956062"/>
            <a:ext cx="3159975" cy="2479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327" name="Shape 327"/>
        <p:cNvGrpSpPr/>
        <p:nvPr/>
      </p:nvGrpSpPr>
      <p:grpSpPr>
        <a:xfrm>
          <a:off x="0" y="0"/>
          <a:ext cx="0" cy="0"/>
          <a:chOff x="0" y="0"/>
          <a:chExt cx="0" cy="0"/>
        </a:xfrm>
      </p:grpSpPr>
      <p:sp>
        <p:nvSpPr>
          <p:cNvPr id="328" name="Google Shape;328;p10"/>
          <p:cNvSpPr/>
          <p:nvPr/>
        </p:nvSpPr>
        <p:spPr>
          <a:xfrm>
            <a:off x="0" y="0"/>
            <a:ext cx="12192000" cy="1163766"/>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 name="Google Shape;329;p10"/>
          <p:cNvSpPr txBox="1"/>
          <p:nvPr/>
        </p:nvSpPr>
        <p:spPr>
          <a:xfrm>
            <a:off x="1169070" y="103503"/>
            <a:ext cx="5493812"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i="0" lang="zh-TW" sz="5400" u="none" cap="none" strike="noStrike">
                <a:solidFill>
                  <a:srgbClr val="1F3864"/>
                </a:solidFill>
                <a:latin typeface="Arial"/>
                <a:ea typeface="Arial"/>
                <a:cs typeface="Arial"/>
                <a:sym typeface="Arial"/>
              </a:rPr>
              <a:t>分析結果</a:t>
            </a:r>
            <a:endParaRPr b="1" i="0" sz="5400" u="none" cap="none" strike="noStrike">
              <a:solidFill>
                <a:srgbClr val="1F3864"/>
              </a:solidFill>
              <a:latin typeface="Arial"/>
              <a:ea typeface="Arial"/>
              <a:cs typeface="Arial"/>
              <a:sym typeface="Arial"/>
            </a:endParaRPr>
          </a:p>
        </p:txBody>
      </p:sp>
      <p:pic>
        <p:nvPicPr>
          <p:cNvPr id="330" name="Google Shape;330;p10"/>
          <p:cNvPicPr preferRelativeResize="0"/>
          <p:nvPr/>
        </p:nvPicPr>
        <p:blipFill rotWithShape="1">
          <a:blip r:embed="rId3">
            <a:alphaModFix/>
          </a:blip>
          <a:srcRect b="0" l="0" r="0" t="0"/>
          <a:stretch/>
        </p:blipFill>
        <p:spPr>
          <a:xfrm flipH="1">
            <a:off x="122870" y="120218"/>
            <a:ext cx="923330" cy="923330"/>
          </a:xfrm>
          <a:prstGeom prst="rect">
            <a:avLst/>
          </a:prstGeom>
          <a:noFill/>
          <a:ln>
            <a:noFill/>
          </a:ln>
        </p:spPr>
      </p:pic>
      <p:graphicFrame>
        <p:nvGraphicFramePr>
          <p:cNvPr id="331" name="Google Shape;331;p10"/>
          <p:cNvGraphicFramePr/>
          <p:nvPr/>
        </p:nvGraphicFramePr>
        <p:xfrm>
          <a:off x="952500" y="2667000"/>
          <a:ext cx="3000000" cy="3000000"/>
        </p:xfrm>
        <a:graphic>
          <a:graphicData uri="http://schemas.openxmlformats.org/drawingml/2006/table">
            <a:tbl>
              <a:tblPr>
                <a:noFill/>
                <a:tableStyleId>{2CECD6FC-C25D-439E-B57E-4BD45F8B39DB}</a:tableStyleId>
              </a:tblPr>
              <a:tblGrid>
                <a:gridCol w="1714500"/>
                <a:gridCol w="1714500"/>
                <a:gridCol w="1714500"/>
                <a:gridCol w="1714500"/>
                <a:gridCol w="1714500"/>
                <a:gridCol w="1714500"/>
              </a:tblGrid>
              <a:tr h="381000">
                <a:tc>
                  <a:txBody>
                    <a:bodyPr/>
                    <a:lstStyle/>
                    <a:p>
                      <a:pPr indent="0" lvl="0" marL="0" rtl="0" algn="ctr">
                        <a:spcBef>
                          <a:spcPts val="0"/>
                        </a:spcBef>
                        <a:spcAft>
                          <a:spcPts val="0"/>
                        </a:spcAft>
                        <a:buNone/>
                      </a:pPr>
                      <a:r>
                        <a:rPr lang="zh-TW">
                          <a:solidFill>
                            <a:schemeClr val="lt1"/>
                          </a:solidFill>
                        </a:rPr>
                        <a:t>model</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zh-TW">
                          <a:solidFill>
                            <a:schemeClr val="lt1"/>
                          </a:solidFill>
                        </a:rPr>
                        <a:t>Knn</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zh-TW">
                          <a:solidFill>
                            <a:schemeClr val="lt1"/>
                          </a:solidFill>
                        </a:rPr>
                        <a:t>RandomForest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zh-TW">
                          <a:solidFill>
                            <a:schemeClr val="lt1"/>
                          </a:solidFill>
                        </a:rPr>
                        <a:t>Logistic Regression</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zh-TW">
                          <a:solidFill>
                            <a:schemeClr val="lt1"/>
                          </a:solidFill>
                        </a:rPr>
                        <a:t>XGBOOST</a:t>
                      </a:r>
                      <a:endParaRPr>
                        <a:solidFill>
                          <a:schemeClr val="lt1"/>
                        </a:solidFill>
                      </a:endParaRPr>
                    </a:p>
                  </a:txBody>
                  <a:tcPr marT="91425" marB="91425" marR="91425" marL="91425"/>
                </a:tc>
                <a:tc>
                  <a:txBody>
                    <a:bodyPr/>
                    <a:lstStyle/>
                    <a:p>
                      <a:pPr indent="0" lvl="0" marL="0" rtl="0" algn="ctr">
                        <a:spcBef>
                          <a:spcPts val="0"/>
                        </a:spcBef>
                        <a:spcAft>
                          <a:spcPts val="0"/>
                        </a:spcAft>
                        <a:buNone/>
                      </a:pPr>
                      <a:r>
                        <a:rPr lang="zh-TW">
                          <a:solidFill>
                            <a:schemeClr val="lt1"/>
                          </a:solidFill>
                        </a:rPr>
                        <a:t>SVM</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zh-TW">
                          <a:solidFill>
                            <a:schemeClr val="lt1"/>
                          </a:solidFill>
                        </a:rPr>
                        <a:t>Accuracy</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68.2%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71.7%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63.5%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72.7%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71.7%</a:t>
                      </a:r>
                      <a:endParaRPr>
                        <a:solidFill>
                          <a:schemeClr val="lt1"/>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335" name="Shape 335"/>
        <p:cNvGrpSpPr/>
        <p:nvPr/>
      </p:nvGrpSpPr>
      <p:grpSpPr>
        <a:xfrm>
          <a:off x="0" y="0"/>
          <a:ext cx="0" cy="0"/>
          <a:chOff x="0" y="0"/>
          <a:chExt cx="0" cy="0"/>
        </a:xfrm>
      </p:grpSpPr>
      <p:sp>
        <p:nvSpPr>
          <p:cNvPr id="336" name="Google Shape;336;g10ce9cad68c_2_39"/>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7" name="Google Shape;337;g10ce9cad68c_2_39"/>
          <p:cNvSpPr txBox="1"/>
          <p:nvPr/>
        </p:nvSpPr>
        <p:spPr>
          <a:xfrm>
            <a:off x="1169076" y="103500"/>
            <a:ext cx="6493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i="0" lang="zh-TW" sz="5400" u="none" cap="none" strike="noStrike">
                <a:solidFill>
                  <a:srgbClr val="1F3864"/>
                </a:solidFill>
                <a:latin typeface="Arial"/>
                <a:ea typeface="Arial"/>
                <a:cs typeface="Arial"/>
                <a:sym typeface="Arial"/>
              </a:rPr>
              <a:t>分析結果</a:t>
            </a:r>
            <a:r>
              <a:rPr b="1" lang="zh-TW" sz="5400">
                <a:solidFill>
                  <a:srgbClr val="1F3864"/>
                </a:solidFill>
              </a:rPr>
              <a:t>:混淆矩陣</a:t>
            </a:r>
            <a:endParaRPr b="1" i="0" sz="5400" u="none" cap="none" strike="noStrike">
              <a:solidFill>
                <a:srgbClr val="1F3864"/>
              </a:solidFill>
              <a:latin typeface="Arial"/>
              <a:ea typeface="Arial"/>
              <a:cs typeface="Arial"/>
              <a:sym typeface="Arial"/>
            </a:endParaRPr>
          </a:p>
        </p:txBody>
      </p:sp>
      <p:pic>
        <p:nvPicPr>
          <p:cNvPr id="338" name="Google Shape;338;g10ce9cad68c_2_39"/>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graphicFrame>
        <p:nvGraphicFramePr>
          <p:cNvPr id="339" name="Google Shape;339;g10ce9cad68c_2_39"/>
          <p:cNvGraphicFramePr/>
          <p:nvPr/>
        </p:nvGraphicFramePr>
        <p:xfrm>
          <a:off x="725075" y="1759025"/>
          <a:ext cx="3000000" cy="3000000"/>
        </p:xfrm>
        <a:graphic>
          <a:graphicData uri="http://schemas.openxmlformats.org/drawingml/2006/table">
            <a:tbl>
              <a:tblPr>
                <a:noFill/>
                <a:tableStyleId>{2CECD6FC-C25D-439E-B57E-4BD45F8B39DB}</a:tableStyleId>
              </a:tblPr>
              <a:tblGrid>
                <a:gridCol w="1393025"/>
                <a:gridCol w="658275"/>
                <a:gridCol w="1025650"/>
                <a:gridCol w="1025650"/>
              </a:tblGrid>
              <a:tr h="502650">
                <a:tc>
                  <a:txBody>
                    <a:bodyPr/>
                    <a:lstStyle/>
                    <a:p>
                      <a:pPr indent="0" lvl="0" marL="0" rtl="0" algn="l">
                        <a:spcBef>
                          <a:spcPts val="0"/>
                        </a:spcBef>
                        <a:spcAft>
                          <a:spcPts val="0"/>
                        </a:spcAft>
                        <a:buNone/>
                      </a:pPr>
                      <a:r>
                        <a:rPr lang="zh-TW" sz="1600">
                          <a:solidFill>
                            <a:schemeClr val="lt1"/>
                          </a:solidFill>
                        </a:rPr>
                        <a:t>KNN</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l">
                        <a:spcBef>
                          <a:spcPts val="0"/>
                        </a:spcBef>
                        <a:spcAft>
                          <a:spcPts val="0"/>
                        </a:spcAft>
                        <a:buNone/>
                      </a:pPr>
                      <a:r>
                        <a:rPr lang="zh-TW" sz="1600">
                          <a:solidFill>
                            <a:schemeClr val="lt1"/>
                          </a:solidFill>
                        </a:rPr>
                        <a:t>Reference</a:t>
                      </a:r>
                      <a:endParaRPr sz="1600">
                        <a:solidFill>
                          <a:schemeClr val="lt1"/>
                        </a:solidFill>
                      </a:endParaRPr>
                    </a:p>
                  </a:txBody>
                  <a:tcPr marT="91425" marB="91425" marR="91425" marL="91425">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415175">
                <a:tc rowSpan="3">
                  <a:txBody>
                    <a:bodyPr/>
                    <a:lstStyle/>
                    <a:p>
                      <a:pPr indent="0" lvl="0" marL="0" rtl="0" algn="l">
                        <a:spcBef>
                          <a:spcPts val="0"/>
                        </a:spcBef>
                        <a:spcAft>
                          <a:spcPts val="0"/>
                        </a:spcAft>
                        <a:buNone/>
                      </a:pPr>
                      <a:r>
                        <a:rPr lang="zh-TW" sz="1600">
                          <a:solidFill>
                            <a:schemeClr val="lt1"/>
                          </a:solidFill>
                        </a:rPr>
                        <a:t>Prediction</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sz="1600">
                          <a:solidFill>
                            <a:schemeClr val="lt1"/>
                          </a:solidFill>
                        </a:rPr>
                        <a:t>0</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tcPr>
                </a:tc>
                <a:tc>
                  <a:txBody>
                    <a:bodyPr/>
                    <a:lstStyle/>
                    <a:p>
                      <a:pPr indent="0" lvl="0" marL="0" rtl="0" algn="l">
                        <a:spcBef>
                          <a:spcPts val="0"/>
                        </a:spcBef>
                        <a:spcAft>
                          <a:spcPts val="0"/>
                        </a:spcAft>
                        <a:buNone/>
                      </a:pPr>
                      <a:r>
                        <a:rPr lang="zh-TW" sz="1600">
                          <a:solidFill>
                            <a:schemeClr val="lt1"/>
                          </a:solidFill>
                        </a:rPr>
                        <a:t>1</a:t>
                      </a:r>
                      <a:endParaRPr sz="1600">
                        <a:solidFill>
                          <a:schemeClr val="lt1"/>
                        </a:solidFill>
                      </a:endParaRPr>
                    </a:p>
                  </a:txBody>
                  <a:tcPr marT="91425" marB="91425" marR="91425" marL="91425"/>
                </a:tc>
              </a:tr>
              <a:tr h="521925">
                <a:tc vMerge="1"/>
                <a:tc>
                  <a:txBody>
                    <a:bodyPr/>
                    <a:lstStyle/>
                    <a:p>
                      <a:pPr indent="0" lvl="0" marL="0" rtl="0" algn="l">
                        <a:spcBef>
                          <a:spcPts val="0"/>
                        </a:spcBef>
                        <a:spcAft>
                          <a:spcPts val="0"/>
                        </a:spcAft>
                        <a:buNone/>
                      </a:pPr>
                      <a:r>
                        <a:rPr lang="zh-TW" sz="1600">
                          <a:solidFill>
                            <a:schemeClr val="lt1"/>
                          </a:solidFill>
                        </a:rPr>
                        <a:t>0</a:t>
                      </a:r>
                      <a:endParaRPr sz="1600">
                        <a:solidFill>
                          <a:schemeClr val="lt1"/>
                        </a:solidFill>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zh-TW" sz="1600">
                          <a:solidFill>
                            <a:schemeClr val="lt1"/>
                          </a:solidFill>
                        </a:rPr>
                        <a:t>682</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zh-TW" sz="1600">
                          <a:solidFill>
                            <a:schemeClr val="lt1"/>
                          </a:solidFill>
                        </a:rPr>
                        <a:t>286</a:t>
                      </a:r>
                      <a:endParaRPr sz="1600">
                        <a:solidFill>
                          <a:schemeClr val="lt1"/>
                        </a:solidFill>
                      </a:endParaRPr>
                    </a:p>
                  </a:txBody>
                  <a:tcPr marT="91425" marB="91425" marR="91425" marL="91425"/>
                </a:tc>
              </a:tr>
              <a:tr h="521925">
                <a:tc vMerge="1"/>
                <a:tc>
                  <a:txBody>
                    <a:bodyPr/>
                    <a:lstStyle/>
                    <a:p>
                      <a:pPr indent="0" lvl="0" marL="0" rtl="0" algn="l">
                        <a:spcBef>
                          <a:spcPts val="0"/>
                        </a:spcBef>
                        <a:spcAft>
                          <a:spcPts val="0"/>
                        </a:spcAft>
                        <a:buNone/>
                      </a:pPr>
                      <a:r>
                        <a:rPr lang="zh-TW" sz="1600">
                          <a:solidFill>
                            <a:schemeClr val="lt1"/>
                          </a:solidFill>
                        </a:rPr>
                        <a:t>1</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zh-TW" sz="1600">
                          <a:solidFill>
                            <a:schemeClr val="lt1"/>
                          </a:solidFill>
                        </a:rPr>
                        <a:t>342</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zh-TW" sz="1600">
                          <a:solidFill>
                            <a:schemeClr val="lt1"/>
                          </a:solidFill>
                        </a:rPr>
                        <a:t>665</a:t>
                      </a:r>
                      <a:endParaRPr sz="1600">
                        <a:solidFill>
                          <a:schemeClr val="lt1"/>
                        </a:solidFill>
                      </a:endParaRPr>
                    </a:p>
                  </a:txBody>
                  <a:tcPr marT="91425" marB="91425" marR="91425" marL="91425"/>
                </a:tc>
              </a:tr>
            </a:tbl>
          </a:graphicData>
        </a:graphic>
      </p:graphicFrame>
      <p:graphicFrame>
        <p:nvGraphicFramePr>
          <p:cNvPr id="340" name="Google Shape;340;g10ce9cad68c_2_39"/>
          <p:cNvGraphicFramePr/>
          <p:nvPr/>
        </p:nvGraphicFramePr>
        <p:xfrm>
          <a:off x="725075" y="4447700"/>
          <a:ext cx="3000000" cy="3000000"/>
        </p:xfrm>
        <a:graphic>
          <a:graphicData uri="http://schemas.openxmlformats.org/drawingml/2006/table">
            <a:tbl>
              <a:tblPr>
                <a:noFill/>
                <a:tableStyleId>{2CECD6FC-C25D-439E-B57E-4BD45F8B39DB}</a:tableStyleId>
              </a:tblPr>
              <a:tblGrid>
                <a:gridCol w="1393025"/>
                <a:gridCol w="658275"/>
                <a:gridCol w="1025650"/>
                <a:gridCol w="1025650"/>
              </a:tblGrid>
              <a:tr h="502650">
                <a:tc>
                  <a:txBody>
                    <a:bodyPr/>
                    <a:lstStyle/>
                    <a:p>
                      <a:pPr indent="0" lvl="0" marL="0" rtl="0" algn="l">
                        <a:spcBef>
                          <a:spcPts val="0"/>
                        </a:spcBef>
                        <a:spcAft>
                          <a:spcPts val="0"/>
                        </a:spcAft>
                        <a:buNone/>
                      </a:pPr>
                      <a:r>
                        <a:rPr lang="zh-TW" sz="1600">
                          <a:solidFill>
                            <a:schemeClr val="lt1"/>
                          </a:solidFill>
                        </a:rPr>
                        <a:t>RandomForest</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l">
                        <a:spcBef>
                          <a:spcPts val="0"/>
                        </a:spcBef>
                        <a:spcAft>
                          <a:spcPts val="0"/>
                        </a:spcAft>
                        <a:buNone/>
                      </a:pPr>
                      <a:r>
                        <a:rPr lang="zh-TW" sz="1600">
                          <a:solidFill>
                            <a:schemeClr val="lt1"/>
                          </a:solidFill>
                        </a:rPr>
                        <a:t>Reference</a:t>
                      </a:r>
                      <a:endParaRPr sz="1600">
                        <a:solidFill>
                          <a:schemeClr val="lt1"/>
                        </a:solidFill>
                      </a:endParaRPr>
                    </a:p>
                  </a:txBody>
                  <a:tcPr marT="91425" marB="91425" marR="91425" marL="91425">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415175">
                <a:tc rowSpan="3">
                  <a:txBody>
                    <a:bodyPr/>
                    <a:lstStyle/>
                    <a:p>
                      <a:pPr indent="0" lvl="0" marL="0" rtl="0" algn="l">
                        <a:spcBef>
                          <a:spcPts val="0"/>
                        </a:spcBef>
                        <a:spcAft>
                          <a:spcPts val="0"/>
                        </a:spcAft>
                        <a:buNone/>
                      </a:pPr>
                      <a:r>
                        <a:rPr lang="zh-TW" sz="1600">
                          <a:solidFill>
                            <a:schemeClr val="lt1"/>
                          </a:solidFill>
                        </a:rPr>
                        <a:t>Prediction</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sz="1600">
                          <a:solidFill>
                            <a:schemeClr val="lt1"/>
                          </a:solidFill>
                        </a:rPr>
                        <a:t>0</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tcPr>
                </a:tc>
                <a:tc>
                  <a:txBody>
                    <a:bodyPr/>
                    <a:lstStyle/>
                    <a:p>
                      <a:pPr indent="0" lvl="0" marL="0" rtl="0" algn="l">
                        <a:spcBef>
                          <a:spcPts val="0"/>
                        </a:spcBef>
                        <a:spcAft>
                          <a:spcPts val="0"/>
                        </a:spcAft>
                        <a:buNone/>
                      </a:pPr>
                      <a:r>
                        <a:rPr lang="zh-TW" sz="1600">
                          <a:solidFill>
                            <a:schemeClr val="lt1"/>
                          </a:solidFill>
                        </a:rPr>
                        <a:t>1</a:t>
                      </a:r>
                      <a:endParaRPr sz="1600">
                        <a:solidFill>
                          <a:schemeClr val="lt1"/>
                        </a:solidFill>
                      </a:endParaRPr>
                    </a:p>
                  </a:txBody>
                  <a:tcPr marT="91425" marB="91425" marR="91425" marL="91425"/>
                </a:tc>
              </a:tr>
              <a:tr h="521925">
                <a:tc vMerge="1"/>
                <a:tc>
                  <a:txBody>
                    <a:bodyPr/>
                    <a:lstStyle/>
                    <a:p>
                      <a:pPr indent="0" lvl="0" marL="0" rtl="0" algn="l">
                        <a:spcBef>
                          <a:spcPts val="0"/>
                        </a:spcBef>
                        <a:spcAft>
                          <a:spcPts val="0"/>
                        </a:spcAft>
                        <a:buNone/>
                      </a:pPr>
                      <a:r>
                        <a:rPr lang="zh-TW" sz="1600">
                          <a:solidFill>
                            <a:schemeClr val="lt1"/>
                          </a:solidFill>
                        </a:rPr>
                        <a:t>0</a:t>
                      </a:r>
                      <a:endParaRPr sz="1600">
                        <a:solidFill>
                          <a:schemeClr val="lt1"/>
                        </a:solidFill>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zh-TW" sz="1600">
                          <a:solidFill>
                            <a:schemeClr val="lt1"/>
                          </a:solidFill>
                        </a:rPr>
                        <a:t>707</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zh-TW" sz="1600">
                          <a:solidFill>
                            <a:schemeClr val="lt1"/>
                          </a:solidFill>
                        </a:rPr>
                        <a:t>261</a:t>
                      </a:r>
                      <a:endParaRPr sz="1600">
                        <a:solidFill>
                          <a:schemeClr val="lt1"/>
                        </a:solidFill>
                      </a:endParaRPr>
                    </a:p>
                  </a:txBody>
                  <a:tcPr marT="91425" marB="91425" marR="91425" marL="91425"/>
                </a:tc>
              </a:tr>
              <a:tr h="521925">
                <a:tc vMerge="1"/>
                <a:tc>
                  <a:txBody>
                    <a:bodyPr/>
                    <a:lstStyle/>
                    <a:p>
                      <a:pPr indent="0" lvl="0" marL="0" rtl="0" algn="l">
                        <a:spcBef>
                          <a:spcPts val="0"/>
                        </a:spcBef>
                        <a:spcAft>
                          <a:spcPts val="0"/>
                        </a:spcAft>
                        <a:buNone/>
                      </a:pPr>
                      <a:r>
                        <a:rPr lang="zh-TW" sz="1600">
                          <a:solidFill>
                            <a:schemeClr val="lt1"/>
                          </a:solidFill>
                        </a:rPr>
                        <a:t>1</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zh-TW" sz="1600">
                          <a:solidFill>
                            <a:schemeClr val="lt1"/>
                          </a:solidFill>
                        </a:rPr>
                        <a:t>298</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zh-TW" sz="1600">
                          <a:solidFill>
                            <a:schemeClr val="lt1"/>
                          </a:solidFill>
                        </a:rPr>
                        <a:t>709</a:t>
                      </a:r>
                      <a:endParaRPr sz="1600">
                        <a:solidFill>
                          <a:schemeClr val="lt1"/>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344" name="Shape 344"/>
        <p:cNvGrpSpPr/>
        <p:nvPr/>
      </p:nvGrpSpPr>
      <p:grpSpPr>
        <a:xfrm>
          <a:off x="0" y="0"/>
          <a:ext cx="0" cy="0"/>
          <a:chOff x="0" y="0"/>
          <a:chExt cx="0" cy="0"/>
        </a:xfrm>
      </p:grpSpPr>
      <p:sp>
        <p:nvSpPr>
          <p:cNvPr id="345" name="Google Shape;345;g10ce9cad68c_2_57"/>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6" name="Google Shape;346;g10ce9cad68c_2_57"/>
          <p:cNvSpPr txBox="1"/>
          <p:nvPr/>
        </p:nvSpPr>
        <p:spPr>
          <a:xfrm>
            <a:off x="1169076" y="103500"/>
            <a:ext cx="6493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i="0" lang="zh-TW" sz="5400" u="none" cap="none" strike="noStrike">
                <a:solidFill>
                  <a:srgbClr val="1F3864"/>
                </a:solidFill>
                <a:latin typeface="Arial"/>
                <a:ea typeface="Arial"/>
                <a:cs typeface="Arial"/>
                <a:sym typeface="Arial"/>
              </a:rPr>
              <a:t>分析結果</a:t>
            </a:r>
            <a:r>
              <a:rPr b="1" lang="zh-TW" sz="5400">
                <a:solidFill>
                  <a:srgbClr val="1F3864"/>
                </a:solidFill>
              </a:rPr>
              <a:t>:混淆矩陣</a:t>
            </a:r>
            <a:endParaRPr b="1" i="0" sz="5400" u="none" cap="none" strike="noStrike">
              <a:solidFill>
                <a:srgbClr val="1F3864"/>
              </a:solidFill>
              <a:latin typeface="Arial"/>
              <a:ea typeface="Arial"/>
              <a:cs typeface="Arial"/>
              <a:sym typeface="Arial"/>
            </a:endParaRPr>
          </a:p>
        </p:txBody>
      </p:sp>
      <p:pic>
        <p:nvPicPr>
          <p:cNvPr id="347" name="Google Shape;347;g10ce9cad68c_2_57"/>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graphicFrame>
        <p:nvGraphicFramePr>
          <p:cNvPr id="348" name="Google Shape;348;g10ce9cad68c_2_57"/>
          <p:cNvGraphicFramePr/>
          <p:nvPr/>
        </p:nvGraphicFramePr>
        <p:xfrm>
          <a:off x="725075" y="1759025"/>
          <a:ext cx="3000000" cy="3000000"/>
        </p:xfrm>
        <a:graphic>
          <a:graphicData uri="http://schemas.openxmlformats.org/drawingml/2006/table">
            <a:tbl>
              <a:tblPr>
                <a:noFill/>
                <a:tableStyleId>{2CECD6FC-C25D-439E-B57E-4BD45F8B39DB}</a:tableStyleId>
              </a:tblPr>
              <a:tblGrid>
                <a:gridCol w="1393025"/>
                <a:gridCol w="658275"/>
                <a:gridCol w="1025650"/>
                <a:gridCol w="1025650"/>
              </a:tblGrid>
              <a:tr h="502650">
                <a:tc>
                  <a:txBody>
                    <a:bodyPr/>
                    <a:lstStyle/>
                    <a:p>
                      <a:pPr indent="0" lvl="0" marL="0" rtl="0" algn="l">
                        <a:spcBef>
                          <a:spcPts val="0"/>
                        </a:spcBef>
                        <a:spcAft>
                          <a:spcPts val="0"/>
                        </a:spcAft>
                        <a:buNone/>
                      </a:pPr>
                      <a:r>
                        <a:rPr lang="zh-TW" sz="1600">
                          <a:solidFill>
                            <a:schemeClr val="lt1"/>
                          </a:solidFill>
                        </a:rPr>
                        <a:t>Logistic Regression</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l">
                        <a:spcBef>
                          <a:spcPts val="0"/>
                        </a:spcBef>
                        <a:spcAft>
                          <a:spcPts val="0"/>
                        </a:spcAft>
                        <a:buNone/>
                      </a:pPr>
                      <a:r>
                        <a:rPr lang="zh-TW" sz="1600">
                          <a:solidFill>
                            <a:schemeClr val="lt1"/>
                          </a:solidFill>
                        </a:rPr>
                        <a:t>Reference</a:t>
                      </a:r>
                      <a:endParaRPr sz="1600">
                        <a:solidFill>
                          <a:schemeClr val="lt1"/>
                        </a:solidFill>
                      </a:endParaRPr>
                    </a:p>
                  </a:txBody>
                  <a:tcPr marT="91425" marB="91425" marR="91425" marL="91425">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415175">
                <a:tc rowSpan="3">
                  <a:txBody>
                    <a:bodyPr/>
                    <a:lstStyle/>
                    <a:p>
                      <a:pPr indent="0" lvl="0" marL="0" rtl="0" algn="l">
                        <a:spcBef>
                          <a:spcPts val="0"/>
                        </a:spcBef>
                        <a:spcAft>
                          <a:spcPts val="0"/>
                        </a:spcAft>
                        <a:buNone/>
                      </a:pPr>
                      <a:r>
                        <a:rPr lang="zh-TW" sz="1600">
                          <a:solidFill>
                            <a:schemeClr val="lt1"/>
                          </a:solidFill>
                        </a:rPr>
                        <a:t>Prediction</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sz="1600">
                          <a:solidFill>
                            <a:schemeClr val="lt1"/>
                          </a:solidFill>
                        </a:rPr>
                        <a:t>0</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TW" sz="1600">
                          <a:solidFill>
                            <a:schemeClr val="lt1"/>
                          </a:solidFill>
                        </a:rPr>
                        <a:t>1</a:t>
                      </a:r>
                      <a:endParaRPr sz="1600">
                        <a:solidFill>
                          <a:schemeClr val="lt1"/>
                        </a:solidFill>
                      </a:endParaRPr>
                    </a:p>
                  </a:txBody>
                  <a:tcPr marT="91425" marB="91425" marR="91425" marL="91425">
                    <a:lnB cap="flat" cmpd="sng" w="9525">
                      <a:solidFill>
                        <a:srgbClr val="9E9E9E"/>
                      </a:solidFill>
                      <a:prstDash val="solid"/>
                      <a:round/>
                      <a:headEnd len="sm" w="sm" type="none"/>
                      <a:tailEnd len="sm" w="sm" type="none"/>
                    </a:lnB>
                  </a:tcPr>
                </a:tc>
              </a:tr>
              <a:tr h="521925">
                <a:tc vMerge="1"/>
                <a:tc>
                  <a:txBody>
                    <a:bodyPr/>
                    <a:lstStyle/>
                    <a:p>
                      <a:pPr indent="0" lvl="0" marL="0" rtl="0" algn="l">
                        <a:spcBef>
                          <a:spcPts val="0"/>
                        </a:spcBef>
                        <a:spcAft>
                          <a:spcPts val="0"/>
                        </a:spcAft>
                        <a:buNone/>
                      </a:pPr>
                      <a:r>
                        <a:rPr lang="zh-TW" sz="1600">
                          <a:solidFill>
                            <a:schemeClr val="lt1"/>
                          </a:solidFill>
                        </a:rPr>
                        <a:t>0</a:t>
                      </a:r>
                      <a:endParaRPr sz="1600">
                        <a:solidFill>
                          <a:schemeClr val="lt1"/>
                        </a:solidFill>
                      </a:endParaRPr>
                    </a:p>
                  </a:txBody>
                  <a:tcPr marT="91425" marB="91425" marR="91425" marL="91425">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zh-TW" sz="1600">
                          <a:solidFill>
                            <a:schemeClr val="lt1"/>
                          </a:solidFill>
                        </a:rPr>
                        <a:t>913</a:t>
                      </a:r>
                      <a:endParaRPr sz="1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TW" sz="1600">
                          <a:solidFill>
                            <a:schemeClr val="lt1"/>
                          </a:solidFill>
                        </a:rPr>
                        <a:t>55</a:t>
                      </a:r>
                      <a:endParaRPr sz="1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1925">
                <a:tc vMerge="1"/>
                <a:tc>
                  <a:txBody>
                    <a:bodyPr/>
                    <a:lstStyle/>
                    <a:p>
                      <a:pPr indent="0" lvl="0" marL="0" rtl="0" algn="l">
                        <a:spcBef>
                          <a:spcPts val="0"/>
                        </a:spcBef>
                        <a:spcAft>
                          <a:spcPts val="0"/>
                        </a:spcAft>
                        <a:buNone/>
                      </a:pPr>
                      <a:r>
                        <a:rPr lang="zh-TW" sz="1600">
                          <a:solidFill>
                            <a:schemeClr val="lt1"/>
                          </a:solidFill>
                        </a:rPr>
                        <a:t>1</a:t>
                      </a:r>
                      <a:endParaRPr sz="1600">
                        <a:solidFill>
                          <a:schemeClr val="lt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zh-TW" sz="1600">
                          <a:solidFill>
                            <a:schemeClr val="lt1"/>
                          </a:solidFill>
                        </a:rPr>
                        <a:t>661</a:t>
                      </a:r>
                      <a:endParaRPr sz="1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zh-TW" sz="1600">
                          <a:solidFill>
                            <a:schemeClr val="lt1"/>
                          </a:solidFill>
                        </a:rPr>
                        <a:t>346</a:t>
                      </a:r>
                      <a:endParaRPr sz="16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349" name="Google Shape;349;g10ce9cad68c_2_57"/>
          <p:cNvGraphicFramePr/>
          <p:nvPr/>
        </p:nvGraphicFramePr>
        <p:xfrm>
          <a:off x="725075" y="4447700"/>
          <a:ext cx="3000000" cy="3000000"/>
        </p:xfrm>
        <a:graphic>
          <a:graphicData uri="http://schemas.openxmlformats.org/drawingml/2006/table">
            <a:tbl>
              <a:tblPr>
                <a:noFill/>
                <a:tableStyleId>{2CECD6FC-C25D-439E-B57E-4BD45F8B39DB}</a:tableStyleId>
              </a:tblPr>
              <a:tblGrid>
                <a:gridCol w="1393025"/>
                <a:gridCol w="658275"/>
                <a:gridCol w="1025650"/>
                <a:gridCol w="1025650"/>
              </a:tblGrid>
              <a:tr h="502650">
                <a:tc>
                  <a:txBody>
                    <a:bodyPr/>
                    <a:lstStyle/>
                    <a:p>
                      <a:pPr indent="0" lvl="0" marL="0" rtl="0" algn="l">
                        <a:spcBef>
                          <a:spcPts val="0"/>
                        </a:spcBef>
                        <a:spcAft>
                          <a:spcPts val="0"/>
                        </a:spcAft>
                        <a:buNone/>
                      </a:pPr>
                      <a:r>
                        <a:rPr lang="zh-TW" sz="1600">
                          <a:solidFill>
                            <a:schemeClr val="lt1"/>
                          </a:solidFill>
                        </a:rPr>
                        <a:t>XGBOOST</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l">
                        <a:spcBef>
                          <a:spcPts val="0"/>
                        </a:spcBef>
                        <a:spcAft>
                          <a:spcPts val="0"/>
                        </a:spcAft>
                        <a:buNone/>
                      </a:pPr>
                      <a:r>
                        <a:rPr lang="zh-TW" sz="1600">
                          <a:solidFill>
                            <a:schemeClr val="lt1"/>
                          </a:solidFill>
                        </a:rPr>
                        <a:t>Reference</a:t>
                      </a:r>
                      <a:endParaRPr sz="1600">
                        <a:solidFill>
                          <a:schemeClr val="lt1"/>
                        </a:solidFill>
                      </a:endParaRPr>
                    </a:p>
                  </a:txBody>
                  <a:tcPr marT="91425" marB="91425" marR="91425" marL="91425">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415175">
                <a:tc rowSpan="3">
                  <a:txBody>
                    <a:bodyPr/>
                    <a:lstStyle/>
                    <a:p>
                      <a:pPr indent="0" lvl="0" marL="0" rtl="0" algn="l">
                        <a:spcBef>
                          <a:spcPts val="0"/>
                        </a:spcBef>
                        <a:spcAft>
                          <a:spcPts val="0"/>
                        </a:spcAft>
                        <a:buNone/>
                      </a:pPr>
                      <a:r>
                        <a:rPr lang="zh-TW" sz="1600">
                          <a:solidFill>
                            <a:schemeClr val="lt1"/>
                          </a:solidFill>
                        </a:rPr>
                        <a:t>Prediction</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sz="1600">
                          <a:solidFill>
                            <a:schemeClr val="lt1"/>
                          </a:solidFill>
                        </a:rPr>
                        <a:t>0</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tcPr>
                </a:tc>
                <a:tc>
                  <a:txBody>
                    <a:bodyPr/>
                    <a:lstStyle/>
                    <a:p>
                      <a:pPr indent="0" lvl="0" marL="0" rtl="0" algn="l">
                        <a:spcBef>
                          <a:spcPts val="0"/>
                        </a:spcBef>
                        <a:spcAft>
                          <a:spcPts val="0"/>
                        </a:spcAft>
                        <a:buNone/>
                      </a:pPr>
                      <a:r>
                        <a:rPr lang="zh-TW" sz="1600">
                          <a:solidFill>
                            <a:schemeClr val="lt1"/>
                          </a:solidFill>
                        </a:rPr>
                        <a:t>1</a:t>
                      </a:r>
                      <a:endParaRPr sz="1600">
                        <a:solidFill>
                          <a:schemeClr val="lt1"/>
                        </a:solidFill>
                      </a:endParaRPr>
                    </a:p>
                  </a:txBody>
                  <a:tcPr marT="91425" marB="91425" marR="91425" marL="91425"/>
                </a:tc>
              </a:tr>
              <a:tr h="521925">
                <a:tc vMerge="1"/>
                <a:tc>
                  <a:txBody>
                    <a:bodyPr/>
                    <a:lstStyle/>
                    <a:p>
                      <a:pPr indent="0" lvl="0" marL="0" rtl="0" algn="l">
                        <a:spcBef>
                          <a:spcPts val="0"/>
                        </a:spcBef>
                        <a:spcAft>
                          <a:spcPts val="0"/>
                        </a:spcAft>
                        <a:buNone/>
                      </a:pPr>
                      <a:r>
                        <a:rPr lang="zh-TW" sz="1600">
                          <a:solidFill>
                            <a:schemeClr val="lt1"/>
                          </a:solidFill>
                        </a:rPr>
                        <a:t>0</a:t>
                      </a:r>
                      <a:endParaRPr sz="1600">
                        <a:solidFill>
                          <a:schemeClr val="lt1"/>
                        </a:solidFill>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zh-TW">
                          <a:solidFill>
                            <a:schemeClr val="lt1"/>
                          </a:solidFill>
                        </a:rPr>
                        <a:t>696</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a:solidFill>
                            <a:schemeClr val="lt1"/>
                          </a:solidFill>
                        </a:rPr>
                        <a:t>260</a:t>
                      </a:r>
                      <a:endParaRPr>
                        <a:solidFill>
                          <a:schemeClr val="lt1"/>
                        </a:solidFill>
                      </a:endParaRPr>
                    </a:p>
                  </a:txBody>
                  <a:tcPr marT="91425" marB="91425" marR="91425" marL="91425"/>
                </a:tc>
              </a:tr>
              <a:tr h="521925">
                <a:tc vMerge="1"/>
                <a:tc>
                  <a:txBody>
                    <a:bodyPr/>
                    <a:lstStyle/>
                    <a:p>
                      <a:pPr indent="0" lvl="0" marL="0" rtl="0" algn="l">
                        <a:spcBef>
                          <a:spcPts val="0"/>
                        </a:spcBef>
                        <a:spcAft>
                          <a:spcPts val="0"/>
                        </a:spcAft>
                        <a:buNone/>
                      </a:pPr>
                      <a:r>
                        <a:rPr lang="zh-TW" sz="1600">
                          <a:solidFill>
                            <a:schemeClr val="lt1"/>
                          </a:solidFill>
                        </a:rPr>
                        <a:t>1</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271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717</a:t>
                      </a:r>
                      <a:endParaRPr>
                        <a:solidFill>
                          <a:schemeClr val="lt1"/>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353" name="Shape 353"/>
        <p:cNvGrpSpPr/>
        <p:nvPr/>
      </p:nvGrpSpPr>
      <p:grpSpPr>
        <a:xfrm>
          <a:off x="0" y="0"/>
          <a:ext cx="0" cy="0"/>
          <a:chOff x="0" y="0"/>
          <a:chExt cx="0" cy="0"/>
        </a:xfrm>
      </p:grpSpPr>
      <p:sp>
        <p:nvSpPr>
          <p:cNvPr id="354" name="Google Shape;354;g10ce9cad68c_2_67"/>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55" name="Google Shape;355;g10ce9cad68c_2_67"/>
          <p:cNvSpPr txBox="1"/>
          <p:nvPr/>
        </p:nvSpPr>
        <p:spPr>
          <a:xfrm>
            <a:off x="1169076" y="103500"/>
            <a:ext cx="6493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i="0" lang="zh-TW" sz="5400" u="none" cap="none" strike="noStrike">
                <a:solidFill>
                  <a:srgbClr val="1F3864"/>
                </a:solidFill>
                <a:latin typeface="Arial"/>
                <a:ea typeface="Arial"/>
                <a:cs typeface="Arial"/>
                <a:sym typeface="Arial"/>
              </a:rPr>
              <a:t>分析結果</a:t>
            </a:r>
            <a:r>
              <a:rPr b="1" lang="zh-TW" sz="5400">
                <a:solidFill>
                  <a:srgbClr val="1F3864"/>
                </a:solidFill>
              </a:rPr>
              <a:t>:混淆矩陣</a:t>
            </a:r>
            <a:endParaRPr b="1" i="0" sz="5400" u="none" cap="none" strike="noStrike">
              <a:solidFill>
                <a:srgbClr val="1F3864"/>
              </a:solidFill>
              <a:latin typeface="Arial"/>
              <a:ea typeface="Arial"/>
              <a:cs typeface="Arial"/>
              <a:sym typeface="Arial"/>
            </a:endParaRPr>
          </a:p>
        </p:txBody>
      </p:sp>
      <p:pic>
        <p:nvPicPr>
          <p:cNvPr id="356" name="Google Shape;356;g10ce9cad68c_2_67"/>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graphicFrame>
        <p:nvGraphicFramePr>
          <p:cNvPr id="357" name="Google Shape;357;g10ce9cad68c_2_67"/>
          <p:cNvGraphicFramePr/>
          <p:nvPr/>
        </p:nvGraphicFramePr>
        <p:xfrm>
          <a:off x="847525" y="3106125"/>
          <a:ext cx="3000000" cy="3000000"/>
        </p:xfrm>
        <a:graphic>
          <a:graphicData uri="http://schemas.openxmlformats.org/drawingml/2006/table">
            <a:tbl>
              <a:tblPr>
                <a:noFill/>
                <a:tableStyleId>{2CECD6FC-C25D-439E-B57E-4BD45F8B39DB}</a:tableStyleId>
              </a:tblPr>
              <a:tblGrid>
                <a:gridCol w="1393025"/>
                <a:gridCol w="658275"/>
                <a:gridCol w="1025650"/>
                <a:gridCol w="1025650"/>
              </a:tblGrid>
              <a:tr h="502650">
                <a:tc>
                  <a:txBody>
                    <a:bodyPr/>
                    <a:lstStyle/>
                    <a:p>
                      <a:pPr indent="0" lvl="0" marL="0" rtl="0" algn="l">
                        <a:spcBef>
                          <a:spcPts val="0"/>
                        </a:spcBef>
                        <a:spcAft>
                          <a:spcPts val="0"/>
                        </a:spcAft>
                        <a:buNone/>
                      </a:pPr>
                      <a:r>
                        <a:rPr lang="zh-TW" sz="1600">
                          <a:solidFill>
                            <a:schemeClr val="lt1"/>
                          </a:solidFill>
                        </a:rPr>
                        <a:t>SVM</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l">
                        <a:spcBef>
                          <a:spcPts val="0"/>
                        </a:spcBef>
                        <a:spcAft>
                          <a:spcPts val="0"/>
                        </a:spcAft>
                        <a:buNone/>
                      </a:pPr>
                      <a:r>
                        <a:rPr lang="zh-TW" sz="1600">
                          <a:solidFill>
                            <a:schemeClr val="lt1"/>
                          </a:solidFill>
                        </a:rPr>
                        <a:t>Reference</a:t>
                      </a:r>
                      <a:endParaRPr sz="1600">
                        <a:solidFill>
                          <a:schemeClr val="lt1"/>
                        </a:solidFill>
                      </a:endParaRPr>
                    </a:p>
                  </a:txBody>
                  <a:tcPr marT="91425" marB="91425" marR="91425" marL="91425">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415175">
                <a:tc rowSpan="3">
                  <a:txBody>
                    <a:bodyPr/>
                    <a:lstStyle/>
                    <a:p>
                      <a:pPr indent="0" lvl="0" marL="0" rtl="0" algn="l">
                        <a:spcBef>
                          <a:spcPts val="0"/>
                        </a:spcBef>
                        <a:spcAft>
                          <a:spcPts val="0"/>
                        </a:spcAft>
                        <a:buNone/>
                      </a:pPr>
                      <a:r>
                        <a:rPr lang="zh-TW" sz="1600">
                          <a:solidFill>
                            <a:schemeClr val="lt1"/>
                          </a:solidFill>
                        </a:rPr>
                        <a:t>Prediction</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sz="1600">
                          <a:solidFill>
                            <a:schemeClr val="lt1"/>
                          </a:solidFill>
                        </a:rPr>
                        <a:t>0</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tcPr>
                </a:tc>
                <a:tc>
                  <a:txBody>
                    <a:bodyPr/>
                    <a:lstStyle/>
                    <a:p>
                      <a:pPr indent="0" lvl="0" marL="0" rtl="0" algn="l">
                        <a:spcBef>
                          <a:spcPts val="0"/>
                        </a:spcBef>
                        <a:spcAft>
                          <a:spcPts val="0"/>
                        </a:spcAft>
                        <a:buNone/>
                      </a:pPr>
                      <a:r>
                        <a:rPr lang="zh-TW" sz="1600">
                          <a:solidFill>
                            <a:schemeClr val="lt1"/>
                          </a:solidFill>
                        </a:rPr>
                        <a:t>1</a:t>
                      </a:r>
                      <a:endParaRPr sz="1600">
                        <a:solidFill>
                          <a:schemeClr val="lt1"/>
                        </a:solidFill>
                      </a:endParaRPr>
                    </a:p>
                  </a:txBody>
                  <a:tcPr marT="91425" marB="91425" marR="91425" marL="91425"/>
                </a:tc>
              </a:tr>
              <a:tr h="521925">
                <a:tc vMerge="1"/>
                <a:tc>
                  <a:txBody>
                    <a:bodyPr/>
                    <a:lstStyle/>
                    <a:p>
                      <a:pPr indent="0" lvl="0" marL="0" rtl="0" algn="l">
                        <a:spcBef>
                          <a:spcPts val="0"/>
                        </a:spcBef>
                        <a:spcAft>
                          <a:spcPts val="0"/>
                        </a:spcAft>
                        <a:buNone/>
                      </a:pPr>
                      <a:r>
                        <a:rPr lang="zh-TW" sz="1600">
                          <a:solidFill>
                            <a:schemeClr val="lt1"/>
                          </a:solidFill>
                        </a:rPr>
                        <a:t>0</a:t>
                      </a:r>
                      <a:endParaRPr sz="1600">
                        <a:solidFill>
                          <a:schemeClr val="lt1"/>
                        </a:solidFill>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zh-TW">
                          <a:solidFill>
                            <a:schemeClr val="lt1"/>
                          </a:solidFill>
                        </a:rPr>
                        <a:t>711</a:t>
                      </a:r>
                      <a:endParaRPr>
                        <a:solidFill>
                          <a:schemeClr val="lt1"/>
                        </a:solidFill>
                      </a:endParaRPr>
                    </a:p>
                    <a:p>
                      <a:pPr indent="0" lvl="0" marL="0" rtl="0" algn="l">
                        <a:spcBef>
                          <a:spcPts val="0"/>
                        </a:spcBef>
                        <a:spcAft>
                          <a:spcPts val="0"/>
                        </a:spcAft>
                        <a:buClr>
                          <a:schemeClr val="dk1"/>
                        </a:buClr>
                        <a:buSzPts val="1100"/>
                        <a:buFont typeface="Arial"/>
                        <a:buNone/>
                      </a:pPr>
                      <a:r>
                        <a:rPr lang="zh-TW">
                          <a:solidFill>
                            <a:schemeClr val="lt1"/>
                          </a:solidFill>
                        </a:rPr>
                        <a:t>  </a:t>
                      </a:r>
                      <a:endParaRPr>
                        <a:solidFill>
                          <a:schemeClr val="lt1"/>
                        </a:solidFill>
                      </a:endParaRPr>
                    </a:p>
                    <a:p>
                      <a:pPr indent="0" lvl="0" marL="0" rtl="0" algn="l">
                        <a:spcBef>
                          <a:spcPts val="0"/>
                        </a:spcBef>
                        <a:spcAft>
                          <a:spcPts val="0"/>
                        </a:spcAft>
                        <a:buNone/>
                      </a:pPr>
                      <a:r>
                        <a:t/>
                      </a:r>
                      <a:endParaRPr sz="1600">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a:solidFill>
                            <a:schemeClr val="lt1"/>
                          </a:solidFill>
                        </a:rPr>
                        <a:t> 281</a:t>
                      </a:r>
                      <a:endParaRPr sz="1600">
                        <a:solidFill>
                          <a:schemeClr val="lt1"/>
                        </a:solidFill>
                      </a:endParaRPr>
                    </a:p>
                  </a:txBody>
                  <a:tcPr marT="91425" marB="91425" marR="91425" marL="91425"/>
                </a:tc>
              </a:tr>
              <a:tr h="521925">
                <a:tc vMerge="1"/>
                <a:tc>
                  <a:txBody>
                    <a:bodyPr/>
                    <a:lstStyle/>
                    <a:p>
                      <a:pPr indent="0" lvl="0" marL="0" rtl="0" algn="l">
                        <a:spcBef>
                          <a:spcPts val="0"/>
                        </a:spcBef>
                        <a:spcAft>
                          <a:spcPts val="0"/>
                        </a:spcAft>
                        <a:buNone/>
                      </a:pPr>
                      <a:r>
                        <a:rPr lang="zh-TW" sz="1600">
                          <a:solidFill>
                            <a:schemeClr val="lt1"/>
                          </a:solidFill>
                        </a:rPr>
                        <a:t>1</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 279</a:t>
                      </a:r>
                      <a:endParaRPr sz="1600">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a:solidFill>
                            <a:schemeClr val="lt1"/>
                          </a:solidFill>
                        </a:rPr>
                        <a:t>706</a:t>
                      </a:r>
                      <a:endParaRPr sz="1600">
                        <a:solidFill>
                          <a:schemeClr val="lt1"/>
                        </a:solidFill>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361" name="Shape 361"/>
        <p:cNvGrpSpPr/>
        <p:nvPr/>
      </p:nvGrpSpPr>
      <p:grpSpPr>
        <a:xfrm>
          <a:off x="0" y="0"/>
          <a:ext cx="0" cy="0"/>
          <a:chOff x="0" y="0"/>
          <a:chExt cx="0" cy="0"/>
        </a:xfrm>
      </p:grpSpPr>
      <p:sp>
        <p:nvSpPr>
          <p:cNvPr id="362" name="Google Shape;362;g10ce9cad68c_15_0"/>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3" name="Google Shape;363;g10ce9cad68c_15_0"/>
          <p:cNvSpPr txBox="1"/>
          <p:nvPr/>
        </p:nvSpPr>
        <p:spPr>
          <a:xfrm>
            <a:off x="1169076" y="103500"/>
            <a:ext cx="6493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lang="zh-TW" sz="5400">
                <a:solidFill>
                  <a:srgbClr val="1F3864"/>
                </a:solidFill>
              </a:rPr>
              <a:t>實際預測</a:t>
            </a:r>
            <a:endParaRPr b="1" i="0" sz="5400" u="none" cap="none" strike="noStrike">
              <a:solidFill>
                <a:srgbClr val="1F3864"/>
              </a:solidFill>
              <a:latin typeface="Arial"/>
              <a:ea typeface="Arial"/>
              <a:cs typeface="Arial"/>
              <a:sym typeface="Arial"/>
            </a:endParaRPr>
          </a:p>
        </p:txBody>
      </p:sp>
      <p:pic>
        <p:nvPicPr>
          <p:cNvPr id="364" name="Google Shape;364;g10ce9cad68c_15_0"/>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graphicFrame>
        <p:nvGraphicFramePr>
          <p:cNvPr id="365" name="Google Shape;365;g10ce9cad68c_15_0"/>
          <p:cNvGraphicFramePr/>
          <p:nvPr/>
        </p:nvGraphicFramePr>
        <p:xfrm>
          <a:off x="253850" y="2717150"/>
          <a:ext cx="3000000" cy="3000000"/>
        </p:xfrm>
        <a:graphic>
          <a:graphicData uri="http://schemas.openxmlformats.org/drawingml/2006/table">
            <a:tbl>
              <a:tblPr>
                <a:noFill/>
                <a:tableStyleId>{2CECD6FC-C25D-439E-B57E-4BD45F8B39DB}</a:tableStyleId>
              </a:tblPr>
              <a:tblGrid>
                <a:gridCol w="1393025"/>
                <a:gridCol w="658275"/>
                <a:gridCol w="1025650"/>
                <a:gridCol w="1025650"/>
              </a:tblGrid>
              <a:tr h="502650">
                <a:tc>
                  <a:txBody>
                    <a:bodyPr/>
                    <a:lstStyle/>
                    <a:p>
                      <a:pPr indent="0" lvl="0" marL="0" rtl="0" algn="l">
                        <a:spcBef>
                          <a:spcPts val="0"/>
                        </a:spcBef>
                        <a:spcAft>
                          <a:spcPts val="0"/>
                        </a:spcAft>
                        <a:buNone/>
                      </a:pPr>
                      <a:r>
                        <a:rPr lang="zh-TW" sz="1600">
                          <a:solidFill>
                            <a:schemeClr val="lt1"/>
                          </a:solidFill>
                        </a:rPr>
                        <a:t>SVM</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l">
                        <a:spcBef>
                          <a:spcPts val="0"/>
                        </a:spcBef>
                        <a:spcAft>
                          <a:spcPts val="0"/>
                        </a:spcAft>
                        <a:buNone/>
                      </a:pPr>
                      <a:r>
                        <a:rPr lang="zh-TW" sz="1600">
                          <a:solidFill>
                            <a:schemeClr val="lt1"/>
                          </a:solidFill>
                        </a:rPr>
                        <a:t>Reference</a:t>
                      </a:r>
                      <a:endParaRPr sz="1600">
                        <a:solidFill>
                          <a:schemeClr val="lt1"/>
                        </a:solidFill>
                      </a:endParaRPr>
                    </a:p>
                  </a:txBody>
                  <a:tcPr marT="91425" marB="91425" marR="91425" marL="91425">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415175">
                <a:tc rowSpan="3">
                  <a:txBody>
                    <a:bodyPr/>
                    <a:lstStyle/>
                    <a:p>
                      <a:pPr indent="0" lvl="0" marL="0" rtl="0" algn="l">
                        <a:spcBef>
                          <a:spcPts val="0"/>
                        </a:spcBef>
                        <a:spcAft>
                          <a:spcPts val="0"/>
                        </a:spcAft>
                        <a:buNone/>
                      </a:pPr>
                      <a:r>
                        <a:rPr lang="zh-TW" sz="1600">
                          <a:solidFill>
                            <a:schemeClr val="lt1"/>
                          </a:solidFill>
                        </a:rPr>
                        <a:t>Prediction</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sz="1600">
                          <a:solidFill>
                            <a:schemeClr val="lt1"/>
                          </a:solidFill>
                        </a:rPr>
                        <a:t>0</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tcPr>
                </a:tc>
                <a:tc>
                  <a:txBody>
                    <a:bodyPr/>
                    <a:lstStyle/>
                    <a:p>
                      <a:pPr indent="0" lvl="0" marL="0" rtl="0" algn="l">
                        <a:spcBef>
                          <a:spcPts val="0"/>
                        </a:spcBef>
                        <a:spcAft>
                          <a:spcPts val="0"/>
                        </a:spcAft>
                        <a:buNone/>
                      </a:pPr>
                      <a:r>
                        <a:rPr lang="zh-TW" sz="1600">
                          <a:solidFill>
                            <a:schemeClr val="lt1"/>
                          </a:solidFill>
                        </a:rPr>
                        <a:t>1</a:t>
                      </a:r>
                      <a:endParaRPr sz="1600">
                        <a:solidFill>
                          <a:schemeClr val="lt1"/>
                        </a:solidFill>
                      </a:endParaRPr>
                    </a:p>
                  </a:txBody>
                  <a:tcPr marT="91425" marB="91425" marR="91425" marL="91425"/>
                </a:tc>
              </a:tr>
              <a:tr h="521925">
                <a:tc vMerge="1"/>
                <a:tc>
                  <a:txBody>
                    <a:bodyPr/>
                    <a:lstStyle/>
                    <a:p>
                      <a:pPr indent="0" lvl="0" marL="0" rtl="0" algn="l">
                        <a:spcBef>
                          <a:spcPts val="0"/>
                        </a:spcBef>
                        <a:spcAft>
                          <a:spcPts val="0"/>
                        </a:spcAft>
                        <a:buNone/>
                      </a:pPr>
                      <a:r>
                        <a:rPr lang="zh-TW" sz="1600">
                          <a:solidFill>
                            <a:schemeClr val="lt1"/>
                          </a:solidFill>
                        </a:rPr>
                        <a:t>0</a:t>
                      </a:r>
                      <a:endParaRPr sz="1600">
                        <a:solidFill>
                          <a:schemeClr val="lt1"/>
                        </a:solidFill>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Clr>
                          <a:schemeClr val="dk1"/>
                        </a:buClr>
                        <a:buSzPts val="1100"/>
                        <a:buFont typeface="Arial"/>
                        <a:buNone/>
                      </a:pPr>
                      <a:r>
                        <a:rPr lang="zh-TW">
                          <a:solidFill>
                            <a:schemeClr val="lt1"/>
                          </a:solidFill>
                        </a:rPr>
                        <a:t>1</a:t>
                      </a:r>
                      <a:endParaRPr>
                        <a:solidFill>
                          <a:schemeClr val="lt1"/>
                        </a:solidFill>
                      </a:endParaRPr>
                    </a:p>
                    <a:p>
                      <a:pPr indent="0" lvl="0" marL="0" rtl="0" algn="l">
                        <a:spcBef>
                          <a:spcPts val="0"/>
                        </a:spcBef>
                        <a:spcAft>
                          <a:spcPts val="0"/>
                        </a:spcAft>
                        <a:buClr>
                          <a:schemeClr val="dk1"/>
                        </a:buClr>
                        <a:buSzPts val="1100"/>
                        <a:buFont typeface="Arial"/>
                        <a:buNone/>
                      </a:pPr>
                      <a:r>
                        <a:rPr lang="zh-TW">
                          <a:solidFill>
                            <a:schemeClr val="lt1"/>
                          </a:solidFill>
                        </a:rPr>
                        <a:t>  </a:t>
                      </a:r>
                      <a:endParaRPr>
                        <a:solidFill>
                          <a:schemeClr val="lt1"/>
                        </a:solidFill>
                      </a:endParaRPr>
                    </a:p>
                    <a:p>
                      <a:pPr indent="0" lvl="0" marL="0" rtl="0" algn="l">
                        <a:spcBef>
                          <a:spcPts val="0"/>
                        </a:spcBef>
                        <a:spcAft>
                          <a:spcPts val="0"/>
                        </a:spcAft>
                        <a:buNone/>
                      </a:pPr>
                      <a:r>
                        <a:t/>
                      </a:r>
                      <a:endParaRPr sz="1600">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a:solidFill>
                            <a:schemeClr val="lt1"/>
                          </a:solidFill>
                        </a:rPr>
                        <a:t> 1</a:t>
                      </a:r>
                      <a:endParaRPr sz="1600">
                        <a:solidFill>
                          <a:schemeClr val="lt1"/>
                        </a:solidFill>
                      </a:endParaRPr>
                    </a:p>
                  </a:txBody>
                  <a:tcPr marT="91425" marB="91425" marR="91425" marL="91425"/>
                </a:tc>
              </a:tr>
              <a:tr h="521925">
                <a:tc vMerge="1"/>
                <a:tc>
                  <a:txBody>
                    <a:bodyPr/>
                    <a:lstStyle/>
                    <a:p>
                      <a:pPr indent="0" lvl="0" marL="0" rtl="0" algn="l">
                        <a:spcBef>
                          <a:spcPts val="0"/>
                        </a:spcBef>
                        <a:spcAft>
                          <a:spcPts val="0"/>
                        </a:spcAft>
                        <a:buNone/>
                      </a:pPr>
                      <a:r>
                        <a:rPr lang="zh-TW" sz="1600">
                          <a:solidFill>
                            <a:schemeClr val="lt1"/>
                          </a:solidFill>
                        </a:rPr>
                        <a:t>1</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 0</a:t>
                      </a:r>
                      <a:endParaRPr sz="1600">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zh-TW">
                          <a:solidFill>
                            <a:schemeClr val="lt1"/>
                          </a:solidFill>
                        </a:rPr>
                        <a:t>2</a:t>
                      </a:r>
                      <a:endParaRPr sz="1600">
                        <a:solidFill>
                          <a:schemeClr val="lt1"/>
                        </a:solidFill>
                      </a:endParaRPr>
                    </a:p>
                  </a:txBody>
                  <a:tcPr marT="91425" marB="91425" marR="91425" marL="91425"/>
                </a:tc>
              </a:tr>
            </a:tbl>
          </a:graphicData>
        </a:graphic>
      </p:graphicFrame>
      <p:graphicFrame>
        <p:nvGraphicFramePr>
          <p:cNvPr id="366" name="Google Shape;366;g10ce9cad68c_15_0"/>
          <p:cNvGraphicFramePr/>
          <p:nvPr/>
        </p:nvGraphicFramePr>
        <p:xfrm>
          <a:off x="4725350" y="2717150"/>
          <a:ext cx="3000000" cy="3000000"/>
        </p:xfrm>
        <a:graphic>
          <a:graphicData uri="http://schemas.openxmlformats.org/drawingml/2006/table">
            <a:tbl>
              <a:tblPr>
                <a:noFill/>
                <a:tableStyleId>{2CECD6FC-C25D-439E-B57E-4BD45F8B39DB}</a:tableStyleId>
              </a:tblPr>
              <a:tblGrid>
                <a:gridCol w="1393025"/>
                <a:gridCol w="658275"/>
                <a:gridCol w="1025650"/>
                <a:gridCol w="1025650"/>
              </a:tblGrid>
              <a:tr h="562125">
                <a:tc>
                  <a:txBody>
                    <a:bodyPr/>
                    <a:lstStyle/>
                    <a:p>
                      <a:pPr indent="0" lvl="0" marL="0" rtl="0" algn="l">
                        <a:spcBef>
                          <a:spcPts val="0"/>
                        </a:spcBef>
                        <a:spcAft>
                          <a:spcPts val="0"/>
                        </a:spcAft>
                        <a:buNone/>
                      </a:pPr>
                      <a:r>
                        <a:rPr lang="zh-TW" sz="1600">
                          <a:solidFill>
                            <a:schemeClr val="lt1"/>
                          </a:solidFill>
                        </a:rPr>
                        <a:t>XGBOOST</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l">
                        <a:spcBef>
                          <a:spcPts val="0"/>
                        </a:spcBef>
                        <a:spcAft>
                          <a:spcPts val="0"/>
                        </a:spcAft>
                        <a:buNone/>
                      </a:pPr>
                      <a:r>
                        <a:rPr lang="zh-TW" sz="1600">
                          <a:solidFill>
                            <a:schemeClr val="lt1"/>
                          </a:solidFill>
                        </a:rPr>
                        <a:t>Reference</a:t>
                      </a:r>
                      <a:endParaRPr sz="1600">
                        <a:solidFill>
                          <a:schemeClr val="lt1"/>
                        </a:solidFill>
                      </a:endParaRPr>
                    </a:p>
                  </a:txBody>
                  <a:tcPr marT="91425" marB="91425" marR="91425" marL="91425">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477175">
                <a:tc rowSpan="3">
                  <a:txBody>
                    <a:bodyPr/>
                    <a:lstStyle/>
                    <a:p>
                      <a:pPr indent="0" lvl="0" marL="0" rtl="0" algn="l">
                        <a:spcBef>
                          <a:spcPts val="0"/>
                        </a:spcBef>
                        <a:spcAft>
                          <a:spcPts val="0"/>
                        </a:spcAft>
                        <a:buNone/>
                      </a:pPr>
                      <a:r>
                        <a:rPr lang="zh-TW" sz="1600">
                          <a:solidFill>
                            <a:schemeClr val="lt1"/>
                          </a:solidFill>
                        </a:rPr>
                        <a:t>Prediction</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sz="1600">
                          <a:solidFill>
                            <a:schemeClr val="lt1"/>
                          </a:solidFill>
                        </a:rPr>
                        <a:t>0</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tcPr>
                </a:tc>
                <a:tc>
                  <a:txBody>
                    <a:bodyPr/>
                    <a:lstStyle/>
                    <a:p>
                      <a:pPr indent="0" lvl="0" marL="0" rtl="0" algn="l">
                        <a:spcBef>
                          <a:spcPts val="0"/>
                        </a:spcBef>
                        <a:spcAft>
                          <a:spcPts val="0"/>
                        </a:spcAft>
                        <a:buNone/>
                      </a:pPr>
                      <a:r>
                        <a:rPr lang="zh-TW" sz="1600">
                          <a:solidFill>
                            <a:schemeClr val="lt1"/>
                          </a:solidFill>
                        </a:rPr>
                        <a:t>1</a:t>
                      </a:r>
                      <a:endParaRPr sz="1600">
                        <a:solidFill>
                          <a:schemeClr val="lt1"/>
                        </a:solidFill>
                      </a:endParaRPr>
                    </a:p>
                  </a:txBody>
                  <a:tcPr marT="91425" marB="91425" marR="91425" marL="91425"/>
                </a:tc>
              </a:tr>
              <a:tr h="681700">
                <a:tc vMerge="1"/>
                <a:tc>
                  <a:txBody>
                    <a:bodyPr/>
                    <a:lstStyle/>
                    <a:p>
                      <a:pPr indent="0" lvl="0" marL="0" rtl="0" algn="l">
                        <a:spcBef>
                          <a:spcPts val="0"/>
                        </a:spcBef>
                        <a:spcAft>
                          <a:spcPts val="0"/>
                        </a:spcAft>
                        <a:buNone/>
                      </a:pPr>
                      <a:r>
                        <a:rPr lang="zh-TW" sz="1600">
                          <a:solidFill>
                            <a:schemeClr val="lt1"/>
                          </a:solidFill>
                        </a:rPr>
                        <a:t>0</a:t>
                      </a:r>
                      <a:endParaRPr sz="1600">
                        <a:solidFill>
                          <a:schemeClr val="lt1"/>
                        </a:solidFill>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zh-TW">
                          <a:solidFill>
                            <a:schemeClr val="lt1"/>
                          </a:solidFill>
                        </a:rPr>
                        <a:t>1</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1</a:t>
                      </a:r>
                      <a:endParaRPr>
                        <a:solidFill>
                          <a:schemeClr val="lt1"/>
                        </a:solidFill>
                      </a:endParaRPr>
                    </a:p>
                  </a:txBody>
                  <a:tcPr marT="91425" marB="91425" marR="91425" marL="91425"/>
                </a:tc>
              </a:tr>
              <a:tr h="583675">
                <a:tc vMerge="1"/>
                <a:tc>
                  <a:txBody>
                    <a:bodyPr/>
                    <a:lstStyle/>
                    <a:p>
                      <a:pPr indent="0" lvl="0" marL="0" rtl="0" algn="l">
                        <a:spcBef>
                          <a:spcPts val="0"/>
                        </a:spcBef>
                        <a:spcAft>
                          <a:spcPts val="0"/>
                        </a:spcAft>
                        <a:buNone/>
                      </a:pPr>
                      <a:r>
                        <a:rPr lang="zh-TW" sz="1600">
                          <a:solidFill>
                            <a:schemeClr val="lt1"/>
                          </a:solidFill>
                        </a:rPr>
                        <a:t>1</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2</a:t>
                      </a:r>
                      <a:endParaRPr>
                        <a:solidFill>
                          <a:schemeClr val="lt1"/>
                        </a:solidFill>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370" name="Shape 370"/>
        <p:cNvGrpSpPr/>
        <p:nvPr/>
      </p:nvGrpSpPr>
      <p:grpSpPr>
        <a:xfrm>
          <a:off x="0" y="0"/>
          <a:ext cx="0" cy="0"/>
          <a:chOff x="0" y="0"/>
          <a:chExt cx="0" cy="0"/>
        </a:xfrm>
      </p:grpSpPr>
      <p:sp>
        <p:nvSpPr>
          <p:cNvPr id="371" name="Google Shape;371;p28"/>
          <p:cNvSpPr/>
          <p:nvPr/>
        </p:nvSpPr>
        <p:spPr>
          <a:xfrm rot="7462104">
            <a:off x="-3707872" y="-1177300"/>
            <a:ext cx="8795971" cy="8593824"/>
          </a:xfrm>
          <a:prstGeom prst="teardrop">
            <a:avLst>
              <a:gd fmla="val 83587" name="adj"/>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72" name="Google Shape;372;p28"/>
          <p:cNvGrpSpPr/>
          <p:nvPr/>
        </p:nvGrpSpPr>
        <p:grpSpPr>
          <a:xfrm>
            <a:off x="6559948" y="2666287"/>
            <a:ext cx="2954655" cy="1171693"/>
            <a:chOff x="7400406" y="2641183"/>
            <a:chExt cx="2954655" cy="1171693"/>
          </a:xfrm>
        </p:grpSpPr>
        <p:sp>
          <p:nvSpPr>
            <p:cNvPr id="373" name="Google Shape;373;p28"/>
            <p:cNvSpPr txBox="1"/>
            <p:nvPr/>
          </p:nvSpPr>
          <p:spPr>
            <a:xfrm>
              <a:off x="7400406" y="2641183"/>
              <a:ext cx="2954655"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5400"/>
                <a:buFont typeface="Arial"/>
                <a:buNone/>
              </a:pPr>
              <a:r>
                <a:rPr b="1" i="0" lang="zh-TW" sz="5400" u="none" cap="none" strike="noStrike">
                  <a:solidFill>
                    <a:srgbClr val="FED337"/>
                  </a:solidFill>
                  <a:latin typeface="Arial"/>
                  <a:ea typeface="Arial"/>
                  <a:cs typeface="Arial"/>
                  <a:sym typeface="Arial"/>
                </a:rPr>
                <a:t>結論</a:t>
              </a:r>
              <a:endParaRPr b="1" i="0" sz="5400" u="none" cap="none" strike="noStrike">
                <a:solidFill>
                  <a:srgbClr val="FED337"/>
                </a:solidFill>
                <a:latin typeface="Arial"/>
                <a:ea typeface="Arial"/>
                <a:cs typeface="Arial"/>
                <a:sym typeface="Arial"/>
              </a:endParaRPr>
            </a:p>
          </p:txBody>
        </p:sp>
        <p:cxnSp>
          <p:nvCxnSpPr>
            <p:cNvPr id="374" name="Google Shape;374;p28"/>
            <p:cNvCxnSpPr/>
            <p:nvPr/>
          </p:nvCxnSpPr>
          <p:spPr>
            <a:xfrm>
              <a:off x="8153114" y="3812876"/>
              <a:ext cx="1449238" cy="0"/>
            </a:xfrm>
            <a:prstGeom prst="straightConnector1">
              <a:avLst/>
            </a:prstGeom>
            <a:noFill/>
            <a:ln cap="flat" cmpd="sng" w="76200">
              <a:solidFill>
                <a:srgbClr val="FED337"/>
              </a:solidFill>
              <a:prstDash val="solid"/>
              <a:miter lim="800000"/>
              <a:headEnd len="sm" w="sm" type="none"/>
              <a:tailEnd len="sm" w="sm" type="none"/>
            </a:ln>
          </p:spPr>
        </p:cxnSp>
      </p:grpSp>
      <p:cxnSp>
        <p:nvCxnSpPr>
          <p:cNvPr id="375" name="Google Shape;375;p28"/>
          <p:cNvCxnSpPr/>
          <p:nvPr/>
        </p:nvCxnSpPr>
        <p:spPr>
          <a:xfrm>
            <a:off x="4019909" y="500332"/>
            <a:ext cx="7556740" cy="0"/>
          </a:xfrm>
          <a:prstGeom prst="straightConnector1">
            <a:avLst/>
          </a:prstGeom>
          <a:noFill/>
          <a:ln cap="flat" cmpd="sng" w="88900">
            <a:solidFill>
              <a:srgbClr val="FED337"/>
            </a:solidFill>
            <a:prstDash val="solid"/>
            <a:miter lim="800000"/>
            <a:headEnd len="sm" w="sm" type="none"/>
            <a:tailEnd len="sm" w="sm" type="none"/>
          </a:ln>
        </p:spPr>
      </p:cxnSp>
      <p:cxnSp>
        <p:nvCxnSpPr>
          <p:cNvPr id="376" name="Google Shape;376;p28"/>
          <p:cNvCxnSpPr/>
          <p:nvPr/>
        </p:nvCxnSpPr>
        <p:spPr>
          <a:xfrm>
            <a:off x="3494873" y="6379748"/>
            <a:ext cx="8081776" cy="0"/>
          </a:xfrm>
          <a:prstGeom prst="straightConnector1">
            <a:avLst/>
          </a:prstGeom>
          <a:noFill/>
          <a:ln cap="flat" cmpd="sng" w="88900">
            <a:solidFill>
              <a:srgbClr val="FED337"/>
            </a:solidFill>
            <a:prstDash val="solid"/>
            <a:miter lim="800000"/>
            <a:headEnd len="sm" w="sm" type="none"/>
            <a:tailEnd len="sm" w="sm" type="none"/>
          </a:ln>
        </p:spPr>
      </p:cxnSp>
      <p:cxnSp>
        <p:nvCxnSpPr>
          <p:cNvPr id="377" name="Google Shape;377;p28"/>
          <p:cNvCxnSpPr/>
          <p:nvPr/>
        </p:nvCxnSpPr>
        <p:spPr>
          <a:xfrm>
            <a:off x="11576649" y="457200"/>
            <a:ext cx="0" cy="5965371"/>
          </a:xfrm>
          <a:prstGeom prst="straightConnector1">
            <a:avLst/>
          </a:prstGeom>
          <a:noFill/>
          <a:ln cap="flat" cmpd="sng" w="88900">
            <a:solidFill>
              <a:srgbClr val="FED337"/>
            </a:solidFill>
            <a:prstDash val="solid"/>
            <a:miter lim="800000"/>
            <a:headEnd len="sm" w="sm" type="none"/>
            <a:tailEnd len="sm" w="sm" type="none"/>
          </a:ln>
        </p:spPr>
      </p:cxnSp>
      <p:pic>
        <p:nvPicPr>
          <p:cNvPr id="378" name="Google Shape;378;p28"/>
          <p:cNvPicPr preferRelativeResize="0"/>
          <p:nvPr/>
        </p:nvPicPr>
        <p:blipFill rotWithShape="1">
          <a:blip r:embed="rId3">
            <a:alphaModFix/>
          </a:blip>
          <a:srcRect b="0" l="0" r="0" t="0"/>
          <a:stretch/>
        </p:blipFill>
        <p:spPr>
          <a:xfrm>
            <a:off x="560204" y="1588256"/>
            <a:ext cx="3286429" cy="328642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382" name="Shape 382"/>
        <p:cNvGrpSpPr/>
        <p:nvPr/>
      </p:nvGrpSpPr>
      <p:grpSpPr>
        <a:xfrm>
          <a:off x="0" y="0"/>
          <a:ext cx="0" cy="0"/>
          <a:chOff x="0" y="0"/>
          <a:chExt cx="0" cy="0"/>
        </a:xfrm>
      </p:grpSpPr>
      <p:sp>
        <p:nvSpPr>
          <p:cNvPr id="383" name="Google Shape;383;g10ce9cad68c_13_1"/>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4" name="Google Shape;384;g10ce9cad68c_13_1"/>
          <p:cNvSpPr txBox="1"/>
          <p:nvPr/>
        </p:nvSpPr>
        <p:spPr>
          <a:xfrm>
            <a:off x="1169076" y="103500"/>
            <a:ext cx="6493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lang="zh-TW" sz="5400">
                <a:solidFill>
                  <a:srgbClr val="1F3864"/>
                </a:solidFill>
              </a:rPr>
              <a:t>實際預測</a:t>
            </a:r>
            <a:endParaRPr b="1" i="0" sz="5400" u="none" cap="none" strike="noStrike">
              <a:solidFill>
                <a:srgbClr val="1F3864"/>
              </a:solidFill>
              <a:latin typeface="Arial"/>
              <a:ea typeface="Arial"/>
              <a:cs typeface="Arial"/>
              <a:sym typeface="Arial"/>
            </a:endParaRPr>
          </a:p>
        </p:txBody>
      </p:sp>
      <p:pic>
        <p:nvPicPr>
          <p:cNvPr id="385" name="Google Shape;385;g10ce9cad68c_13_1"/>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graphicFrame>
        <p:nvGraphicFramePr>
          <p:cNvPr id="386" name="Google Shape;386;g10ce9cad68c_13_1"/>
          <p:cNvGraphicFramePr/>
          <p:nvPr/>
        </p:nvGraphicFramePr>
        <p:xfrm>
          <a:off x="3690400" y="2655750"/>
          <a:ext cx="3000000" cy="3000000"/>
        </p:xfrm>
        <a:graphic>
          <a:graphicData uri="http://schemas.openxmlformats.org/drawingml/2006/table">
            <a:tbl>
              <a:tblPr>
                <a:noFill/>
                <a:tableStyleId>{2CECD6FC-C25D-439E-B57E-4BD45F8B39DB}</a:tableStyleId>
              </a:tblPr>
              <a:tblGrid>
                <a:gridCol w="1393025"/>
                <a:gridCol w="658275"/>
                <a:gridCol w="1025650"/>
                <a:gridCol w="1025650"/>
              </a:tblGrid>
              <a:tr h="562125">
                <a:tc>
                  <a:txBody>
                    <a:bodyPr/>
                    <a:lstStyle/>
                    <a:p>
                      <a:pPr indent="0" lvl="0" marL="0" rtl="0" algn="l">
                        <a:spcBef>
                          <a:spcPts val="0"/>
                        </a:spcBef>
                        <a:spcAft>
                          <a:spcPts val="0"/>
                        </a:spcAft>
                        <a:buNone/>
                      </a:pPr>
                      <a:r>
                        <a:rPr lang="zh-TW" sz="1600">
                          <a:solidFill>
                            <a:schemeClr val="lt1"/>
                          </a:solidFill>
                        </a:rPr>
                        <a:t>RF</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l">
                        <a:spcBef>
                          <a:spcPts val="0"/>
                        </a:spcBef>
                        <a:spcAft>
                          <a:spcPts val="0"/>
                        </a:spcAft>
                        <a:buNone/>
                      </a:pPr>
                      <a:r>
                        <a:rPr lang="zh-TW" sz="1600">
                          <a:solidFill>
                            <a:schemeClr val="lt1"/>
                          </a:solidFill>
                        </a:rPr>
                        <a:t>Reference</a:t>
                      </a:r>
                      <a:endParaRPr sz="1600">
                        <a:solidFill>
                          <a:schemeClr val="lt1"/>
                        </a:solidFill>
                      </a:endParaRPr>
                    </a:p>
                  </a:txBody>
                  <a:tcPr marT="91425" marB="91425" marR="91425" marL="91425">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477175">
                <a:tc rowSpan="3">
                  <a:txBody>
                    <a:bodyPr/>
                    <a:lstStyle/>
                    <a:p>
                      <a:pPr indent="0" lvl="0" marL="0" rtl="0" algn="l">
                        <a:spcBef>
                          <a:spcPts val="0"/>
                        </a:spcBef>
                        <a:spcAft>
                          <a:spcPts val="0"/>
                        </a:spcAft>
                        <a:buNone/>
                      </a:pPr>
                      <a:r>
                        <a:rPr lang="zh-TW" sz="1600">
                          <a:solidFill>
                            <a:schemeClr val="lt1"/>
                          </a:solidFill>
                        </a:rPr>
                        <a:t>Prediction</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zh-TW" sz="1600">
                          <a:solidFill>
                            <a:schemeClr val="lt1"/>
                          </a:solidFill>
                        </a:rPr>
                        <a:t>0</a:t>
                      </a:r>
                      <a:endParaRPr sz="1600">
                        <a:solidFill>
                          <a:schemeClr val="lt1"/>
                        </a:solidFill>
                      </a:endParaRPr>
                    </a:p>
                  </a:txBody>
                  <a:tcPr marT="91425" marB="91425" marR="91425" marL="91425">
                    <a:lnL cap="flat" cmpd="sng" w="9525">
                      <a:solidFill>
                        <a:schemeClr val="lt1"/>
                      </a:solidFill>
                      <a:prstDash val="solid"/>
                      <a:round/>
                      <a:headEnd len="sm" w="sm" type="none"/>
                      <a:tailEnd len="sm" w="sm" type="none"/>
                    </a:lnL>
                  </a:tcPr>
                </a:tc>
                <a:tc>
                  <a:txBody>
                    <a:bodyPr/>
                    <a:lstStyle/>
                    <a:p>
                      <a:pPr indent="0" lvl="0" marL="0" rtl="0" algn="l">
                        <a:spcBef>
                          <a:spcPts val="0"/>
                        </a:spcBef>
                        <a:spcAft>
                          <a:spcPts val="0"/>
                        </a:spcAft>
                        <a:buNone/>
                      </a:pPr>
                      <a:r>
                        <a:rPr lang="zh-TW" sz="1600">
                          <a:solidFill>
                            <a:schemeClr val="lt1"/>
                          </a:solidFill>
                        </a:rPr>
                        <a:t>1</a:t>
                      </a:r>
                      <a:endParaRPr sz="1600">
                        <a:solidFill>
                          <a:schemeClr val="lt1"/>
                        </a:solidFill>
                      </a:endParaRPr>
                    </a:p>
                  </a:txBody>
                  <a:tcPr marT="91425" marB="91425" marR="91425" marL="91425"/>
                </a:tc>
              </a:tr>
              <a:tr h="681700">
                <a:tc vMerge="1"/>
                <a:tc>
                  <a:txBody>
                    <a:bodyPr/>
                    <a:lstStyle/>
                    <a:p>
                      <a:pPr indent="0" lvl="0" marL="0" rtl="0" algn="l">
                        <a:spcBef>
                          <a:spcPts val="0"/>
                        </a:spcBef>
                        <a:spcAft>
                          <a:spcPts val="0"/>
                        </a:spcAft>
                        <a:buNone/>
                      </a:pPr>
                      <a:r>
                        <a:rPr lang="zh-TW" sz="1600">
                          <a:solidFill>
                            <a:schemeClr val="lt1"/>
                          </a:solidFill>
                        </a:rPr>
                        <a:t>0</a:t>
                      </a:r>
                      <a:endParaRPr sz="1600">
                        <a:solidFill>
                          <a:schemeClr val="lt1"/>
                        </a:solidFill>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zh-TW">
                          <a:solidFill>
                            <a:schemeClr val="lt1"/>
                          </a:solidFill>
                        </a:rPr>
                        <a:t>1</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1</a:t>
                      </a:r>
                      <a:endParaRPr>
                        <a:solidFill>
                          <a:schemeClr val="lt1"/>
                        </a:solidFill>
                      </a:endParaRPr>
                    </a:p>
                  </a:txBody>
                  <a:tcPr marT="91425" marB="91425" marR="91425" marL="91425"/>
                </a:tc>
              </a:tr>
              <a:tr h="583675">
                <a:tc vMerge="1"/>
                <a:tc>
                  <a:txBody>
                    <a:bodyPr/>
                    <a:lstStyle/>
                    <a:p>
                      <a:pPr indent="0" lvl="0" marL="0" rtl="0" algn="l">
                        <a:spcBef>
                          <a:spcPts val="0"/>
                        </a:spcBef>
                        <a:spcAft>
                          <a:spcPts val="0"/>
                        </a:spcAft>
                        <a:buNone/>
                      </a:pPr>
                      <a:r>
                        <a:rPr lang="zh-TW" sz="1600">
                          <a:solidFill>
                            <a:schemeClr val="lt1"/>
                          </a:solidFill>
                        </a:rPr>
                        <a:t>1</a:t>
                      </a:r>
                      <a:endParaRPr sz="1600">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zh-TW">
                          <a:solidFill>
                            <a:schemeClr val="lt1"/>
                          </a:solidFill>
                        </a:rPr>
                        <a:t>1</a:t>
                      </a:r>
                      <a:endParaRPr>
                        <a:solidFill>
                          <a:schemeClr val="lt1"/>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111" name="Shape 111"/>
        <p:cNvGrpSpPr/>
        <p:nvPr/>
      </p:nvGrpSpPr>
      <p:grpSpPr>
        <a:xfrm>
          <a:off x="0" y="0"/>
          <a:ext cx="0" cy="0"/>
          <a:chOff x="0" y="0"/>
          <a:chExt cx="0" cy="0"/>
        </a:xfrm>
      </p:grpSpPr>
      <p:sp>
        <p:nvSpPr>
          <p:cNvPr id="112" name="Google Shape;112;p2"/>
          <p:cNvSpPr/>
          <p:nvPr/>
        </p:nvSpPr>
        <p:spPr>
          <a:xfrm>
            <a:off x="0" y="0"/>
            <a:ext cx="12192000" cy="1163766"/>
          </a:xfrm>
          <a:prstGeom prst="rect">
            <a:avLst/>
          </a:prstGeom>
          <a:solidFill>
            <a:srgbClr val="FBD8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BD800"/>
              </a:solidFill>
              <a:latin typeface="Calibri"/>
              <a:ea typeface="Calibri"/>
              <a:cs typeface="Calibri"/>
              <a:sym typeface="Calibri"/>
            </a:endParaRPr>
          </a:p>
        </p:txBody>
      </p:sp>
      <p:sp>
        <p:nvSpPr>
          <p:cNvPr id="113" name="Google Shape;113;p2"/>
          <p:cNvSpPr txBox="1"/>
          <p:nvPr/>
        </p:nvSpPr>
        <p:spPr>
          <a:xfrm>
            <a:off x="1169075" y="103500"/>
            <a:ext cx="32490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i="0" lang="zh-TW" sz="5400" u="none" cap="none" strike="noStrike">
                <a:solidFill>
                  <a:srgbClr val="1F3864"/>
                </a:solidFill>
                <a:latin typeface="Arial"/>
                <a:ea typeface="Arial"/>
                <a:cs typeface="Arial"/>
                <a:sym typeface="Arial"/>
              </a:rPr>
              <a:t>AGENDA</a:t>
            </a:r>
            <a:endParaRPr b="1" i="0" sz="5400" u="none" cap="none" strike="noStrike">
              <a:solidFill>
                <a:srgbClr val="1F3864"/>
              </a:solidFill>
              <a:latin typeface="Arial"/>
              <a:ea typeface="Arial"/>
              <a:cs typeface="Arial"/>
              <a:sym typeface="Arial"/>
            </a:endParaRPr>
          </a:p>
        </p:txBody>
      </p:sp>
      <p:sp>
        <p:nvSpPr>
          <p:cNvPr id="114" name="Google Shape;114;p2"/>
          <p:cNvSpPr txBox="1"/>
          <p:nvPr/>
        </p:nvSpPr>
        <p:spPr>
          <a:xfrm>
            <a:off x="1008480" y="4504489"/>
            <a:ext cx="223651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Arial"/>
              <a:buNone/>
            </a:pPr>
            <a:r>
              <a:rPr b="1" i="0" lang="zh-TW" sz="4000" u="none" cap="none" strike="noStrike">
                <a:solidFill>
                  <a:srgbClr val="FBD800"/>
                </a:solidFill>
                <a:latin typeface="Arial"/>
                <a:ea typeface="Arial"/>
                <a:cs typeface="Arial"/>
                <a:sym typeface="Arial"/>
              </a:rPr>
              <a:t>研究背景</a:t>
            </a:r>
            <a:endParaRPr b="0" i="0" sz="1400" u="none" cap="none" strike="noStrike">
              <a:solidFill>
                <a:srgbClr val="FBD800"/>
              </a:solidFill>
              <a:latin typeface="Arial"/>
              <a:ea typeface="Arial"/>
              <a:cs typeface="Arial"/>
              <a:sym typeface="Arial"/>
            </a:endParaRPr>
          </a:p>
        </p:txBody>
      </p:sp>
      <p:sp>
        <p:nvSpPr>
          <p:cNvPr id="115" name="Google Shape;115;p2"/>
          <p:cNvSpPr txBox="1"/>
          <p:nvPr/>
        </p:nvSpPr>
        <p:spPr>
          <a:xfrm>
            <a:off x="3567773" y="4504489"/>
            <a:ext cx="223651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Arial"/>
              <a:buNone/>
            </a:pPr>
            <a:r>
              <a:rPr b="1" i="0" lang="zh-TW" sz="4000" u="none" cap="none" strike="noStrike">
                <a:solidFill>
                  <a:srgbClr val="FBD800"/>
                </a:solidFill>
                <a:latin typeface="Arial"/>
                <a:ea typeface="Arial"/>
                <a:cs typeface="Arial"/>
                <a:sym typeface="Arial"/>
              </a:rPr>
              <a:t>資料來源</a:t>
            </a:r>
            <a:endParaRPr b="1" i="0" sz="4000" u="none" cap="none" strike="noStrike">
              <a:solidFill>
                <a:srgbClr val="FBD800"/>
              </a:solidFill>
              <a:latin typeface="Arial"/>
              <a:ea typeface="Arial"/>
              <a:cs typeface="Arial"/>
              <a:sym typeface="Arial"/>
            </a:endParaRPr>
          </a:p>
        </p:txBody>
      </p:sp>
      <p:sp>
        <p:nvSpPr>
          <p:cNvPr id="116" name="Google Shape;116;p2"/>
          <p:cNvSpPr txBox="1"/>
          <p:nvPr/>
        </p:nvSpPr>
        <p:spPr>
          <a:xfrm>
            <a:off x="6257391" y="4504489"/>
            <a:ext cx="223651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Arial"/>
              <a:buNone/>
            </a:pPr>
            <a:r>
              <a:rPr b="1" i="0" lang="zh-TW" sz="4000" u="none" cap="none" strike="noStrike">
                <a:solidFill>
                  <a:srgbClr val="FBD800"/>
                </a:solidFill>
                <a:latin typeface="Arial"/>
                <a:ea typeface="Arial"/>
                <a:cs typeface="Arial"/>
                <a:sym typeface="Arial"/>
              </a:rPr>
              <a:t>分析結果</a:t>
            </a:r>
            <a:endParaRPr b="1" i="0" sz="4000" u="none" cap="none" strike="noStrike">
              <a:solidFill>
                <a:srgbClr val="FBD800"/>
              </a:solidFill>
              <a:latin typeface="Arial"/>
              <a:ea typeface="Arial"/>
              <a:cs typeface="Arial"/>
              <a:sym typeface="Arial"/>
            </a:endParaRPr>
          </a:p>
        </p:txBody>
      </p:sp>
      <p:sp>
        <p:nvSpPr>
          <p:cNvPr id="117" name="Google Shape;117;p2"/>
          <p:cNvSpPr txBox="1"/>
          <p:nvPr/>
        </p:nvSpPr>
        <p:spPr>
          <a:xfrm>
            <a:off x="8816673" y="4504500"/>
            <a:ext cx="29049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000"/>
              <a:buFont typeface="Arial"/>
              <a:buNone/>
            </a:pPr>
            <a:r>
              <a:rPr b="1" i="0" lang="zh-TW" sz="4000" u="none" cap="none" strike="noStrike">
                <a:solidFill>
                  <a:srgbClr val="FBD800"/>
                </a:solidFill>
                <a:latin typeface="Arial"/>
                <a:ea typeface="Arial"/>
                <a:cs typeface="Arial"/>
                <a:sym typeface="Arial"/>
              </a:rPr>
              <a:t>總結&amp;未來</a:t>
            </a:r>
            <a:endParaRPr b="0" i="0" sz="1400" u="none" cap="none" strike="noStrike">
              <a:solidFill>
                <a:srgbClr val="FBD800"/>
              </a:solidFill>
              <a:latin typeface="Arial"/>
              <a:ea typeface="Arial"/>
              <a:cs typeface="Arial"/>
              <a:sym typeface="Arial"/>
            </a:endParaRPr>
          </a:p>
        </p:txBody>
      </p:sp>
      <p:pic>
        <p:nvPicPr>
          <p:cNvPr id="118" name="Google Shape;118;p2"/>
          <p:cNvPicPr preferRelativeResize="0"/>
          <p:nvPr/>
        </p:nvPicPr>
        <p:blipFill rotWithShape="1">
          <a:blip r:embed="rId3">
            <a:alphaModFix/>
          </a:blip>
          <a:srcRect b="0" l="0" r="0" t="0"/>
          <a:stretch/>
        </p:blipFill>
        <p:spPr>
          <a:xfrm>
            <a:off x="1260888" y="2378835"/>
            <a:ext cx="1702198" cy="1702198"/>
          </a:xfrm>
          <a:prstGeom prst="rect">
            <a:avLst/>
          </a:prstGeom>
          <a:noFill/>
          <a:ln>
            <a:noFill/>
          </a:ln>
        </p:spPr>
      </p:pic>
      <p:pic>
        <p:nvPicPr>
          <p:cNvPr descr="一張含有 文字, 標誌, 向量圖形 的圖片&#10;&#10;自動產生的描述" id="119" name="Google Shape;119;p2"/>
          <p:cNvPicPr preferRelativeResize="0"/>
          <p:nvPr/>
        </p:nvPicPr>
        <p:blipFill rotWithShape="1">
          <a:blip r:embed="rId4">
            <a:alphaModFix/>
          </a:blip>
          <a:srcRect b="0" l="0" r="0" t="0"/>
          <a:stretch/>
        </p:blipFill>
        <p:spPr>
          <a:xfrm>
            <a:off x="3820181" y="2378835"/>
            <a:ext cx="1702198" cy="1702198"/>
          </a:xfrm>
          <a:prstGeom prst="rect">
            <a:avLst/>
          </a:prstGeom>
          <a:noFill/>
          <a:ln>
            <a:noFill/>
          </a:ln>
        </p:spPr>
      </p:pic>
      <p:pic>
        <p:nvPicPr>
          <p:cNvPr id="120" name="Google Shape;120;p2"/>
          <p:cNvPicPr preferRelativeResize="0"/>
          <p:nvPr/>
        </p:nvPicPr>
        <p:blipFill rotWithShape="1">
          <a:blip r:embed="rId5">
            <a:alphaModFix/>
          </a:blip>
          <a:srcRect b="0" l="0" r="0" t="0"/>
          <a:stretch/>
        </p:blipFill>
        <p:spPr>
          <a:xfrm>
            <a:off x="6524547" y="2378835"/>
            <a:ext cx="1702198" cy="1702198"/>
          </a:xfrm>
          <a:prstGeom prst="rect">
            <a:avLst/>
          </a:prstGeom>
          <a:noFill/>
          <a:ln>
            <a:noFill/>
          </a:ln>
        </p:spPr>
      </p:pic>
      <p:pic>
        <p:nvPicPr>
          <p:cNvPr descr="一張含有 文字, 標誌, 向量圖形 的圖片&#10;&#10;自動產生的描述" id="121" name="Google Shape;121;p2"/>
          <p:cNvPicPr preferRelativeResize="0"/>
          <p:nvPr/>
        </p:nvPicPr>
        <p:blipFill rotWithShape="1">
          <a:blip r:embed="rId6">
            <a:alphaModFix/>
          </a:blip>
          <a:srcRect b="0" l="0" r="0" t="0"/>
          <a:stretch/>
        </p:blipFill>
        <p:spPr>
          <a:xfrm>
            <a:off x="9228914" y="2378835"/>
            <a:ext cx="1702198" cy="1702198"/>
          </a:xfrm>
          <a:prstGeom prst="rect">
            <a:avLst/>
          </a:prstGeom>
          <a:noFill/>
          <a:ln>
            <a:noFill/>
          </a:ln>
        </p:spPr>
      </p:pic>
      <p:pic>
        <p:nvPicPr>
          <p:cNvPr id="122" name="Google Shape;122;p2"/>
          <p:cNvPicPr preferRelativeResize="0"/>
          <p:nvPr/>
        </p:nvPicPr>
        <p:blipFill rotWithShape="1">
          <a:blip r:embed="rId7">
            <a:alphaModFix/>
          </a:blip>
          <a:srcRect b="0" l="0" r="0" t="0"/>
          <a:stretch/>
        </p:blipFill>
        <p:spPr>
          <a:xfrm flipH="1">
            <a:off x="122870" y="120218"/>
            <a:ext cx="923330" cy="92333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390" name="Shape 390"/>
        <p:cNvGrpSpPr/>
        <p:nvPr/>
      </p:nvGrpSpPr>
      <p:grpSpPr>
        <a:xfrm>
          <a:off x="0" y="0"/>
          <a:ext cx="0" cy="0"/>
          <a:chOff x="0" y="0"/>
          <a:chExt cx="0" cy="0"/>
        </a:xfrm>
      </p:grpSpPr>
      <p:sp>
        <p:nvSpPr>
          <p:cNvPr id="391" name="Google Shape;391;p14"/>
          <p:cNvSpPr/>
          <p:nvPr/>
        </p:nvSpPr>
        <p:spPr>
          <a:xfrm>
            <a:off x="0" y="0"/>
            <a:ext cx="12192000" cy="1163766"/>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2" name="Google Shape;392;p14"/>
          <p:cNvSpPr txBox="1"/>
          <p:nvPr/>
        </p:nvSpPr>
        <p:spPr>
          <a:xfrm>
            <a:off x="1169070" y="103503"/>
            <a:ext cx="349326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i="0" lang="zh-TW" sz="5400" u="none" cap="none" strike="noStrike">
                <a:solidFill>
                  <a:srgbClr val="1F3864"/>
                </a:solidFill>
                <a:latin typeface="Arial"/>
                <a:ea typeface="Arial"/>
                <a:cs typeface="Arial"/>
                <a:sym typeface="Arial"/>
              </a:rPr>
              <a:t>總結：</a:t>
            </a:r>
            <a:r>
              <a:rPr b="1" i="0" lang="zh-TW" sz="4800" u="none" cap="none" strike="noStrike">
                <a:solidFill>
                  <a:srgbClr val="1F3864"/>
                </a:solidFill>
                <a:latin typeface="Arial"/>
                <a:ea typeface="Arial"/>
                <a:cs typeface="Arial"/>
                <a:sym typeface="Arial"/>
              </a:rPr>
              <a:t>結論</a:t>
            </a:r>
            <a:endParaRPr b="1" i="0" sz="5400" u="none" cap="none" strike="noStrike">
              <a:solidFill>
                <a:srgbClr val="1F3864"/>
              </a:solidFill>
              <a:latin typeface="Arial"/>
              <a:ea typeface="Arial"/>
              <a:cs typeface="Arial"/>
              <a:sym typeface="Arial"/>
            </a:endParaRPr>
          </a:p>
        </p:txBody>
      </p:sp>
      <p:sp>
        <p:nvSpPr>
          <p:cNvPr id="393" name="Google Shape;393;p14"/>
          <p:cNvSpPr txBox="1"/>
          <p:nvPr/>
        </p:nvSpPr>
        <p:spPr>
          <a:xfrm>
            <a:off x="5757875" y="2957525"/>
            <a:ext cx="822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4" name="Google Shape;394;p14"/>
          <p:cNvSpPr txBox="1"/>
          <p:nvPr/>
        </p:nvSpPr>
        <p:spPr>
          <a:xfrm>
            <a:off x="1549125" y="2562175"/>
            <a:ext cx="82296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lang="zh-TW" sz="2100">
                <a:solidFill>
                  <a:schemeClr val="lt1"/>
                </a:solidFill>
                <a:latin typeface="Calibri"/>
                <a:ea typeface="Calibri"/>
                <a:cs typeface="Calibri"/>
                <a:sym typeface="Calibri"/>
              </a:rPr>
              <a:t>共同重要變數:</a:t>
            </a:r>
            <a:endParaRPr sz="21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br>
              <a:rPr lang="zh-TW" sz="2100">
                <a:solidFill>
                  <a:schemeClr val="lt1"/>
                </a:solidFill>
                <a:latin typeface="Calibri"/>
                <a:ea typeface="Calibri"/>
                <a:cs typeface="Calibri"/>
                <a:sym typeface="Calibri"/>
              </a:rPr>
            </a:br>
            <a:r>
              <a:rPr lang="zh-TW" sz="2100">
                <a:solidFill>
                  <a:schemeClr val="lt1"/>
                </a:solidFill>
                <a:latin typeface="Calibri"/>
                <a:ea typeface="Calibri"/>
                <a:cs typeface="Calibri"/>
                <a:sym typeface="Calibri"/>
              </a:rPr>
              <a:t>GoldDiff：</a:t>
            </a:r>
            <a:endParaRPr sz="21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rPr lang="zh-TW" sz="2100">
                <a:solidFill>
                  <a:schemeClr val="lt1"/>
                </a:solidFill>
                <a:latin typeface="Calibri"/>
                <a:ea typeface="Calibri"/>
                <a:cs typeface="Calibri"/>
                <a:sym typeface="Calibri"/>
              </a:rPr>
              <a:t>ExperienceDiff：</a:t>
            </a:r>
            <a:endParaRPr sz="21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rPr lang="zh-TW" sz="2100">
                <a:solidFill>
                  <a:schemeClr val="lt1"/>
                </a:solidFill>
                <a:latin typeface="Calibri"/>
                <a:ea typeface="Calibri"/>
                <a:cs typeface="Calibri"/>
                <a:sym typeface="Calibri"/>
              </a:rPr>
              <a:t>WardsPlaced：</a:t>
            </a:r>
            <a:endParaRPr sz="21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rPr lang="zh-TW" sz="2100">
                <a:solidFill>
                  <a:schemeClr val="lt1"/>
                </a:solidFill>
                <a:latin typeface="Calibri"/>
                <a:ea typeface="Calibri"/>
                <a:cs typeface="Calibri"/>
                <a:sym typeface="Calibri"/>
              </a:rPr>
              <a:t>TotalMinionsKilled：</a:t>
            </a:r>
            <a:br>
              <a:rPr lang="zh-TW" sz="2100">
                <a:solidFill>
                  <a:schemeClr val="lt1"/>
                </a:solidFill>
                <a:latin typeface="Calibri"/>
                <a:ea typeface="Calibri"/>
                <a:cs typeface="Calibri"/>
                <a:sym typeface="Calibri"/>
              </a:rPr>
            </a:br>
            <a:r>
              <a:rPr lang="zh-TW" sz="2100">
                <a:solidFill>
                  <a:schemeClr val="lt1"/>
                </a:solidFill>
                <a:latin typeface="Calibri"/>
                <a:ea typeface="Calibri"/>
                <a:cs typeface="Calibri"/>
                <a:sym typeface="Calibri"/>
              </a:rPr>
              <a:t>TotalJungleMinionsKilled：</a:t>
            </a:r>
            <a:endParaRPr sz="21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100"/>
              <a:buFont typeface="Arial"/>
              <a:buNone/>
            </a:pPr>
            <a:r>
              <a:t/>
            </a:r>
            <a:endParaRPr sz="2100">
              <a:solidFill>
                <a:schemeClr val="lt1"/>
              </a:solidFill>
              <a:latin typeface="Calibri"/>
              <a:ea typeface="Calibri"/>
              <a:cs typeface="Calibri"/>
              <a:sym typeface="Calibri"/>
            </a:endParaRPr>
          </a:p>
        </p:txBody>
      </p:sp>
      <p:pic>
        <p:nvPicPr>
          <p:cNvPr id="395" name="Google Shape;395;p14"/>
          <p:cNvPicPr preferRelativeResize="0"/>
          <p:nvPr/>
        </p:nvPicPr>
        <p:blipFill rotWithShape="1">
          <a:blip r:embed="rId3">
            <a:alphaModFix/>
          </a:blip>
          <a:srcRect b="0" l="0" r="0" t="0"/>
          <a:stretch/>
        </p:blipFill>
        <p:spPr>
          <a:xfrm flipH="1">
            <a:off x="122870" y="120218"/>
            <a:ext cx="923330" cy="923330"/>
          </a:xfrm>
          <a:prstGeom prst="rect">
            <a:avLst/>
          </a:prstGeom>
          <a:noFill/>
          <a:ln>
            <a:noFill/>
          </a:ln>
        </p:spPr>
      </p:pic>
      <p:sp>
        <p:nvSpPr>
          <p:cNvPr id="396" name="Google Shape;396;p14"/>
          <p:cNvSpPr txBox="1"/>
          <p:nvPr/>
        </p:nvSpPr>
        <p:spPr>
          <a:xfrm>
            <a:off x="915750" y="1439675"/>
            <a:ext cx="9784500" cy="846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4300">
                <a:solidFill>
                  <a:schemeClr val="lt1"/>
                </a:solidFill>
                <a:latin typeface="Calibri"/>
                <a:ea typeface="Calibri"/>
                <a:cs typeface="Calibri"/>
                <a:sym typeface="Calibri"/>
              </a:rPr>
              <a:t>How to win?</a:t>
            </a:r>
            <a:endParaRPr sz="4300">
              <a:solidFill>
                <a:schemeClr val="lt1"/>
              </a:solidFill>
              <a:latin typeface="Calibri"/>
              <a:ea typeface="Calibri"/>
              <a:cs typeface="Calibri"/>
              <a:sym typeface="Calibri"/>
            </a:endParaRPr>
          </a:p>
        </p:txBody>
      </p:sp>
      <p:graphicFrame>
        <p:nvGraphicFramePr>
          <p:cNvPr id="397" name="Google Shape;397;p14"/>
          <p:cNvGraphicFramePr/>
          <p:nvPr/>
        </p:nvGraphicFramePr>
        <p:xfrm>
          <a:off x="277675" y="5058050"/>
          <a:ext cx="3000000" cy="3000000"/>
        </p:xfrm>
        <a:graphic>
          <a:graphicData uri="http://schemas.openxmlformats.org/drawingml/2006/table">
            <a:tbl>
              <a:tblPr>
                <a:noFill/>
                <a:tableStyleId>{383FA362-FC60-4EF9-914C-E8D3434354FB}</a:tableStyleId>
              </a:tblPr>
              <a:tblGrid>
                <a:gridCol w="1467825"/>
                <a:gridCol w="1342150"/>
                <a:gridCol w="606400"/>
                <a:gridCol w="931750"/>
                <a:gridCol w="944700"/>
                <a:gridCol w="1979950"/>
                <a:gridCol w="1319925"/>
                <a:gridCol w="1112900"/>
                <a:gridCol w="1630525"/>
              </a:tblGrid>
              <a:tr h="600075">
                <a:tc>
                  <a:txBody>
                    <a:bodyPr/>
                    <a:lstStyle/>
                    <a:p>
                      <a:pPr indent="0" lvl="0" marL="0" rtl="0" algn="l">
                        <a:spcBef>
                          <a:spcPts val="0"/>
                        </a:spcBef>
                        <a:spcAft>
                          <a:spcPts val="0"/>
                        </a:spcAft>
                        <a:buNone/>
                      </a:pPr>
                      <a:r>
                        <a:rPr lang="zh-TW">
                          <a:solidFill>
                            <a:schemeClr val="lt1"/>
                          </a:solidFill>
                        </a:rPr>
                        <a:t>Xgboost</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888888"/>
                    </a:solidFill>
                  </a:tcPr>
                </a:tc>
                <a:tc>
                  <a:txBody>
                    <a:bodyPr/>
                    <a:lstStyle/>
                    <a:p>
                      <a:pPr indent="0" lvl="0" marL="0" rtl="0" algn="l">
                        <a:spcBef>
                          <a:spcPts val="0"/>
                        </a:spcBef>
                        <a:spcAft>
                          <a:spcPts val="0"/>
                        </a:spcAft>
                        <a:buNone/>
                      </a:pPr>
                      <a:r>
                        <a:rPr lang="zh-TW">
                          <a:solidFill>
                            <a:schemeClr val="lt1"/>
                          </a:solidFill>
                          <a:highlight>
                            <a:schemeClr val="accent1"/>
                          </a:highlight>
                        </a:rPr>
                        <a:t>WardsPlaced</a:t>
                      </a:r>
                      <a:endParaRPr>
                        <a:solidFill>
                          <a:schemeClr val="lt1"/>
                        </a:solidFill>
                        <a:highlight>
                          <a:schemeClr val="accent1"/>
                        </a:high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888888"/>
                    </a:solidFill>
                  </a:tcPr>
                </a:tc>
                <a:tc>
                  <a:txBody>
                    <a:bodyPr/>
                    <a:lstStyle/>
                    <a:p>
                      <a:pPr indent="0" lvl="0" marL="0" rtl="0" algn="l">
                        <a:spcBef>
                          <a:spcPts val="0"/>
                        </a:spcBef>
                        <a:spcAft>
                          <a:spcPts val="0"/>
                        </a:spcAft>
                        <a:buNone/>
                      </a:pPr>
                      <a:r>
                        <a:rPr lang="zh-TW">
                          <a:solidFill>
                            <a:schemeClr val="lt1"/>
                          </a:solidFill>
                        </a:rPr>
                        <a:t>Kills</a:t>
                      </a:r>
                      <a:endParaRPr>
                        <a:solidFill>
                          <a:schemeClr val="lt1"/>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888888"/>
                    </a:solidFill>
                  </a:tcPr>
                </a:tc>
                <a:tc>
                  <a:txBody>
                    <a:bodyPr/>
                    <a:lstStyle/>
                    <a:p>
                      <a:pPr indent="0" lvl="0" marL="0" rtl="0" algn="l">
                        <a:spcBef>
                          <a:spcPts val="0"/>
                        </a:spcBef>
                        <a:spcAft>
                          <a:spcPts val="0"/>
                        </a:spcAft>
                        <a:buNone/>
                      </a:pPr>
                      <a:r>
                        <a:rPr lang="zh-TW">
                          <a:solidFill>
                            <a:schemeClr val="lt1"/>
                          </a:solidFill>
                          <a:highlight>
                            <a:schemeClr val="accent1"/>
                          </a:highlight>
                        </a:rPr>
                        <a:t>Deaths</a:t>
                      </a:r>
                      <a:endParaRPr>
                        <a:solidFill>
                          <a:schemeClr val="lt1"/>
                        </a:solidFill>
                        <a:highlight>
                          <a:schemeClr val="accent1"/>
                        </a:high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888888"/>
                    </a:solidFill>
                  </a:tcPr>
                </a:tc>
                <a:tc>
                  <a:txBody>
                    <a:bodyPr/>
                    <a:lstStyle/>
                    <a:p>
                      <a:pPr indent="0" lvl="0" marL="0" rtl="0" algn="l">
                        <a:spcBef>
                          <a:spcPts val="0"/>
                        </a:spcBef>
                        <a:spcAft>
                          <a:spcPts val="0"/>
                        </a:spcAft>
                        <a:buNone/>
                      </a:pPr>
                      <a:r>
                        <a:rPr lang="zh-TW">
                          <a:solidFill>
                            <a:schemeClr val="lt1"/>
                          </a:solidFill>
                        </a:rPr>
                        <a:t>Assists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888888"/>
                    </a:solidFill>
                  </a:tcPr>
                </a:tc>
                <a:tc>
                  <a:txBody>
                    <a:bodyPr/>
                    <a:lstStyle/>
                    <a:p>
                      <a:pPr indent="0" lvl="0" marL="0" rtl="0" algn="l">
                        <a:spcBef>
                          <a:spcPts val="0"/>
                        </a:spcBef>
                        <a:spcAft>
                          <a:spcPts val="0"/>
                        </a:spcAft>
                        <a:buNone/>
                      </a:pPr>
                      <a:r>
                        <a:rPr lang="zh-TW">
                          <a:solidFill>
                            <a:schemeClr val="lt1"/>
                          </a:solidFill>
                          <a:highlight>
                            <a:schemeClr val="accent1"/>
                          </a:highlight>
                        </a:rPr>
                        <a:t>TotalMinionsKilled</a:t>
                      </a:r>
                      <a:endParaRPr>
                        <a:solidFill>
                          <a:schemeClr val="lt1"/>
                        </a:solidFill>
                        <a:highlight>
                          <a:schemeClr val="accent1"/>
                        </a:high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888888"/>
                    </a:solidFill>
                  </a:tcPr>
                </a:tc>
                <a:tc>
                  <a:txBody>
                    <a:bodyPr/>
                    <a:lstStyle/>
                    <a:p>
                      <a:pPr indent="0" lvl="0" marL="0" rtl="0" algn="l">
                        <a:spcBef>
                          <a:spcPts val="0"/>
                        </a:spcBef>
                        <a:spcAft>
                          <a:spcPts val="0"/>
                        </a:spcAft>
                        <a:buNone/>
                      </a:pPr>
                      <a:r>
                        <a:rPr lang="zh-TW">
                          <a:solidFill>
                            <a:schemeClr val="lt1"/>
                          </a:solidFill>
                          <a:highlight>
                            <a:schemeClr val="accent1"/>
                          </a:highlight>
                        </a:rPr>
                        <a:t>TotalJungle</a:t>
                      </a:r>
                      <a:endParaRPr>
                        <a:solidFill>
                          <a:schemeClr val="lt1"/>
                        </a:solidFill>
                        <a:highlight>
                          <a:schemeClr val="accent1"/>
                        </a:highlight>
                      </a:endParaRPr>
                    </a:p>
                    <a:p>
                      <a:pPr indent="0" lvl="0" marL="0" rtl="0" algn="l">
                        <a:spcBef>
                          <a:spcPts val="0"/>
                        </a:spcBef>
                        <a:spcAft>
                          <a:spcPts val="0"/>
                        </a:spcAft>
                        <a:buNone/>
                      </a:pPr>
                      <a:r>
                        <a:rPr lang="zh-TW">
                          <a:solidFill>
                            <a:schemeClr val="lt1"/>
                          </a:solidFill>
                          <a:highlight>
                            <a:schemeClr val="accent1"/>
                          </a:highlight>
                        </a:rPr>
                        <a:t>MinionsKilled</a:t>
                      </a:r>
                      <a:endParaRPr>
                        <a:solidFill>
                          <a:schemeClr val="lt1"/>
                        </a:solidFill>
                        <a:highlight>
                          <a:schemeClr val="accent1"/>
                        </a:high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888888"/>
                    </a:solidFill>
                  </a:tcPr>
                </a:tc>
                <a:tc>
                  <a:txBody>
                    <a:bodyPr/>
                    <a:lstStyle/>
                    <a:p>
                      <a:pPr indent="0" lvl="0" marL="0" rtl="0" algn="l">
                        <a:spcBef>
                          <a:spcPts val="0"/>
                        </a:spcBef>
                        <a:spcAft>
                          <a:spcPts val="0"/>
                        </a:spcAft>
                        <a:buNone/>
                      </a:pPr>
                      <a:r>
                        <a:rPr lang="zh-TW">
                          <a:solidFill>
                            <a:schemeClr val="lt1"/>
                          </a:solidFill>
                          <a:highlight>
                            <a:schemeClr val="accent1"/>
                          </a:highlight>
                        </a:rPr>
                        <a:t>GoldDiff</a:t>
                      </a:r>
                      <a:endParaRPr>
                        <a:solidFill>
                          <a:schemeClr val="lt1"/>
                        </a:solidFill>
                        <a:highlight>
                          <a:schemeClr val="accent1"/>
                        </a:high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888888"/>
                    </a:solidFill>
                  </a:tcPr>
                </a:tc>
                <a:tc>
                  <a:txBody>
                    <a:bodyPr/>
                    <a:lstStyle/>
                    <a:p>
                      <a:pPr indent="0" lvl="0" marL="0" rtl="0" algn="l">
                        <a:spcBef>
                          <a:spcPts val="0"/>
                        </a:spcBef>
                        <a:spcAft>
                          <a:spcPts val="0"/>
                        </a:spcAft>
                        <a:buNone/>
                      </a:pPr>
                      <a:r>
                        <a:rPr lang="zh-TW">
                          <a:solidFill>
                            <a:schemeClr val="lt1"/>
                          </a:solidFill>
                          <a:highlight>
                            <a:schemeClr val="accent1"/>
                          </a:highlight>
                        </a:rPr>
                        <a:t>ExperienceDiff</a:t>
                      </a:r>
                      <a:endParaRPr>
                        <a:solidFill>
                          <a:schemeClr val="lt1"/>
                        </a:solidFill>
                        <a:highlight>
                          <a:schemeClr val="accent1"/>
                        </a:high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888888"/>
                    </a:solidFill>
                  </a:tcPr>
                </a:tc>
              </a:tr>
              <a:tr h="600075">
                <a:tc>
                  <a:txBody>
                    <a:bodyPr/>
                    <a:lstStyle/>
                    <a:p>
                      <a:pPr indent="0" lvl="0" marL="0" rtl="0" algn="l">
                        <a:spcBef>
                          <a:spcPts val="0"/>
                        </a:spcBef>
                        <a:spcAft>
                          <a:spcPts val="0"/>
                        </a:spcAft>
                        <a:buNone/>
                      </a:pPr>
                      <a:r>
                        <a:rPr lang="zh-TW">
                          <a:solidFill>
                            <a:schemeClr val="lt1"/>
                          </a:solidFill>
                        </a:rPr>
                        <a:t>RandomForest</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888888"/>
                    </a:solidFill>
                  </a:tcPr>
                </a:tc>
                <a:tc>
                  <a:txBody>
                    <a:bodyPr/>
                    <a:lstStyle/>
                    <a:p>
                      <a:pPr indent="0" lvl="0" marL="0" rtl="0" algn="l">
                        <a:spcBef>
                          <a:spcPts val="0"/>
                        </a:spcBef>
                        <a:spcAft>
                          <a:spcPts val="0"/>
                        </a:spcAft>
                        <a:buNone/>
                      </a:pPr>
                      <a:r>
                        <a:rPr lang="zh-TW">
                          <a:solidFill>
                            <a:schemeClr val="lt1"/>
                          </a:solidFill>
                          <a:highlight>
                            <a:schemeClr val="accent1"/>
                          </a:highlight>
                        </a:rPr>
                        <a:t>WardsPlaced</a:t>
                      </a:r>
                      <a:endParaRPr>
                        <a:solidFill>
                          <a:schemeClr val="lt1"/>
                        </a:solidFill>
                        <a:highlight>
                          <a:schemeClr val="accent1"/>
                        </a:high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888888"/>
                    </a:solidFill>
                  </a:tcPr>
                </a:tc>
                <a:tc>
                  <a:txBody>
                    <a:bodyPr/>
                    <a:lstStyle/>
                    <a:p>
                      <a:pPr indent="0" lvl="0" marL="0" rtl="0" algn="l">
                        <a:spcBef>
                          <a:spcPts val="0"/>
                        </a:spcBef>
                        <a:spcAft>
                          <a:spcPts val="0"/>
                        </a:spcAft>
                        <a:buNone/>
                      </a:pPr>
                      <a:r>
                        <a:rPr lang="zh-TW">
                          <a:solidFill>
                            <a:schemeClr val="lt1"/>
                          </a:solidFill>
                          <a:highlight>
                            <a:schemeClr val="accent1"/>
                          </a:highlight>
                        </a:rPr>
                        <a:t>Kills</a:t>
                      </a:r>
                      <a:endParaRPr>
                        <a:solidFill>
                          <a:schemeClr val="lt1"/>
                        </a:solidFill>
                        <a:highlight>
                          <a:schemeClr val="accent1"/>
                        </a:highlight>
                      </a:endParaRPr>
                    </a:p>
                  </a:txBody>
                  <a:tcPr marT="91425" marB="91425" marR="91425" marL="91425">
                    <a:lnL cap="flat" cmpd="sng" w="9525">
                      <a:solidFill>
                        <a:schemeClr val="lt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888888"/>
                    </a:solidFill>
                  </a:tcPr>
                </a:tc>
                <a:tc>
                  <a:txBody>
                    <a:bodyPr/>
                    <a:lstStyle/>
                    <a:p>
                      <a:pPr indent="0" lvl="0" marL="0" rtl="0" algn="l">
                        <a:spcBef>
                          <a:spcPts val="0"/>
                        </a:spcBef>
                        <a:spcAft>
                          <a:spcPts val="0"/>
                        </a:spcAft>
                        <a:buNone/>
                      </a:pPr>
                      <a:r>
                        <a:rPr lang="zh-TW">
                          <a:solidFill>
                            <a:schemeClr val="lt1"/>
                          </a:solidFill>
                        </a:rPr>
                        <a:t>Deaths</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888888"/>
                    </a:solidFill>
                  </a:tcPr>
                </a:tc>
                <a:tc>
                  <a:txBody>
                    <a:bodyPr/>
                    <a:lstStyle/>
                    <a:p>
                      <a:pPr indent="0" lvl="0" marL="0" rtl="0" algn="l">
                        <a:spcBef>
                          <a:spcPts val="0"/>
                        </a:spcBef>
                        <a:spcAft>
                          <a:spcPts val="0"/>
                        </a:spcAft>
                        <a:buNone/>
                      </a:pPr>
                      <a:r>
                        <a:rPr lang="zh-TW">
                          <a:solidFill>
                            <a:schemeClr val="lt1"/>
                          </a:solidFill>
                          <a:highlight>
                            <a:schemeClr val="accent1"/>
                          </a:highlight>
                        </a:rPr>
                        <a:t>Assists</a:t>
                      </a:r>
                      <a:endParaRPr>
                        <a:solidFill>
                          <a:schemeClr val="lt1"/>
                        </a:solidFill>
                        <a:highlight>
                          <a:schemeClr val="accent1"/>
                        </a:high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888888"/>
                    </a:solidFill>
                  </a:tcPr>
                </a:tc>
                <a:tc>
                  <a:txBody>
                    <a:bodyPr/>
                    <a:lstStyle/>
                    <a:p>
                      <a:pPr indent="0" lvl="0" marL="0" rtl="0" algn="l">
                        <a:spcBef>
                          <a:spcPts val="0"/>
                        </a:spcBef>
                        <a:spcAft>
                          <a:spcPts val="0"/>
                        </a:spcAft>
                        <a:buNone/>
                      </a:pPr>
                      <a:r>
                        <a:rPr lang="zh-TW">
                          <a:solidFill>
                            <a:schemeClr val="lt1"/>
                          </a:solidFill>
                          <a:highlight>
                            <a:schemeClr val="accent1"/>
                          </a:highlight>
                        </a:rPr>
                        <a:t>TotalMinionsKilled</a:t>
                      </a:r>
                      <a:endParaRPr>
                        <a:solidFill>
                          <a:schemeClr val="lt1"/>
                        </a:solidFill>
                        <a:highlight>
                          <a:schemeClr val="accent1"/>
                        </a:high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888888"/>
                    </a:solidFill>
                  </a:tcPr>
                </a:tc>
                <a:tc>
                  <a:txBody>
                    <a:bodyPr/>
                    <a:lstStyle/>
                    <a:p>
                      <a:pPr indent="0" lvl="0" marL="0" rtl="0" algn="l">
                        <a:spcBef>
                          <a:spcPts val="0"/>
                        </a:spcBef>
                        <a:spcAft>
                          <a:spcPts val="0"/>
                        </a:spcAft>
                        <a:buNone/>
                      </a:pPr>
                      <a:r>
                        <a:rPr lang="zh-TW">
                          <a:solidFill>
                            <a:schemeClr val="lt1"/>
                          </a:solidFill>
                          <a:highlight>
                            <a:schemeClr val="accent1"/>
                          </a:highlight>
                        </a:rPr>
                        <a:t>TotalJungle</a:t>
                      </a:r>
                      <a:endParaRPr>
                        <a:solidFill>
                          <a:schemeClr val="lt1"/>
                        </a:solidFill>
                        <a:highlight>
                          <a:schemeClr val="accent1"/>
                        </a:highlight>
                      </a:endParaRPr>
                    </a:p>
                    <a:p>
                      <a:pPr indent="0" lvl="0" marL="0" rtl="0" algn="l">
                        <a:spcBef>
                          <a:spcPts val="0"/>
                        </a:spcBef>
                        <a:spcAft>
                          <a:spcPts val="0"/>
                        </a:spcAft>
                        <a:buNone/>
                      </a:pPr>
                      <a:r>
                        <a:rPr lang="zh-TW">
                          <a:solidFill>
                            <a:schemeClr val="lt1"/>
                          </a:solidFill>
                          <a:highlight>
                            <a:schemeClr val="accent1"/>
                          </a:highlight>
                        </a:rPr>
                        <a:t>MinionsKilled</a:t>
                      </a:r>
                      <a:endParaRPr>
                        <a:solidFill>
                          <a:schemeClr val="lt1"/>
                        </a:solidFill>
                        <a:highlight>
                          <a:schemeClr val="accent1"/>
                        </a:high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888888"/>
                    </a:solidFill>
                  </a:tcPr>
                </a:tc>
                <a:tc>
                  <a:txBody>
                    <a:bodyPr/>
                    <a:lstStyle/>
                    <a:p>
                      <a:pPr indent="0" lvl="0" marL="0" rtl="0" algn="l">
                        <a:spcBef>
                          <a:spcPts val="0"/>
                        </a:spcBef>
                        <a:spcAft>
                          <a:spcPts val="0"/>
                        </a:spcAft>
                        <a:buNone/>
                      </a:pPr>
                      <a:r>
                        <a:rPr lang="zh-TW">
                          <a:solidFill>
                            <a:schemeClr val="lt1"/>
                          </a:solidFill>
                          <a:highlight>
                            <a:schemeClr val="accent1"/>
                          </a:highlight>
                        </a:rPr>
                        <a:t>GoldDiff</a:t>
                      </a:r>
                      <a:endParaRPr>
                        <a:solidFill>
                          <a:schemeClr val="lt1"/>
                        </a:solidFill>
                        <a:highlight>
                          <a:schemeClr val="accent1"/>
                        </a:high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888888"/>
                    </a:solidFill>
                  </a:tcPr>
                </a:tc>
                <a:tc>
                  <a:txBody>
                    <a:bodyPr/>
                    <a:lstStyle/>
                    <a:p>
                      <a:pPr indent="0" lvl="0" marL="0" rtl="0" algn="l">
                        <a:spcBef>
                          <a:spcPts val="0"/>
                        </a:spcBef>
                        <a:spcAft>
                          <a:spcPts val="0"/>
                        </a:spcAft>
                        <a:buNone/>
                      </a:pPr>
                      <a:r>
                        <a:rPr lang="zh-TW">
                          <a:solidFill>
                            <a:schemeClr val="lt1"/>
                          </a:solidFill>
                          <a:highlight>
                            <a:schemeClr val="accent1"/>
                          </a:highlight>
                        </a:rPr>
                        <a:t>ExperienceDiff</a:t>
                      </a:r>
                      <a:endParaRPr>
                        <a:solidFill>
                          <a:schemeClr val="lt1"/>
                        </a:solidFill>
                        <a:highlight>
                          <a:schemeClr val="accent1"/>
                        </a:highligh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888888"/>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126" name="Shape 126"/>
        <p:cNvGrpSpPr/>
        <p:nvPr/>
      </p:nvGrpSpPr>
      <p:grpSpPr>
        <a:xfrm>
          <a:off x="0" y="0"/>
          <a:ext cx="0" cy="0"/>
          <a:chOff x="0" y="0"/>
          <a:chExt cx="0" cy="0"/>
        </a:xfrm>
      </p:grpSpPr>
      <p:sp>
        <p:nvSpPr>
          <p:cNvPr id="127" name="Google Shape;127;p3"/>
          <p:cNvSpPr/>
          <p:nvPr/>
        </p:nvSpPr>
        <p:spPr>
          <a:xfrm rot="7462104">
            <a:off x="-3707872" y="-1177300"/>
            <a:ext cx="8795971" cy="8593824"/>
          </a:xfrm>
          <a:prstGeom prst="teardrop">
            <a:avLst>
              <a:gd fmla="val 83587" name="adj"/>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ED337"/>
              </a:solidFill>
              <a:latin typeface="Calibri"/>
              <a:ea typeface="Calibri"/>
              <a:cs typeface="Calibri"/>
              <a:sym typeface="Calibri"/>
            </a:endParaRPr>
          </a:p>
        </p:txBody>
      </p:sp>
      <p:grpSp>
        <p:nvGrpSpPr>
          <p:cNvPr id="128" name="Google Shape;128;p3"/>
          <p:cNvGrpSpPr/>
          <p:nvPr/>
        </p:nvGrpSpPr>
        <p:grpSpPr>
          <a:xfrm>
            <a:off x="6559948" y="2666287"/>
            <a:ext cx="2954700" cy="1171693"/>
            <a:chOff x="7400406" y="2641183"/>
            <a:chExt cx="2954700" cy="1171693"/>
          </a:xfrm>
        </p:grpSpPr>
        <p:sp>
          <p:nvSpPr>
            <p:cNvPr id="129" name="Google Shape;129;p3"/>
            <p:cNvSpPr txBox="1"/>
            <p:nvPr/>
          </p:nvSpPr>
          <p:spPr>
            <a:xfrm>
              <a:off x="7400406" y="2641183"/>
              <a:ext cx="29547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5400"/>
                <a:buFont typeface="Arial"/>
                <a:buNone/>
              </a:pPr>
              <a:r>
                <a:rPr b="1" i="0" lang="zh-TW" sz="5400" u="none" cap="none" strike="noStrike">
                  <a:solidFill>
                    <a:srgbClr val="FED337"/>
                  </a:solidFill>
                  <a:latin typeface="Arial"/>
                  <a:ea typeface="Arial"/>
                  <a:cs typeface="Arial"/>
                  <a:sym typeface="Arial"/>
                </a:rPr>
                <a:t>研究背景</a:t>
              </a:r>
              <a:endParaRPr b="1" i="0" sz="5400" u="none" cap="none" strike="noStrike">
                <a:solidFill>
                  <a:srgbClr val="FED337"/>
                </a:solidFill>
                <a:latin typeface="Arial"/>
                <a:ea typeface="Arial"/>
                <a:cs typeface="Arial"/>
                <a:sym typeface="Arial"/>
              </a:endParaRPr>
            </a:p>
          </p:txBody>
        </p:sp>
        <p:cxnSp>
          <p:nvCxnSpPr>
            <p:cNvPr id="130" name="Google Shape;130;p3"/>
            <p:cNvCxnSpPr/>
            <p:nvPr/>
          </p:nvCxnSpPr>
          <p:spPr>
            <a:xfrm>
              <a:off x="8153114" y="3812876"/>
              <a:ext cx="1449238" cy="0"/>
            </a:xfrm>
            <a:prstGeom prst="straightConnector1">
              <a:avLst/>
            </a:prstGeom>
            <a:noFill/>
            <a:ln cap="flat" cmpd="sng" w="76200">
              <a:solidFill>
                <a:srgbClr val="FED337"/>
              </a:solidFill>
              <a:prstDash val="solid"/>
              <a:miter lim="800000"/>
              <a:headEnd len="sm" w="sm" type="none"/>
              <a:tailEnd len="sm" w="sm" type="none"/>
            </a:ln>
          </p:spPr>
        </p:cxnSp>
      </p:grpSp>
      <p:cxnSp>
        <p:nvCxnSpPr>
          <p:cNvPr id="131" name="Google Shape;131;p3"/>
          <p:cNvCxnSpPr/>
          <p:nvPr/>
        </p:nvCxnSpPr>
        <p:spPr>
          <a:xfrm>
            <a:off x="4019909" y="457200"/>
            <a:ext cx="7556740" cy="0"/>
          </a:xfrm>
          <a:prstGeom prst="straightConnector1">
            <a:avLst/>
          </a:prstGeom>
          <a:noFill/>
          <a:ln cap="flat" cmpd="sng" w="88900">
            <a:solidFill>
              <a:srgbClr val="FED337"/>
            </a:solidFill>
            <a:prstDash val="solid"/>
            <a:miter lim="800000"/>
            <a:headEnd len="sm" w="sm" type="none"/>
            <a:tailEnd len="sm" w="sm" type="none"/>
          </a:ln>
        </p:spPr>
      </p:cxnSp>
      <p:cxnSp>
        <p:nvCxnSpPr>
          <p:cNvPr id="132" name="Google Shape;132;p3"/>
          <p:cNvCxnSpPr/>
          <p:nvPr/>
        </p:nvCxnSpPr>
        <p:spPr>
          <a:xfrm>
            <a:off x="3494873" y="6379748"/>
            <a:ext cx="8081776" cy="0"/>
          </a:xfrm>
          <a:prstGeom prst="straightConnector1">
            <a:avLst/>
          </a:prstGeom>
          <a:noFill/>
          <a:ln cap="flat" cmpd="sng" w="88900">
            <a:solidFill>
              <a:srgbClr val="FED337"/>
            </a:solidFill>
            <a:prstDash val="solid"/>
            <a:miter lim="800000"/>
            <a:headEnd len="sm" w="sm" type="none"/>
            <a:tailEnd len="sm" w="sm" type="none"/>
          </a:ln>
        </p:spPr>
      </p:cxnSp>
      <p:cxnSp>
        <p:nvCxnSpPr>
          <p:cNvPr id="133" name="Google Shape;133;p3"/>
          <p:cNvCxnSpPr/>
          <p:nvPr/>
        </p:nvCxnSpPr>
        <p:spPr>
          <a:xfrm>
            <a:off x="11576649" y="457200"/>
            <a:ext cx="0" cy="5965371"/>
          </a:xfrm>
          <a:prstGeom prst="straightConnector1">
            <a:avLst/>
          </a:prstGeom>
          <a:noFill/>
          <a:ln cap="flat" cmpd="sng" w="88900">
            <a:solidFill>
              <a:srgbClr val="FED337"/>
            </a:solidFill>
            <a:prstDash val="solid"/>
            <a:miter lim="800000"/>
            <a:headEnd len="sm" w="sm" type="none"/>
            <a:tailEnd len="sm" w="sm" type="none"/>
          </a:ln>
        </p:spPr>
      </p:cxnSp>
      <p:pic>
        <p:nvPicPr>
          <p:cNvPr id="134" name="Google Shape;134;p3"/>
          <p:cNvPicPr preferRelativeResize="0"/>
          <p:nvPr/>
        </p:nvPicPr>
        <p:blipFill rotWithShape="1">
          <a:blip r:embed="rId3">
            <a:alphaModFix/>
          </a:blip>
          <a:srcRect b="0" l="0" r="0" t="0"/>
          <a:stretch/>
        </p:blipFill>
        <p:spPr>
          <a:xfrm>
            <a:off x="291146" y="1448337"/>
            <a:ext cx="3742755" cy="37427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138" name="Shape 138"/>
        <p:cNvGrpSpPr/>
        <p:nvPr/>
      </p:nvGrpSpPr>
      <p:grpSpPr>
        <a:xfrm>
          <a:off x="0" y="0"/>
          <a:ext cx="0" cy="0"/>
          <a:chOff x="0" y="0"/>
          <a:chExt cx="0" cy="0"/>
        </a:xfrm>
      </p:grpSpPr>
      <p:sp>
        <p:nvSpPr>
          <p:cNvPr id="139" name="Google Shape;139;g10ce9cad68c_4_32"/>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0" name="Google Shape;140;g10ce9cad68c_4_32"/>
          <p:cNvSpPr txBox="1"/>
          <p:nvPr/>
        </p:nvSpPr>
        <p:spPr>
          <a:xfrm>
            <a:off x="1169079" y="103500"/>
            <a:ext cx="5131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i="0" lang="zh-TW" sz="5400" u="none" cap="none" strike="noStrike">
                <a:solidFill>
                  <a:srgbClr val="1F3864"/>
                </a:solidFill>
                <a:latin typeface="Arial"/>
                <a:ea typeface="Arial"/>
                <a:cs typeface="Arial"/>
                <a:sym typeface="Arial"/>
              </a:rPr>
              <a:t>研究背景與動機</a:t>
            </a:r>
            <a:endParaRPr b="1" i="0" sz="5400" u="none" cap="none" strike="noStrike">
              <a:solidFill>
                <a:srgbClr val="1F3864"/>
              </a:solidFill>
              <a:latin typeface="Arial"/>
              <a:ea typeface="Arial"/>
              <a:cs typeface="Arial"/>
              <a:sym typeface="Arial"/>
            </a:endParaRPr>
          </a:p>
        </p:txBody>
      </p:sp>
      <p:pic>
        <p:nvPicPr>
          <p:cNvPr id="141" name="Google Shape;141;g10ce9cad68c_4_32"/>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sp>
        <p:nvSpPr>
          <p:cNvPr id="142" name="Google Shape;142;g10ce9cad68c_4_32"/>
          <p:cNvSpPr txBox="1"/>
          <p:nvPr/>
        </p:nvSpPr>
        <p:spPr>
          <a:xfrm>
            <a:off x="270000" y="1336500"/>
            <a:ext cx="3000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TW" sz="2100">
                <a:solidFill>
                  <a:srgbClr val="00FFFF"/>
                </a:solidFill>
              </a:rPr>
              <a:t>英雄聯盟是什麼?</a:t>
            </a:r>
            <a:endParaRPr sz="1200">
              <a:solidFill>
                <a:srgbClr val="00FFFF"/>
              </a:solidFill>
              <a:highlight>
                <a:schemeClr val="lt1"/>
              </a:highlight>
            </a:endParaRPr>
          </a:p>
        </p:txBody>
      </p:sp>
      <p:sp>
        <p:nvSpPr>
          <p:cNvPr id="143" name="Google Shape;143;g10ce9cad68c_4_32"/>
          <p:cNvSpPr txBox="1"/>
          <p:nvPr/>
        </p:nvSpPr>
        <p:spPr>
          <a:xfrm>
            <a:off x="270000" y="1930500"/>
            <a:ext cx="567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000">
                <a:solidFill>
                  <a:schemeClr val="lt1"/>
                </a:solidFill>
              </a:rPr>
              <a:t>注重團隊的策略遊戲，兩隊由五位</a:t>
            </a:r>
            <a:r>
              <a:rPr lang="zh-TW" sz="2000">
                <a:solidFill>
                  <a:schemeClr val="lt1"/>
                </a:solidFill>
              </a:rPr>
              <a:t>英雄</a:t>
            </a:r>
            <a:r>
              <a:rPr lang="zh-TW" sz="2000">
                <a:solidFill>
                  <a:schemeClr val="lt1"/>
                </a:solidFill>
              </a:rPr>
              <a:t>組成的隊伍進行對決以</a:t>
            </a:r>
            <a:r>
              <a:rPr lang="zh-TW" sz="2000">
                <a:solidFill>
                  <a:schemeClr val="lt1"/>
                </a:solidFill>
              </a:rPr>
              <a:t>奪取地圖資源</a:t>
            </a:r>
            <a:r>
              <a:rPr lang="zh-TW" sz="2000">
                <a:solidFill>
                  <a:schemeClr val="lt1"/>
                </a:solidFill>
              </a:rPr>
              <a:t>、擊殺</a:t>
            </a:r>
            <a:r>
              <a:rPr lang="zh-TW" sz="2000">
                <a:solidFill>
                  <a:schemeClr val="lt1"/>
                </a:solidFill>
              </a:rPr>
              <a:t>敵方英雄</a:t>
            </a:r>
            <a:r>
              <a:rPr lang="zh-TW" sz="2000">
                <a:solidFill>
                  <a:schemeClr val="lt1"/>
                </a:solidFill>
              </a:rPr>
              <a:t>並摧毀敵方防禦塔</a:t>
            </a:r>
            <a:r>
              <a:rPr lang="zh-TW" sz="2000">
                <a:solidFill>
                  <a:schemeClr val="lt1"/>
                </a:solidFill>
              </a:rPr>
              <a:t>與基地</a:t>
            </a:r>
            <a:r>
              <a:rPr lang="zh-TW" sz="2000">
                <a:solidFill>
                  <a:schemeClr val="lt1"/>
                </a:solidFill>
              </a:rPr>
              <a:t>，並在戰鬥中一步步走向勝利。</a:t>
            </a:r>
            <a:endParaRPr>
              <a:solidFill>
                <a:schemeClr val="lt1"/>
              </a:solidFill>
            </a:endParaRPr>
          </a:p>
        </p:txBody>
      </p:sp>
      <p:pic>
        <p:nvPicPr>
          <p:cNvPr id="144" name="Google Shape;144;g10ce9cad68c_4_32"/>
          <p:cNvPicPr preferRelativeResize="0"/>
          <p:nvPr/>
        </p:nvPicPr>
        <p:blipFill>
          <a:blip r:embed="rId4">
            <a:alphaModFix/>
          </a:blip>
          <a:stretch>
            <a:fillRect/>
          </a:stretch>
        </p:blipFill>
        <p:spPr>
          <a:xfrm>
            <a:off x="6921475" y="1559350"/>
            <a:ext cx="4997400" cy="353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148" name="Shape 148"/>
        <p:cNvGrpSpPr/>
        <p:nvPr/>
      </p:nvGrpSpPr>
      <p:grpSpPr>
        <a:xfrm>
          <a:off x="0" y="0"/>
          <a:ext cx="0" cy="0"/>
          <a:chOff x="0" y="0"/>
          <a:chExt cx="0" cy="0"/>
        </a:xfrm>
      </p:grpSpPr>
      <p:sp>
        <p:nvSpPr>
          <p:cNvPr id="149" name="Google Shape;149;g10d2cbd4f01_0_0"/>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0" name="Google Shape;150;g10d2cbd4f01_0_0"/>
          <p:cNvSpPr txBox="1"/>
          <p:nvPr/>
        </p:nvSpPr>
        <p:spPr>
          <a:xfrm>
            <a:off x="1169079" y="103500"/>
            <a:ext cx="5131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i="0" lang="zh-TW" sz="5400" u="none" cap="none" strike="noStrike">
                <a:solidFill>
                  <a:srgbClr val="1F3864"/>
                </a:solidFill>
                <a:latin typeface="Arial"/>
                <a:ea typeface="Arial"/>
                <a:cs typeface="Arial"/>
                <a:sym typeface="Arial"/>
              </a:rPr>
              <a:t>研究</a:t>
            </a:r>
            <a:r>
              <a:rPr b="1" lang="zh-TW" sz="5400">
                <a:solidFill>
                  <a:srgbClr val="1F3864"/>
                </a:solidFill>
              </a:rPr>
              <a:t>問題</a:t>
            </a:r>
            <a:endParaRPr b="1" i="0" sz="5400" u="none" cap="none" strike="noStrike">
              <a:solidFill>
                <a:srgbClr val="1F3864"/>
              </a:solidFill>
              <a:latin typeface="Arial"/>
              <a:ea typeface="Arial"/>
              <a:cs typeface="Arial"/>
              <a:sym typeface="Arial"/>
            </a:endParaRPr>
          </a:p>
        </p:txBody>
      </p:sp>
      <p:pic>
        <p:nvPicPr>
          <p:cNvPr id="151" name="Google Shape;151;g10d2cbd4f01_0_0"/>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sp>
        <p:nvSpPr>
          <p:cNvPr id="152" name="Google Shape;152;g10d2cbd4f01_0_0"/>
          <p:cNvSpPr txBox="1"/>
          <p:nvPr/>
        </p:nvSpPr>
        <p:spPr>
          <a:xfrm>
            <a:off x="1776325" y="2597850"/>
            <a:ext cx="8241300" cy="134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TW" sz="2100">
                <a:solidFill>
                  <a:srgbClr val="00FFFF"/>
                </a:solidFill>
              </a:rPr>
              <a:t>RQ1:遊戲前十分鐘哪些指標會影響遊戲最終勝負</a:t>
            </a:r>
            <a:endParaRPr sz="2100">
              <a:solidFill>
                <a:srgbClr val="00FFFF"/>
              </a:solidFill>
            </a:endParaRPr>
          </a:p>
          <a:p>
            <a:pPr indent="0" lvl="0" marL="0" rtl="0" algn="l">
              <a:lnSpc>
                <a:spcPct val="115000"/>
              </a:lnSpc>
              <a:spcBef>
                <a:spcPts val="0"/>
              </a:spcBef>
              <a:spcAft>
                <a:spcPts val="0"/>
              </a:spcAft>
              <a:buNone/>
            </a:pPr>
            <a:r>
              <a:rPr lang="zh-TW" sz="2100">
                <a:solidFill>
                  <a:srgbClr val="00FFFF"/>
                </a:solidFill>
              </a:rPr>
              <a:t>RQ2:何種模型在預測表現中最為優秀</a:t>
            </a:r>
            <a:endParaRPr sz="2100">
              <a:solidFill>
                <a:srgbClr val="00FFFF"/>
              </a:solidFill>
            </a:endParaRPr>
          </a:p>
          <a:p>
            <a:pPr indent="0" lvl="0" marL="0" rtl="0" algn="l">
              <a:lnSpc>
                <a:spcPct val="115000"/>
              </a:lnSpc>
              <a:spcBef>
                <a:spcPts val="0"/>
              </a:spcBef>
              <a:spcAft>
                <a:spcPts val="0"/>
              </a:spcAft>
              <a:buNone/>
            </a:pPr>
            <a:r>
              <a:rPr lang="zh-TW" sz="2100">
                <a:solidFill>
                  <a:srgbClr val="00FFFF"/>
                </a:solidFill>
              </a:rPr>
              <a:t>RQ3:驗證台服前菁英第六實況主</a:t>
            </a:r>
            <a:r>
              <a:rPr b="1" lang="zh-TW" sz="2700">
                <a:solidFill>
                  <a:srgbClr val="FF0000"/>
                </a:solidFill>
              </a:rPr>
              <a:t>亞洲統神</a:t>
            </a:r>
            <a:r>
              <a:rPr lang="zh-TW" sz="2100">
                <a:solidFill>
                  <a:srgbClr val="00FFFF"/>
                </a:solidFill>
              </a:rPr>
              <a:t>的遊戲觀念是否正確</a:t>
            </a:r>
            <a:endParaRPr sz="2100">
              <a:solidFill>
                <a:srgbClr val="00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156" name="Shape 156"/>
        <p:cNvGrpSpPr/>
        <p:nvPr/>
      </p:nvGrpSpPr>
      <p:grpSpPr>
        <a:xfrm>
          <a:off x="0" y="0"/>
          <a:ext cx="0" cy="0"/>
          <a:chOff x="0" y="0"/>
          <a:chExt cx="0" cy="0"/>
        </a:xfrm>
      </p:grpSpPr>
      <p:sp>
        <p:nvSpPr>
          <p:cNvPr id="157" name="Google Shape;157;g10d0f66ce17_7_1"/>
          <p:cNvSpPr/>
          <p:nvPr/>
        </p:nvSpPr>
        <p:spPr>
          <a:xfrm>
            <a:off x="0" y="0"/>
            <a:ext cx="12192000" cy="1163700"/>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8" name="Google Shape;158;g10d0f66ce17_7_1"/>
          <p:cNvSpPr txBox="1"/>
          <p:nvPr/>
        </p:nvSpPr>
        <p:spPr>
          <a:xfrm>
            <a:off x="1169079" y="103500"/>
            <a:ext cx="5131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lang="zh-TW" sz="5400">
                <a:solidFill>
                  <a:srgbClr val="1F3864"/>
                </a:solidFill>
              </a:rPr>
              <a:t>文獻回顧</a:t>
            </a:r>
            <a:endParaRPr b="1" i="0" sz="5400" u="none" cap="none" strike="noStrike">
              <a:solidFill>
                <a:srgbClr val="1F3864"/>
              </a:solidFill>
              <a:latin typeface="Arial"/>
              <a:ea typeface="Arial"/>
              <a:cs typeface="Arial"/>
              <a:sym typeface="Arial"/>
            </a:endParaRPr>
          </a:p>
        </p:txBody>
      </p:sp>
      <p:pic>
        <p:nvPicPr>
          <p:cNvPr id="159" name="Google Shape;159;g10d0f66ce17_7_1"/>
          <p:cNvPicPr preferRelativeResize="0"/>
          <p:nvPr/>
        </p:nvPicPr>
        <p:blipFill rotWithShape="1">
          <a:blip r:embed="rId3">
            <a:alphaModFix/>
          </a:blip>
          <a:srcRect b="0" l="0" r="0" t="0"/>
          <a:stretch/>
        </p:blipFill>
        <p:spPr>
          <a:xfrm flipH="1">
            <a:off x="122869" y="120218"/>
            <a:ext cx="923331" cy="923331"/>
          </a:xfrm>
          <a:prstGeom prst="rect">
            <a:avLst/>
          </a:prstGeom>
          <a:noFill/>
          <a:ln>
            <a:noFill/>
          </a:ln>
        </p:spPr>
      </p:pic>
      <p:pic>
        <p:nvPicPr>
          <p:cNvPr id="160" name="Google Shape;160;g10d0f66ce17_7_1"/>
          <p:cNvPicPr preferRelativeResize="0"/>
          <p:nvPr/>
        </p:nvPicPr>
        <p:blipFill>
          <a:blip r:embed="rId4">
            <a:alphaModFix/>
          </a:blip>
          <a:stretch>
            <a:fillRect/>
          </a:stretch>
        </p:blipFill>
        <p:spPr>
          <a:xfrm>
            <a:off x="835650" y="1835150"/>
            <a:ext cx="7556051" cy="1437800"/>
          </a:xfrm>
          <a:prstGeom prst="rect">
            <a:avLst/>
          </a:prstGeom>
          <a:noFill/>
          <a:ln>
            <a:noFill/>
          </a:ln>
        </p:spPr>
      </p:pic>
      <p:sp>
        <p:nvSpPr>
          <p:cNvPr id="161" name="Google Shape;161;g10d0f66ce17_7_1"/>
          <p:cNvSpPr txBox="1"/>
          <p:nvPr/>
        </p:nvSpPr>
        <p:spPr>
          <a:xfrm>
            <a:off x="725950" y="1342550"/>
            <a:ext cx="1013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000">
                <a:solidFill>
                  <a:schemeClr val="lt1"/>
                </a:solidFill>
                <a:latin typeface="Calibri"/>
                <a:ea typeface="Calibri"/>
                <a:cs typeface="Calibri"/>
                <a:sym typeface="Calibri"/>
              </a:rPr>
              <a:t>Lee et al. , Predicting Game Outcome in Multiplayer Online Battle Arena Games, 2020</a:t>
            </a:r>
            <a:endParaRPr sz="2000">
              <a:solidFill>
                <a:schemeClr val="lt1"/>
              </a:solidFill>
              <a:latin typeface="Calibri"/>
              <a:ea typeface="Calibri"/>
              <a:cs typeface="Calibri"/>
              <a:sym typeface="Calibri"/>
            </a:endParaRPr>
          </a:p>
        </p:txBody>
      </p:sp>
      <p:sp>
        <p:nvSpPr>
          <p:cNvPr id="162" name="Google Shape;162;g10d0f66ce17_7_1"/>
          <p:cNvSpPr/>
          <p:nvPr/>
        </p:nvSpPr>
        <p:spPr>
          <a:xfrm>
            <a:off x="4433200" y="2382600"/>
            <a:ext cx="783900" cy="342900"/>
          </a:xfrm>
          <a:prstGeom prst="rect">
            <a:avLst/>
          </a:prstGeom>
          <a:solidFill>
            <a:srgbClr val="000000">
              <a:alpha val="0"/>
            </a:srgbClr>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g10d0f66ce17_7_1"/>
          <p:cNvPicPr preferRelativeResize="0"/>
          <p:nvPr/>
        </p:nvPicPr>
        <p:blipFill>
          <a:blip r:embed="rId5">
            <a:alphaModFix/>
          </a:blip>
          <a:stretch>
            <a:fillRect/>
          </a:stretch>
        </p:blipFill>
        <p:spPr>
          <a:xfrm>
            <a:off x="835638" y="4434000"/>
            <a:ext cx="6829425" cy="2381250"/>
          </a:xfrm>
          <a:prstGeom prst="rect">
            <a:avLst/>
          </a:prstGeom>
          <a:noFill/>
          <a:ln>
            <a:noFill/>
          </a:ln>
        </p:spPr>
      </p:pic>
      <p:sp>
        <p:nvSpPr>
          <p:cNvPr id="164" name="Google Shape;164;g10d0f66ce17_7_1"/>
          <p:cNvSpPr txBox="1"/>
          <p:nvPr/>
        </p:nvSpPr>
        <p:spPr>
          <a:xfrm>
            <a:off x="725950" y="3633600"/>
            <a:ext cx="10867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000">
                <a:solidFill>
                  <a:schemeClr val="lt1"/>
                </a:solidFill>
                <a:latin typeface="Calibri"/>
                <a:ea typeface="Calibri"/>
                <a:cs typeface="Calibri"/>
                <a:sym typeface="Calibri"/>
              </a:rPr>
              <a:t>Tiffany Det al. , Using Machine Learning to Predict Game Outcomes Based on Player-Champion Experience in League of Legends, 2021</a:t>
            </a:r>
            <a:endParaRPr sz="20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168" name="Shape 168"/>
        <p:cNvGrpSpPr/>
        <p:nvPr/>
      </p:nvGrpSpPr>
      <p:grpSpPr>
        <a:xfrm>
          <a:off x="0" y="0"/>
          <a:ext cx="0" cy="0"/>
          <a:chOff x="0" y="0"/>
          <a:chExt cx="0" cy="0"/>
        </a:xfrm>
      </p:grpSpPr>
      <p:sp>
        <p:nvSpPr>
          <p:cNvPr id="169" name="Google Shape;169;p5"/>
          <p:cNvSpPr/>
          <p:nvPr/>
        </p:nvSpPr>
        <p:spPr>
          <a:xfrm rot="7462104">
            <a:off x="-3707872" y="-1177300"/>
            <a:ext cx="8795971" cy="8593824"/>
          </a:xfrm>
          <a:prstGeom prst="teardrop">
            <a:avLst>
              <a:gd fmla="val 83587" name="adj"/>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70" name="Google Shape;170;p5"/>
          <p:cNvGrpSpPr/>
          <p:nvPr/>
        </p:nvGrpSpPr>
        <p:grpSpPr>
          <a:xfrm>
            <a:off x="6559948" y="2666287"/>
            <a:ext cx="2954655" cy="1171693"/>
            <a:chOff x="7400406" y="2641183"/>
            <a:chExt cx="2954655" cy="1171693"/>
          </a:xfrm>
        </p:grpSpPr>
        <p:sp>
          <p:nvSpPr>
            <p:cNvPr id="171" name="Google Shape;171;p5"/>
            <p:cNvSpPr txBox="1"/>
            <p:nvPr/>
          </p:nvSpPr>
          <p:spPr>
            <a:xfrm>
              <a:off x="7400406" y="2641183"/>
              <a:ext cx="2954655"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5400"/>
                <a:buFont typeface="Arial"/>
                <a:buNone/>
              </a:pPr>
              <a:r>
                <a:rPr b="1" i="0" lang="zh-TW" sz="5400" u="none" cap="none" strike="noStrike">
                  <a:solidFill>
                    <a:srgbClr val="FED337"/>
                  </a:solidFill>
                  <a:latin typeface="Arial"/>
                  <a:ea typeface="Arial"/>
                  <a:cs typeface="Arial"/>
                  <a:sym typeface="Arial"/>
                </a:rPr>
                <a:t>資料來源</a:t>
              </a:r>
              <a:endParaRPr b="0" i="0" sz="1400" u="none" cap="none" strike="noStrike">
                <a:solidFill>
                  <a:srgbClr val="FED337"/>
                </a:solidFill>
                <a:latin typeface="Arial"/>
                <a:ea typeface="Arial"/>
                <a:cs typeface="Arial"/>
                <a:sym typeface="Arial"/>
              </a:endParaRPr>
            </a:p>
          </p:txBody>
        </p:sp>
        <p:cxnSp>
          <p:nvCxnSpPr>
            <p:cNvPr id="172" name="Google Shape;172;p5"/>
            <p:cNvCxnSpPr/>
            <p:nvPr/>
          </p:nvCxnSpPr>
          <p:spPr>
            <a:xfrm>
              <a:off x="8153114" y="3812876"/>
              <a:ext cx="1449238" cy="0"/>
            </a:xfrm>
            <a:prstGeom prst="straightConnector1">
              <a:avLst/>
            </a:prstGeom>
            <a:noFill/>
            <a:ln cap="flat" cmpd="sng" w="76200">
              <a:solidFill>
                <a:srgbClr val="FED337"/>
              </a:solidFill>
              <a:prstDash val="solid"/>
              <a:miter lim="800000"/>
              <a:headEnd len="sm" w="sm" type="none"/>
              <a:tailEnd len="sm" w="sm" type="none"/>
            </a:ln>
          </p:spPr>
        </p:cxnSp>
      </p:grpSp>
      <p:cxnSp>
        <p:nvCxnSpPr>
          <p:cNvPr id="173" name="Google Shape;173;p5"/>
          <p:cNvCxnSpPr/>
          <p:nvPr/>
        </p:nvCxnSpPr>
        <p:spPr>
          <a:xfrm>
            <a:off x="4019909" y="500332"/>
            <a:ext cx="7556740" cy="0"/>
          </a:xfrm>
          <a:prstGeom prst="straightConnector1">
            <a:avLst/>
          </a:prstGeom>
          <a:noFill/>
          <a:ln cap="flat" cmpd="sng" w="88900">
            <a:solidFill>
              <a:srgbClr val="FED337"/>
            </a:solidFill>
            <a:prstDash val="solid"/>
            <a:miter lim="800000"/>
            <a:headEnd len="sm" w="sm" type="none"/>
            <a:tailEnd len="sm" w="sm" type="none"/>
          </a:ln>
        </p:spPr>
      </p:cxnSp>
      <p:cxnSp>
        <p:nvCxnSpPr>
          <p:cNvPr id="174" name="Google Shape;174;p5"/>
          <p:cNvCxnSpPr/>
          <p:nvPr/>
        </p:nvCxnSpPr>
        <p:spPr>
          <a:xfrm>
            <a:off x="3494873" y="6379748"/>
            <a:ext cx="8081776" cy="0"/>
          </a:xfrm>
          <a:prstGeom prst="straightConnector1">
            <a:avLst/>
          </a:prstGeom>
          <a:noFill/>
          <a:ln cap="flat" cmpd="sng" w="88900">
            <a:solidFill>
              <a:srgbClr val="FED337"/>
            </a:solidFill>
            <a:prstDash val="solid"/>
            <a:miter lim="800000"/>
            <a:headEnd len="sm" w="sm" type="none"/>
            <a:tailEnd len="sm" w="sm" type="none"/>
          </a:ln>
        </p:spPr>
      </p:cxnSp>
      <p:cxnSp>
        <p:nvCxnSpPr>
          <p:cNvPr id="175" name="Google Shape;175;p5"/>
          <p:cNvCxnSpPr/>
          <p:nvPr/>
        </p:nvCxnSpPr>
        <p:spPr>
          <a:xfrm>
            <a:off x="11576649" y="457200"/>
            <a:ext cx="0" cy="5965371"/>
          </a:xfrm>
          <a:prstGeom prst="straightConnector1">
            <a:avLst/>
          </a:prstGeom>
          <a:noFill/>
          <a:ln cap="flat" cmpd="sng" w="88900">
            <a:solidFill>
              <a:srgbClr val="FED337"/>
            </a:solidFill>
            <a:prstDash val="solid"/>
            <a:miter lim="800000"/>
            <a:headEnd len="sm" w="sm" type="none"/>
            <a:tailEnd len="sm" w="sm" type="none"/>
          </a:ln>
        </p:spPr>
      </p:cxnSp>
      <p:pic>
        <p:nvPicPr>
          <p:cNvPr id="176" name="Google Shape;176;p5"/>
          <p:cNvPicPr preferRelativeResize="0"/>
          <p:nvPr/>
        </p:nvPicPr>
        <p:blipFill rotWithShape="1">
          <a:blip r:embed="rId3">
            <a:alphaModFix/>
          </a:blip>
          <a:srcRect b="0" l="0" r="0" t="0"/>
          <a:stretch/>
        </p:blipFill>
        <p:spPr>
          <a:xfrm>
            <a:off x="615350" y="1755920"/>
            <a:ext cx="3346159" cy="33461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3864"/>
        </a:solidFill>
      </p:bgPr>
    </p:bg>
    <p:spTree>
      <p:nvGrpSpPr>
        <p:cNvPr id="180" name="Shape 180"/>
        <p:cNvGrpSpPr/>
        <p:nvPr/>
      </p:nvGrpSpPr>
      <p:grpSpPr>
        <a:xfrm>
          <a:off x="0" y="0"/>
          <a:ext cx="0" cy="0"/>
          <a:chOff x="0" y="0"/>
          <a:chExt cx="0" cy="0"/>
        </a:xfrm>
      </p:grpSpPr>
      <p:sp>
        <p:nvSpPr>
          <p:cNvPr id="181" name="Google Shape;181;p6"/>
          <p:cNvSpPr/>
          <p:nvPr/>
        </p:nvSpPr>
        <p:spPr>
          <a:xfrm>
            <a:off x="0" y="0"/>
            <a:ext cx="12192000" cy="1163766"/>
          </a:xfrm>
          <a:prstGeom prst="rect">
            <a:avLst/>
          </a:prstGeom>
          <a:solidFill>
            <a:srgbClr val="FED33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 name="Google Shape;182;p6"/>
          <p:cNvSpPr txBox="1"/>
          <p:nvPr/>
        </p:nvSpPr>
        <p:spPr>
          <a:xfrm>
            <a:off x="1169070" y="103503"/>
            <a:ext cx="2954655"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F3864"/>
              </a:buClr>
              <a:buSzPts val="5400"/>
              <a:buFont typeface="Arial"/>
              <a:buNone/>
            </a:pPr>
            <a:r>
              <a:rPr b="1" i="0" lang="zh-TW" sz="5400" u="none" cap="none" strike="noStrike">
                <a:solidFill>
                  <a:srgbClr val="1F3864"/>
                </a:solidFill>
                <a:latin typeface="Arial"/>
                <a:ea typeface="Arial"/>
                <a:cs typeface="Arial"/>
                <a:sym typeface="Arial"/>
              </a:rPr>
              <a:t>資料來源</a:t>
            </a:r>
            <a:endParaRPr b="1" i="0" sz="5400" u="none" cap="none" strike="noStrike">
              <a:solidFill>
                <a:srgbClr val="1F3864"/>
              </a:solidFill>
              <a:latin typeface="Arial"/>
              <a:ea typeface="Arial"/>
              <a:cs typeface="Arial"/>
              <a:sym typeface="Arial"/>
            </a:endParaRPr>
          </a:p>
        </p:txBody>
      </p:sp>
      <p:pic>
        <p:nvPicPr>
          <p:cNvPr id="183" name="Google Shape;183;p6"/>
          <p:cNvPicPr preferRelativeResize="0"/>
          <p:nvPr/>
        </p:nvPicPr>
        <p:blipFill rotWithShape="1">
          <a:blip r:embed="rId3">
            <a:alphaModFix/>
          </a:blip>
          <a:srcRect b="0" l="0" r="0" t="0"/>
          <a:stretch/>
        </p:blipFill>
        <p:spPr>
          <a:xfrm>
            <a:off x="1264125" y="2592799"/>
            <a:ext cx="3370451" cy="1301750"/>
          </a:xfrm>
          <a:prstGeom prst="rect">
            <a:avLst/>
          </a:prstGeom>
          <a:noFill/>
          <a:ln>
            <a:noFill/>
          </a:ln>
        </p:spPr>
      </p:pic>
      <p:sp>
        <p:nvSpPr>
          <p:cNvPr id="184" name="Google Shape;184;p6"/>
          <p:cNvSpPr txBox="1"/>
          <p:nvPr/>
        </p:nvSpPr>
        <p:spPr>
          <a:xfrm>
            <a:off x="4764525" y="2966625"/>
            <a:ext cx="5399700" cy="554100"/>
          </a:xfrm>
          <a:prstGeom prst="rect">
            <a:avLst/>
          </a:prstGeom>
          <a:noFill/>
          <a:ln>
            <a:noFill/>
          </a:ln>
        </p:spPr>
        <p:txBody>
          <a:bodyPr anchorCtr="0" anchor="t" bIns="91425" lIns="91425" spcFirstLastPara="1" rIns="91425" wrap="square" tIns="91425">
            <a:spAutoFit/>
          </a:bodyPr>
          <a:lstStyle/>
          <a:p>
            <a:pPr indent="0" lvl="0" marL="76200" marR="0" rtl="0" algn="l">
              <a:lnSpc>
                <a:spcPct val="100000"/>
              </a:lnSpc>
              <a:spcBef>
                <a:spcPts val="0"/>
              </a:spcBef>
              <a:spcAft>
                <a:spcPts val="0"/>
              </a:spcAft>
              <a:buNone/>
            </a:pPr>
            <a:r>
              <a:rPr b="0" i="0" lang="zh-TW" sz="2400" u="none" cap="none" strike="noStrike">
                <a:solidFill>
                  <a:srgbClr val="FED337"/>
                </a:solidFill>
                <a:latin typeface="Arial"/>
                <a:ea typeface="Arial"/>
                <a:cs typeface="Arial"/>
                <a:sym typeface="Arial"/>
              </a:rPr>
              <a:t>－ League of Legends</a:t>
            </a:r>
            <a:r>
              <a:rPr lang="zh-TW" sz="2400">
                <a:solidFill>
                  <a:srgbClr val="FED337"/>
                </a:solidFill>
              </a:rPr>
              <a:t> </a:t>
            </a:r>
            <a:r>
              <a:rPr b="0" i="0" lang="zh-TW" sz="2400" u="none" cap="none" strike="noStrike">
                <a:solidFill>
                  <a:srgbClr val="FED337"/>
                </a:solidFill>
                <a:latin typeface="Arial"/>
                <a:ea typeface="Arial"/>
                <a:cs typeface="Arial"/>
                <a:sym typeface="Arial"/>
              </a:rPr>
              <a:t>資料集</a:t>
            </a:r>
            <a:endParaRPr b="0" i="0" sz="2400" u="none" cap="none" strike="noStrike">
              <a:solidFill>
                <a:srgbClr val="FED337"/>
              </a:solidFill>
              <a:latin typeface="Arial"/>
              <a:ea typeface="Arial"/>
              <a:cs typeface="Arial"/>
              <a:sym typeface="Arial"/>
            </a:endParaRPr>
          </a:p>
        </p:txBody>
      </p:sp>
      <p:sp>
        <p:nvSpPr>
          <p:cNvPr id="185" name="Google Shape;185;p6"/>
          <p:cNvSpPr txBox="1"/>
          <p:nvPr/>
        </p:nvSpPr>
        <p:spPr>
          <a:xfrm>
            <a:off x="1169075" y="4059025"/>
            <a:ext cx="100695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0" i="0" lang="zh-TW" sz="2100" u="none" cap="none" strike="noStrike">
                <a:solidFill>
                  <a:srgbClr val="FED337"/>
                </a:solidFill>
                <a:latin typeface="Arial"/>
                <a:ea typeface="Arial"/>
                <a:cs typeface="Arial"/>
                <a:sym typeface="Arial"/>
              </a:rPr>
              <a:t>Link：</a:t>
            </a:r>
            <a:r>
              <a:rPr lang="zh-TW" sz="1800">
                <a:solidFill>
                  <a:srgbClr val="FED337"/>
                </a:solidFill>
              </a:rPr>
              <a:t>https://www.kaggle.com/bobbyscience/league-of-legends-diamond-ranked-games-10-min</a:t>
            </a:r>
            <a:endParaRPr b="0" i="0" sz="2700" u="none" cap="none" strike="noStrike">
              <a:solidFill>
                <a:srgbClr val="FED337"/>
              </a:solidFill>
              <a:latin typeface="Arial"/>
              <a:ea typeface="Arial"/>
              <a:cs typeface="Arial"/>
              <a:sym typeface="Arial"/>
            </a:endParaRPr>
          </a:p>
        </p:txBody>
      </p:sp>
      <p:pic>
        <p:nvPicPr>
          <p:cNvPr id="186" name="Google Shape;186;p6"/>
          <p:cNvPicPr preferRelativeResize="0"/>
          <p:nvPr/>
        </p:nvPicPr>
        <p:blipFill rotWithShape="1">
          <a:blip r:embed="rId4">
            <a:alphaModFix/>
          </a:blip>
          <a:srcRect b="0" l="0" r="0" t="0"/>
          <a:stretch/>
        </p:blipFill>
        <p:spPr>
          <a:xfrm flipH="1">
            <a:off x="122870" y="120218"/>
            <a:ext cx="923330" cy="9233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2022-01-10T09:47:09Z</dcterms:created>
  <dc:creator>品萱 郭</dc:creator>
</cp:coreProperties>
</file>