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1"/>
  </p:notesMasterIdLst>
  <p:sldIdLst>
    <p:sldId id="256" r:id="rId2"/>
    <p:sldId id="257" r:id="rId3"/>
    <p:sldId id="259" r:id="rId4"/>
    <p:sldId id="265" r:id="rId5"/>
    <p:sldId id="260" r:id="rId6"/>
    <p:sldId id="266" r:id="rId7"/>
    <p:sldId id="274" r:id="rId8"/>
    <p:sldId id="277" r:id="rId9"/>
    <p:sldId id="263" r:id="rId10"/>
    <p:sldId id="261" r:id="rId11"/>
    <p:sldId id="262" r:id="rId12"/>
    <p:sldId id="280" r:id="rId13"/>
    <p:sldId id="291" r:id="rId14"/>
    <p:sldId id="281" r:id="rId15"/>
    <p:sldId id="283" r:id="rId16"/>
    <p:sldId id="284" r:id="rId17"/>
    <p:sldId id="285" r:id="rId18"/>
    <p:sldId id="286" r:id="rId19"/>
    <p:sldId id="287" r:id="rId20"/>
    <p:sldId id="288" r:id="rId21"/>
    <p:sldId id="292" r:id="rId22"/>
    <p:sldId id="279" r:id="rId23"/>
    <p:sldId id="289" r:id="rId24"/>
    <p:sldId id="275" r:id="rId25"/>
    <p:sldId id="264" r:id="rId26"/>
    <p:sldId id="278" r:id="rId27"/>
    <p:sldId id="276" r:id="rId28"/>
    <p:sldId id="272" r:id="rId29"/>
    <p:sldId id="270" r:id="rId30"/>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D9FF"/>
    <a:srgbClr val="6C1A00"/>
    <a:srgbClr val="00AACC"/>
    <a:srgbClr val="5EEC3C"/>
    <a:srgbClr val="1D3A00"/>
    <a:srgbClr val="003296"/>
    <a:srgbClr val="E39A39"/>
    <a:srgbClr val="FFC901"/>
    <a:srgbClr val="FE9202"/>
    <a:srgbClr val="FEA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634108-F00F-4C00-A552-4D7D9D407613}" v="10" dt="2019-08-15T08:37:04.297"/>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08" autoAdjust="0"/>
  </p:normalViewPr>
  <p:slideViewPr>
    <p:cSldViewPr>
      <p:cViewPr varScale="1">
        <p:scale>
          <a:sx n="118" d="100"/>
          <a:sy n="118" d="100"/>
        </p:scale>
        <p:origin x="1644" y="84"/>
      </p:cViewPr>
      <p:guideLst>
        <p:guide orient="horz" pos="1620"/>
        <p:guide pos="2160"/>
      </p:guideLst>
    </p:cSldViewPr>
  </p:slideViewPr>
  <p:notesTextViewPr>
    <p:cViewPr>
      <p:scale>
        <a:sx n="1" d="1"/>
        <a:sy n="1" d="1"/>
      </p:scale>
      <p:origin x="0" y="0"/>
    </p:cViewPr>
  </p:notesTextViewPr>
  <p:sorterViewPr>
    <p:cViewPr>
      <p:scale>
        <a:sx n="100" d="100"/>
        <a:sy n="100" d="100"/>
      </p:scale>
      <p:origin x="0" y="-192"/>
    </p:cViewPr>
  </p:sorterViewPr>
  <p:notesViewPr>
    <p:cSldViewPr>
      <p:cViewPr varScale="1">
        <p:scale>
          <a:sx n="84" d="100"/>
          <a:sy n="84" d="100"/>
        </p:scale>
        <p:origin x="3192" y="78"/>
      </p:cViewPr>
      <p:guideLst/>
    </p:cSldViewPr>
  </p:notes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2765A-6A62-4FAA-A18A-F0A8C9E5EEEB}" type="datetimeFigureOut">
              <a:rPr lang="en-US" smtClean="0"/>
              <a:t>8/15/2019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AE33-0F54-4F31-859D-295D942E110C}" type="slidenum">
              <a:rPr lang="en-US" smtClean="0"/>
              <a:t>‹#›</a:t>
            </a:fld>
            <a:endParaRPr lang="en-US"/>
          </a:p>
        </p:txBody>
      </p:sp>
    </p:spTree>
    <p:extLst>
      <p:ext uri="{BB962C8B-B14F-4D97-AF65-F5344CB8AC3E}">
        <p14:creationId xmlns:p14="http://schemas.microsoft.com/office/powerpoint/2010/main" val="70953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1371600" y="1143000"/>
            <a:ext cx="4114800" cy="308610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a:t>
            </a:fld>
            <a:endParaRPr lang="en-US"/>
          </a:p>
        </p:txBody>
      </p:sp>
    </p:spTree>
    <p:extLst>
      <p:ext uri="{BB962C8B-B14F-4D97-AF65-F5344CB8AC3E}">
        <p14:creationId xmlns:p14="http://schemas.microsoft.com/office/powerpoint/2010/main" val="966535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11</a:t>
            </a:fld>
            <a:endParaRPr lang="en-US"/>
          </a:p>
        </p:txBody>
      </p:sp>
    </p:spTree>
    <p:extLst>
      <p:ext uri="{BB962C8B-B14F-4D97-AF65-F5344CB8AC3E}">
        <p14:creationId xmlns:p14="http://schemas.microsoft.com/office/powerpoint/2010/main" val="84759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12</a:t>
            </a:fld>
            <a:endParaRPr lang="en-US"/>
          </a:p>
        </p:txBody>
      </p:sp>
    </p:spTree>
    <p:extLst>
      <p:ext uri="{BB962C8B-B14F-4D97-AF65-F5344CB8AC3E}">
        <p14:creationId xmlns:p14="http://schemas.microsoft.com/office/powerpoint/2010/main" val="330347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u="none"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13</a:t>
            </a:fld>
            <a:endParaRPr lang="en-US"/>
          </a:p>
        </p:txBody>
      </p:sp>
    </p:spTree>
    <p:extLst>
      <p:ext uri="{BB962C8B-B14F-4D97-AF65-F5344CB8AC3E}">
        <p14:creationId xmlns:p14="http://schemas.microsoft.com/office/powerpoint/2010/main" val="2380908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14</a:t>
            </a:fld>
            <a:endParaRPr lang="en-US"/>
          </a:p>
        </p:txBody>
      </p:sp>
    </p:spTree>
    <p:extLst>
      <p:ext uri="{BB962C8B-B14F-4D97-AF65-F5344CB8AC3E}">
        <p14:creationId xmlns:p14="http://schemas.microsoft.com/office/powerpoint/2010/main" val="197174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15</a:t>
            </a:fld>
            <a:endParaRPr lang="en-US"/>
          </a:p>
        </p:txBody>
      </p:sp>
    </p:spTree>
    <p:extLst>
      <p:ext uri="{BB962C8B-B14F-4D97-AF65-F5344CB8AC3E}">
        <p14:creationId xmlns:p14="http://schemas.microsoft.com/office/powerpoint/2010/main" val="2166583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16</a:t>
            </a:fld>
            <a:endParaRPr lang="en-US"/>
          </a:p>
        </p:txBody>
      </p:sp>
    </p:spTree>
    <p:extLst>
      <p:ext uri="{BB962C8B-B14F-4D97-AF65-F5344CB8AC3E}">
        <p14:creationId xmlns:p14="http://schemas.microsoft.com/office/powerpoint/2010/main" val="3320008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17</a:t>
            </a:fld>
            <a:endParaRPr lang="en-US"/>
          </a:p>
        </p:txBody>
      </p:sp>
    </p:spTree>
    <p:extLst>
      <p:ext uri="{BB962C8B-B14F-4D97-AF65-F5344CB8AC3E}">
        <p14:creationId xmlns:p14="http://schemas.microsoft.com/office/powerpoint/2010/main" val="557246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18</a:t>
            </a:fld>
            <a:endParaRPr lang="en-US"/>
          </a:p>
        </p:txBody>
      </p:sp>
    </p:spTree>
    <p:extLst>
      <p:ext uri="{BB962C8B-B14F-4D97-AF65-F5344CB8AC3E}">
        <p14:creationId xmlns:p14="http://schemas.microsoft.com/office/powerpoint/2010/main" val="3356316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19</a:t>
            </a:fld>
            <a:endParaRPr lang="en-US"/>
          </a:p>
        </p:txBody>
      </p:sp>
    </p:spTree>
    <p:extLst>
      <p:ext uri="{BB962C8B-B14F-4D97-AF65-F5344CB8AC3E}">
        <p14:creationId xmlns:p14="http://schemas.microsoft.com/office/powerpoint/2010/main" val="1090970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20</a:t>
            </a:fld>
            <a:endParaRPr lang="en-US"/>
          </a:p>
        </p:txBody>
      </p:sp>
    </p:spTree>
    <p:extLst>
      <p:ext uri="{BB962C8B-B14F-4D97-AF65-F5344CB8AC3E}">
        <p14:creationId xmlns:p14="http://schemas.microsoft.com/office/powerpoint/2010/main" val="115858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2</a:t>
            </a:fld>
            <a:endParaRPr lang="en-US"/>
          </a:p>
        </p:txBody>
      </p:sp>
    </p:spTree>
    <p:extLst>
      <p:ext uri="{BB962C8B-B14F-4D97-AF65-F5344CB8AC3E}">
        <p14:creationId xmlns:p14="http://schemas.microsoft.com/office/powerpoint/2010/main" val="3157542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21</a:t>
            </a:fld>
            <a:endParaRPr lang="en-US"/>
          </a:p>
        </p:txBody>
      </p:sp>
    </p:spTree>
    <p:extLst>
      <p:ext uri="{BB962C8B-B14F-4D97-AF65-F5344CB8AC3E}">
        <p14:creationId xmlns:p14="http://schemas.microsoft.com/office/powerpoint/2010/main" val="2257774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22</a:t>
            </a:fld>
            <a:endParaRPr lang="en-US"/>
          </a:p>
        </p:txBody>
      </p:sp>
    </p:spTree>
    <p:extLst>
      <p:ext uri="{BB962C8B-B14F-4D97-AF65-F5344CB8AC3E}">
        <p14:creationId xmlns:p14="http://schemas.microsoft.com/office/powerpoint/2010/main" val="290237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23</a:t>
            </a:fld>
            <a:endParaRPr lang="en-US"/>
          </a:p>
        </p:txBody>
      </p:sp>
    </p:spTree>
    <p:extLst>
      <p:ext uri="{BB962C8B-B14F-4D97-AF65-F5344CB8AC3E}">
        <p14:creationId xmlns:p14="http://schemas.microsoft.com/office/powerpoint/2010/main" val="2370820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1371600" y="1143000"/>
            <a:ext cx="4114800" cy="308610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24</a:t>
            </a:fld>
            <a:endParaRPr lang="en-US"/>
          </a:p>
        </p:txBody>
      </p:sp>
    </p:spTree>
    <p:extLst>
      <p:ext uri="{BB962C8B-B14F-4D97-AF65-F5344CB8AC3E}">
        <p14:creationId xmlns:p14="http://schemas.microsoft.com/office/powerpoint/2010/main" val="3023916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D17AE33-0F54-4F31-859D-295D942E110C}" type="slidenum">
              <a:rPr lang="en-US" smtClean="0"/>
              <a:t>26</a:t>
            </a:fld>
            <a:endParaRPr lang="en-US"/>
          </a:p>
        </p:txBody>
      </p:sp>
    </p:spTree>
    <p:extLst>
      <p:ext uri="{BB962C8B-B14F-4D97-AF65-F5344CB8AC3E}">
        <p14:creationId xmlns:p14="http://schemas.microsoft.com/office/powerpoint/2010/main" val="47852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u="none" strike="noStrike" kern="1200" baseline="0" dirty="0">
                <a:solidFill>
                  <a:schemeClr val="tx1"/>
                </a:solidFill>
                <a:latin typeface="+mn-lt"/>
                <a:ea typeface="+mn-ea"/>
                <a:cs typeface="+mn-cs"/>
              </a:rPr>
              <a:t>ניהול הסיכונים יתבצע באופן שוטף לאורך כל הפרויקט.</a:t>
            </a:r>
          </a:p>
          <a:p>
            <a:pPr algn="r" rtl="1"/>
            <a:r>
              <a:rPr lang="he-IL" sz="1200" b="0" i="0" u="none" strike="noStrike" kern="1200" baseline="0" dirty="0">
                <a:solidFill>
                  <a:schemeClr val="tx1"/>
                </a:solidFill>
                <a:latin typeface="+mn-lt"/>
                <a:ea typeface="+mn-ea"/>
                <a:cs typeface="+mn-cs"/>
              </a:rPr>
              <a:t>ניהול הסיכונים משמש אמצעי חשוב וקריטי שמטרתו להפחית סיכונים במהלך הפרויקט.</a:t>
            </a:r>
          </a:p>
          <a:p>
            <a:pPr algn="r" rtl="1"/>
            <a:r>
              <a:rPr lang="he-IL" sz="1200" b="0" i="0" u="none" strike="noStrike" kern="1200" baseline="0" dirty="0">
                <a:solidFill>
                  <a:schemeClr val="tx1"/>
                </a:solidFill>
                <a:latin typeface="+mn-lt"/>
                <a:ea typeface="+mn-ea"/>
                <a:cs typeface="+mn-cs"/>
              </a:rPr>
              <a:t>הוא מאפשר זיהוי מוקדם של תקלות פוטנציאליות ומניעת נזקים צפויים.</a:t>
            </a:r>
            <a:endParaRPr lang="he-IL" dirty="0"/>
          </a:p>
        </p:txBody>
      </p:sp>
      <p:sp>
        <p:nvSpPr>
          <p:cNvPr id="4" name="Slide Number Placeholder 3"/>
          <p:cNvSpPr>
            <a:spLocks noGrp="1"/>
          </p:cNvSpPr>
          <p:nvPr>
            <p:ph type="sldNum" sz="quarter" idx="10"/>
          </p:nvPr>
        </p:nvSpPr>
        <p:spPr/>
        <p:txBody>
          <a:bodyPr/>
          <a:lstStyle/>
          <a:p>
            <a:fld id="{CD17AE33-0F54-4F31-859D-295D942E110C}" type="slidenum">
              <a:rPr lang="en-US" smtClean="0"/>
              <a:t>27</a:t>
            </a:fld>
            <a:endParaRPr lang="en-US"/>
          </a:p>
        </p:txBody>
      </p:sp>
    </p:spTree>
    <p:extLst>
      <p:ext uri="{BB962C8B-B14F-4D97-AF65-F5344CB8AC3E}">
        <p14:creationId xmlns:p14="http://schemas.microsoft.com/office/powerpoint/2010/main" val="3318546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1" i="0" u="sng" kern="1200" dirty="0">
                <a:solidFill>
                  <a:schemeClr val="tx1"/>
                </a:solidFill>
                <a:effectLst/>
                <a:latin typeface="+mn-lt"/>
                <a:ea typeface="+mn-ea"/>
                <a:cs typeface="+mn-cs"/>
              </a:rPr>
              <a:t>חוק ארכימדס</a:t>
            </a:r>
          </a:p>
          <a:p>
            <a:pPr algn="r" rtl="1"/>
            <a:r>
              <a:rPr lang="he-IL" sz="1200" b="0" i="0" kern="1200" dirty="0">
                <a:solidFill>
                  <a:schemeClr val="tx1"/>
                </a:solidFill>
                <a:effectLst/>
                <a:latin typeface="+mn-lt"/>
                <a:ea typeface="+mn-ea"/>
                <a:cs typeface="+mn-cs"/>
              </a:rPr>
              <a:t>על גוף המצוי בתווך זורם (נוזל או גז) פועל כוח בכיוון מנוגד לכוח הכובד, השווה למשקלו של זורם שנפחו כנפח הגוף ושצפיפותו כמו של הזורם שמסביב לגוף. </a:t>
            </a:r>
          </a:p>
          <a:p>
            <a:pPr algn="r" rtl="1"/>
            <a:r>
              <a:rPr lang="he-IL" sz="1200" b="0" i="0" kern="1200" dirty="0">
                <a:solidFill>
                  <a:schemeClr val="tx1"/>
                </a:solidFill>
                <a:effectLst/>
                <a:latin typeface="+mn-lt"/>
                <a:ea typeface="+mn-ea"/>
                <a:cs typeface="+mn-cs"/>
              </a:rPr>
              <a:t>למשל, אם כדור בנפח של ליטר שקוע במים, יפעל עליו כוח עילוי השווה למשקל של ליטר מים באותה צפיפות של המים המקיפים את הגוף.</a:t>
            </a:r>
          </a:p>
          <a:p>
            <a:pPr algn="r" rtl="1"/>
            <a:endParaRPr lang="he-IL" sz="1200" b="1" i="0" kern="1200" dirty="0">
              <a:solidFill>
                <a:schemeClr val="tx1"/>
              </a:solidFill>
              <a:effectLst/>
              <a:latin typeface="+mn-lt"/>
              <a:ea typeface="+mn-ea"/>
              <a:cs typeface="+mn-cs"/>
            </a:endParaRPr>
          </a:p>
          <a:p>
            <a:pPr algn="r" rtl="1"/>
            <a:r>
              <a:rPr lang="he-IL" sz="1200" b="1" i="0" u="sng" kern="1200" dirty="0">
                <a:solidFill>
                  <a:schemeClr val="tx1"/>
                </a:solidFill>
                <a:effectLst/>
                <a:latin typeface="+mn-lt"/>
                <a:ea typeface="+mn-ea"/>
                <a:cs typeface="+mn-cs"/>
              </a:rPr>
              <a:t>משוואת הגז האידאלי</a:t>
            </a:r>
          </a:p>
          <a:p>
            <a:pPr algn="r" rtl="1"/>
            <a:r>
              <a:rPr lang="he-IL" sz="1200" b="1" i="0" kern="1200" dirty="0">
                <a:solidFill>
                  <a:schemeClr val="tx1"/>
                </a:solidFill>
                <a:effectLst/>
                <a:latin typeface="+mn-lt"/>
                <a:ea typeface="+mn-ea"/>
                <a:cs typeface="+mn-cs"/>
              </a:rPr>
              <a:t>מורכבת משלושה חוקים חשובים: חוק בויל, חוק צ'ארלס וחוק הגז המשולב. שלושת החוקים אלו מגדירים את הקשר בין נפח, לחץ וטמפרטורה של הגז. </a:t>
            </a:r>
          </a:p>
          <a:p>
            <a:pPr algn="r" rtl="1"/>
            <a:r>
              <a:rPr lang="he-IL" sz="1200" b="1" i="0" kern="1200" dirty="0">
                <a:solidFill>
                  <a:schemeClr val="tx1"/>
                </a:solidFill>
                <a:effectLst/>
                <a:latin typeface="+mn-lt"/>
                <a:ea typeface="+mn-ea"/>
                <a:cs typeface="+mn-cs"/>
              </a:rPr>
              <a:t>חוק בויל - </a:t>
            </a:r>
            <a:r>
              <a:rPr lang="he-IL" sz="1200" b="0" i="0" kern="1200" dirty="0">
                <a:solidFill>
                  <a:schemeClr val="tx1"/>
                </a:solidFill>
                <a:effectLst/>
                <a:latin typeface="+mn-lt"/>
                <a:ea typeface="+mn-ea"/>
                <a:cs typeface="+mn-cs"/>
              </a:rPr>
              <a:t>מגדיר את הקשר בין לחץ לנפח. </a:t>
            </a:r>
          </a:p>
          <a:p>
            <a:pPr algn="r" rtl="1"/>
            <a:r>
              <a:rPr lang="he-IL" sz="1200" b="0" i="0" kern="1200" dirty="0">
                <a:solidFill>
                  <a:schemeClr val="tx1"/>
                </a:solidFill>
                <a:effectLst/>
                <a:latin typeface="+mn-lt"/>
                <a:ea typeface="+mn-ea"/>
                <a:cs typeface="+mn-cs"/>
              </a:rPr>
              <a:t>ככל שהנפח גדל, הלחץ קטן משום שההסתברות של מולקולות הגז להתנגש בדפנות הכלי.</a:t>
            </a:r>
          </a:p>
          <a:p>
            <a:pPr algn="r" rtl="1"/>
            <a:r>
              <a:rPr lang="he-IL" sz="1200" b="1" i="0" kern="1200" dirty="0">
                <a:solidFill>
                  <a:schemeClr val="tx1"/>
                </a:solidFill>
                <a:effectLst/>
                <a:latin typeface="+mn-lt"/>
                <a:ea typeface="+mn-ea"/>
                <a:cs typeface="+mn-cs"/>
              </a:rPr>
              <a:t>חוק צ'ארלס - </a:t>
            </a:r>
            <a:r>
              <a:rPr lang="he-IL" sz="1200" b="0" i="0" kern="1200" dirty="0">
                <a:solidFill>
                  <a:schemeClr val="tx1"/>
                </a:solidFill>
                <a:effectLst/>
                <a:latin typeface="+mn-lt"/>
                <a:ea typeface="+mn-ea"/>
                <a:cs typeface="+mn-cs"/>
              </a:rPr>
              <a:t>מגדיר את הקשר בין טמפרטורה לנפח. </a:t>
            </a:r>
          </a:p>
          <a:p>
            <a:pPr algn="r" rtl="1"/>
            <a:r>
              <a:rPr lang="he-IL" sz="1200" b="0" i="0" kern="1200" dirty="0">
                <a:solidFill>
                  <a:schemeClr val="tx1"/>
                </a:solidFill>
                <a:effectLst/>
                <a:latin typeface="+mn-lt"/>
                <a:ea typeface="+mn-ea"/>
                <a:cs typeface="+mn-cs"/>
              </a:rPr>
              <a:t>ככל שהטמפרטורה עולה, גם הנפח עולה, משום שמולקולות הגז מקבלות אנרגית חום המתורגמת לאנרגיה קינטית הגורמת להן לנוע מהר יותר, והלחץ גדל. </a:t>
            </a:r>
          </a:p>
          <a:p>
            <a:pPr algn="r" rtl="1"/>
            <a:r>
              <a:rPr lang="he-IL" sz="1200" b="0" i="0" kern="1200" dirty="0">
                <a:solidFill>
                  <a:schemeClr val="tx1"/>
                </a:solidFill>
                <a:effectLst/>
                <a:latin typeface="+mn-lt"/>
                <a:ea typeface="+mn-ea"/>
                <a:cs typeface="+mn-cs"/>
              </a:rPr>
              <a:t>כאשר הלחץ גדל, הוא מאפשר את הגדלת הנפח על חשבון הלחץ. </a:t>
            </a:r>
          </a:p>
          <a:p>
            <a:pPr algn="r" rtl="1"/>
            <a:r>
              <a:rPr lang="he-IL" sz="1200" b="1" i="0" kern="1200" dirty="0">
                <a:solidFill>
                  <a:schemeClr val="tx1"/>
                </a:solidFill>
                <a:effectLst/>
                <a:latin typeface="+mn-lt"/>
                <a:ea typeface="+mn-ea"/>
                <a:cs typeface="+mn-cs"/>
              </a:rPr>
              <a:t>חוק הגז המשולב - </a:t>
            </a:r>
            <a:r>
              <a:rPr lang="he-IL" sz="1200" b="0" i="0" kern="1200" dirty="0">
                <a:solidFill>
                  <a:schemeClr val="tx1"/>
                </a:solidFill>
                <a:effectLst/>
                <a:latin typeface="+mn-lt"/>
                <a:ea typeface="+mn-ea"/>
                <a:cs typeface="+mn-cs"/>
              </a:rPr>
              <a:t>משלב בין שני החוקים הנ"ל ומראה את יחסי הגומלין בין טמפרטורה, לחץ ונפח.</a:t>
            </a:r>
          </a:p>
          <a:p>
            <a:pPr algn="r" rtl="1"/>
            <a:endParaRPr lang="he-IL" sz="1200" b="0" i="0" kern="1200" dirty="0">
              <a:solidFill>
                <a:schemeClr val="tx1"/>
              </a:solidFill>
              <a:effectLst/>
              <a:latin typeface="+mn-lt"/>
              <a:ea typeface="+mn-ea"/>
              <a:cs typeface="+mn-cs"/>
            </a:endParaRPr>
          </a:p>
          <a:p>
            <a:pPr algn="r" rtl="1"/>
            <a:r>
              <a:rPr lang="en-US" sz="1200" b="0" i="0" kern="1200" dirty="0">
                <a:solidFill>
                  <a:schemeClr val="tx1"/>
                </a:solidFill>
                <a:effectLst/>
                <a:latin typeface="+mn-lt"/>
                <a:ea typeface="+mn-ea"/>
                <a:cs typeface="+mn-cs"/>
              </a:rPr>
              <a:t>P</a:t>
            </a:r>
            <a:r>
              <a:rPr lang="he-IL" sz="1200" b="0" i="0" kern="1200" dirty="0">
                <a:solidFill>
                  <a:schemeClr val="tx1"/>
                </a:solidFill>
                <a:effectLst/>
                <a:latin typeface="+mn-lt"/>
                <a:ea typeface="+mn-ea"/>
                <a:cs typeface="+mn-cs"/>
              </a:rPr>
              <a:t> – לחץ, </a:t>
            </a:r>
            <a:r>
              <a:rPr lang="en-US" sz="1200" b="0" i="0" kern="1200" dirty="0">
                <a:solidFill>
                  <a:schemeClr val="tx1"/>
                </a:solidFill>
                <a:effectLst/>
                <a:latin typeface="+mn-lt"/>
                <a:ea typeface="+mn-ea"/>
                <a:cs typeface="+mn-cs"/>
              </a:rPr>
              <a:t>T</a:t>
            </a:r>
            <a:r>
              <a:rPr lang="he-IL" sz="1200" b="0" i="0" kern="1200" dirty="0">
                <a:solidFill>
                  <a:schemeClr val="tx1"/>
                </a:solidFill>
                <a:effectLst/>
                <a:latin typeface="+mn-lt"/>
                <a:ea typeface="+mn-ea"/>
                <a:cs typeface="+mn-cs"/>
              </a:rPr>
              <a:t> - טמפ', </a:t>
            </a:r>
            <a:r>
              <a:rPr lang="en-US" sz="1200" b="0" i="0" kern="1200" dirty="0">
                <a:solidFill>
                  <a:schemeClr val="tx1"/>
                </a:solidFill>
                <a:effectLst/>
                <a:latin typeface="+mn-lt"/>
                <a:ea typeface="+mn-ea"/>
                <a:cs typeface="+mn-cs"/>
              </a:rPr>
              <a:t>V</a:t>
            </a:r>
            <a:r>
              <a:rPr lang="he-IL" sz="1200" b="0" i="0" kern="1200" dirty="0">
                <a:solidFill>
                  <a:schemeClr val="tx1"/>
                </a:solidFill>
                <a:effectLst/>
                <a:latin typeface="+mn-lt"/>
                <a:ea typeface="+mn-ea"/>
                <a:cs typeface="+mn-cs"/>
              </a:rPr>
              <a:t> - נפח, </a:t>
            </a:r>
            <a:r>
              <a:rPr lang="en-US" sz="1200" b="0" i="0" kern="1200" dirty="0">
                <a:solidFill>
                  <a:schemeClr val="tx1"/>
                </a:solidFill>
                <a:effectLst/>
                <a:latin typeface="+mn-lt"/>
                <a:ea typeface="+mn-ea"/>
                <a:cs typeface="+mn-cs"/>
              </a:rPr>
              <a:t>R</a:t>
            </a:r>
            <a:r>
              <a:rPr lang="he-IL" sz="1200" b="0" i="0" kern="1200" dirty="0">
                <a:solidFill>
                  <a:schemeClr val="tx1"/>
                </a:solidFill>
                <a:effectLst/>
                <a:latin typeface="+mn-lt"/>
                <a:ea typeface="+mn-ea"/>
                <a:cs typeface="+mn-cs"/>
              </a:rPr>
              <a:t> – קבוע הגזים, </a:t>
            </a:r>
            <a:r>
              <a:rPr lang="en-US" sz="1200" b="0" i="0" kern="1200" dirty="0">
                <a:solidFill>
                  <a:schemeClr val="tx1"/>
                </a:solidFill>
                <a:effectLst/>
                <a:latin typeface="+mn-lt"/>
                <a:ea typeface="+mn-ea"/>
                <a:cs typeface="+mn-cs"/>
              </a:rPr>
              <a:t>n</a:t>
            </a:r>
            <a:r>
              <a:rPr lang="he-IL" sz="1200" b="0" i="0" kern="1200" dirty="0">
                <a:solidFill>
                  <a:schemeClr val="tx1"/>
                </a:solidFill>
                <a:effectLst/>
                <a:latin typeface="+mn-lt"/>
                <a:ea typeface="+mn-ea"/>
                <a:cs typeface="+mn-cs"/>
              </a:rPr>
              <a:t> – מספר המולים</a:t>
            </a:r>
          </a:p>
        </p:txBody>
      </p:sp>
      <p:sp>
        <p:nvSpPr>
          <p:cNvPr id="4" name="Slide Number Placeholder 3"/>
          <p:cNvSpPr>
            <a:spLocks noGrp="1"/>
          </p:cNvSpPr>
          <p:nvPr>
            <p:ph type="sldNum" sz="quarter" idx="5"/>
          </p:nvPr>
        </p:nvSpPr>
        <p:spPr/>
        <p:txBody>
          <a:bodyPr/>
          <a:lstStyle/>
          <a:p>
            <a:fld id="{CD17AE33-0F54-4F31-859D-295D942E110C}" type="slidenum">
              <a:rPr lang="en-US" smtClean="0"/>
              <a:t>28</a:t>
            </a:fld>
            <a:endParaRPr lang="en-US"/>
          </a:p>
        </p:txBody>
      </p:sp>
    </p:spTree>
    <p:extLst>
      <p:ext uri="{BB962C8B-B14F-4D97-AF65-F5344CB8AC3E}">
        <p14:creationId xmlns:p14="http://schemas.microsoft.com/office/powerpoint/2010/main" val="354434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29</a:t>
            </a:fld>
            <a:endParaRPr lang="en-US"/>
          </a:p>
        </p:txBody>
      </p:sp>
    </p:spTree>
    <p:extLst>
      <p:ext uri="{BB962C8B-B14F-4D97-AF65-F5344CB8AC3E}">
        <p14:creationId xmlns:p14="http://schemas.microsoft.com/office/powerpoint/2010/main" val="317159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a:solidFill>
                  <a:schemeClr val="tx1"/>
                </a:solidFill>
                <a:effectLst/>
                <a:latin typeface="+mn-lt"/>
                <a:ea typeface="+mn-ea"/>
                <a:cs typeface="+mn-cs"/>
              </a:rPr>
              <a:t>טביעה מכונה "המוות השקט", היא מתרחשת במהירות ובדממה ובדרך כלל לא שומעים בכי או צעקות מצוקה. </a:t>
            </a:r>
          </a:p>
          <a:p>
            <a:pPr algn="r" rtl="1"/>
            <a:r>
              <a:rPr lang="he-IL" sz="1200" kern="1200" dirty="0">
                <a:solidFill>
                  <a:schemeClr val="tx1"/>
                </a:solidFill>
                <a:effectLst/>
                <a:latin typeface="+mn-lt"/>
                <a:ea typeface="+mn-ea"/>
                <a:cs typeface="+mn-cs"/>
              </a:rPr>
              <a:t>מקרי פגיעה ומוות כתוצאה מ"המוות השקט", בעיקר של תינוקות ושל ילדים, </a:t>
            </a:r>
            <a:r>
              <a:rPr lang="he-IL" sz="1200" u="sng" kern="1200" dirty="0">
                <a:solidFill>
                  <a:schemeClr val="tx1"/>
                </a:solidFill>
                <a:effectLst/>
                <a:latin typeface="+mn-lt"/>
                <a:ea typeface="+mn-ea"/>
                <a:cs typeface="+mn-cs"/>
              </a:rPr>
              <a:t>הפכו לשגרה עצובה בישראל ובעולם</a:t>
            </a:r>
          </a:p>
          <a:p>
            <a:pPr algn="r" rtl="1"/>
            <a:endParaRPr lang="he-IL"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טביעה הינה סיבת התמותה השנייה בשכיחותה בקרב ילדים. כשליש ממקרי הטביעה שהסתיימו במוות, היו של ילדים בגילי 4-0. </a:t>
            </a:r>
          </a:p>
          <a:p>
            <a:pPr algn="r" rtl="1"/>
            <a:endParaRPr lang="he-IL"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מקובל לחשוב כי טביעות מתרחשות רק במים עמוקים, אך למעשה מרבית הטביעות נגרמות בלי קשר לעומק המים. גם בגובה עשרה סנטימטר ילד יכול לטבוע, אם פיו ואפו נמצאים מתחת לפני המים. מגע של מים עם דרכי הנשימה מוביל להתכווצות של שרירי הלוע, דבר שבעצמו סוגר את דרכי הנשימה ומוביל לחנק.</a:t>
            </a:r>
          </a:p>
          <a:p>
            <a:pPr algn="r" rtl="1"/>
            <a:endParaRPr lang="he-IL" sz="1200"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טביעות נגרמות בדרך כלל בהעדר השגחה, ואפילו לשניות בודדות. זה יכול לקרות בים, בבריכה העירונית, בבריכה הפרטית בבית, או במלון. נמצא כי תשעה מכל עשרה מקרי טביעה של ילדים התרחשו כשההורים היו בקרבת ילדיהם ולעיתים אף צמודים להם ממש.</a:t>
            </a:r>
            <a:r>
              <a:rPr lang="en-US" sz="1200" kern="1200" dirty="0">
                <a:solidFill>
                  <a:schemeClr val="tx1"/>
                </a:solidFill>
                <a:effectLst/>
                <a:latin typeface="+mn-lt"/>
                <a:ea typeface="+mn-ea"/>
                <a:cs typeface="+mn-cs"/>
              </a:rPr>
              <a:t> </a:t>
            </a:r>
          </a:p>
          <a:p>
            <a:pPr rtl="1"/>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r" rtl="1"/>
            <a:endParaRPr lang="he-IL" sz="1200" kern="1200" dirty="0">
              <a:solidFill>
                <a:schemeClr val="tx1"/>
              </a:solidFill>
              <a:effectLst/>
              <a:latin typeface="+mn-lt"/>
              <a:ea typeface="+mn-ea"/>
              <a:cs typeface="+mn-cs"/>
            </a:endParaRPr>
          </a:p>
          <a:p>
            <a:pPr algn="r" rtl="1"/>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3</a:t>
            </a:fld>
            <a:endParaRPr lang="en-US"/>
          </a:p>
        </p:txBody>
      </p:sp>
    </p:spTree>
    <p:extLst>
      <p:ext uri="{BB962C8B-B14F-4D97-AF65-F5344CB8AC3E}">
        <p14:creationId xmlns:p14="http://schemas.microsoft.com/office/powerpoint/2010/main" val="55512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למרות אמצעי הבטיחות הקיימים למניעת טביעות ומקרי מוות בקרב תינוקות וילדים, </a:t>
            </a:r>
            <a:r>
              <a:rPr lang="he-IL" u="sng" dirty="0"/>
              <a:t>מקרים אלו נעשו שכיחים יותר</a:t>
            </a:r>
            <a:r>
              <a:rPr lang="he-IL" u="none" dirty="0"/>
              <a:t> </a:t>
            </a:r>
            <a:r>
              <a:rPr lang="he-IL" dirty="0"/>
              <a:t>מאשר בעבר.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בשל בעיה חשובה זו החלטנו לפתח מערכת המשלבת חומרה ותוכנה שתדע לזהות מקרי טביעה בקרב תינוקות וילדים שאינם יודעים לשחות.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המערכת תיתן מענה אוטומטי, מהיר ויעיל להצלת חיי הילד בעת טביעה.</a:t>
            </a:r>
            <a:endParaRPr lang="en-US" sz="1200" kern="1200" dirty="0">
              <a:solidFill>
                <a:schemeClr val="tx1"/>
              </a:solidFill>
              <a:effectLst/>
              <a:latin typeface="+mn-lt"/>
              <a:ea typeface="+mn-ea"/>
              <a:cs typeface="+mn-cs"/>
            </a:endParaRPr>
          </a:p>
          <a:p>
            <a:pPr algn="r" rtl="1"/>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4</a:t>
            </a:fld>
            <a:endParaRPr lang="en-US"/>
          </a:p>
        </p:txBody>
      </p:sp>
    </p:spTree>
    <p:extLst>
      <p:ext uri="{BB962C8B-B14F-4D97-AF65-F5344CB8AC3E}">
        <p14:creationId xmlns:p14="http://schemas.microsoft.com/office/powerpoint/2010/main" val="325546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המוצר הסופי יהיה בנוי בצורת שרשרת אשר תולבש על צוואר הילד בעזרת ההורים.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משני צידי השרשרת יהיו בלוני ציפה מקופלים לתוך השרשרת. הבלונים יתמלאו ב</a:t>
            </a:r>
            <a:r>
              <a:rPr lang="en-US" sz="1200" kern="1200" dirty="0">
                <a:solidFill>
                  <a:schemeClr val="tx1"/>
                </a:solidFill>
                <a:effectLst/>
                <a:latin typeface="+mn-lt"/>
                <a:ea typeface="+mn-ea"/>
                <a:cs typeface="+mn-cs"/>
              </a:rPr>
              <a:t>C02</a:t>
            </a:r>
            <a:r>
              <a:rPr lang="he-IL" sz="1200" kern="1200" dirty="0">
                <a:solidFill>
                  <a:schemeClr val="tx1"/>
                </a:solidFill>
                <a:effectLst/>
                <a:latin typeface="+mn-lt"/>
                <a:ea typeface="+mn-ea"/>
                <a:cs typeface="+mn-cs"/>
              </a:rPr>
              <a:t> בעת טביעה.</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המערכת החשמלית תהיה אחראית לזיהוי הטביעה ולהפעלת המנגנונים השונים להצלת הילד במקרה הצורך. </a:t>
            </a:r>
          </a:p>
          <a:p>
            <a:pPr algn="r" rtl="1"/>
            <a:r>
              <a:rPr lang="he-IL" sz="1200" kern="1200" dirty="0">
                <a:solidFill>
                  <a:schemeClr val="tx1"/>
                </a:solidFill>
                <a:effectLst/>
                <a:latin typeface="+mn-lt"/>
                <a:ea typeface="+mn-ea"/>
                <a:cs typeface="+mn-cs"/>
              </a:rPr>
              <a:t>רכיבי המערכת החשמלית יהיו בתוך מארז עמיד למים (</a:t>
            </a:r>
            <a:r>
              <a:rPr lang="en-US" sz="1200" kern="1200" dirty="0">
                <a:solidFill>
                  <a:schemeClr val="tx1"/>
                </a:solidFill>
                <a:effectLst/>
                <a:latin typeface="+mn-lt"/>
                <a:ea typeface="+mn-ea"/>
                <a:cs typeface="+mn-cs"/>
              </a:rPr>
              <a:t>IP67</a:t>
            </a:r>
            <a:r>
              <a:rPr lang="he-IL" sz="1200" kern="1200" dirty="0">
                <a:solidFill>
                  <a:schemeClr val="tx1"/>
                </a:solidFill>
                <a:effectLst/>
                <a:latin typeface="+mn-lt"/>
                <a:ea typeface="+mn-ea"/>
                <a:cs typeface="+mn-cs"/>
              </a:rPr>
              <a:t>) שיחובר גם הוא לשרשרת.</a:t>
            </a:r>
            <a:endParaRPr lang="en-US" sz="1200" kern="1200" dirty="0">
              <a:solidFill>
                <a:schemeClr val="tx1"/>
              </a:solidFill>
              <a:effectLst/>
              <a:latin typeface="+mn-lt"/>
              <a:ea typeface="+mn-ea"/>
              <a:cs typeface="+mn-cs"/>
            </a:endParaRPr>
          </a:p>
          <a:p>
            <a:pPr algn="r" rtl="1"/>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5</a:t>
            </a:fld>
            <a:endParaRPr lang="en-US"/>
          </a:p>
        </p:txBody>
      </p:sp>
    </p:spTree>
    <p:extLst>
      <p:ext uri="{BB962C8B-B14F-4D97-AF65-F5344CB8AC3E}">
        <p14:creationId xmlns:p14="http://schemas.microsoft.com/office/powerpoint/2010/main" val="383969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200" kern="1200" dirty="0">
                <a:solidFill>
                  <a:schemeClr val="tx1"/>
                </a:solidFill>
                <a:effectLst/>
                <a:latin typeface="+mn-lt"/>
                <a:ea typeface="+mn-ea"/>
                <a:cs typeface="+mn-cs"/>
              </a:rPr>
              <a:t>המערכת משלבת חומרה שנבחרה בקפידה כדי לבצע בצורה הטובה ביותר את המטרות והדרישות שהוגדרו. </a:t>
            </a:r>
          </a:p>
          <a:p>
            <a:pPr algn="r" rtl="1"/>
            <a:r>
              <a:rPr lang="he-IL" b="1" u="sng" dirty="0"/>
              <a:t>דרישות מהרכיבים:</a:t>
            </a:r>
          </a:p>
          <a:p>
            <a:pPr algn="r" rtl="1"/>
            <a:r>
              <a:rPr lang="he-IL" u="sng" dirty="0"/>
              <a:t>אמינות</a:t>
            </a:r>
            <a:r>
              <a:rPr lang="he-IL" u="none" dirty="0"/>
              <a:t> - </a:t>
            </a:r>
            <a:r>
              <a:rPr lang="he-IL" sz="1200" kern="1200" dirty="0">
                <a:solidFill>
                  <a:schemeClr val="tx1"/>
                </a:solidFill>
                <a:effectLst/>
                <a:latin typeface="+mn-lt"/>
                <a:ea typeface="+mn-ea"/>
                <a:cs typeface="+mn-cs"/>
              </a:rPr>
              <a:t>בחרנו רכיבים שהוכיחו את אמינותם ודיוקם בפרויקטים אחרים ובשוק הכללי.</a:t>
            </a:r>
          </a:p>
          <a:p>
            <a:pPr algn="r" rtl="1"/>
            <a:r>
              <a:rPr lang="he-IL" sz="1200" u="sng" kern="1200" dirty="0">
                <a:solidFill>
                  <a:schemeClr val="tx1"/>
                </a:solidFill>
                <a:effectLst/>
                <a:latin typeface="+mn-lt"/>
                <a:ea typeface="+mn-ea"/>
                <a:cs typeface="+mn-cs"/>
              </a:rPr>
              <a:t>גודל</a:t>
            </a:r>
            <a:r>
              <a:rPr lang="he-IL" sz="1200" kern="1200" dirty="0">
                <a:solidFill>
                  <a:schemeClr val="tx1"/>
                </a:solidFill>
                <a:effectLst/>
                <a:latin typeface="+mn-lt"/>
                <a:ea typeface="+mn-ea"/>
                <a:cs typeface="+mn-cs"/>
              </a:rPr>
              <a:t> - רכיבי המערכת צריכים להיות כמה שיותר קטנים וקלים כדי שהמוצר כולו יהיה נוח ולא כבד מידי לילד.</a:t>
            </a:r>
          </a:p>
          <a:p>
            <a:pPr algn="r" rtl="1"/>
            <a:r>
              <a:rPr lang="he-IL" sz="1200" u="sng" kern="1200" dirty="0">
                <a:solidFill>
                  <a:schemeClr val="tx1"/>
                </a:solidFill>
                <a:effectLst/>
                <a:latin typeface="+mn-lt"/>
                <a:ea typeface="+mn-ea"/>
                <a:cs typeface="+mn-cs"/>
              </a:rPr>
              <a:t>צריכת אנרגיה</a:t>
            </a:r>
            <a:r>
              <a:rPr lang="he-IL" sz="1200" u="none" kern="1200" dirty="0">
                <a:solidFill>
                  <a:schemeClr val="tx1"/>
                </a:solidFill>
                <a:effectLst/>
                <a:latin typeface="+mn-lt"/>
                <a:ea typeface="+mn-ea"/>
                <a:cs typeface="+mn-cs"/>
              </a:rPr>
              <a:t> - המערכת החשמלית תקבל מתח מסוללה </a:t>
            </a:r>
            <a:r>
              <a:rPr lang="en-US" sz="1200" u="none" kern="1200" dirty="0">
                <a:solidFill>
                  <a:schemeClr val="tx1"/>
                </a:solidFill>
                <a:effectLst/>
                <a:latin typeface="+mn-lt"/>
                <a:ea typeface="+mn-ea"/>
                <a:cs typeface="+mn-cs"/>
              </a:rPr>
              <a:t>LiPo 3.7V</a:t>
            </a:r>
            <a:r>
              <a:rPr lang="he-IL" sz="1200" u="none" kern="1200" dirty="0">
                <a:solidFill>
                  <a:schemeClr val="tx1"/>
                </a:solidFill>
                <a:effectLst/>
                <a:latin typeface="+mn-lt"/>
                <a:ea typeface="+mn-ea"/>
                <a:cs typeface="+mn-cs"/>
              </a:rPr>
              <a:t> קטנה ולכן הרכיבים בה, יהיו רכיבים בעלי צריכת אנרגיה נמוכה ככל הניתן.</a:t>
            </a:r>
          </a:p>
          <a:p>
            <a:pPr algn="r" rtl="1"/>
            <a:endParaRPr lang="he-IL" sz="1200" u="none"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כל הרכיבים יהיו מחברים ליחידת מיקרו-בקר.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בפרויקט זה בחרנו לעבוד עם ארדואינו כי הוא כלי פיתוח ופלטפורמה בקוד פתוח שכולל סביבת פיתוח קלה ונוחה למשתמש.</a:t>
            </a:r>
            <a:endParaRPr lang="en-US" sz="1200" kern="1200" dirty="0">
              <a:solidFill>
                <a:schemeClr val="tx1"/>
              </a:solidFill>
              <a:effectLst/>
              <a:latin typeface="+mn-lt"/>
              <a:ea typeface="+mn-ea"/>
              <a:cs typeface="+mn-cs"/>
            </a:endParaRPr>
          </a:p>
          <a:p>
            <a:pPr algn="r" rtl="1"/>
            <a:r>
              <a:rPr lang="he-IL" sz="1200" b="1" u="none" kern="1200" dirty="0">
                <a:solidFill>
                  <a:schemeClr val="tx1"/>
                </a:solidFill>
                <a:effectLst/>
                <a:latin typeface="+mn-lt"/>
                <a:ea typeface="+mn-ea"/>
                <a:cs typeface="+mn-cs"/>
              </a:rPr>
              <a:t>ארדואינו פרו מיני</a:t>
            </a:r>
            <a:r>
              <a:rPr lang="he-IL" sz="1200" u="none" kern="1200" dirty="0">
                <a:solidFill>
                  <a:schemeClr val="tx1"/>
                </a:solidFill>
                <a:effectLst/>
                <a:latin typeface="+mn-lt"/>
                <a:ea typeface="+mn-ea"/>
                <a:cs typeface="+mn-cs"/>
              </a:rPr>
              <a:t> כי הוא: </a:t>
            </a:r>
            <a:r>
              <a:rPr lang="he-IL" sz="1200" kern="1200" dirty="0">
                <a:solidFill>
                  <a:schemeClr val="tx1"/>
                </a:solidFill>
                <a:effectLst/>
                <a:latin typeface="+mn-lt"/>
                <a:ea typeface="+mn-ea"/>
                <a:cs typeface="+mn-cs"/>
              </a:rPr>
              <a:t>קומפקטי, חסכוני באנרגיה וכולל את כל </a:t>
            </a:r>
            <a:r>
              <a:rPr lang="en-US" sz="1200" kern="1200" dirty="0">
                <a:solidFill>
                  <a:schemeClr val="tx1"/>
                </a:solidFill>
                <a:effectLst/>
                <a:latin typeface="+mn-lt"/>
                <a:ea typeface="+mn-ea"/>
                <a:cs typeface="+mn-cs"/>
              </a:rPr>
              <a:t>I/0</a:t>
            </a:r>
            <a:r>
              <a:rPr lang="he-IL" sz="1200" kern="1200" dirty="0">
                <a:solidFill>
                  <a:schemeClr val="tx1"/>
                </a:solidFill>
                <a:effectLst/>
                <a:latin typeface="+mn-lt"/>
                <a:ea typeface="+mn-ea"/>
                <a:cs typeface="+mn-cs"/>
              </a:rPr>
              <a:t> הדרושים לנו.</a:t>
            </a:r>
          </a:p>
          <a:p>
            <a:pPr algn="r" rtl="1"/>
            <a:endParaRPr lang="he-IL" sz="1200" u="none" kern="1200" dirty="0">
              <a:solidFill>
                <a:schemeClr val="tx1"/>
              </a:solidFill>
              <a:effectLst/>
              <a:latin typeface="+mn-lt"/>
              <a:ea typeface="+mn-ea"/>
              <a:cs typeface="+mn-cs"/>
            </a:endParaRPr>
          </a:p>
          <a:p>
            <a:pPr algn="r" rtl="1"/>
            <a:r>
              <a:rPr lang="he-IL" sz="1200" b="1" u="none" kern="1200" dirty="0">
                <a:solidFill>
                  <a:schemeClr val="tx1"/>
                </a:solidFill>
                <a:effectLst/>
                <a:latin typeface="+mn-lt"/>
                <a:ea typeface="+mn-ea"/>
                <a:cs typeface="+mn-cs"/>
              </a:rPr>
              <a:t>חיישן העומק </a:t>
            </a:r>
            <a:r>
              <a:rPr lang="he-IL" sz="1200" u="none" kern="1200" dirty="0">
                <a:solidFill>
                  <a:schemeClr val="tx1"/>
                </a:solidFill>
                <a:effectLst/>
                <a:latin typeface="+mn-lt"/>
                <a:ea typeface="+mn-ea"/>
                <a:cs typeface="+mn-cs"/>
              </a:rPr>
              <a:t>הוא חיישן אבסולוטי כלומר </a:t>
            </a:r>
            <a:r>
              <a:rPr lang="he-IL" sz="1200" b="0" i="0" u="none" strike="noStrike" kern="1200" baseline="0" dirty="0">
                <a:solidFill>
                  <a:schemeClr val="tx1"/>
                </a:solidFill>
                <a:latin typeface="+mn-lt"/>
                <a:ea typeface="+mn-ea"/>
                <a:cs typeface="+mn-cs"/>
              </a:rPr>
              <a:t>בעלי מקדמים פנימיים מכוילים במפעל, </a:t>
            </a:r>
          </a:p>
          <a:p>
            <a:pPr algn="r" rtl="1"/>
            <a:r>
              <a:rPr lang="he-IL" sz="1200" b="0" i="0" u="none" strike="noStrike" kern="1200" baseline="0" dirty="0">
                <a:solidFill>
                  <a:schemeClr val="tx1"/>
                </a:solidFill>
                <a:latin typeface="+mn-lt"/>
                <a:ea typeface="+mn-ea"/>
                <a:cs typeface="+mn-cs"/>
              </a:rPr>
              <a:t>ולכן ניתן להשתמש בהם ללא חיישן נוסף מחוץ למים לקבל נתוני ייחוס.</a:t>
            </a:r>
          </a:p>
          <a:p>
            <a:pPr algn="r" rtl="1"/>
            <a:r>
              <a:rPr lang="he-IL" sz="1200" b="0" i="0" u="none" strike="noStrike" kern="1200" baseline="0" dirty="0">
                <a:solidFill>
                  <a:schemeClr val="tx1"/>
                </a:solidFill>
                <a:latin typeface="+mn-lt"/>
                <a:ea typeface="+mn-ea"/>
                <a:cs typeface="+mn-cs"/>
              </a:rPr>
              <a:t>מתח היציאה האנלוגי מחיישן הלחץ </a:t>
            </a:r>
            <a:r>
              <a:rPr lang="he-IL" sz="1200" b="0" i="0" u="none" strike="noStrike" kern="1200" baseline="0" dirty="0" err="1">
                <a:solidFill>
                  <a:schemeClr val="tx1"/>
                </a:solidFill>
                <a:latin typeface="+mn-lt"/>
                <a:ea typeface="+mn-ea"/>
                <a:cs typeface="+mn-cs"/>
              </a:rPr>
              <a:t>הפיאזו</a:t>
            </a:r>
            <a:r>
              <a:rPr lang="he-IL" sz="1200" b="0" i="0" u="none" strike="noStrike" kern="1200" baseline="0" dirty="0">
                <a:solidFill>
                  <a:schemeClr val="tx1"/>
                </a:solidFill>
                <a:latin typeface="+mn-lt"/>
                <a:ea typeface="+mn-ea"/>
                <a:cs typeface="+mn-cs"/>
              </a:rPr>
              <a:t>-התנגדותי מומר לערך דיגיטלי.</a:t>
            </a:r>
          </a:p>
          <a:p>
            <a:pPr algn="r" rtl="1"/>
            <a:endParaRPr lang="he-IL" sz="1200" b="0" i="0" u="none" strike="noStrike" kern="1200" baseline="0" dirty="0">
              <a:solidFill>
                <a:schemeClr val="tx1"/>
              </a:solidFill>
              <a:latin typeface="+mn-lt"/>
              <a:ea typeface="+mn-ea"/>
              <a:cs typeface="+mn-cs"/>
            </a:endParaRPr>
          </a:p>
          <a:p>
            <a:pPr algn="r" rtl="1"/>
            <a:r>
              <a:rPr lang="he-IL" sz="1200" b="0" i="0" u="none" strike="noStrike" kern="1200" baseline="0" dirty="0">
                <a:solidFill>
                  <a:schemeClr val="tx1"/>
                </a:solidFill>
                <a:latin typeface="+mn-lt"/>
                <a:ea typeface="+mn-ea"/>
                <a:cs typeface="+mn-cs"/>
              </a:rPr>
              <a:t>בפרויקט זה בחרו לעבוד עם </a:t>
            </a:r>
            <a:r>
              <a:rPr lang="he-IL" sz="1200" b="1" i="0" u="none" strike="noStrike" kern="1200" baseline="0" dirty="0">
                <a:solidFill>
                  <a:schemeClr val="tx1"/>
                </a:solidFill>
                <a:latin typeface="+mn-lt"/>
                <a:ea typeface="+mn-ea"/>
                <a:cs typeface="+mn-cs"/>
              </a:rPr>
              <a:t>מנוע </a:t>
            </a:r>
            <a:r>
              <a:rPr lang="en-US" sz="1200" b="1" i="0" u="none" strike="noStrike" kern="1200" baseline="0" dirty="0">
                <a:solidFill>
                  <a:schemeClr val="tx1"/>
                </a:solidFill>
                <a:latin typeface="+mn-lt"/>
                <a:ea typeface="+mn-ea"/>
                <a:cs typeface="+mn-cs"/>
              </a:rPr>
              <a:t>DC</a:t>
            </a:r>
            <a:r>
              <a:rPr lang="he-IL" sz="1200" b="1" i="0" u="none" strike="noStrike" kern="1200" baseline="0" dirty="0">
                <a:solidFill>
                  <a:schemeClr val="tx1"/>
                </a:solidFill>
                <a:latin typeface="+mn-lt"/>
                <a:ea typeface="+mn-ea"/>
                <a:cs typeface="+mn-cs"/>
              </a:rPr>
              <a:t>:</a:t>
            </a:r>
          </a:p>
          <a:p>
            <a:pPr marL="171450" indent="-171450" algn="r" rtl="1">
              <a:buFont typeface="Arial" panose="020B0604020202020204" pitchFamily="34" charset="0"/>
              <a:buChar char="•"/>
            </a:pPr>
            <a:r>
              <a:rPr lang="he-IL" sz="1200" b="0" i="0" u="none" strike="noStrike" kern="1200" baseline="0" dirty="0">
                <a:solidFill>
                  <a:schemeClr val="tx1"/>
                </a:solidFill>
                <a:latin typeface="+mn-lt"/>
                <a:ea typeface="+mn-ea"/>
                <a:cs typeface="+mn-cs"/>
              </a:rPr>
              <a:t>הם מספקים מומנט חזק מאד בהשוואה לגודלם</a:t>
            </a:r>
          </a:p>
          <a:p>
            <a:pPr marL="171450" indent="-171450" algn="r" rtl="1">
              <a:buFont typeface="Arial" panose="020B0604020202020204" pitchFamily="34" charset="0"/>
              <a:buChar char="•"/>
            </a:pPr>
            <a:endParaRPr lang="he-IL" sz="1200" b="0" i="0" u="none" strike="noStrike" kern="1200" baseline="0" dirty="0">
              <a:solidFill>
                <a:schemeClr val="tx1"/>
              </a:solidFill>
              <a:latin typeface="+mn-lt"/>
              <a:ea typeface="+mn-ea"/>
              <a:cs typeface="+mn-cs"/>
            </a:endParaRPr>
          </a:p>
          <a:p>
            <a:pPr algn="r" rtl="1"/>
            <a:r>
              <a:rPr lang="he-IL" sz="1200" b="1" i="0" u="none" strike="noStrike" kern="1200" baseline="0" dirty="0">
                <a:solidFill>
                  <a:schemeClr val="tx1"/>
                </a:solidFill>
                <a:latin typeface="+mn-lt"/>
                <a:ea typeface="+mn-ea"/>
                <a:cs typeface="+mn-cs"/>
              </a:rPr>
              <a:t>בחרנו בסוללת </a:t>
            </a:r>
            <a:r>
              <a:rPr lang="en-US" sz="1200" b="1" i="0" u="none" strike="noStrike" kern="1200" baseline="0" dirty="0">
                <a:solidFill>
                  <a:schemeClr val="tx1"/>
                </a:solidFill>
                <a:latin typeface="+mn-lt"/>
                <a:ea typeface="+mn-ea"/>
                <a:cs typeface="+mn-cs"/>
              </a:rPr>
              <a:t>LiPo</a:t>
            </a:r>
            <a:r>
              <a:rPr lang="he-IL" sz="1200" b="1" i="0" u="none" strike="noStrike" kern="1200" baseline="0" dirty="0">
                <a:solidFill>
                  <a:schemeClr val="tx1"/>
                </a:solidFill>
                <a:latin typeface="+mn-lt"/>
                <a:ea typeface="+mn-ea"/>
                <a:cs typeface="+mn-cs"/>
              </a:rPr>
              <a:t> </a:t>
            </a:r>
            <a:r>
              <a:rPr lang="he-IL" sz="1200" b="0" i="0" u="none" strike="noStrike" kern="1200" baseline="0" dirty="0">
                <a:solidFill>
                  <a:schemeClr val="tx1"/>
                </a:solidFill>
                <a:latin typeface="+mn-lt"/>
                <a:ea typeface="+mn-ea"/>
                <a:cs typeface="+mn-cs"/>
              </a:rPr>
              <a:t>מכיוון שהן סוללות קטנות המיועדות למכשירים חשמליים קטנים. </a:t>
            </a:r>
          </a:p>
          <a:p>
            <a:pPr algn="r" rtl="1"/>
            <a:r>
              <a:rPr lang="he-IL" sz="1200" b="0" i="0" u="none" strike="noStrike" kern="1200" baseline="0" dirty="0">
                <a:solidFill>
                  <a:schemeClr val="tx1"/>
                </a:solidFill>
                <a:latin typeface="+mn-lt"/>
                <a:ea typeface="+mn-ea"/>
                <a:cs typeface="+mn-cs"/>
              </a:rPr>
              <a:t>הן מאופיינות בצפיפות האנרגיה הגבוהה, מספר מחזורי פריקה/טעינה גבוה ואיבוד נמוך של הקיבול במהלך המחזורים.</a:t>
            </a:r>
          </a:p>
          <a:p>
            <a:pPr algn="r" rtl="1"/>
            <a:r>
              <a:rPr lang="he-IL" sz="1200" b="0" i="0" u="none" strike="noStrike" kern="1200" baseline="0" dirty="0">
                <a:solidFill>
                  <a:schemeClr val="tx1"/>
                </a:solidFill>
                <a:latin typeface="+mn-lt"/>
                <a:ea typeface="+mn-ea"/>
                <a:cs typeface="+mn-cs"/>
              </a:rPr>
              <a:t>עוד משהו שחשוב לציין, את הסוללה נטעין בצורה אלחוטית כי אנחנו רוצים לשמור על האטימות של המארז.</a:t>
            </a:r>
            <a:endParaRPr lang="he-IL" u="none" dirty="0"/>
          </a:p>
        </p:txBody>
      </p:sp>
      <p:sp>
        <p:nvSpPr>
          <p:cNvPr id="4" name="מציין מיקום של מספר שקופית 3"/>
          <p:cNvSpPr>
            <a:spLocks noGrp="1"/>
          </p:cNvSpPr>
          <p:nvPr>
            <p:ph type="sldNum" sz="quarter" idx="10"/>
          </p:nvPr>
        </p:nvSpPr>
        <p:spPr/>
        <p:txBody>
          <a:bodyPr/>
          <a:lstStyle/>
          <a:p>
            <a:fld id="{CD17AE33-0F54-4F31-859D-295D942E110C}" type="slidenum">
              <a:rPr lang="en-US" smtClean="0"/>
              <a:t>7</a:t>
            </a:fld>
            <a:endParaRPr lang="en-US"/>
          </a:p>
        </p:txBody>
      </p:sp>
    </p:spTree>
    <p:extLst>
      <p:ext uri="{BB962C8B-B14F-4D97-AF65-F5344CB8AC3E}">
        <p14:creationId xmlns:p14="http://schemas.microsoft.com/office/powerpoint/2010/main" val="161467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המוצר הסופי יהיה בנוי בצורת שרשרת אשר תולבש על צוואר הילד בעזרת ההורים.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משני צידי השרשרת יהיו בלוני ציפה מקופלים לתוך השרשרת. הבלונים יתמלאו ב</a:t>
            </a:r>
            <a:r>
              <a:rPr lang="en-US" sz="1200" kern="1200" dirty="0">
                <a:solidFill>
                  <a:schemeClr val="tx1"/>
                </a:solidFill>
                <a:effectLst/>
                <a:latin typeface="+mn-lt"/>
                <a:ea typeface="+mn-ea"/>
                <a:cs typeface="+mn-cs"/>
              </a:rPr>
              <a:t>C02</a:t>
            </a:r>
            <a:r>
              <a:rPr lang="he-IL" sz="1200" kern="1200" dirty="0">
                <a:solidFill>
                  <a:schemeClr val="tx1"/>
                </a:solidFill>
                <a:effectLst/>
                <a:latin typeface="+mn-lt"/>
                <a:ea typeface="+mn-ea"/>
                <a:cs typeface="+mn-cs"/>
              </a:rPr>
              <a:t> בעת טביעה.</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kern="1200" dirty="0">
              <a:solidFill>
                <a:schemeClr val="tx1"/>
              </a:solidFill>
              <a:effectLst/>
              <a:latin typeface="+mn-lt"/>
              <a:ea typeface="+mn-ea"/>
              <a:cs typeface="+mn-cs"/>
            </a:endParaRPr>
          </a:p>
          <a:p>
            <a:pPr algn="r" rtl="1"/>
            <a:r>
              <a:rPr lang="he-IL" sz="1200" kern="1200" dirty="0">
                <a:solidFill>
                  <a:schemeClr val="tx1"/>
                </a:solidFill>
                <a:effectLst/>
                <a:latin typeface="+mn-lt"/>
                <a:ea typeface="+mn-ea"/>
                <a:cs typeface="+mn-cs"/>
              </a:rPr>
              <a:t>המערכת החשמלית תהיה אחראית לזיהוי הטביעה ולהפעלת המנגנונים השונים להצלת הילד במקרה הצורך. </a:t>
            </a:r>
          </a:p>
          <a:p>
            <a:pPr algn="r" rtl="1"/>
            <a:r>
              <a:rPr lang="he-IL" sz="1200" kern="1200" dirty="0">
                <a:solidFill>
                  <a:schemeClr val="tx1"/>
                </a:solidFill>
                <a:effectLst/>
                <a:latin typeface="+mn-lt"/>
                <a:ea typeface="+mn-ea"/>
                <a:cs typeface="+mn-cs"/>
              </a:rPr>
              <a:t>רכיבי המערכת החשמלית יהיו בתוך מארז עמיד למים (</a:t>
            </a:r>
            <a:r>
              <a:rPr lang="en-US" sz="1200" kern="1200" dirty="0">
                <a:solidFill>
                  <a:schemeClr val="tx1"/>
                </a:solidFill>
                <a:effectLst/>
                <a:latin typeface="+mn-lt"/>
                <a:ea typeface="+mn-ea"/>
                <a:cs typeface="+mn-cs"/>
              </a:rPr>
              <a:t>IP67</a:t>
            </a:r>
            <a:r>
              <a:rPr lang="he-IL" sz="1200" kern="1200" dirty="0">
                <a:solidFill>
                  <a:schemeClr val="tx1"/>
                </a:solidFill>
                <a:effectLst/>
                <a:latin typeface="+mn-lt"/>
                <a:ea typeface="+mn-ea"/>
                <a:cs typeface="+mn-cs"/>
              </a:rPr>
              <a:t>) שיחובר גם הוא לשרשרת.</a:t>
            </a:r>
            <a:endParaRPr lang="en-US" sz="1200" kern="1200" dirty="0">
              <a:solidFill>
                <a:schemeClr val="tx1"/>
              </a:solidFill>
              <a:effectLst/>
              <a:latin typeface="+mn-lt"/>
              <a:ea typeface="+mn-ea"/>
              <a:cs typeface="+mn-cs"/>
            </a:endParaRPr>
          </a:p>
          <a:p>
            <a:pPr algn="r" rtl="1"/>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8</a:t>
            </a:fld>
            <a:endParaRPr lang="en-US"/>
          </a:p>
        </p:txBody>
      </p:sp>
    </p:spTree>
    <p:extLst>
      <p:ext uri="{BB962C8B-B14F-4D97-AF65-F5344CB8AC3E}">
        <p14:creationId xmlns:p14="http://schemas.microsoft.com/office/powerpoint/2010/main" val="191654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D17AE33-0F54-4F31-859D-295D942E110C}" type="slidenum">
              <a:rPr lang="en-US" smtClean="0"/>
              <a:t>9</a:t>
            </a:fld>
            <a:endParaRPr lang="en-US"/>
          </a:p>
        </p:txBody>
      </p:sp>
    </p:spTree>
    <p:extLst>
      <p:ext uri="{BB962C8B-B14F-4D97-AF65-F5344CB8AC3E}">
        <p14:creationId xmlns:p14="http://schemas.microsoft.com/office/powerpoint/2010/main" val="138390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p:cNvSpPr>
            <a:spLocks noGrp="1"/>
          </p:cNvSpPr>
          <p:nvPr>
            <p:ph type="sldNum" sz="quarter" idx="5"/>
          </p:nvPr>
        </p:nvSpPr>
        <p:spPr/>
        <p:txBody>
          <a:bodyPr/>
          <a:lstStyle/>
          <a:p>
            <a:fld id="{CD17AE33-0F54-4F31-859D-295D942E110C}" type="slidenum">
              <a:rPr lang="en-US" smtClean="0"/>
              <a:t>10</a:t>
            </a:fld>
            <a:endParaRPr lang="en-US"/>
          </a:p>
        </p:txBody>
      </p:sp>
    </p:spTree>
    <p:extLst>
      <p:ext uri="{BB962C8B-B14F-4D97-AF65-F5344CB8AC3E}">
        <p14:creationId xmlns:p14="http://schemas.microsoft.com/office/powerpoint/2010/main" val="3927716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1253" y="1197405"/>
            <a:ext cx="5955495" cy="1221640"/>
          </a:xfrm>
          <a:noFill/>
          <a:effectLst>
            <a:outerShdw blurRad="50800" dist="38100" dir="2700000" algn="tl" rotWithShape="0">
              <a:prstClr val="black">
                <a:alpha val="40000"/>
              </a:prstClr>
            </a:outerShdw>
          </a:effectLst>
        </p:spPr>
        <p:txBody>
          <a:bodyPr>
            <a:normAutofit/>
          </a:bodyPr>
          <a:lstStyle>
            <a:lvl1pPr algn="ctr">
              <a:defRPr sz="27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1254" y="3640685"/>
            <a:ext cx="5955496" cy="610820"/>
          </a:xfrm>
        </p:spPr>
        <p:txBody>
          <a:bodyPr>
            <a:normAutofit/>
          </a:bodyPr>
          <a:lstStyle>
            <a:lvl1pPr marL="0" indent="0" algn="ctr">
              <a:buNone/>
              <a:defRPr sz="2100" b="0" i="0">
                <a:solidFill>
                  <a:srgbClr val="6DD9FF"/>
                </a:solidFill>
              </a:defRPr>
            </a:lvl1pPr>
            <a:lvl2pPr marL="342866" indent="0" algn="ctr">
              <a:buNone/>
              <a:defRPr>
                <a:solidFill>
                  <a:schemeClr val="tx1">
                    <a:tint val="75000"/>
                  </a:schemeClr>
                </a:solidFill>
              </a:defRPr>
            </a:lvl2pPr>
            <a:lvl3pPr marL="685732" indent="0" algn="ctr">
              <a:buNone/>
              <a:defRPr>
                <a:solidFill>
                  <a:schemeClr val="tx1">
                    <a:tint val="75000"/>
                  </a:schemeClr>
                </a:solidFill>
              </a:defRPr>
            </a:lvl3pPr>
            <a:lvl4pPr marL="1028598" indent="0" algn="ctr">
              <a:buNone/>
              <a:defRPr>
                <a:solidFill>
                  <a:schemeClr val="tx1">
                    <a:tint val="75000"/>
                  </a:schemeClr>
                </a:solidFill>
              </a:defRPr>
            </a:lvl4pPr>
            <a:lvl5pPr marL="1371464" indent="0" algn="ctr">
              <a:buNone/>
              <a:defRPr>
                <a:solidFill>
                  <a:schemeClr val="tx1">
                    <a:tint val="75000"/>
                  </a:schemeClr>
                </a:solidFill>
              </a:defRPr>
            </a:lvl5pPr>
            <a:lvl6pPr marL="1714331" indent="0" algn="ctr">
              <a:buNone/>
              <a:defRPr>
                <a:solidFill>
                  <a:schemeClr val="tx1">
                    <a:tint val="75000"/>
                  </a:schemeClr>
                </a:solidFill>
              </a:defRPr>
            </a:lvl6pPr>
            <a:lvl7pPr marL="2057195" indent="0" algn="ctr">
              <a:buNone/>
              <a:defRPr>
                <a:solidFill>
                  <a:schemeClr val="tx1">
                    <a:tint val="75000"/>
                  </a:schemeClr>
                </a:solidFill>
              </a:defRPr>
            </a:lvl7pPr>
            <a:lvl8pPr marL="2400060" indent="0" algn="ctr">
              <a:buNone/>
              <a:defRPr>
                <a:solidFill>
                  <a:schemeClr val="tx1">
                    <a:tint val="75000"/>
                  </a:schemeClr>
                </a:solidFill>
              </a:defRPr>
            </a:lvl8pPr>
            <a:lvl9pPr marL="2742926"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9045" y="4869655"/>
            <a:ext cx="1600200" cy="273844"/>
          </a:xfrm>
          <a:prstGeom prst="rect">
            <a:avLst/>
          </a:prstGeom>
        </p:spPr>
        <p:txBody>
          <a:bodyPr/>
          <a:lstStyle>
            <a:lvl1pPr algn="l">
              <a:defRPr sz="1000" baseline="0">
                <a:solidFill>
                  <a:schemeClr val="bg1"/>
                </a:solidFill>
                <a:latin typeface="Arial" panose="020B0604020202020204" pitchFamily="34" charset="0"/>
                <a:cs typeface="+mn-cs"/>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32" y="281192"/>
            <a:ext cx="6184553" cy="610821"/>
          </a:xfrm>
        </p:spPr>
        <p:txBody>
          <a:bodyPr>
            <a:normAutofit/>
          </a:bodyPr>
          <a:lstStyle>
            <a:lvl1pPr algn="ctr">
              <a:defRPr sz="27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36732" y="1350123"/>
            <a:ext cx="6184553" cy="3512215"/>
          </a:xfrm>
        </p:spPr>
        <p:txBody>
          <a:bodyPr/>
          <a:lstStyle>
            <a:lvl1pPr algn="ctr">
              <a:defRPr sz="21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49045" y="4869656"/>
            <a:ext cx="1600200" cy="273844"/>
          </a:xfrm>
          <a:prstGeom prst="rect">
            <a:avLst/>
          </a:prstGeom>
        </p:spPr>
        <p:txBody>
          <a:bodyPr/>
          <a:lstStyle>
            <a:lvl1pPr>
              <a:defRPr sz="1000" baseline="0">
                <a:solidFill>
                  <a:schemeClr val="bg1"/>
                </a:solidFill>
                <a:latin typeface="Arial" panose="020B0604020202020204" pitchFamily="34" charset="0"/>
                <a:cs typeface="+mn-cs"/>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0126" y="281174"/>
            <a:ext cx="4581150" cy="572644"/>
          </a:xfrm>
        </p:spPr>
        <p:txBody>
          <a:bodyPr>
            <a:normAutofit/>
          </a:bodyPr>
          <a:lstStyle>
            <a:lvl1pPr algn="l">
              <a:defRPr sz="27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40126" y="1044700"/>
            <a:ext cx="4581150" cy="3663766"/>
          </a:xfrm>
        </p:spPr>
        <p:txBody>
          <a:bodyPr/>
          <a:lstStyle>
            <a:lvl1pPr>
              <a:defRPr sz="2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9045" y="4869656"/>
            <a:ext cx="1600200" cy="273844"/>
          </a:xfrm>
          <a:prstGeom prst="rect">
            <a:avLst/>
          </a:prstGeom>
        </p:spPr>
        <p:txBody>
          <a:bodyPr/>
          <a:lstStyle>
            <a:lvl1pPr>
              <a:defRPr sz="1000" baseline="0">
                <a:solidFill>
                  <a:schemeClr val="tx1"/>
                </a:solidFill>
                <a:latin typeface="Arial" panose="020B0604020202020204" pitchFamily="34" charset="0"/>
                <a:cs typeface="+mn-cs"/>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3C13AA65-E9E4-4FE6-AFC7-00D324D2808D}"/>
              </a:ext>
            </a:extLst>
          </p:cNvPr>
          <p:cNvSpPr txBox="1"/>
          <p:nvPr userDrawn="1"/>
        </p:nvSpPr>
        <p:spPr>
          <a:xfrm>
            <a:off x="-6862" y="5213747"/>
            <a:ext cx="6292219" cy="415498"/>
          </a:xfrm>
          <a:prstGeom prst="rect">
            <a:avLst/>
          </a:prstGeom>
          <a:noFill/>
        </p:spPr>
        <p:txBody>
          <a:bodyPr wrap="square" rtlCol="0">
            <a:spAutoFit/>
          </a:bodyPr>
          <a:lstStyle/>
          <a:p>
            <a:r>
              <a:rPr lang="en-US" sz="1050">
                <a:solidFill>
                  <a:schemeClr val="bg1">
                    <a:lumMod val="65000"/>
                  </a:schemeClr>
                </a:solidFill>
              </a:rPr>
              <a:t>This presentation uses a free template provided by FPPT.com</a:t>
            </a:r>
          </a:p>
          <a:p>
            <a:r>
              <a:rPr lang="en-US" sz="105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ctr" defTabSz="685732" rtl="0" eaLnBrk="1" latinLnBrk="0" hangingPunct="1">
        <a:spcBef>
          <a:spcPct val="0"/>
        </a:spcBef>
        <a:buNone/>
        <a:defRPr sz="3300" kern="1200">
          <a:solidFill>
            <a:schemeClr val="tx1"/>
          </a:solidFill>
          <a:latin typeface="+mj-lt"/>
          <a:ea typeface="+mj-ea"/>
          <a:cs typeface="+mj-cs"/>
        </a:defRPr>
      </a:lvl1pPr>
    </p:titleStyle>
    <p:bodyStyle>
      <a:lvl1pPr marL="257150" indent="-257150" algn="l" defTabSz="685732"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57" indent="-214293" algn="l" defTabSz="68573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65" indent="-171434" algn="l" defTabSz="685732"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30" indent="-171434"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96" indent="-171434"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62" indent="-171434"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28" indent="-171434"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94" indent="-171434"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361" indent="-171434"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32" rtl="0" eaLnBrk="1" latinLnBrk="0" hangingPunct="1">
        <a:defRPr sz="1350" kern="1200">
          <a:solidFill>
            <a:schemeClr val="tx1"/>
          </a:solidFill>
          <a:latin typeface="+mn-lt"/>
          <a:ea typeface="+mn-ea"/>
          <a:cs typeface="+mn-cs"/>
        </a:defRPr>
      </a:lvl1pPr>
      <a:lvl2pPr marL="342866" algn="l" defTabSz="685732" rtl="0" eaLnBrk="1" latinLnBrk="0" hangingPunct="1">
        <a:defRPr sz="1350" kern="1200">
          <a:solidFill>
            <a:schemeClr val="tx1"/>
          </a:solidFill>
          <a:latin typeface="+mn-lt"/>
          <a:ea typeface="+mn-ea"/>
          <a:cs typeface="+mn-cs"/>
        </a:defRPr>
      </a:lvl2pPr>
      <a:lvl3pPr marL="685732" algn="l" defTabSz="685732" rtl="0" eaLnBrk="1" latinLnBrk="0" hangingPunct="1">
        <a:defRPr sz="1350" kern="1200">
          <a:solidFill>
            <a:schemeClr val="tx1"/>
          </a:solidFill>
          <a:latin typeface="+mn-lt"/>
          <a:ea typeface="+mn-ea"/>
          <a:cs typeface="+mn-cs"/>
        </a:defRPr>
      </a:lvl3pPr>
      <a:lvl4pPr marL="1028598" algn="l" defTabSz="685732" rtl="0" eaLnBrk="1" latinLnBrk="0" hangingPunct="1">
        <a:defRPr sz="1350" kern="1200">
          <a:solidFill>
            <a:schemeClr val="tx1"/>
          </a:solidFill>
          <a:latin typeface="+mn-lt"/>
          <a:ea typeface="+mn-ea"/>
          <a:cs typeface="+mn-cs"/>
        </a:defRPr>
      </a:lvl4pPr>
      <a:lvl5pPr marL="1371464" algn="l" defTabSz="685732" rtl="0" eaLnBrk="1" latinLnBrk="0" hangingPunct="1">
        <a:defRPr sz="1350" kern="1200">
          <a:solidFill>
            <a:schemeClr val="tx1"/>
          </a:solidFill>
          <a:latin typeface="+mn-lt"/>
          <a:ea typeface="+mn-ea"/>
          <a:cs typeface="+mn-cs"/>
        </a:defRPr>
      </a:lvl5pPr>
      <a:lvl6pPr marL="1714331" algn="l" defTabSz="685732" rtl="0" eaLnBrk="1" latinLnBrk="0" hangingPunct="1">
        <a:defRPr sz="1350" kern="1200">
          <a:solidFill>
            <a:schemeClr val="tx1"/>
          </a:solidFill>
          <a:latin typeface="+mn-lt"/>
          <a:ea typeface="+mn-ea"/>
          <a:cs typeface="+mn-cs"/>
        </a:defRPr>
      </a:lvl6pPr>
      <a:lvl7pPr marL="2057195" algn="l" defTabSz="685732" rtl="0" eaLnBrk="1" latinLnBrk="0" hangingPunct="1">
        <a:defRPr sz="1350" kern="1200">
          <a:solidFill>
            <a:schemeClr val="tx1"/>
          </a:solidFill>
          <a:latin typeface="+mn-lt"/>
          <a:ea typeface="+mn-ea"/>
          <a:cs typeface="+mn-cs"/>
        </a:defRPr>
      </a:lvl7pPr>
      <a:lvl8pPr marL="2400060" algn="l" defTabSz="685732" rtl="0" eaLnBrk="1" latinLnBrk="0" hangingPunct="1">
        <a:defRPr sz="1350" kern="1200">
          <a:solidFill>
            <a:schemeClr val="tx1"/>
          </a:solidFill>
          <a:latin typeface="+mn-lt"/>
          <a:ea typeface="+mn-ea"/>
          <a:cs typeface="+mn-cs"/>
        </a:defRPr>
      </a:lvl8pPr>
      <a:lvl9pPr marL="2742926" algn="l" defTabSz="68573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ruppin365-my.sharepoint.com/personal/ran_messia_ruppin365_net/Documents/&#1508;&#1512;&#1493;&#1497;&#1497;&#1511;&#1496;%20&#1490;&#1502;&#1512;/Final/System%20Test%20Description%20(STD)%20-%20filled.doc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153" y="739290"/>
            <a:ext cx="6683357" cy="1297992"/>
          </a:xfrm>
        </p:spPr>
        <p:txBody>
          <a:bodyPr>
            <a:noAutofit/>
          </a:bodyPr>
          <a:lstStyle/>
          <a:p>
            <a:pPr rtl="1"/>
            <a:r>
              <a:rPr lang="he-IL" sz="3750" spc="225" dirty="0">
                <a:effectLst>
                  <a:glow rad="101600">
                    <a:schemeClr val="accent1">
                      <a:satMod val="175000"/>
                      <a:alpha val="40000"/>
                    </a:schemeClr>
                  </a:glow>
                </a:effectLst>
                <a:latin typeface="David" panose="020E0502060401010101" pitchFamily="34" charset="-79"/>
                <a:cs typeface="+mn-cs"/>
              </a:rPr>
              <a:t>מצגת הגנת פרויקט</a:t>
            </a:r>
            <a:br>
              <a:rPr lang="he-IL" sz="3750" spc="225" dirty="0">
                <a:effectLst>
                  <a:glow rad="101600">
                    <a:schemeClr val="accent1">
                      <a:satMod val="175000"/>
                      <a:alpha val="40000"/>
                    </a:schemeClr>
                  </a:glow>
                </a:effectLst>
                <a:latin typeface="David" panose="020E0502060401010101" pitchFamily="34" charset="-79"/>
                <a:cs typeface="+mn-cs"/>
              </a:rPr>
            </a:br>
            <a:r>
              <a:rPr lang="he-IL" sz="3750" spc="225" dirty="0">
                <a:effectLst>
                  <a:glow rad="101600">
                    <a:schemeClr val="accent1">
                      <a:satMod val="175000"/>
                      <a:alpha val="40000"/>
                    </a:schemeClr>
                  </a:glow>
                </a:effectLst>
                <a:latin typeface="David" panose="020E0502060401010101" pitchFamily="34" charset="-79"/>
                <a:cs typeface="+mn-cs"/>
              </a:rPr>
              <a:t>מערכת להצלת ילדים מטביעה</a:t>
            </a:r>
            <a:endParaRPr lang="en-US" sz="3750" spc="225" dirty="0">
              <a:effectLst>
                <a:glow rad="101600">
                  <a:schemeClr val="accent1">
                    <a:satMod val="175000"/>
                    <a:alpha val="40000"/>
                  </a:schemeClr>
                </a:glow>
              </a:effectLst>
              <a:latin typeface="David" panose="020E0502060401010101" pitchFamily="34" charset="-79"/>
              <a:cs typeface="+mn-cs"/>
            </a:endParaRPr>
          </a:p>
        </p:txBody>
      </p:sp>
      <p:sp>
        <p:nvSpPr>
          <p:cNvPr id="3" name="Subtitle 2"/>
          <p:cNvSpPr>
            <a:spLocks noGrp="1"/>
          </p:cNvSpPr>
          <p:nvPr>
            <p:ph type="subTitle" idx="1"/>
          </p:nvPr>
        </p:nvSpPr>
        <p:spPr>
          <a:xfrm>
            <a:off x="451255" y="3564333"/>
            <a:ext cx="5955496" cy="1297992"/>
          </a:xfrm>
        </p:spPr>
        <p:txBody>
          <a:bodyPr>
            <a:noAutofit/>
          </a:bodyPr>
          <a:lstStyle/>
          <a:p>
            <a:pPr algn="r" rtl="1">
              <a:lnSpc>
                <a:spcPct val="150000"/>
              </a:lnSpc>
            </a:pPr>
            <a:r>
              <a:rPr lang="he-IL" sz="1600" b="1" dirty="0">
                <a:solidFill>
                  <a:schemeClr val="bg1"/>
                </a:solidFill>
                <a:effectLst>
                  <a:outerShdw blurRad="38100" dist="38100" dir="2700000" algn="tl">
                    <a:srgbClr val="000000">
                      <a:alpha val="43137"/>
                    </a:srgbClr>
                  </a:outerShdw>
                </a:effectLst>
                <a:latin typeface="David" panose="020E0502060401010101" pitchFamily="34" charset="-79"/>
              </a:rPr>
              <a:t>סטודנטים:	</a:t>
            </a:r>
            <a:r>
              <a:rPr lang="he-IL" sz="1600" dirty="0">
                <a:solidFill>
                  <a:schemeClr val="bg1"/>
                </a:solidFill>
                <a:effectLst>
                  <a:outerShdw blurRad="38100" dist="38100" dir="2700000" algn="tl">
                    <a:srgbClr val="000000">
                      <a:alpha val="43137"/>
                    </a:srgbClr>
                  </a:outerShdw>
                </a:effectLst>
                <a:latin typeface="David" panose="020E0502060401010101" pitchFamily="34" charset="-79"/>
              </a:rPr>
              <a:t>אלכסנדר גזל</a:t>
            </a:r>
          </a:p>
          <a:p>
            <a:pPr algn="r" rtl="1">
              <a:lnSpc>
                <a:spcPct val="150000"/>
              </a:lnSpc>
            </a:pPr>
            <a:r>
              <a:rPr lang="he-IL" sz="1600" dirty="0">
                <a:solidFill>
                  <a:schemeClr val="bg1"/>
                </a:solidFill>
                <a:effectLst>
                  <a:outerShdw blurRad="38100" dist="38100" dir="2700000" algn="tl">
                    <a:srgbClr val="000000">
                      <a:alpha val="43137"/>
                    </a:srgbClr>
                  </a:outerShdw>
                </a:effectLst>
                <a:latin typeface="David" panose="020E0502060401010101" pitchFamily="34" charset="-79"/>
              </a:rPr>
              <a:t>		רן משיח</a:t>
            </a:r>
          </a:p>
          <a:p>
            <a:pPr algn="r" rtl="1">
              <a:lnSpc>
                <a:spcPct val="150000"/>
              </a:lnSpc>
            </a:pPr>
            <a:r>
              <a:rPr lang="he-IL" sz="1600" b="1" dirty="0">
                <a:solidFill>
                  <a:schemeClr val="bg1"/>
                </a:solidFill>
                <a:effectLst>
                  <a:outerShdw blurRad="38100" dist="38100" dir="2700000" algn="tl">
                    <a:srgbClr val="000000">
                      <a:alpha val="43137"/>
                    </a:srgbClr>
                  </a:outerShdw>
                </a:effectLst>
                <a:latin typeface="David" panose="020E0502060401010101" pitchFamily="34" charset="-79"/>
              </a:rPr>
              <a:t>מנחה:		</a:t>
            </a:r>
            <a:r>
              <a:rPr lang="he-IL" sz="1600" dirty="0">
                <a:solidFill>
                  <a:schemeClr val="bg1"/>
                </a:solidFill>
                <a:effectLst>
                  <a:outerShdw blurRad="38100" dist="38100" dir="2700000" algn="tl">
                    <a:srgbClr val="000000">
                      <a:alpha val="43137"/>
                    </a:srgbClr>
                  </a:outerShdw>
                </a:effectLst>
                <a:latin typeface="David" panose="020E0502060401010101" pitchFamily="34" charset="-79"/>
              </a:rPr>
              <a:t>מר ברגמן אפריים</a:t>
            </a:r>
            <a:endParaRPr lang="en-US" sz="1600" dirty="0">
              <a:solidFill>
                <a:schemeClr val="bg1"/>
              </a:solidFill>
              <a:effectLst>
                <a:outerShdw blurRad="38100" dist="38100" dir="2700000" algn="tl">
                  <a:srgbClr val="000000">
                    <a:alpha val="43137"/>
                  </a:srgbClr>
                </a:outerShdw>
              </a:effectLst>
              <a:latin typeface="David" panose="020E0502060401010101" pitchFamily="34" charset="-79"/>
            </a:endParaRPr>
          </a:p>
          <a:p>
            <a:pPr algn="r" rtl="1">
              <a:lnSpc>
                <a:spcPct val="150000"/>
              </a:lnSpc>
            </a:pPr>
            <a:endParaRPr lang="he-IL" sz="1600" dirty="0">
              <a:solidFill>
                <a:schemeClr val="bg1"/>
              </a:solidFill>
              <a:effectLst>
                <a:outerShdw blurRad="38100" dist="38100" dir="2700000" algn="tl">
                  <a:srgbClr val="000000">
                    <a:alpha val="43137"/>
                  </a:srgbClr>
                </a:outerShdw>
              </a:effectLst>
              <a:latin typeface="David" panose="020E0502060401010101" pitchFamily="34" charset="-79"/>
            </a:endParaRPr>
          </a:p>
        </p:txBody>
      </p:sp>
      <p:pic>
        <p:nvPicPr>
          <p:cNvPr id="6" name="גרפיקה 5" descr="שחייה">
            <a:extLst>
              <a:ext uri="{FF2B5EF4-FFF2-40B4-BE49-F238E27FC236}">
                <a16:creationId xmlns:a16="http://schemas.microsoft.com/office/drawing/2014/main" id="{03C0320E-0308-4D77-8702-C1CEF13674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453" y="3793390"/>
            <a:ext cx="685800" cy="685800"/>
          </a:xfrm>
          <a:prstGeom prst="rect">
            <a:avLst/>
          </a:prstGeom>
        </p:spPr>
      </p:pic>
      <p:pic>
        <p:nvPicPr>
          <p:cNvPr id="8" name="גרפיקה 7" descr="אפודת הצלה">
            <a:extLst>
              <a:ext uri="{FF2B5EF4-FFF2-40B4-BE49-F238E27FC236}">
                <a16:creationId xmlns:a16="http://schemas.microsoft.com/office/drawing/2014/main" id="{389429FF-F86C-4B2A-9D1F-905C55343B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7054" y="3793390"/>
            <a:ext cx="685800" cy="685800"/>
          </a:xfrm>
          <a:prstGeom prst="rect">
            <a:avLst/>
          </a:prstGeom>
        </p:spPr>
      </p:pic>
      <p:pic>
        <p:nvPicPr>
          <p:cNvPr id="12" name="גרפיקה 11" descr="תינוק זוחל">
            <a:extLst>
              <a:ext uri="{FF2B5EF4-FFF2-40B4-BE49-F238E27FC236}">
                <a16:creationId xmlns:a16="http://schemas.microsoft.com/office/drawing/2014/main" id="{C8ABC555-778E-47D7-8FD4-95020024793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4655" y="3793390"/>
            <a:ext cx="685800" cy="685800"/>
          </a:xfrm>
          <a:prstGeom prst="rect">
            <a:avLst/>
          </a:prstGeom>
        </p:spPr>
      </p:pic>
      <p:sp>
        <p:nvSpPr>
          <p:cNvPr id="10" name="Date Placeholder 3">
            <a:extLst>
              <a:ext uri="{FF2B5EF4-FFF2-40B4-BE49-F238E27FC236}">
                <a16:creationId xmlns:a16="http://schemas.microsoft.com/office/drawing/2014/main" id="{58D9A621-5C4A-4209-AB63-7DBB7B4D943A}"/>
              </a:ext>
            </a:extLst>
          </p:cNvPr>
          <p:cNvSpPr>
            <a:spLocks noGrp="1"/>
          </p:cNvSpPr>
          <p:nvPr>
            <p:ph type="dt" sz="half" idx="4294967295"/>
          </p:nvPr>
        </p:nvSpPr>
        <p:spPr>
          <a:xfrm>
            <a:off x="105153" y="144253"/>
            <a:ext cx="1600200" cy="273844"/>
          </a:xfrm>
          <a:prstGeom prst="rect">
            <a:avLst/>
          </a:prstGeom>
        </p:spPr>
        <p:txBody>
          <a:bodyPr/>
          <a:lstStyle/>
          <a:p>
            <a:r>
              <a:rPr lang="he-IL" sz="900" dirty="0">
                <a:solidFill>
                  <a:schemeClr val="bg1"/>
                </a:solidFill>
                <a:latin typeface="David" panose="020E0502060401010101" pitchFamily="34" charset="-79"/>
              </a:rPr>
              <a:t>15/08/2019</a:t>
            </a:r>
            <a:endParaRPr lang="en-US" sz="900" dirty="0">
              <a:solidFill>
                <a:schemeClr val="bg1"/>
              </a:solidFill>
              <a:latin typeface="David" panose="020E0502060401010101" pitchFamily="34" charset="-79"/>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Autofit/>
          </a:bodyPr>
          <a:lstStyle/>
          <a:p>
            <a:pPr algn="r" rtl="1"/>
            <a:r>
              <a:rPr lang="he-IL" sz="2800" dirty="0">
                <a:latin typeface="David" panose="020E0502060401010101" pitchFamily="34" charset="-79"/>
                <a:cs typeface="+mn-cs"/>
              </a:rPr>
              <a:t>בחינת הישגים נדרשים לתקינות המערכת</a:t>
            </a:r>
            <a:endParaRPr lang="en-US" sz="28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358356"/>
          </a:xfrm>
        </p:spPr>
        <p:txBody>
          <a:bodyPr anchor="ctr">
            <a:normAutofit fontScale="92500"/>
          </a:bodyPr>
          <a:lstStyle/>
          <a:p>
            <a:pPr algn="r" rtl="1">
              <a:spcAft>
                <a:spcPts val="1200"/>
              </a:spcAft>
            </a:pPr>
            <a:r>
              <a:rPr lang="he-IL" sz="2200" dirty="0">
                <a:latin typeface="David" panose="020E0502060401010101" pitchFamily="34" charset="-79"/>
              </a:rPr>
              <a:t>פעולת המערכת באופן תקין ועקבי, על פי המצופה ממנה, קרי שליחת נתונים מהחיישנים למיקרו בקר, זיהוי מקרה טביעה, הפעלת מנגנון הציפה ושליחת הודעות חירום.</a:t>
            </a:r>
          </a:p>
          <a:p>
            <a:pPr algn="r" rtl="1">
              <a:spcAft>
                <a:spcPts val="1200"/>
              </a:spcAft>
            </a:pPr>
            <a:r>
              <a:rPr lang="he-IL" sz="2200" dirty="0">
                <a:latin typeface="David" panose="020E0502060401010101" pitchFamily="34" charset="-79"/>
              </a:rPr>
              <a:t>צריכת אנרגיה נמוכה של המערכת כמו שחושב ותוכנן, במספר מצבים שונים.</a:t>
            </a:r>
          </a:p>
          <a:p>
            <a:pPr algn="r" rtl="1">
              <a:spcAft>
                <a:spcPts val="1200"/>
              </a:spcAft>
            </a:pPr>
            <a:r>
              <a:rPr lang="he-IL" sz="2200" dirty="0">
                <a:latin typeface="David" panose="020E0502060401010101" pitchFamily="34" charset="-79"/>
              </a:rPr>
              <a:t>קבלת הודעות </a:t>
            </a:r>
            <a:r>
              <a:rPr lang="en-US" sz="2200" dirty="0"/>
              <a:t>SMS</a:t>
            </a:r>
            <a:r>
              <a:rPr lang="he-IL" sz="2200" dirty="0">
                <a:latin typeface="David" panose="020E0502060401010101" pitchFamily="34" charset="-79"/>
              </a:rPr>
              <a:t> מהרכיב התקשורת סלולרית למרכז בקרה, בעת בדיקת תקינות וכן בעת זיהוי מקרה טביעה.</a:t>
            </a:r>
          </a:p>
        </p:txBody>
      </p:sp>
      <p:sp>
        <p:nvSpPr>
          <p:cNvPr id="7" name="Slide Number Placeholder 6">
            <a:extLst>
              <a:ext uri="{FF2B5EF4-FFF2-40B4-BE49-F238E27FC236}">
                <a16:creationId xmlns:a16="http://schemas.microsoft.com/office/drawing/2014/main" id="{C0EE294B-A707-4622-9AAA-B6101B6EE718}"/>
              </a:ext>
            </a:extLst>
          </p:cNvPr>
          <p:cNvSpPr>
            <a:spLocks noGrp="1"/>
          </p:cNvSpPr>
          <p:nvPr>
            <p:ph type="sldNum" sz="quarter" idx="12"/>
          </p:nvPr>
        </p:nvSpPr>
        <p:spPr/>
        <p:txBody>
          <a:bodyPr/>
          <a:lstStyle/>
          <a:p>
            <a:fld id="{B82CCC60-E8CD-4174-8B1A-7DF615B22EEF}" type="slidenum">
              <a:rPr lang="en-US" smtClean="0"/>
              <a:pPr/>
              <a:t>10</a:t>
            </a:fld>
            <a:endParaRPr lang="en-US" dirty="0"/>
          </a:p>
        </p:txBody>
      </p:sp>
      <p:sp>
        <p:nvSpPr>
          <p:cNvPr id="2" name="מגילה: אנכית 1">
            <a:hlinkClick r:id="rId4"/>
            <a:extLst>
              <a:ext uri="{FF2B5EF4-FFF2-40B4-BE49-F238E27FC236}">
                <a16:creationId xmlns:a16="http://schemas.microsoft.com/office/drawing/2014/main" id="{D3E1EA9F-5B20-4435-AE4B-30BAB72BE0BF}"/>
              </a:ext>
            </a:extLst>
          </p:cNvPr>
          <p:cNvSpPr/>
          <p:nvPr/>
        </p:nvSpPr>
        <p:spPr>
          <a:xfrm>
            <a:off x="527605" y="4251505"/>
            <a:ext cx="763525" cy="76352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STD</a:t>
            </a:r>
            <a:endParaRPr lang="he-IL" dirty="0"/>
          </a:p>
        </p:txBody>
      </p:sp>
    </p:spTree>
    <p:extLst>
      <p:ext uri="{BB962C8B-B14F-4D97-AF65-F5344CB8AC3E}">
        <p14:creationId xmlns:p14="http://schemas.microsoft.com/office/powerpoint/2010/main" val="280944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אתגרים במימוש</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663766"/>
          </a:xfrm>
        </p:spPr>
        <p:txBody>
          <a:bodyPr anchor="t">
            <a:normAutofit/>
          </a:bodyPr>
          <a:lstStyle/>
          <a:p>
            <a:pPr algn="r" rtl="1">
              <a:spcAft>
                <a:spcPts val="1200"/>
              </a:spcAft>
            </a:pPr>
            <a:r>
              <a:rPr lang="he-IL" sz="2200" dirty="0">
                <a:latin typeface="David" panose="020E0502060401010101" pitchFamily="34" charset="-79"/>
              </a:rPr>
              <a:t>זיהוי מגע עם מים בצורה מדויקת ואמינה</a:t>
            </a:r>
          </a:p>
          <a:p>
            <a:pPr algn="r" rtl="1">
              <a:spcAft>
                <a:spcPts val="1200"/>
              </a:spcAft>
            </a:pPr>
            <a:r>
              <a:rPr lang="he-IL" sz="2200" dirty="0">
                <a:latin typeface="David" panose="020E0502060401010101" pitchFamily="34" charset="-79"/>
              </a:rPr>
              <a:t>קבלה ועיבוד הנתונים מחיישן הלחץ / עומק</a:t>
            </a:r>
          </a:p>
          <a:p>
            <a:pPr algn="r" rtl="1">
              <a:spcAft>
                <a:spcPts val="1200"/>
              </a:spcAft>
            </a:pPr>
            <a:r>
              <a:rPr lang="he-IL" sz="2200" dirty="0">
                <a:latin typeface="David" panose="020E0502060401010101" pitchFamily="34" charset="-79"/>
              </a:rPr>
              <a:t>הפעלת רכיב ה - </a:t>
            </a:r>
            <a:r>
              <a:rPr lang="en-US" sz="2200" dirty="0">
                <a:latin typeface="+mj-lt"/>
              </a:rPr>
              <a:t>SIM800L</a:t>
            </a:r>
            <a:r>
              <a:rPr lang="he-IL" sz="2200" dirty="0">
                <a:latin typeface="+mj-lt"/>
              </a:rPr>
              <a:t> </a:t>
            </a:r>
            <a:r>
              <a:rPr lang="he-IL" sz="2200" dirty="0">
                <a:latin typeface="David" panose="020E0502060401010101" pitchFamily="34" charset="-79"/>
              </a:rPr>
              <a:t>בצורה רציפה וללא ניתוקים מהרשת</a:t>
            </a:r>
          </a:p>
          <a:p>
            <a:pPr algn="r" rtl="1">
              <a:spcAft>
                <a:spcPts val="1200"/>
              </a:spcAft>
            </a:pPr>
            <a:r>
              <a:rPr lang="he-IL" sz="2200" dirty="0">
                <a:latin typeface="David" panose="020E0502060401010101" pitchFamily="34" charset="-79"/>
              </a:rPr>
              <a:t>הפעלת רכיבי המערכת בצורה חסכונית ושמירה על צריכת אנרגיה נמוכה</a:t>
            </a:r>
            <a:endParaRPr lang="en-US" sz="22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48977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תוצאות והדגמות</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663766"/>
          </a:xfrm>
        </p:spPr>
        <p:txBody>
          <a:bodyPr anchor="t">
            <a:noAutofit/>
          </a:bodyPr>
          <a:lstStyle/>
          <a:p>
            <a:pPr algn="r" rtl="1">
              <a:spcAft>
                <a:spcPts val="1200"/>
              </a:spcAft>
            </a:pPr>
            <a:r>
              <a:rPr lang="he-IL" sz="1800" dirty="0">
                <a:latin typeface="David" panose="020E0502060401010101" pitchFamily="34" charset="-79"/>
              </a:rPr>
              <a:t>בדיקת תקינות כללית אוטומטית לאחר הדלקת המערכת</a:t>
            </a:r>
          </a:p>
          <a:p>
            <a:pPr algn="r" rtl="1">
              <a:spcAft>
                <a:spcPts val="1200"/>
              </a:spcAft>
            </a:pPr>
            <a:r>
              <a:rPr lang="he-IL" sz="1800" dirty="0">
                <a:latin typeface="David" panose="020E0502060401010101" pitchFamily="34" charset="-79"/>
              </a:rPr>
              <a:t>בדיקת תקינות כללית יזומה לאחר לחיצה על הכפתור</a:t>
            </a:r>
          </a:p>
          <a:p>
            <a:pPr algn="r" rtl="1">
              <a:spcAft>
                <a:spcPts val="1200"/>
              </a:spcAft>
            </a:pPr>
            <a:r>
              <a:rPr lang="he-IL" sz="1800" dirty="0">
                <a:latin typeface="David" panose="020E0502060401010101" pitchFamily="34" charset="-79"/>
              </a:rPr>
              <a:t>זיהוי מגע עם מים</a:t>
            </a:r>
          </a:p>
          <a:p>
            <a:pPr algn="r" rtl="1">
              <a:spcAft>
                <a:spcPts val="1200"/>
              </a:spcAft>
            </a:pPr>
            <a:r>
              <a:rPr lang="he-IL" sz="1800" dirty="0">
                <a:latin typeface="David" panose="020E0502060401010101" pitchFamily="34" charset="-79"/>
              </a:rPr>
              <a:t>קבלה ועיבוד נתונים מחיישן העומק</a:t>
            </a:r>
          </a:p>
          <a:p>
            <a:pPr algn="r" rtl="1">
              <a:spcAft>
                <a:spcPts val="1200"/>
              </a:spcAft>
            </a:pPr>
            <a:r>
              <a:rPr lang="he-IL" sz="1800" dirty="0"/>
              <a:t>זיהוי מצב טביעה</a:t>
            </a:r>
          </a:p>
          <a:p>
            <a:pPr algn="r" rtl="1">
              <a:spcAft>
                <a:spcPts val="1200"/>
              </a:spcAft>
            </a:pPr>
            <a:r>
              <a:rPr lang="he-IL" sz="1800" dirty="0"/>
              <a:t>פתיחת ווסט כמנגנון ראשון להצלת התינוק / ילד</a:t>
            </a:r>
            <a:endParaRPr lang="en-US" sz="1800" dirty="0"/>
          </a:p>
          <a:p>
            <a:pPr algn="r" rtl="1">
              <a:spcAft>
                <a:spcPts val="1200"/>
              </a:spcAft>
            </a:pPr>
            <a:r>
              <a:rPr lang="he-IL" sz="1800" dirty="0"/>
              <a:t>שליחת הודעות חירום כמנגנון שני להצלת התינוק / ילד</a:t>
            </a:r>
            <a:endParaRPr lang="en-US" sz="1800" dirty="0"/>
          </a:p>
          <a:p>
            <a:pPr algn="r" rtl="1">
              <a:spcAft>
                <a:spcPts val="1200"/>
              </a:spcAft>
            </a:pPr>
            <a:endParaRPr lang="en-US" sz="1800" dirty="0"/>
          </a:p>
          <a:p>
            <a:pPr algn="r" rtl="1">
              <a:spcAft>
                <a:spcPts val="1200"/>
              </a:spcAft>
            </a:pP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260808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32" y="128470"/>
            <a:ext cx="6184553" cy="572633"/>
          </a:xfrm>
        </p:spPr>
        <p:txBody>
          <a:bodyPr>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סרטון הדגמה</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7" name="Slide Number Placeholder 6">
            <a:extLst>
              <a:ext uri="{FF2B5EF4-FFF2-40B4-BE49-F238E27FC236}">
                <a16:creationId xmlns:a16="http://schemas.microsoft.com/office/drawing/2014/main" id="{3BB4F895-6CF5-4F01-9C62-C27B5A1FB96D}"/>
              </a:ext>
            </a:extLst>
          </p:cNvPr>
          <p:cNvSpPr>
            <a:spLocks noGrp="1"/>
          </p:cNvSpPr>
          <p:nvPr>
            <p:ph type="sldNum" sz="quarter" idx="12"/>
          </p:nvPr>
        </p:nvSpPr>
        <p:spPr/>
        <p:txBody>
          <a:bodyPr/>
          <a:lstStyle/>
          <a:p>
            <a:fld id="{B82CCC60-E8CD-4174-8B1A-7DF615B22EEF}" type="slidenum">
              <a:rPr lang="en-US" smtClean="0"/>
              <a:pPr/>
              <a:t>13</a:t>
            </a:fld>
            <a:endParaRPr lang="en-US" dirty="0"/>
          </a:p>
        </p:txBody>
      </p:sp>
    </p:spTree>
    <p:extLst>
      <p:ext uri="{BB962C8B-B14F-4D97-AF65-F5344CB8AC3E}">
        <p14:creationId xmlns:p14="http://schemas.microsoft.com/office/powerpoint/2010/main" val="221856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7605" y="281175"/>
            <a:ext cx="4733855" cy="572644"/>
          </a:xfrm>
        </p:spPr>
        <p:txBody>
          <a:bodyPr>
            <a:noAutofit/>
          </a:bodyPr>
          <a:lstStyle/>
          <a:p>
            <a:pPr algn="r" rtl="1"/>
            <a:r>
              <a:rPr lang="he-IL" sz="2800" dirty="0">
                <a:latin typeface="David" panose="020E0502060401010101" pitchFamily="34" charset="-79"/>
                <a:cs typeface="+mn-cs"/>
              </a:rPr>
              <a:t>בדיקת תקינות כללית אוטומטית</a:t>
            </a:r>
            <a:endParaRPr lang="en-US" sz="2800" dirty="0">
              <a:latin typeface="David" panose="020E0502060401010101" pitchFamily="34" charset="-79"/>
              <a:cs typeface="+mn-cs"/>
            </a:endParaRP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כאשר מדליקים את המערכת היא מבצעת בדיקות אוטומטיות לרכיבי המערכת</a:t>
            </a:r>
          </a:p>
          <a:p>
            <a:pPr marL="0" indent="0" algn="r" rtl="1">
              <a:spcAft>
                <a:spcPts val="1200"/>
              </a:spcAft>
              <a:buNone/>
            </a:pPr>
            <a:endParaRPr lang="en-US" sz="1800" dirty="0"/>
          </a:p>
          <a:p>
            <a:pPr algn="r" rtl="1">
              <a:spcAft>
                <a:spcPts val="1200"/>
              </a:spcAft>
            </a:pP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6" name="תמונה 5">
            <a:extLst>
              <a:ext uri="{FF2B5EF4-FFF2-40B4-BE49-F238E27FC236}">
                <a16:creationId xmlns:a16="http://schemas.microsoft.com/office/drawing/2014/main" id="{7F6DB1CD-A566-4421-9FCC-9A29A673936E}"/>
              </a:ext>
            </a:extLst>
          </p:cNvPr>
          <p:cNvPicPr/>
          <p:nvPr/>
        </p:nvPicPr>
        <p:blipFill>
          <a:blip r:embed="rId4">
            <a:extLst>
              <a:ext uri="{28A0092B-C50C-407E-A947-70E740481C1C}">
                <a14:useLocalDpi xmlns:a14="http://schemas.microsoft.com/office/drawing/2010/main" val="0"/>
              </a:ext>
            </a:extLst>
          </a:blip>
          <a:stretch>
            <a:fillRect/>
          </a:stretch>
        </p:blipFill>
        <p:spPr>
          <a:xfrm>
            <a:off x="306090" y="1655520"/>
            <a:ext cx="6245819" cy="3214136"/>
          </a:xfrm>
          <a:prstGeom prst="rect">
            <a:avLst/>
          </a:prstGeom>
        </p:spPr>
      </p:pic>
    </p:spTree>
    <p:extLst>
      <p:ext uri="{BB962C8B-B14F-4D97-AF65-F5344CB8AC3E}">
        <p14:creationId xmlns:p14="http://schemas.microsoft.com/office/powerpoint/2010/main" val="54298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7605" y="281175"/>
            <a:ext cx="4733855" cy="572644"/>
          </a:xfrm>
        </p:spPr>
        <p:txBody>
          <a:bodyPr>
            <a:noAutofit/>
          </a:bodyPr>
          <a:lstStyle/>
          <a:p>
            <a:pPr algn="r" rtl="1"/>
            <a:r>
              <a:rPr lang="he-IL" sz="2800" dirty="0">
                <a:latin typeface="David" panose="020E0502060401010101" pitchFamily="34" charset="-79"/>
                <a:cs typeface="+mn-cs"/>
              </a:rPr>
              <a:t>בדיקת תקינות כללית יזומה</a:t>
            </a:r>
            <a:endParaRPr lang="en-US" sz="2800" dirty="0">
              <a:latin typeface="David" panose="020E0502060401010101" pitchFamily="34" charset="-79"/>
              <a:cs typeface="+mn-cs"/>
            </a:endParaRP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לחיצה על כפתור מוציאה ממצב שינה ומפעילה סבב בדיקות לרכיבי המערכת</a:t>
            </a:r>
            <a:endParaRPr lang="en-US" sz="1800" dirty="0"/>
          </a:p>
          <a:p>
            <a:pPr algn="r" rtl="1">
              <a:spcAft>
                <a:spcPts val="1200"/>
              </a:spcAft>
            </a:pP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14" name="תמונה 13">
            <a:extLst>
              <a:ext uri="{FF2B5EF4-FFF2-40B4-BE49-F238E27FC236}">
                <a16:creationId xmlns:a16="http://schemas.microsoft.com/office/drawing/2014/main" id="{E335C9CD-4D02-47AA-8354-8CEC7BD4645A}"/>
              </a:ext>
            </a:extLst>
          </p:cNvPr>
          <p:cNvPicPr/>
          <p:nvPr/>
        </p:nvPicPr>
        <p:blipFill>
          <a:blip r:embed="rId4">
            <a:extLst>
              <a:ext uri="{28A0092B-C50C-407E-A947-70E740481C1C}">
                <a14:useLocalDpi xmlns:a14="http://schemas.microsoft.com/office/drawing/2010/main" val="0"/>
              </a:ext>
            </a:extLst>
          </a:blip>
          <a:stretch>
            <a:fillRect/>
          </a:stretch>
        </p:blipFill>
        <p:spPr>
          <a:xfrm>
            <a:off x="310927" y="1693696"/>
            <a:ext cx="6236145" cy="3214800"/>
          </a:xfrm>
          <a:prstGeom prst="rect">
            <a:avLst/>
          </a:prstGeom>
        </p:spPr>
      </p:pic>
    </p:spTree>
    <p:extLst>
      <p:ext uri="{BB962C8B-B14F-4D97-AF65-F5344CB8AC3E}">
        <p14:creationId xmlns:p14="http://schemas.microsoft.com/office/powerpoint/2010/main" val="206677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7605" y="281175"/>
            <a:ext cx="4733855" cy="572644"/>
          </a:xfrm>
        </p:spPr>
        <p:txBody>
          <a:bodyPr>
            <a:noAutofit/>
          </a:bodyPr>
          <a:lstStyle/>
          <a:p>
            <a:pPr algn="r" rtl="1"/>
            <a:r>
              <a:rPr lang="he-IL" sz="3000" dirty="0">
                <a:latin typeface="David" panose="020E0502060401010101" pitchFamily="34" charset="-79"/>
                <a:cs typeface="+mn-cs"/>
              </a:rPr>
              <a:t>זיהוי מגע עם מים</a:t>
            </a: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כאשר </a:t>
            </a:r>
            <a:r>
              <a:rPr lang="he-IL" sz="1800" dirty="0" err="1">
                <a:latin typeface="David" panose="020E0502060401010101" pitchFamily="34" charset="-79"/>
              </a:rPr>
              <a:t>הפרובים</a:t>
            </a:r>
            <a:r>
              <a:rPr lang="he-IL" sz="1800" dirty="0">
                <a:latin typeface="David" panose="020E0502060401010101" pitchFamily="34" charset="-79"/>
              </a:rPr>
              <a:t> מוכנסים למקור מים, המערכת מתעוררת, וכאשר הם מוצאים מהמים המערכת חוזרת למצב שינה</a:t>
            </a: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6" name="תמונה 5">
            <a:extLst>
              <a:ext uri="{FF2B5EF4-FFF2-40B4-BE49-F238E27FC236}">
                <a16:creationId xmlns:a16="http://schemas.microsoft.com/office/drawing/2014/main" id="{EC97EEDA-3FD9-4B7A-93BD-5441E21E2C9A}"/>
              </a:ext>
            </a:extLst>
          </p:cNvPr>
          <p:cNvPicPr/>
          <p:nvPr/>
        </p:nvPicPr>
        <p:blipFill>
          <a:blip r:embed="rId4">
            <a:extLst>
              <a:ext uri="{28A0092B-C50C-407E-A947-70E740481C1C}">
                <a14:useLocalDpi xmlns:a14="http://schemas.microsoft.com/office/drawing/2010/main" val="0"/>
              </a:ext>
            </a:extLst>
          </a:blip>
          <a:stretch>
            <a:fillRect/>
          </a:stretch>
        </p:blipFill>
        <p:spPr>
          <a:xfrm>
            <a:off x="346785" y="1661738"/>
            <a:ext cx="6164430" cy="3276820"/>
          </a:xfrm>
          <a:prstGeom prst="rect">
            <a:avLst/>
          </a:prstGeom>
        </p:spPr>
      </p:pic>
    </p:spTree>
    <p:extLst>
      <p:ext uri="{BB962C8B-B14F-4D97-AF65-F5344CB8AC3E}">
        <p14:creationId xmlns:p14="http://schemas.microsoft.com/office/powerpoint/2010/main" val="279633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1106" y="281175"/>
            <a:ext cx="5040354" cy="572644"/>
          </a:xfrm>
        </p:spPr>
        <p:txBody>
          <a:bodyPr>
            <a:noAutofit/>
          </a:bodyPr>
          <a:lstStyle/>
          <a:p>
            <a:pPr algn="r" rtl="1"/>
            <a:r>
              <a:rPr lang="he-IL" sz="2800" dirty="0">
                <a:latin typeface="David" panose="020E0502060401010101" pitchFamily="34" charset="-79"/>
                <a:cs typeface="+mn-cs"/>
              </a:rPr>
              <a:t>קבלה ועיבוד נתונים מחיישן העומק</a:t>
            </a: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המערכת משתמשת בחיישן לחץ למדידת הלחץ בכל רגע נתון. לאחר מדידה היא מחשבת את העומק</a:t>
            </a: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8" name="תמונה 7">
            <a:extLst>
              <a:ext uri="{FF2B5EF4-FFF2-40B4-BE49-F238E27FC236}">
                <a16:creationId xmlns:a16="http://schemas.microsoft.com/office/drawing/2014/main" id="{9B1926B3-85F0-44D4-8198-890A144B6503}"/>
              </a:ext>
            </a:extLst>
          </p:cNvPr>
          <p:cNvPicPr/>
          <p:nvPr/>
        </p:nvPicPr>
        <p:blipFill>
          <a:blip r:embed="rId4">
            <a:extLst>
              <a:ext uri="{28A0092B-C50C-407E-A947-70E740481C1C}">
                <a14:useLocalDpi xmlns:a14="http://schemas.microsoft.com/office/drawing/2010/main" val="0"/>
              </a:ext>
            </a:extLst>
          </a:blip>
          <a:stretch>
            <a:fillRect/>
          </a:stretch>
        </p:blipFill>
        <p:spPr>
          <a:xfrm>
            <a:off x="327732" y="1645765"/>
            <a:ext cx="6202535" cy="3275104"/>
          </a:xfrm>
          <a:prstGeom prst="rect">
            <a:avLst/>
          </a:prstGeom>
        </p:spPr>
      </p:pic>
    </p:spTree>
    <p:extLst>
      <p:ext uri="{BB962C8B-B14F-4D97-AF65-F5344CB8AC3E}">
        <p14:creationId xmlns:p14="http://schemas.microsoft.com/office/powerpoint/2010/main" val="251747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7605" y="281175"/>
            <a:ext cx="4733855" cy="572644"/>
          </a:xfrm>
        </p:spPr>
        <p:txBody>
          <a:bodyPr>
            <a:noAutofit/>
          </a:bodyPr>
          <a:lstStyle/>
          <a:p>
            <a:pPr algn="r" rtl="1"/>
            <a:r>
              <a:rPr lang="he-IL" sz="3000" dirty="0">
                <a:latin typeface="David" panose="020E0502060401010101" pitchFamily="34" charset="-79"/>
                <a:cs typeface="+mn-cs"/>
              </a:rPr>
              <a:t>זיהוי מצב טביעה</a:t>
            </a: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אלגוריתם לזיהוי עומק שיוגדר מראש ובדיקה אם הערך שהתקבל אחרי ניתוח של תוצאות חוצה את הסף</a:t>
            </a: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18</a:t>
            </a:fld>
            <a:endParaRPr lang="en-US"/>
          </a:p>
        </p:txBody>
      </p:sp>
      <p:pic>
        <p:nvPicPr>
          <p:cNvPr id="6" name="תמונה 5">
            <a:extLst>
              <a:ext uri="{FF2B5EF4-FFF2-40B4-BE49-F238E27FC236}">
                <a16:creationId xmlns:a16="http://schemas.microsoft.com/office/drawing/2014/main" id="{6EFEB510-BB53-4F09-AA79-25B4400FB230}"/>
              </a:ext>
            </a:extLst>
          </p:cNvPr>
          <p:cNvPicPr/>
          <p:nvPr/>
        </p:nvPicPr>
        <p:blipFill>
          <a:blip r:embed="rId4">
            <a:extLst>
              <a:ext uri="{28A0092B-C50C-407E-A947-70E740481C1C}">
                <a14:useLocalDpi xmlns:a14="http://schemas.microsoft.com/office/drawing/2010/main" val="0"/>
              </a:ext>
            </a:extLst>
          </a:blip>
          <a:stretch>
            <a:fillRect/>
          </a:stretch>
        </p:blipFill>
        <p:spPr>
          <a:xfrm>
            <a:off x="298002" y="1573028"/>
            <a:ext cx="6261995" cy="3328683"/>
          </a:xfrm>
          <a:prstGeom prst="rect">
            <a:avLst/>
          </a:prstGeom>
        </p:spPr>
      </p:pic>
    </p:spTree>
    <p:extLst>
      <p:ext uri="{BB962C8B-B14F-4D97-AF65-F5344CB8AC3E}">
        <p14:creationId xmlns:p14="http://schemas.microsoft.com/office/powerpoint/2010/main" val="131955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7605" y="281175"/>
            <a:ext cx="4733855" cy="572644"/>
          </a:xfrm>
        </p:spPr>
        <p:txBody>
          <a:bodyPr>
            <a:noAutofit/>
          </a:bodyPr>
          <a:lstStyle/>
          <a:p>
            <a:pPr algn="r" rtl="1"/>
            <a:r>
              <a:rPr lang="he-IL" sz="3000" dirty="0">
                <a:latin typeface="David" panose="020E0502060401010101" pitchFamily="34" charset="-79"/>
                <a:cs typeface="+mn-cs"/>
              </a:rPr>
              <a:t>פתיחת ווסט כמנגנון ראשון</a:t>
            </a: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כאשר זוהתה טביעה, יופעל המנוע לסיבוב הווסת במטרה לשחרר את הגז מהמחסנית ובכך למלא את בלוני הציפה</a:t>
            </a: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8" name="תמונה 7">
            <a:extLst>
              <a:ext uri="{FF2B5EF4-FFF2-40B4-BE49-F238E27FC236}">
                <a16:creationId xmlns:a16="http://schemas.microsoft.com/office/drawing/2014/main" id="{F3A14114-D887-46EF-A0D2-19E49BFCF5FF}"/>
              </a:ext>
            </a:extLst>
          </p:cNvPr>
          <p:cNvPicPr/>
          <p:nvPr/>
        </p:nvPicPr>
        <p:blipFill>
          <a:blip r:embed="rId4">
            <a:extLst>
              <a:ext uri="{28A0092B-C50C-407E-A947-70E740481C1C}">
                <a14:useLocalDpi xmlns:a14="http://schemas.microsoft.com/office/drawing/2010/main" val="0"/>
              </a:ext>
            </a:extLst>
          </a:blip>
          <a:stretch>
            <a:fillRect/>
          </a:stretch>
        </p:blipFill>
        <p:spPr>
          <a:xfrm>
            <a:off x="269006" y="1539603"/>
            <a:ext cx="6319988" cy="3359510"/>
          </a:xfrm>
          <a:prstGeom prst="rect">
            <a:avLst/>
          </a:prstGeom>
        </p:spPr>
      </p:pic>
    </p:spTree>
    <p:extLst>
      <p:ext uri="{BB962C8B-B14F-4D97-AF65-F5344CB8AC3E}">
        <p14:creationId xmlns:p14="http://schemas.microsoft.com/office/powerpoint/2010/main" val="44298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32" y="128470"/>
            <a:ext cx="6184553" cy="572633"/>
          </a:xfrm>
        </p:spPr>
        <p:txBody>
          <a:bodyPr>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נושאים להצגה</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3" name="Content Placeholder 2"/>
          <p:cNvSpPr>
            <a:spLocks noGrp="1"/>
          </p:cNvSpPr>
          <p:nvPr>
            <p:ph idx="1"/>
          </p:nvPr>
        </p:nvSpPr>
        <p:spPr>
          <a:xfrm>
            <a:off x="336732" y="1808225"/>
            <a:ext cx="6184553" cy="3054100"/>
          </a:xfrm>
        </p:spPr>
        <p:txBody>
          <a:bodyPr>
            <a:normAutofit fontScale="92500" lnSpcReduction="10000"/>
          </a:bodyPr>
          <a:lstStyle/>
          <a:p>
            <a:pPr marL="727200" lvl="1" indent="-385200" algn="r" rtl="1">
              <a:buFont typeface="+mj-lt"/>
              <a:buAutoNum type="arabicPeriod"/>
            </a:pPr>
            <a:r>
              <a:rPr lang="he-IL" altLang="en-US" sz="2200" dirty="0">
                <a:latin typeface="David" panose="020E0502060401010101" pitchFamily="34" charset="-79"/>
              </a:rPr>
              <a:t>הקדמה</a:t>
            </a:r>
          </a:p>
          <a:p>
            <a:pPr marL="728663" lvl="1" indent="-385763" algn="r" rtl="1">
              <a:buFont typeface="+mj-lt"/>
              <a:buAutoNum type="arabicPeriod"/>
            </a:pPr>
            <a:r>
              <a:rPr lang="he-IL" altLang="en-US" sz="2200" dirty="0">
                <a:latin typeface="David" panose="020E0502060401010101" pitchFamily="34" charset="-79"/>
              </a:rPr>
              <a:t>מטרת הפרויקט</a:t>
            </a:r>
          </a:p>
          <a:p>
            <a:pPr marL="728663" lvl="1" indent="-385763" algn="r" rtl="1">
              <a:buFont typeface="+mj-lt"/>
              <a:buAutoNum type="arabicPeriod"/>
            </a:pPr>
            <a:r>
              <a:rPr lang="he-IL" altLang="en-US" sz="2200" dirty="0">
                <a:latin typeface="David" panose="020E0502060401010101" pitchFamily="34" charset="-79"/>
              </a:rPr>
              <a:t>תיאור המערכת</a:t>
            </a:r>
          </a:p>
          <a:p>
            <a:pPr marL="728663" lvl="1" indent="-385763" algn="r" rtl="1">
              <a:buFont typeface="+mj-lt"/>
              <a:buAutoNum type="arabicPeriod"/>
            </a:pPr>
            <a:r>
              <a:rPr lang="he-IL" altLang="en-US" sz="2200" dirty="0">
                <a:latin typeface="David" panose="020E0502060401010101" pitchFamily="34" charset="-79"/>
              </a:rPr>
              <a:t>פונקציונליות</a:t>
            </a:r>
          </a:p>
          <a:p>
            <a:pPr marL="728663" lvl="1" indent="-385763" algn="r" rtl="1">
              <a:buFont typeface="+mj-lt"/>
              <a:buAutoNum type="arabicPeriod"/>
            </a:pPr>
            <a:r>
              <a:rPr lang="he-IL" altLang="en-US" sz="2200" dirty="0">
                <a:latin typeface="David" panose="020E0502060401010101" pitchFamily="34" charset="-79"/>
              </a:rPr>
              <a:t>בחינת הישגים נדרשים לתקינות המערכת</a:t>
            </a:r>
          </a:p>
          <a:p>
            <a:pPr marL="728663" lvl="1" indent="-385763" algn="r" rtl="1">
              <a:buFont typeface="+mj-lt"/>
              <a:buAutoNum type="arabicPeriod"/>
            </a:pPr>
            <a:r>
              <a:rPr lang="he-IL" altLang="en-US" sz="2200" dirty="0">
                <a:latin typeface="David" panose="020E0502060401010101" pitchFamily="34" charset="-79"/>
              </a:rPr>
              <a:t>אתגרים במימוש</a:t>
            </a:r>
          </a:p>
          <a:p>
            <a:pPr marL="728663" lvl="1" indent="-385763" algn="r" rtl="1">
              <a:buFont typeface="+mj-lt"/>
              <a:buAutoNum type="arabicPeriod"/>
            </a:pPr>
            <a:r>
              <a:rPr lang="he-IL" sz="2200" dirty="0">
                <a:latin typeface="David" panose="020E0502060401010101" pitchFamily="34" charset="-79"/>
              </a:rPr>
              <a:t>תוצאות והדגמות</a:t>
            </a:r>
          </a:p>
          <a:p>
            <a:pPr marL="728663" lvl="1" indent="-385763" algn="r" rtl="1">
              <a:buFont typeface="+mj-lt"/>
              <a:buAutoNum type="arabicPeriod"/>
            </a:pPr>
            <a:r>
              <a:rPr lang="he-IL" sz="2200" dirty="0">
                <a:latin typeface="David" panose="020E0502060401010101" pitchFamily="34" charset="-79"/>
              </a:rPr>
              <a:t>מסקנות והמלצות להמשך</a:t>
            </a:r>
          </a:p>
          <a:p>
            <a:pPr marL="728663" lvl="1" indent="-385763" algn="r" rtl="1">
              <a:buFont typeface="+mj-lt"/>
              <a:buAutoNum type="arabicPeriod"/>
            </a:pPr>
            <a:r>
              <a:rPr lang="he-IL" sz="2200" dirty="0">
                <a:latin typeface="David" panose="020E0502060401010101" pitchFamily="34" charset="-79"/>
              </a:rPr>
              <a:t>נספחים</a:t>
            </a:r>
            <a:endParaRPr lang="en-US" sz="1800" dirty="0">
              <a:latin typeface="David" panose="020E0502060401010101" pitchFamily="34" charset="-79"/>
            </a:endParaRPr>
          </a:p>
          <a:p>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D66EC564-EE87-470D-A165-6AE892E9810B}"/>
              </a:ext>
            </a:extLst>
          </p:cNvPr>
          <p:cNvSpPr>
            <a:spLocks noGrp="1"/>
          </p:cNvSpPr>
          <p:nvPr>
            <p:ph type="sldNum" sz="quarter" idx="12"/>
          </p:nvPr>
        </p:nvSpPr>
        <p:spPr>
          <a:xfrm>
            <a:off x="149045" y="4869656"/>
            <a:ext cx="1600200" cy="273844"/>
          </a:xfrm>
        </p:spPr>
        <p:txBody>
          <a:bodyPr/>
          <a:lstStyle/>
          <a:p>
            <a:fld id="{B82CCC60-E8CD-4174-8B1A-7DF615B22EEF}" type="slidenum">
              <a:rPr lang="en-US" smtClean="0"/>
              <a:pPr/>
              <a:t>2</a:t>
            </a:fld>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7605" y="281175"/>
            <a:ext cx="4733855" cy="572644"/>
          </a:xfrm>
        </p:spPr>
        <p:txBody>
          <a:bodyPr>
            <a:noAutofit/>
          </a:bodyPr>
          <a:lstStyle/>
          <a:p>
            <a:pPr algn="r" rtl="1"/>
            <a:r>
              <a:rPr lang="he-IL" sz="2800" dirty="0">
                <a:latin typeface="David" panose="020E0502060401010101" pitchFamily="34" charset="-79"/>
                <a:cs typeface="+mn-cs"/>
              </a:rPr>
              <a:t>שליחת הודעות חירום כמנגנון שני</a:t>
            </a:r>
          </a:p>
        </p:txBody>
      </p:sp>
      <p:sp>
        <p:nvSpPr>
          <p:cNvPr id="5" name="Content Placeholder 4"/>
          <p:cNvSpPr>
            <a:spLocks noGrp="1"/>
          </p:cNvSpPr>
          <p:nvPr>
            <p:ph idx="1"/>
          </p:nvPr>
        </p:nvSpPr>
        <p:spPr>
          <a:xfrm>
            <a:off x="68400" y="891995"/>
            <a:ext cx="5158800" cy="763525"/>
          </a:xfrm>
        </p:spPr>
        <p:txBody>
          <a:bodyPr anchor="t">
            <a:noAutofit/>
          </a:bodyPr>
          <a:lstStyle/>
          <a:p>
            <a:pPr marL="0" indent="0" algn="r" rtl="1">
              <a:spcAft>
                <a:spcPts val="1200"/>
              </a:spcAft>
              <a:buNone/>
            </a:pPr>
            <a:r>
              <a:rPr lang="he-IL" sz="1800" dirty="0">
                <a:latin typeface="David" panose="020E0502060401010101" pitchFamily="34" charset="-79"/>
              </a:rPr>
              <a:t>שליחת</a:t>
            </a:r>
            <a:r>
              <a:rPr lang="en-US" sz="1800" dirty="0">
                <a:latin typeface="+mj-lt"/>
              </a:rPr>
              <a:t>SMS</a:t>
            </a:r>
            <a:r>
              <a:rPr lang="en-US" sz="1800" dirty="0">
                <a:latin typeface="David" panose="020E0502060401010101" pitchFamily="34" charset="-79"/>
              </a:rPr>
              <a:t> </a:t>
            </a:r>
            <a:r>
              <a:rPr lang="he-IL" sz="1800" dirty="0">
                <a:latin typeface="David" panose="020E0502060401010101" pitchFamily="34" charset="-79"/>
              </a:rPr>
              <a:t> למרכז הבקרה להתרעה מקרה הטביעה, על מנת שיוכלו לפעול במהירות לשליחת הגורמים הרלוונטיים</a:t>
            </a:r>
            <a:endParaRPr lang="en-US" sz="18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20</a:t>
            </a:fld>
            <a:endParaRPr lang="en-US"/>
          </a:p>
        </p:txBody>
      </p:sp>
      <p:pic>
        <p:nvPicPr>
          <p:cNvPr id="6" name="תמונה 5">
            <a:extLst>
              <a:ext uri="{FF2B5EF4-FFF2-40B4-BE49-F238E27FC236}">
                <a16:creationId xmlns:a16="http://schemas.microsoft.com/office/drawing/2014/main" id="{A42A2CED-DFAC-48E4-84B5-4D0B07416750}"/>
              </a:ext>
            </a:extLst>
          </p:cNvPr>
          <p:cNvPicPr/>
          <p:nvPr/>
        </p:nvPicPr>
        <p:blipFill>
          <a:blip r:embed="rId4">
            <a:extLst>
              <a:ext uri="{28A0092B-C50C-407E-A947-70E740481C1C}">
                <a14:useLocalDpi xmlns:a14="http://schemas.microsoft.com/office/drawing/2010/main" val="0"/>
              </a:ext>
            </a:extLst>
          </a:blip>
          <a:stretch>
            <a:fillRect/>
          </a:stretch>
        </p:blipFill>
        <p:spPr>
          <a:xfrm>
            <a:off x="185934" y="1632322"/>
            <a:ext cx="6486132" cy="3144402"/>
          </a:xfrm>
          <a:prstGeom prst="rect">
            <a:avLst/>
          </a:prstGeom>
        </p:spPr>
      </p:pic>
    </p:spTree>
    <p:extLst>
      <p:ext uri="{BB962C8B-B14F-4D97-AF65-F5344CB8AC3E}">
        <p14:creationId xmlns:p14="http://schemas.microsoft.com/office/powerpoint/2010/main" val="1418423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899" y="281175"/>
            <a:ext cx="4733855" cy="572644"/>
          </a:xfrm>
        </p:spPr>
        <p:txBody>
          <a:bodyPr>
            <a:noAutofit/>
          </a:bodyPr>
          <a:lstStyle/>
          <a:p>
            <a:pPr algn="r" rtl="1"/>
            <a:r>
              <a:rPr lang="he-IL" sz="3000" dirty="0">
                <a:latin typeface="David" panose="020E0502060401010101" pitchFamily="34" charset="-79"/>
                <a:cs typeface="+mn-cs"/>
              </a:rPr>
              <a:t>צריכת אנרגיה</a:t>
            </a:r>
          </a:p>
        </p:txBody>
      </p:sp>
      <p:sp>
        <p:nvSpPr>
          <p:cNvPr id="7" name="Slide Number Placeholder 6">
            <a:extLst>
              <a:ext uri="{FF2B5EF4-FFF2-40B4-BE49-F238E27FC236}">
                <a16:creationId xmlns:a16="http://schemas.microsoft.com/office/drawing/2014/main" id="{C6200E56-6783-479E-8F84-3B4FE9A0A287}"/>
              </a:ext>
            </a:extLst>
          </p:cNvPr>
          <p:cNvSpPr>
            <a:spLocks noGrp="1"/>
          </p:cNvSpPr>
          <p:nvPr>
            <p:ph type="sldNum" sz="quarter" idx="12"/>
          </p:nvPr>
        </p:nvSpPr>
        <p:spPr/>
        <p:txBody>
          <a:bodyPr/>
          <a:lstStyle/>
          <a:p>
            <a:fld id="{B82CCC60-E8CD-4174-8B1A-7DF615B22EEF}" type="slidenum">
              <a:rPr lang="en-US" smtClean="0"/>
              <a:pPr/>
              <a:t>21</a:t>
            </a:fld>
            <a:endParaRPr lang="en-US"/>
          </a:p>
        </p:txBody>
      </p:sp>
      <p:sp>
        <p:nvSpPr>
          <p:cNvPr id="8" name="Content Placeholder 4">
            <a:extLst>
              <a:ext uri="{FF2B5EF4-FFF2-40B4-BE49-F238E27FC236}">
                <a16:creationId xmlns:a16="http://schemas.microsoft.com/office/drawing/2014/main" id="{02FC13F8-5F52-499F-8A36-DD2845A95E52}"/>
              </a:ext>
            </a:extLst>
          </p:cNvPr>
          <p:cNvSpPr>
            <a:spLocks noGrp="1"/>
          </p:cNvSpPr>
          <p:nvPr>
            <p:ph idx="1"/>
          </p:nvPr>
        </p:nvSpPr>
        <p:spPr>
          <a:xfrm>
            <a:off x="68400" y="1044700"/>
            <a:ext cx="5158800" cy="3663766"/>
          </a:xfrm>
        </p:spPr>
        <p:txBody>
          <a:bodyPr anchor="t">
            <a:normAutofit fontScale="92500" lnSpcReduction="20000"/>
          </a:bodyPr>
          <a:lstStyle/>
          <a:p>
            <a:pPr algn="r" rtl="1">
              <a:spcAft>
                <a:spcPts val="1200"/>
              </a:spcAft>
            </a:pPr>
            <a:r>
              <a:rPr lang="he-IL" sz="2200" dirty="0">
                <a:latin typeface="David" panose="020E0502060401010101" pitchFamily="34" charset="-79"/>
              </a:rPr>
              <a:t>המערכת תהיה כבויה עד אשר תולבש על צוואר הילד</a:t>
            </a:r>
          </a:p>
          <a:p>
            <a:pPr algn="r" rtl="1">
              <a:spcAft>
                <a:spcPts val="1200"/>
              </a:spcAft>
            </a:pPr>
            <a:r>
              <a:rPr lang="he-IL" sz="2200" dirty="0">
                <a:latin typeface="David" panose="020E0502060401010101" pitchFamily="34" charset="-79"/>
              </a:rPr>
              <a:t>לאחר הדלקתה נכנסת למצב שינה, במצב זה צריכת האנרגיה היא כ </a:t>
            </a:r>
            <a:r>
              <a:rPr lang="en-US" sz="2200" dirty="0">
                <a:latin typeface="David" panose="020E0502060401010101" pitchFamily="34" charset="-79"/>
              </a:rPr>
              <a:t>-</a:t>
            </a:r>
            <a:r>
              <a:rPr lang="he-IL" sz="2200" dirty="0">
                <a:latin typeface="David" panose="020E0502060401010101" pitchFamily="34" charset="-79"/>
              </a:rPr>
              <a:t> </a:t>
            </a:r>
            <a:r>
              <a:rPr lang="en-US" sz="2200" dirty="0">
                <a:latin typeface="+mj-lt"/>
              </a:rPr>
              <a:t>4 mA</a:t>
            </a:r>
            <a:endParaRPr lang="he-IL" sz="2200" dirty="0">
              <a:latin typeface="+mj-lt"/>
            </a:endParaRPr>
          </a:p>
          <a:p>
            <a:pPr algn="r" rtl="1">
              <a:spcAft>
                <a:spcPts val="1200"/>
              </a:spcAft>
            </a:pPr>
            <a:r>
              <a:rPr lang="he-IL" sz="2200" dirty="0">
                <a:latin typeface="David" panose="020E0502060401010101" pitchFamily="34" charset="-79"/>
              </a:rPr>
              <a:t>שהמערכת במים היא צורכת כ - </a:t>
            </a:r>
            <a:r>
              <a:rPr lang="en-US" sz="2200" dirty="0">
                <a:latin typeface="+mj-lt"/>
              </a:rPr>
              <a:t>13 mA</a:t>
            </a:r>
            <a:endParaRPr lang="he-IL" sz="2200" dirty="0">
              <a:latin typeface="+mj-lt"/>
            </a:endParaRPr>
          </a:p>
          <a:p>
            <a:pPr algn="r" rtl="1">
              <a:spcAft>
                <a:spcPts val="1200"/>
              </a:spcAft>
            </a:pPr>
            <a:r>
              <a:rPr lang="he-IL" sz="2200" dirty="0">
                <a:latin typeface="David" panose="020E0502060401010101" pitchFamily="34" charset="-79"/>
              </a:rPr>
              <a:t>צריכת זרם מקסימלית רגעית כאשר:</a:t>
            </a:r>
            <a:br>
              <a:rPr lang="en-US" sz="2200" dirty="0">
                <a:latin typeface="David" panose="020E0502060401010101" pitchFamily="34" charset="-79"/>
              </a:rPr>
            </a:br>
            <a:r>
              <a:rPr lang="he-IL" sz="2200" dirty="0">
                <a:latin typeface="David" panose="020E0502060401010101" pitchFamily="34" charset="-79"/>
              </a:rPr>
              <a:t>שליחת </a:t>
            </a:r>
            <a:r>
              <a:rPr lang="en-US" sz="2200" dirty="0">
                <a:latin typeface="David" panose="020E0502060401010101" pitchFamily="34" charset="-79"/>
              </a:rPr>
              <a:t> </a:t>
            </a:r>
            <a:r>
              <a:rPr lang="he-IL" sz="2200" dirty="0">
                <a:latin typeface="David" panose="020E0502060401010101" pitchFamily="34" charset="-79"/>
              </a:rPr>
              <a:t>הודעת </a:t>
            </a:r>
            <a:r>
              <a:rPr lang="en-US" sz="2200" dirty="0">
                <a:latin typeface="David" panose="020E0502060401010101" pitchFamily="34" charset="-79"/>
              </a:rPr>
              <a:t> </a:t>
            </a:r>
            <a:r>
              <a:rPr lang="en-US" sz="2200" dirty="0"/>
              <a:t>SMS</a:t>
            </a:r>
            <a:r>
              <a:rPr lang="he-IL" sz="2200" dirty="0">
                <a:latin typeface="David" panose="020E0502060401010101" pitchFamily="34" charset="-79"/>
              </a:rPr>
              <a:t>כ - </a:t>
            </a:r>
            <a:r>
              <a:rPr lang="en-US" sz="2200" dirty="0"/>
              <a:t>60 mA</a:t>
            </a:r>
            <a:br>
              <a:rPr lang="en-US" sz="2200" dirty="0"/>
            </a:br>
            <a:r>
              <a:rPr lang="he-IL" sz="2200" dirty="0"/>
              <a:t>פתיחת הווסט לשחרור הגז כ - </a:t>
            </a:r>
            <a:r>
              <a:rPr lang="en-US" sz="2200" dirty="0"/>
              <a:t>350 mA</a:t>
            </a:r>
          </a:p>
          <a:p>
            <a:pPr algn="r" rtl="1">
              <a:spcAft>
                <a:spcPts val="1200"/>
              </a:spcAft>
            </a:pPr>
            <a:r>
              <a:rPr lang="he-IL" sz="2200" dirty="0"/>
              <a:t>בהנחה שלוקחים את סוללת ה</a:t>
            </a:r>
            <a:r>
              <a:rPr lang="en-US" sz="2200" dirty="0"/>
              <a:t>LiPo</a:t>
            </a:r>
            <a:r>
              <a:rPr lang="he-IL" sz="2200" dirty="0"/>
              <a:t> הקטנה ביותר שמתאימה למפרט, חיי המערכת במצב שינה </a:t>
            </a:r>
            <a:r>
              <a:rPr lang="he-IL" sz="2200"/>
              <a:t>יהיה כשבוע </a:t>
            </a:r>
            <a:endParaRPr lang="he-IL" sz="2200" dirty="0"/>
          </a:p>
        </p:txBody>
      </p:sp>
    </p:spTree>
    <p:extLst>
      <p:ext uri="{BB962C8B-B14F-4D97-AF65-F5344CB8AC3E}">
        <p14:creationId xmlns:p14="http://schemas.microsoft.com/office/powerpoint/2010/main" val="381823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מסקנות</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358356"/>
          </a:xfrm>
        </p:spPr>
        <p:txBody>
          <a:bodyPr anchor="ctr">
            <a:normAutofit/>
          </a:bodyPr>
          <a:lstStyle/>
          <a:p>
            <a:pPr algn="r" rtl="1">
              <a:spcAft>
                <a:spcPts val="1200"/>
              </a:spcAft>
            </a:pPr>
            <a:r>
              <a:rPr lang="he-IL" sz="2200" dirty="0"/>
              <a:t>על אף האתגרים שתוארו, המערכת עומדת בדרישות שעלו בשלב התחלתי של הפרויקט </a:t>
            </a:r>
          </a:p>
          <a:p>
            <a:pPr algn="r" rtl="1">
              <a:spcAft>
                <a:spcPts val="1200"/>
              </a:spcAft>
            </a:pPr>
            <a:r>
              <a:rPr lang="he-IL" sz="2200" dirty="0"/>
              <a:t>ניתן לזהות מקרי טביעה של תינוקות וילדים באמצעות מיקרו בקר וחיישנים שונים</a:t>
            </a:r>
          </a:p>
          <a:p>
            <a:pPr algn="r" rtl="1">
              <a:spcAft>
                <a:spcPts val="1200"/>
              </a:spcAft>
            </a:pPr>
            <a:endParaRPr lang="he-IL" sz="22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0EE294B-A707-4622-9AAA-B6101B6EE718}"/>
              </a:ext>
            </a:extLst>
          </p:cNvPr>
          <p:cNvSpPr>
            <a:spLocks noGrp="1"/>
          </p:cNvSpPr>
          <p:nvPr>
            <p:ph type="sldNum" sz="quarter" idx="12"/>
          </p:nvPr>
        </p:nvSpPr>
        <p:spPr/>
        <p:txBody>
          <a:bodyPr/>
          <a:lstStyle/>
          <a:p>
            <a:fld id="{B82CCC60-E8CD-4174-8B1A-7DF615B22EEF}" type="slidenum">
              <a:rPr lang="en-US" smtClean="0"/>
              <a:pPr/>
              <a:t>22</a:t>
            </a:fld>
            <a:endParaRPr lang="en-US" dirty="0"/>
          </a:p>
        </p:txBody>
      </p:sp>
    </p:spTree>
    <p:extLst>
      <p:ext uri="{BB962C8B-B14F-4D97-AF65-F5344CB8AC3E}">
        <p14:creationId xmlns:p14="http://schemas.microsoft.com/office/powerpoint/2010/main" val="33245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המלצות להמשך</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198559"/>
            <a:ext cx="5158800" cy="3358356"/>
          </a:xfrm>
        </p:spPr>
        <p:txBody>
          <a:bodyPr anchor="ctr">
            <a:normAutofit fontScale="92500" lnSpcReduction="20000"/>
          </a:bodyPr>
          <a:lstStyle/>
          <a:p>
            <a:pPr algn="r" rtl="1">
              <a:spcAft>
                <a:spcPts val="1200"/>
              </a:spcAft>
            </a:pPr>
            <a:r>
              <a:rPr lang="he-IL" sz="2200" dirty="0">
                <a:latin typeface="David" panose="020E0502060401010101" pitchFamily="34" charset="-79"/>
              </a:rPr>
              <a:t>בניית אב-טיפוס של המוצר הסופי ובדיקתו בבריכה ובים.</a:t>
            </a:r>
          </a:p>
          <a:p>
            <a:pPr algn="r" rtl="1">
              <a:spcAft>
                <a:spcPts val="1200"/>
              </a:spcAft>
            </a:pPr>
            <a:r>
              <a:rPr lang="he-IL" sz="2200" dirty="0">
                <a:latin typeface="David" panose="020E0502060401010101" pitchFamily="34" charset="-79"/>
              </a:rPr>
              <a:t>תכנון מעגל מודפס שיכיל את כל רכיבי המערכת החשמלית ובכך ליצור מוצר קטן יותר.</a:t>
            </a:r>
          </a:p>
          <a:p>
            <a:pPr algn="r" rtl="1">
              <a:spcAft>
                <a:spcPts val="1200"/>
              </a:spcAft>
            </a:pPr>
            <a:r>
              <a:rPr lang="he-IL" sz="2200" dirty="0">
                <a:latin typeface="David" panose="020E0502060401010101" pitchFamily="34" charset="-79"/>
              </a:rPr>
              <a:t>הדפסה בתלת מימד את המארז למערכת החשמלית, לקבלת מראה אלגנטי יותר ולקבלת מערכת נוחה יותר לשימוש על צוואר הילד.</a:t>
            </a:r>
          </a:p>
          <a:p>
            <a:pPr algn="r" rtl="1">
              <a:spcAft>
                <a:spcPts val="1200"/>
              </a:spcAft>
            </a:pPr>
            <a:r>
              <a:rPr lang="he-IL" sz="2200" dirty="0">
                <a:latin typeface="David" panose="020E0502060401010101" pitchFamily="34" charset="-79"/>
              </a:rPr>
              <a:t>הכנסת רכיב נוסף למערכת - רמקול קטן שיצפצף במקרה של טביעה, לקבל תשומת הלב של הסובבים.</a:t>
            </a:r>
          </a:p>
          <a:p>
            <a:pPr algn="r" rtl="1">
              <a:spcAft>
                <a:spcPts val="1200"/>
              </a:spcAft>
            </a:pPr>
            <a:endParaRPr lang="he-IL" sz="22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C0EE294B-A707-4622-9AAA-B6101B6EE718}"/>
              </a:ext>
            </a:extLst>
          </p:cNvPr>
          <p:cNvSpPr>
            <a:spLocks noGrp="1"/>
          </p:cNvSpPr>
          <p:nvPr>
            <p:ph type="sldNum" sz="quarter" idx="12"/>
          </p:nvPr>
        </p:nvSpPr>
        <p:spPr/>
        <p:txBody>
          <a:bodyPr/>
          <a:lstStyle/>
          <a:p>
            <a:fld id="{B82CCC60-E8CD-4174-8B1A-7DF615B22EEF}" type="slidenum">
              <a:rPr lang="en-US" smtClean="0"/>
              <a:pPr/>
              <a:t>23</a:t>
            </a:fld>
            <a:endParaRPr lang="en-US" dirty="0"/>
          </a:p>
        </p:txBody>
      </p:sp>
    </p:spTree>
    <p:extLst>
      <p:ext uri="{BB962C8B-B14F-4D97-AF65-F5344CB8AC3E}">
        <p14:creationId xmlns:p14="http://schemas.microsoft.com/office/powerpoint/2010/main" val="291987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195" y="1121053"/>
            <a:ext cx="6413610" cy="1297992"/>
          </a:xfrm>
        </p:spPr>
        <p:txBody>
          <a:bodyPr>
            <a:noAutofit/>
          </a:bodyPr>
          <a:lstStyle/>
          <a:p>
            <a:pPr rtl="1"/>
            <a:r>
              <a:rPr lang="he-IL" sz="4000" spc="225" dirty="0">
                <a:effectLst>
                  <a:glow rad="101600">
                    <a:schemeClr val="accent1">
                      <a:satMod val="175000"/>
                      <a:alpha val="40000"/>
                    </a:schemeClr>
                  </a:glow>
                </a:effectLst>
                <a:latin typeface="David" panose="020E0502060401010101" pitchFamily="34" charset="-79"/>
                <a:cs typeface="+mn-cs"/>
              </a:rPr>
              <a:t>תודה על ההקשבה...</a:t>
            </a:r>
            <a:endParaRPr lang="en-US" sz="4000" spc="225" dirty="0">
              <a:effectLst>
                <a:glow rad="101600">
                  <a:schemeClr val="accent1">
                    <a:satMod val="175000"/>
                    <a:alpha val="40000"/>
                  </a:schemeClr>
                </a:glow>
              </a:effectLst>
              <a:latin typeface="David" panose="020E0502060401010101" pitchFamily="34" charset="-79"/>
              <a:cs typeface="+mn-cs"/>
            </a:endParaRPr>
          </a:p>
        </p:txBody>
      </p:sp>
    </p:spTree>
    <p:extLst>
      <p:ext uri="{BB962C8B-B14F-4D97-AF65-F5344CB8AC3E}">
        <p14:creationId xmlns:p14="http://schemas.microsoft.com/office/powerpoint/2010/main" val="197693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32" y="128470"/>
            <a:ext cx="6184553" cy="572633"/>
          </a:xfrm>
        </p:spPr>
        <p:txBody>
          <a:bodyPr>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נספחים</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3" name="Content Placeholder 2"/>
          <p:cNvSpPr>
            <a:spLocks noGrp="1"/>
          </p:cNvSpPr>
          <p:nvPr>
            <p:ph idx="1"/>
          </p:nvPr>
        </p:nvSpPr>
        <p:spPr>
          <a:xfrm>
            <a:off x="336732" y="1808225"/>
            <a:ext cx="6184553" cy="2519633"/>
          </a:xfrm>
        </p:spPr>
        <p:txBody>
          <a:bodyPr>
            <a:normAutofit/>
          </a:bodyPr>
          <a:lstStyle/>
          <a:p>
            <a:pPr marL="727200" lvl="1" indent="-385200" algn="r" rtl="1">
              <a:buFont typeface="+mj-lt"/>
              <a:buAutoNum type="arabicPeriod"/>
            </a:pPr>
            <a:r>
              <a:rPr lang="he-IL" altLang="en-US" sz="2800" dirty="0">
                <a:latin typeface="David" panose="020E0502060401010101" pitchFamily="34" charset="-79"/>
              </a:rPr>
              <a:t>לו"ז</a:t>
            </a:r>
          </a:p>
          <a:p>
            <a:pPr marL="727200" lvl="1" indent="-385200" algn="r" rtl="1">
              <a:buFont typeface="+mj-lt"/>
              <a:buAutoNum type="arabicPeriod"/>
            </a:pPr>
            <a:r>
              <a:rPr lang="he-IL" altLang="en-US" sz="2800" dirty="0">
                <a:latin typeface="David" panose="020E0502060401010101" pitchFamily="34" charset="-79"/>
              </a:rPr>
              <a:t>ניהול סיכונים</a:t>
            </a:r>
          </a:p>
          <a:p>
            <a:pPr marL="727200" lvl="1" indent="-385200" algn="r" rtl="1">
              <a:buFont typeface="+mj-lt"/>
              <a:buAutoNum type="arabicPeriod"/>
            </a:pPr>
            <a:r>
              <a:rPr lang="he-IL" altLang="en-US" sz="2800" dirty="0">
                <a:latin typeface="David" panose="020E0502060401010101" pitchFamily="34" charset="-79"/>
              </a:rPr>
              <a:t>חוקים פיסיקליים שצריך להכיר</a:t>
            </a:r>
          </a:p>
          <a:p>
            <a:pPr marL="727200" lvl="1" indent="-385200" algn="r" rtl="1">
              <a:buFont typeface="+mj-lt"/>
              <a:buAutoNum type="arabicPeriod"/>
            </a:pPr>
            <a:r>
              <a:rPr lang="he-IL" altLang="en-US" sz="2800" dirty="0">
                <a:latin typeface="David" panose="020E0502060401010101" pitchFamily="34" charset="-79"/>
              </a:rPr>
              <a:t>פחמן דו-חמצני (</a:t>
            </a:r>
            <a:r>
              <a:rPr lang="en-US" altLang="en-US" sz="2800" dirty="0">
                <a:latin typeface="David" panose="020E0502060401010101" pitchFamily="34" charset="-79"/>
              </a:rPr>
              <a:t>CO</a:t>
            </a:r>
            <a:r>
              <a:rPr lang="en-US" altLang="en-US" sz="2800" baseline="-25000" dirty="0">
                <a:latin typeface="David" panose="020E0502060401010101" pitchFamily="34" charset="-79"/>
              </a:rPr>
              <a:t>2</a:t>
            </a:r>
            <a:r>
              <a:rPr lang="he-IL" altLang="en-US" sz="2800" dirty="0">
                <a:latin typeface="David" panose="020E0502060401010101" pitchFamily="34" charset="-79"/>
              </a:rPr>
              <a:t>)</a:t>
            </a:r>
          </a:p>
          <a:p>
            <a:endParaRPr lang="en-US" sz="2400" dirty="0">
              <a:latin typeface="David" panose="020E0502060401010101" pitchFamily="34" charset="-79"/>
            </a:endParaRPr>
          </a:p>
          <a:p>
            <a:endParaRPr lang="en-US" sz="24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3BA0FB4D-5A10-4799-9925-3ADB74336A25}"/>
              </a:ext>
            </a:extLst>
          </p:cNvPr>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3341767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32" y="128470"/>
            <a:ext cx="6184553" cy="572633"/>
          </a:xfrm>
        </p:spPr>
        <p:txBody>
          <a:bodyPr>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לו"ז</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7" name="Slide Number Placeholder 6">
            <a:extLst>
              <a:ext uri="{FF2B5EF4-FFF2-40B4-BE49-F238E27FC236}">
                <a16:creationId xmlns:a16="http://schemas.microsoft.com/office/drawing/2014/main" id="{1E146A80-FE2D-43D6-901F-15E56AFA4359}"/>
              </a:ext>
            </a:extLst>
          </p:cNvPr>
          <p:cNvSpPr>
            <a:spLocks noGrp="1"/>
          </p:cNvSpPr>
          <p:nvPr>
            <p:ph type="sldNum" sz="quarter" idx="12"/>
          </p:nvPr>
        </p:nvSpPr>
        <p:spPr/>
        <p:txBody>
          <a:bodyPr/>
          <a:lstStyle/>
          <a:p>
            <a:fld id="{B82CCC60-E8CD-4174-8B1A-7DF615B22EEF}" type="slidenum">
              <a:rPr lang="en-US" smtClean="0"/>
              <a:pPr/>
              <a:t>26</a:t>
            </a:fld>
            <a:endParaRPr lang="en-US"/>
          </a:p>
        </p:txBody>
      </p:sp>
      <p:pic>
        <p:nvPicPr>
          <p:cNvPr id="6" name="Picture 5">
            <a:extLst>
              <a:ext uri="{FF2B5EF4-FFF2-40B4-BE49-F238E27FC236}">
                <a16:creationId xmlns:a16="http://schemas.microsoft.com/office/drawing/2014/main" id="{C4DE2C64-C066-4EBE-943C-F628A13E01C9}"/>
              </a:ext>
            </a:extLst>
          </p:cNvPr>
          <p:cNvPicPr>
            <a:picLocks noChangeAspect="1"/>
          </p:cNvPicPr>
          <p:nvPr/>
        </p:nvPicPr>
        <p:blipFill>
          <a:blip r:embed="rId3"/>
          <a:stretch>
            <a:fillRect/>
          </a:stretch>
        </p:blipFill>
        <p:spPr>
          <a:xfrm>
            <a:off x="0" y="1628878"/>
            <a:ext cx="6858000" cy="3080742"/>
          </a:xfrm>
          <a:prstGeom prst="rect">
            <a:avLst/>
          </a:prstGeom>
        </p:spPr>
      </p:pic>
    </p:spTree>
    <p:extLst>
      <p:ext uri="{BB962C8B-B14F-4D97-AF65-F5344CB8AC3E}">
        <p14:creationId xmlns:p14="http://schemas.microsoft.com/office/powerpoint/2010/main" val="3404604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5657C0-0ED8-4FC2-B079-8D7FB77B6667}"/>
              </a:ext>
            </a:extLst>
          </p:cNvPr>
          <p:cNvSpPr txBox="1">
            <a:spLocks/>
          </p:cNvSpPr>
          <p:nvPr/>
        </p:nvSpPr>
        <p:spPr>
          <a:xfrm>
            <a:off x="336732" y="128470"/>
            <a:ext cx="6184553" cy="572633"/>
          </a:xfrm>
          <a:prstGeom prst="rect">
            <a:avLst/>
          </a:prstGeom>
        </p:spPr>
        <p:txBody>
          <a:bodyPr vert="horz" lIns="91440" tIns="45720" rIns="91440" bIns="45720" rtlCol="0" anchor="ctr">
            <a:normAutofit/>
          </a:bodyPr>
          <a:lstStyle>
            <a:lvl1pPr algn="ctr" defTabSz="685732" rtl="0" eaLnBrk="1" latinLnBrk="0" hangingPunct="1">
              <a:spcBef>
                <a:spcPct val="0"/>
              </a:spcBef>
              <a:buNone/>
              <a:defRPr sz="2700" kern="1200" baseline="0">
                <a:solidFill>
                  <a:srgbClr val="00B0F0"/>
                </a:solidFill>
                <a:effectLst>
                  <a:outerShdw blurRad="50800" dist="38100" dir="2700000" algn="tl" rotWithShape="0">
                    <a:prstClr val="black">
                      <a:alpha val="40000"/>
                    </a:prstClr>
                  </a:outerShdw>
                </a:effectLst>
                <a:latin typeface="+mj-lt"/>
                <a:ea typeface="+mj-ea"/>
                <a:cs typeface="+mj-cs"/>
              </a:defRPr>
            </a:lvl1p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ניהול סיכונים</a:t>
            </a:r>
          </a:p>
        </p:txBody>
      </p:sp>
      <p:sp>
        <p:nvSpPr>
          <p:cNvPr id="6" name="Slide Number Placeholder 5">
            <a:extLst>
              <a:ext uri="{FF2B5EF4-FFF2-40B4-BE49-F238E27FC236}">
                <a16:creationId xmlns:a16="http://schemas.microsoft.com/office/drawing/2014/main" id="{CBD1AEE6-5544-4E3A-A83E-01A5137D05B2}"/>
              </a:ext>
            </a:extLst>
          </p:cNvPr>
          <p:cNvSpPr>
            <a:spLocks noGrp="1"/>
          </p:cNvSpPr>
          <p:nvPr>
            <p:ph type="sldNum" sz="quarter" idx="12"/>
          </p:nvPr>
        </p:nvSpPr>
        <p:spPr/>
        <p:txBody>
          <a:bodyPr/>
          <a:lstStyle/>
          <a:p>
            <a:fld id="{B82CCC60-E8CD-4174-8B1A-7DF615B22EEF}" type="slidenum">
              <a:rPr lang="en-US" smtClean="0"/>
              <a:pPr/>
              <a:t>27</a:t>
            </a:fld>
            <a:endParaRPr lang="en-US"/>
          </a:p>
        </p:txBody>
      </p:sp>
      <p:graphicFrame>
        <p:nvGraphicFramePr>
          <p:cNvPr id="10" name="Table 9">
            <a:extLst>
              <a:ext uri="{FF2B5EF4-FFF2-40B4-BE49-F238E27FC236}">
                <a16:creationId xmlns:a16="http://schemas.microsoft.com/office/drawing/2014/main" id="{1B261410-CCFC-47A5-AC20-A044DD1F41F2}"/>
              </a:ext>
            </a:extLst>
          </p:cNvPr>
          <p:cNvGraphicFramePr>
            <a:graphicFrameLocks noGrp="1"/>
          </p:cNvGraphicFramePr>
          <p:nvPr>
            <p:extLst>
              <p:ext uri="{D42A27DB-BD31-4B8C-83A1-F6EECF244321}">
                <p14:modId xmlns:p14="http://schemas.microsoft.com/office/powerpoint/2010/main" val="2543521015"/>
              </p:ext>
            </p:extLst>
          </p:nvPr>
        </p:nvGraphicFramePr>
        <p:xfrm>
          <a:off x="2" y="739290"/>
          <a:ext cx="6857998" cy="3970328"/>
        </p:xfrm>
        <a:graphic>
          <a:graphicData uri="http://schemas.openxmlformats.org/drawingml/2006/table">
            <a:tbl>
              <a:tblPr rtl="1"/>
              <a:tblGrid>
                <a:gridCol w="121496">
                  <a:extLst>
                    <a:ext uri="{9D8B030D-6E8A-4147-A177-3AD203B41FA5}">
                      <a16:colId xmlns:a16="http://schemas.microsoft.com/office/drawing/2014/main" val="1054723665"/>
                    </a:ext>
                  </a:extLst>
                </a:gridCol>
                <a:gridCol w="1084783">
                  <a:extLst>
                    <a:ext uri="{9D8B030D-6E8A-4147-A177-3AD203B41FA5}">
                      <a16:colId xmlns:a16="http://schemas.microsoft.com/office/drawing/2014/main" val="393707086"/>
                    </a:ext>
                  </a:extLst>
                </a:gridCol>
                <a:gridCol w="410047">
                  <a:extLst>
                    <a:ext uri="{9D8B030D-6E8A-4147-A177-3AD203B41FA5}">
                      <a16:colId xmlns:a16="http://schemas.microsoft.com/office/drawing/2014/main" val="1758621456"/>
                    </a:ext>
                  </a:extLst>
                </a:gridCol>
                <a:gridCol w="937253">
                  <a:extLst>
                    <a:ext uri="{9D8B030D-6E8A-4147-A177-3AD203B41FA5}">
                      <a16:colId xmlns:a16="http://schemas.microsoft.com/office/drawing/2014/main" val="3846093982"/>
                    </a:ext>
                  </a:extLst>
                </a:gridCol>
                <a:gridCol w="468626">
                  <a:extLst>
                    <a:ext uri="{9D8B030D-6E8A-4147-A177-3AD203B41FA5}">
                      <a16:colId xmlns:a16="http://schemas.microsoft.com/office/drawing/2014/main" val="405270083"/>
                    </a:ext>
                  </a:extLst>
                </a:gridCol>
                <a:gridCol w="399200">
                  <a:extLst>
                    <a:ext uri="{9D8B030D-6E8A-4147-A177-3AD203B41FA5}">
                      <a16:colId xmlns:a16="http://schemas.microsoft.com/office/drawing/2014/main" val="3737511117"/>
                    </a:ext>
                  </a:extLst>
                </a:gridCol>
                <a:gridCol w="442592">
                  <a:extLst>
                    <a:ext uri="{9D8B030D-6E8A-4147-A177-3AD203B41FA5}">
                      <a16:colId xmlns:a16="http://schemas.microsoft.com/office/drawing/2014/main" val="1182405505"/>
                    </a:ext>
                  </a:extLst>
                </a:gridCol>
                <a:gridCol w="364486">
                  <a:extLst>
                    <a:ext uri="{9D8B030D-6E8A-4147-A177-3AD203B41FA5}">
                      <a16:colId xmlns:a16="http://schemas.microsoft.com/office/drawing/2014/main" val="1023226895"/>
                    </a:ext>
                  </a:extLst>
                </a:gridCol>
                <a:gridCol w="2160889">
                  <a:extLst>
                    <a:ext uri="{9D8B030D-6E8A-4147-A177-3AD203B41FA5}">
                      <a16:colId xmlns:a16="http://schemas.microsoft.com/office/drawing/2014/main" val="3970414975"/>
                    </a:ext>
                  </a:extLst>
                </a:gridCol>
                <a:gridCol w="468626">
                  <a:extLst>
                    <a:ext uri="{9D8B030D-6E8A-4147-A177-3AD203B41FA5}">
                      <a16:colId xmlns:a16="http://schemas.microsoft.com/office/drawing/2014/main" val="1071083893"/>
                    </a:ext>
                  </a:extLst>
                </a:gridCol>
              </a:tblGrid>
              <a:tr h="360939">
                <a:tc>
                  <a:txBody>
                    <a:bodyPr/>
                    <a:lstStyle/>
                    <a:p>
                      <a:pPr algn="ctr" rtl="0" fontAlgn="ctr"/>
                      <a:r>
                        <a:rPr lang="he-IL" sz="800" b="1" i="0" u="none" strike="noStrike" dirty="0">
                          <a:solidFill>
                            <a:srgbClr val="000000"/>
                          </a:solidFill>
                          <a:effectLst/>
                          <a:latin typeface="Arial" panose="020B0604020202020204" pitchFamily="34" charset="0"/>
                        </a:rPr>
                        <a:t>#</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תיאור סיכון</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תחום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משמעות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הסתברות</a:t>
                      </a:r>
                      <a:br>
                        <a:rPr lang="he-IL" sz="800" b="1" i="0" u="none" strike="noStrike" dirty="0">
                          <a:solidFill>
                            <a:srgbClr val="000000"/>
                          </a:solidFill>
                          <a:effectLst/>
                          <a:latin typeface="Arial" panose="020B0604020202020204" pitchFamily="34" charset="0"/>
                        </a:rPr>
                      </a:br>
                      <a:r>
                        <a:rPr lang="he-IL" sz="800" b="1" i="0" u="none" strike="noStrike" dirty="0">
                          <a:solidFill>
                            <a:srgbClr val="000000"/>
                          </a:solidFill>
                          <a:effectLst/>
                          <a:latin typeface="Arial" panose="020B0604020202020204" pitchFamily="34" charset="0"/>
                        </a:rPr>
                        <a:t>1-4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נזק</a:t>
                      </a:r>
                      <a:br>
                        <a:rPr lang="he-IL" sz="800" b="1" i="0" u="none" strike="noStrike" dirty="0">
                          <a:solidFill>
                            <a:srgbClr val="000000"/>
                          </a:solidFill>
                          <a:effectLst/>
                          <a:latin typeface="Arial" panose="020B0604020202020204" pitchFamily="34" charset="0"/>
                        </a:rPr>
                      </a:br>
                      <a:r>
                        <a:rPr lang="he-IL" sz="800" b="1" i="0" u="none" strike="noStrike" dirty="0">
                          <a:solidFill>
                            <a:srgbClr val="000000"/>
                          </a:solidFill>
                          <a:effectLst/>
                          <a:latin typeface="Arial" panose="020B0604020202020204" pitchFamily="34" charset="0"/>
                        </a:rPr>
                        <a:t>1-4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a:solidFill>
                            <a:srgbClr val="000000"/>
                          </a:solidFill>
                          <a:effectLst/>
                          <a:latin typeface="Arial" panose="020B0604020202020204" pitchFamily="34" charset="0"/>
                        </a:rPr>
                        <a:t>חומרה</a:t>
                      </a:r>
                      <a:br>
                        <a:rPr lang="he-IL" sz="800" b="1" i="0" u="none" strike="noStrike">
                          <a:solidFill>
                            <a:srgbClr val="000000"/>
                          </a:solidFill>
                          <a:effectLst/>
                          <a:latin typeface="Arial" panose="020B0604020202020204" pitchFamily="34" charset="0"/>
                        </a:rPr>
                      </a:br>
                      <a:r>
                        <a:rPr lang="he-IL" sz="800" b="1" i="0" u="none" strike="noStrike">
                          <a:solidFill>
                            <a:srgbClr val="000000"/>
                          </a:solidFill>
                          <a:effectLst/>
                          <a:latin typeface="Arial" panose="020B0604020202020204" pitchFamily="34" charset="0"/>
                        </a:rPr>
                        <a:t>0-16</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רמת חומרה</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התמודדות / הקטנת הסיכון</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1" fontAlgn="ctr"/>
                      <a:r>
                        <a:rPr lang="he-IL" sz="800" b="1" i="0" u="none" strike="noStrike" dirty="0">
                          <a:solidFill>
                            <a:srgbClr val="000000"/>
                          </a:solidFill>
                          <a:effectLst/>
                          <a:latin typeface="Arial" panose="020B0604020202020204" pitchFamily="34" charset="0"/>
                        </a:rPr>
                        <a:t>שארית סיכון</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1726044"/>
                  </a:ext>
                </a:extLst>
              </a:tr>
              <a:tr h="687503">
                <a:tc>
                  <a:txBody>
                    <a:bodyPr/>
                    <a:lstStyle/>
                    <a:p>
                      <a:pPr algn="ctr" rtl="0" fontAlgn="ctr"/>
                      <a:r>
                        <a:rPr lang="he-IL" sz="700" b="0" i="0" u="none" strike="noStrike">
                          <a:solidFill>
                            <a:srgbClr val="000000"/>
                          </a:solidFill>
                          <a:effectLst/>
                          <a:latin typeface="Arial" panose="020B0604020202020204" pitchFamily="34" charset="0"/>
                        </a:rPr>
                        <a:t>1</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חוסר התאמה בין רכיבים לבין נתוני המפרט שלהם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4">
                  <a:txBody>
                    <a:bodyPr/>
                    <a:lstStyle/>
                    <a:p>
                      <a:pPr algn="ctr" rtl="1" fontAlgn="ctr"/>
                      <a:r>
                        <a:rPr lang="he-IL" sz="800" b="0" i="0" u="none" strike="noStrike" dirty="0">
                          <a:solidFill>
                            <a:srgbClr val="000000"/>
                          </a:solidFill>
                          <a:effectLst/>
                          <a:latin typeface="Arial" panose="020B0604020202020204" pitchFamily="34" charset="0"/>
                        </a:rPr>
                        <a:t>טכני</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חיפוש חלופה - רכיב אחר</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1</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1" fontAlgn="ctr"/>
                      <a:r>
                        <a:rPr lang="he-IL" sz="800" b="0" i="0" u="none" strike="noStrike">
                          <a:solidFill>
                            <a:srgbClr val="000000"/>
                          </a:solidFill>
                          <a:effectLst/>
                          <a:latin typeface="Arial" panose="020B0604020202020204" pitchFamily="34" charset="0"/>
                        </a:rPr>
                        <a:t>בינונית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spcAft>
                          <a:spcPts val="600"/>
                        </a:spcAft>
                      </a:pPr>
                      <a:r>
                        <a:rPr lang="he-IL" sz="800" b="0" i="0" u="none" strike="noStrike" dirty="0">
                          <a:solidFill>
                            <a:srgbClr val="000000"/>
                          </a:solidFill>
                          <a:effectLst/>
                          <a:latin typeface="Arial" panose="020B0604020202020204" pitchFamily="34" charset="0"/>
                        </a:rPr>
                        <a:t>בחירת רכיבים אמינים בעלי ביקורות טובות ושהוכיחו את עצמם בשוק</a:t>
                      </a:r>
                    </a:p>
                    <a:p>
                      <a:pPr marL="0" indent="0" algn="r" rtl="1" fontAlgn="ctr">
                        <a:spcAft>
                          <a:spcPts val="600"/>
                        </a:spcAft>
                      </a:pPr>
                      <a:r>
                        <a:rPr lang="he-IL" sz="800" b="0" i="0" u="none" strike="noStrike" dirty="0">
                          <a:solidFill>
                            <a:srgbClr val="000000"/>
                          </a:solidFill>
                          <a:effectLst/>
                          <a:latin typeface="Arial" panose="020B0604020202020204" pitchFamily="34" charset="0"/>
                        </a:rPr>
                        <a:t>שימוש ברכיב תוך כדי חיפוש חלופה</a:t>
                      </a:r>
                    </a:p>
                    <a:p>
                      <a:pPr marL="0" indent="0" algn="r" rtl="1" fontAlgn="ctr"/>
                      <a:r>
                        <a:rPr lang="he-IL" sz="800" b="0" i="0" u="none" strike="noStrike" dirty="0">
                          <a:solidFill>
                            <a:srgbClr val="000000"/>
                          </a:solidFill>
                          <a:effectLst/>
                          <a:latin typeface="Arial" panose="020B0604020202020204" pitchFamily="34" charset="0"/>
                        </a:rPr>
                        <a:t>קנייה של כמה רכיבים מאותו סוג (</a:t>
                      </a:r>
                      <a:r>
                        <a:rPr lang="he-IL" sz="800" b="0" i="0" u="none" strike="noStrike" dirty="0" err="1">
                          <a:solidFill>
                            <a:srgbClr val="000000"/>
                          </a:solidFill>
                          <a:effectLst/>
                          <a:latin typeface="Arial" panose="020B0604020202020204" pitchFamily="34" charset="0"/>
                        </a:rPr>
                        <a:t>ספיירים</a:t>
                      </a:r>
                      <a:r>
                        <a:rPr lang="he-IL" sz="800" b="0" i="0" u="none" strike="noStrike" dirty="0">
                          <a:solidFill>
                            <a:srgbClr val="000000"/>
                          </a:solidFill>
                          <a:effectLst/>
                          <a:latin typeface="Arial" panose="020B0604020202020204" pitchFamily="34" charset="0"/>
                        </a:rPr>
                        <a:t>)</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A1E"/>
                          </a:solidFill>
                          <a:effectLst/>
                          <a:latin typeface="Arial" panose="020B0604020202020204" pitchFamily="34" charset="0"/>
                        </a:rPr>
                        <a:t>3</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76645470"/>
                  </a:ext>
                </a:extLst>
              </a:tr>
              <a:tr h="859379">
                <a:tc>
                  <a:txBody>
                    <a:bodyPr/>
                    <a:lstStyle/>
                    <a:p>
                      <a:pPr algn="ctr" rtl="0" fontAlgn="ctr"/>
                      <a:r>
                        <a:rPr lang="he-IL" sz="700" b="0" i="0" u="none" strike="noStrike">
                          <a:solidFill>
                            <a:srgbClr val="000000"/>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תקלות רכיבים בזמן בדיקות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pPr rtl="1"/>
                      <a:endParaRPr lang="he-IL"/>
                    </a:p>
                  </a:txBody>
                  <a:tcPr/>
                </a:tc>
                <a:tc>
                  <a:txBody>
                    <a:bodyPr/>
                    <a:lstStyle/>
                    <a:p>
                      <a:pPr algn="r" rtl="1" fontAlgn="ctr"/>
                      <a:r>
                        <a:rPr lang="he-IL" sz="800" b="0" i="0" u="none" strike="noStrike" dirty="0">
                          <a:solidFill>
                            <a:srgbClr val="000000"/>
                          </a:solidFill>
                          <a:effectLst/>
                          <a:latin typeface="Arial" panose="020B0604020202020204" pitchFamily="34" charset="0"/>
                        </a:rPr>
                        <a:t>חיפוש חלופה - רכיב אחר</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3</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dirty="0">
                          <a:solidFill>
                            <a:srgbClr val="000000"/>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a:solidFill>
                            <a:srgbClr val="000000"/>
                          </a:solidFill>
                          <a:effectLst/>
                          <a:latin typeface="Arial" panose="020B0604020202020204" pitchFamily="34" charset="0"/>
                        </a:rPr>
                        <a:t>6</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1" fontAlgn="ctr"/>
                      <a:r>
                        <a:rPr lang="he-IL" sz="800" b="0" i="0" u="none" strike="noStrike">
                          <a:solidFill>
                            <a:srgbClr val="000000"/>
                          </a:solidFill>
                          <a:effectLst/>
                          <a:latin typeface="Arial" panose="020B0604020202020204" pitchFamily="34" charset="0"/>
                        </a:rPr>
                        <a:t>בינונית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spcAft>
                          <a:spcPts val="600"/>
                        </a:spcAft>
                      </a:pPr>
                      <a:r>
                        <a:rPr lang="he-IL" sz="800" b="0" i="0" u="none" strike="noStrike" dirty="0">
                          <a:solidFill>
                            <a:srgbClr val="000000"/>
                          </a:solidFill>
                          <a:effectLst/>
                          <a:latin typeface="Arial" panose="020B0604020202020204" pitchFamily="34" charset="0"/>
                        </a:rPr>
                        <a:t>בחירת רכיבים אמינים בעלי ביקורות טובות ושהוכיחו את עצמם בשוק</a:t>
                      </a:r>
                    </a:p>
                    <a:p>
                      <a:pPr algn="r" rtl="1" fontAlgn="ctr"/>
                      <a:r>
                        <a:rPr lang="he-IL" sz="800" b="0" i="0" u="none" strike="noStrike" dirty="0">
                          <a:solidFill>
                            <a:srgbClr val="000000"/>
                          </a:solidFill>
                          <a:effectLst/>
                          <a:latin typeface="Arial" panose="020B0604020202020204" pitchFamily="34" charset="0"/>
                        </a:rPr>
                        <a:t>חידוד והבנת ערכי סף של רכיבים שונים, כמו מתח וזרם</a:t>
                      </a:r>
                    </a:p>
                    <a:p>
                      <a:pPr marL="0" algn="r" rtl="1" fontAlgn="ctr">
                        <a:spcAft>
                          <a:spcPts val="600"/>
                        </a:spcAft>
                      </a:pPr>
                      <a:r>
                        <a:rPr lang="he-IL" sz="800" b="0" i="0" u="none" strike="noStrike" dirty="0">
                          <a:solidFill>
                            <a:srgbClr val="000000"/>
                          </a:solidFill>
                          <a:effectLst/>
                          <a:latin typeface="Arial" panose="020B0604020202020204" pitchFamily="34" charset="0"/>
                        </a:rPr>
                        <a:t>מקסימלי</a:t>
                      </a:r>
                    </a:p>
                    <a:p>
                      <a:pPr algn="r" rtl="1" fontAlgn="ctr"/>
                      <a:r>
                        <a:rPr lang="he-IL" sz="800" b="0" i="0" u="none" strike="noStrike" dirty="0">
                          <a:solidFill>
                            <a:srgbClr val="000000"/>
                          </a:solidFill>
                          <a:effectLst/>
                          <a:latin typeface="Arial" panose="020B0604020202020204" pitchFamily="34" charset="0"/>
                        </a:rPr>
                        <a:t>קנייה של כמה רכיבים מאותו סוג (</a:t>
                      </a:r>
                      <a:r>
                        <a:rPr lang="he-IL" sz="800" b="0" i="0" u="none" strike="noStrike" dirty="0" err="1">
                          <a:solidFill>
                            <a:srgbClr val="000000"/>
                          </a:solidFill>
                          <a:effectLst/>
                          <a:latin typeface="Arial" panose="020B0604020202020204" pitchFamily="34" charset="0"/>
                        </a:rPr>
                        <a:t>ספיירים</a:t>
                      </a:r>
                      <a:r>
                        <a:rPr lang="he-IL" sz="800" b="0" i="0" u="none" strike="noStrike" dirty="0">
                          <a:solidFill>
                            <a:srgbClr val="000000"/>
                          </a:solidFill>
                          <a:effectLst/>
                          <a:latin typeface="Arial" panose="020B0604020202020204" pitchFamily="34" charset="0"/>
                        </a:rPr>
                        <a:t>)</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56758875"/>
                  </a:ext>
                </a:extLst>
              </a:tr>
              <a:tr h="343751">
                <a:tc>
                  <a:txBody>
                    <a:bodyPr/>
                    <a:lstStyle/>
                    <a:p>
                      <a:pPr algn="ctr" rtl="0" fontAlgn="ctr"/>
                      <a:r>
                        <a:rPr lang="he-IL" sz="700" b="0" i="0" u="none" strike="noStrike">
                          <a:solidFill>
                            <a:srgbClr val="000000"/>
                          </a:solidFill>
                          <a:effectLst/>
                          <a:latin typeface="Arial" panose="020B0604020202020204" pitchFamily="34" charset="0"/>
                        </a:rPr>
                        <a:t>3</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עיכובים בפיתוח התוכנה</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pPr rtl="1"/>
                      <a:endParaRPr lang="he-IL"/>
                    </a:p>
                  </a:txBody>
                  <a:tcPr/>
                </a:tc>
                <a:tc>
                  <a:txBody>
                    <a:bodyPr/>
                    <a:lstStyle/>
                    <a:p>
                      <a:pPr algn="r" rtl="1" fontAlgn="ctr"/>
                      <a:r>
                        <a:rPr lang="he-IL" sz="800" b="0" i="0" u="none" strike="noStrike" dirty="0">
                          <a:solidFill>
                            <a:srgbClr val="000000"/>
                          </a:solidFill>
                          <a:effectLst/>
                          <a:latin typeface="Arial" panose="020B0604020202020204" pitchFamily="34" charset="0"/>
                        </a:rPr>
                        <a:t>למידת הנושא בצורה יותר מעמיקה</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a:solidFill>
                            <a:srgbClr val="000000"/>
                          </a:solidFill>
                          <a:effectLst/>
                          <a:latin typeface="Arial" panose="020B0604020202020204" pitchFamily="34" charset="0"/>
                        </a:rPr>
                        <a:t>8</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1" fontAlgn="ctr"/>
                      <a:r>
                        <a:rPr lang="he-IL" sz="800" b="0" i="0" u="none" strike="noStrike" dirty="0">
                          <a:solidFill>
                            <a:srgbClr val="000000"/>
                          </a:solidFill>
                          <a:effectLst/>
                          <a:latin typeface="Arial" panose="020B0604020202020204" pitchFamily="34" charset="0"/>
                        </a:rPr>
                        <a:t>בינונית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spcAft>
                          <a:spcPts val="600"/>
                        </a:spcAft>
                      </a:pPr>
                      <a:r>
                        <a:rPr lang="he-IL" sz="800" b="0" i="0" u="none" strike="noStrike" dirty="0">
                          <a:solidFill>
                            <a:srgbClr val="000000"/>
                          </a:solidFill>
                          <a:effectLst/>
                          <a:latin typeface="Arial" panose="020B0604020202020204" pitchFamily="34" charset="0"/>
                        </a:rPr>
                        <a:t>התייעצות עם בעל מקצוע - מומחה</a:t>
                      </a:r>
                    </a:p>
                    <a:p>
                      <a:pPr algn="r" rtl="1" fontAlgn="ctr">
                        <a:spcAft>
                          <a:spcPts val="600"/>
                        </a:spcAft>
                      </a:pPr>
                      <a:r>
                        <a:rPr lang="he-IL" sz="800" b="0" i="0" u="none" strike="noStrike" dirty="0">
                          <a:solidFill>
                            <a:srgbClr val="000000"/>
                          </a:solidFill>
                          <a:effectLst/>
                          <a:latin typeface="Arial" panose="020B0604020202020204" pitchFamily="34" charset="0"/>
                        </a:rPr>
                        <a:t>חיפוש מידע בפורומים שונים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A1E"/>
                          </a:solidFill>
                          <a:effectLst/>
                          <a:latin typeface="Arial" panose="020B0604020202020204" pitchFamily="34" charset="0"/>
                        </a:rPr>
                        <a:t>6</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648540303"/>
                  </a:ext>
                </a:extLst>
              </a:tr>
              <a:tr h="687503">
                <a:tc>
                  <a:txBody>
                    <a:bodyPr/>
                    <a:lstStyle/>
                    <a:p>
                      <a:pPr algn="ctr" rtl="0" fontAlgn="ctr"/>
                      <a:r>
                        <a:rPr lang="he-IL" sz="700" b="0" i="0" u="none" strike="noStrike">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אי עמידת המערכת בדרישות האפיון</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pPr rtl="1"/>
                      <a:endParaRPr lang="he-IL"/>
                    </a:p>
                  </a:txBody>
                  <a:tcPr/>
                </a:tc>
                <a:tc>
                  <a:txBody>
                    <a:bodyPr/>
                    <a:lstStyle/>
                    <a:p>
                      <a:pPr algn="r" rtl="1" fontAlgn="ctr">
                        <a:spcAft>
                          <a:spcPts val="600"/>
                        </a:spcAft>
                      </a:pPr>
                      <a:r>
                        <a:rPr lang="he-IL" sz="800" b="0" i="0" u="none" strike="noStrike" dirty="0">
                          <a:solidFill>
                            <a:srgbClr val="000000"/>
                          </a:solidFill>
                          <a:effectLst/>
                          <a:latin typeface="Arial" panose="020B0604020202020204" pitchFamily="34" charset="0"/>
                        </a:rPr>
                        <a:t>בדיקת הגורמים לבעיה</a:t>
                      </a:r>
                    </a:p>
                    <a:p>
                      <a:pPr algn="r" rtl="1" fontAlgn="ctr">
                        <a:spcAft>
                          <a:spcPts val="600"/>
                        </a:spcAft>
                      </a:pPr>
                      <a:r>
                        <a:rPr lang="he-IL" sz="800" b="0" i="0" u="none" strike="noStrike" dirty="0">
                          <a:solidFill>
                            <a:srgbClr val="000000"/>
                          </a:solidFill>
                          <a:effectLst/>
                          <a:latin typeface="Arial" panose="020B0604020202020204" pitchFamily="34" charset="0"/>
                        </a:rPr>
                        <a:t>תיקון התכנון</a:t>
                      </a:r>
                    </a:p>
                    <a:p>
                      <a:pPr algn="r" rtl="1" fontAlgn="ctr"/>
                      <a:r>
                        <a:rPr lang="he-IL" sz="800" b="0" i="0" u="none" strike="noStrike" dirty="0">
                          <a:solidFill>
                            <a:srgbClr val="000000"/>
                          </a:solidFill>
                          <a:effectLst/>
                          <a:latin typeface="Arial" panose="020B0604020202020204" pitchFamily="34" charset="0"/>
                        </a:rPr>
                        <a:t>בדיקות נוספות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dirty="0">
                          <a:solidFill>
                            <a:srgbClr val="000000"/>
                          </a:solidFill>
                          <a:effectLst/>
                          <a:latin typeface="Arial" panose="020B0604020202020204" pitchFamily="34" charset="0"/>
                        </a:rPr>
                        <a:t>3</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dirty="0">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a:solidFill>
                            <a:srgbClr val="FFFFFF"/>
                          </a:solidFill>
                          <a:effectLst/>
                          <a:latin typeface="Arial" panose="020B0604020202020204" pitchFamily="34" charset="0"/>
                        </a:rPr>
                        <a:t>12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1" fontAlgn="ctr"/>
                      <a:r>
                        <a:rPr lang="he-IL" sz="800" b="0" i="0" u="none" strike="noStrike">
                          <a:solidFill>
                            <a:srgbClr val="000000"/>
                          </a:solidFill>
                          <a:effectLst/>
                          <a:latin typeface="Arial" panose="020B0604020202020204" pitchFamily="34" charset="0"/>
                        </a:rPr>
                        <a:t>גבוהה</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בדיקה מקיפה של הרכיבים לפני הקנייה, במבט על כלל</a:t>
                      </a:r>
                    </a:p>
                    <a:p>
                      <a:pPr marL="0" algn="r" rtl="1" fontAlgn="ctr">
                        <a:spcAft>
                          <a:spcPts val="600"/>
                        </a:spcAft>
                      </a:pPr>
                      <a:r>
                        <a:rPr lang="he-IL" sz="800" b="0" i="0" u="none" strike="noStrike" dirty="0">
                          <a:solidFill>
                            <a:srgbClr val="000000"/>
                          </a:solidFill>
                          <a:effectLst/>
                          <a:latin typeface="Arial" panose="020B0604020202020204" pitchFamily="34" charset="0"/>
                        </a:rPr>
                        <a:t>המערכת</a:t>
                      </a:r>
                    </a:p>
                    <a:p>
                      <a:pPr algn="r" rtl="1" fontAlgn="ctr"/>
                      <a:r>
                        <a:rPr lang="he-IL" sz="800" b="0" i="0" u="none" strike="noStrike" dirty="0">
                          <a:solidFill>
                            <a:srgbClr val="000000"/>
                          </a:solidFill>
                          <a:effectLst/>
                          <a:latin typeface="Arial" panose="020B0604020202020204" pitchFamily="34" charset="0"/>
                        </a:rPr>
                        <a:t>נגדיר טווחים מדויקים באלגוריתם הזיהוי על מנת לעמוד</a:t>
                      </a:r>
                    </a:p>
                    <a:p>
                      <a:pPr marL="0" algn="r" rtl="1" fontAlgn="ctr"/>
                      <a:r>
                        <a:rPr lang="he-IL" sz="800" b="0" i="0" u="none" strike="noStrike" dirty="0">
                          <a:solidFill>
                            <a:srgbClr val="000000"/>
                          </a:solidFill>
                          <a:effectLst/>
                          <a:latin typeface="Arial" panose="020B0604020202020204" pitchFamily="34" charset="0"/>
                        </a:rPr>
                        <a:t>באחוזי השגיאה הדרושים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000"/>
                          </a:solidFill>
                          <a:effectLst/>
                          <a:latin typeface="Arial" panose="020B0604020202020204" pitchFamily="34" charset="0"/>
                        </a:rPr>
                        <a:t>8</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94617438"/>
                  </a:ext>
                </a:extLst>
              </a:tr>
              <a:tr h="343751">
                <a:tc>
                  <a:txBody>
                    <a:bodyPr/>
                    <a:lstStyle/>
                    <a:p>
                      <a:pPr algn="ctr" rtl="0" fontAlgn="ctr"/>
                      <a:r>
                        <a:rPr lang="he-IL" sz="700" b="0" i="0" u="none" strike="noStrike">
                          <a:solidFill>
                            <a:srgbClr val="000000"/>
                          </a:solidFill>
                          <a:effectLst/>
                          <a:latin typeface="Arial" panose="020B0604020202020204" pitchFamily="34" charset="0"/>
                        </a:rPr>
                        <a:t>5</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מחלה של אחד הסטודנטים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rtl="1" fontAlgn="ctr"/>
                      <a:r>
                        <a:rPr lang="he-IL" sz="800" b="0" i="0" u="none" strike="noStrike" dirty="0">
                          <a:solidFill>
                            <a:srgbClr val="000000"/>
                          </a:solidFill>
                          <a:effectLst/>
                          <a:latin typeface="Arial" panose="020B0604020202020204" pitchFamily="34" charset="0"/>
                        </a:rPr>
                        <a:t>ניהולי</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a:solidFill>
                            <a:srgbClr val="000000"/>
                          </a:solidFill>
                          <a:effectLst/>
                          <a:latin typeface="Arial" panose="020B0604020202020204" pitchFamily="34" charset="0"/>
                        </a:rPr>
                        <a:t>אי עמידה בלו"ז</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dirty="0">
                          <a:solidFill>
                            <a:srgbClr val="000000"/>
                          </a:solidFill>
                          <a:effectLst/>
                          <a:latin typeface="Arial" panose="020B0604020202020204" pitchFamily="34" charset="0"/>
                        </a:rPr>
                        <a:t>1</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A1E"/>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1" fontAlgn="ctr"/>
                      <a:r>
                        <a:rPr lang="he-IL" sz="800" b="0" i="0" u="none" strike="noStrike">
                          <a:solidFill>
                            <a:srgbClr val="000000"/>
                          </a:solidFill>
                          <a:effectLst/>
                          <a:latin typeface="Arial" panose="020B0604020202020204" pitchFamily="34" charset="0"/>
                        </a:rPr>
                        <a:t>נמוכה</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spcBef>
                          <a:spcPts val="0"/>
                        </a:spcBef>
                        <a:spcAft>
                          <a:spcPts val="600"/>
                        </a:spcAft>
                      </a:pPr>
                      <a:r>
                        <a:rPr lang="he-IL" sz="800" b="0" i="0" u="none" strike="noStrike" dirty="0">
                          <a:solidFill>
                            <a:srgbClr val="000000"/>
                          </a:solidFill>
                          <a:effectLst/>
                          <a:latin typeface="Arial" panose="020B0604020202020204" pitchFamily="34" charset="0"/>
                        </a:rPr>
                        <a:t>חפיפה ושיתוף ידע בין הסטודנטים</a:t>
                      </a:r>
                    </a:p>
                    <a:p>
                      <a:pPr algn="r" rtl="1" fontAlgn="ctr"/>
                      <a:r>
                        <a:rPr lang="he-IL" sz="800" b="0" i="0" u="none" strike="noStrike" dirty="0">
                          <a:solidFill>
                            <a:srgbClr val="000000"/>
                          </a:solidFill>
                          <a:effectLst/>
                          <a:latin typeface="Arial" panose="020B0604020202020204" pitchFamily="34" charset="0"/>
                        </a:rPr>
                        <a:t>תיעוד מפורט לשימור ידע</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A1E"/>
                          </a:solidFill>
                          <a:effectLst/>
                          <a:latin typeface="Arial" panose="020B0604020202020204" pitchFamily="34" charset="0"/>
                        </a:rPr>
                        <a:t>1</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864429501"/>
                  </a:ext>
                </a:extLst>
              </a:tr>
              <a:tr h="343751">
                <a:tc>
                  <a:txBody>
                    <a:bodyPr/>
                    <a:lstStyle/>
                    <a:p>
                      <a:pPr algn="ctr" rtl="0" fontAlgn="ctr"/>
                      <a:r>
                        <a:rPr lang="he-IL" sz="700" b="0" i="0" u="none" strike="noStrike">
                          <a:solidFill>
                            <a:srgbClr val="000000"/>
                          </a:solidFill>
                          <a:effectLst/>
                          <a:latin typeface="Arial" panose="020B0604020202020204" pitchFamily="34" charset="0"/>
                        </a:rPr>
                        <a:t>6</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מילואים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pPr rtl="1"/>
                      <a:endParaRPr lang="he-IL"/>
                    </a:p>
                  </a:txBody>
                  <a:tcPr/>
                </a:tc>
                <a:tc>
                  <a:txBody>
                    <a:bodyPr/>
                    <a:lstStyle/>
                    <a:p>
                      <a:pPr algn="r" rtl="1" fontAlgn="ctr"/>
                      <a:r>
                        <a:rPr lang="he-IL" sz="800" b="0" i="0" u="none" strike="noStrike">
                          <a:solidFill>
                            <a:srgbClr val="000000"/>
                          </a:solidFill>
                          <a:effectLst/>
                          <a:latin typeface="Arial" panose="020B0604020202020204" pitchFamily="34" charset="0"/>
                        </a:rPr>
                        <a:t>אי עמידה בלו"ז</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3</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000"/>
                          </a:solidFill>
                          <a:effectLst/>
                          <a:latin typeface="Arial" panose="020B0604020202020204" pitchFamily="34" charset="0"/>
                        </a:rPr>
                        <a:t>6</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1" fontAlgn="ctr"/>
                      <a:r>
                        <a:rPr lang="he-IL" sz="800" b="0" i="0" u="none" strike="noStrike" dirty="0">
                          <a:solidFill>
                            <a:srgbClr val="000000"/>
                          </a:solidFill>
                          <a:effectLst/>
                          <a:latin typeface="Arial" panose="020B0604020202020204" pitchFamily="34" charset="0"/>
                        </a:rPr>
                        <a:t>בינונית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spcAft>
                          <a:spcPts val="600"/>
                        </a:spcAft>
                      </a:pPr>
                      <a:r>
                        <a:rPr lang="he-IL" sz="800" b="0" i="0" u="none" strike="noStrike" dirty="0">
                          <a:solidFill>
                            <a:srgbClr val="000000"/>
                          </a:solidFill>
                          <a:effectLst/>
                          <a:latin typeface="Arial" panose="020B0604020202020204" pitchFamily="34" charset="0"/>
                        </a:rPr>
                        <a:t>שינוי לוח הזמנים ברגע קבלת הצו לצמצום העיכוב</a:t>
                      </a:r>
                    </a:p>
                    <a:p>
                      <a:pPr algn="r" rtl="1" fontAlgn="ctr"/>
                      <a:r>
                        <a:rPr lang="he-IL" sz="800" b="0" i="0" u="none" strike="noStrike" dirty="0">
                          <a:solidFill>
                            <a:srgbClr val="000000"/>
                          </a:solidFill>
                          <a:effectLst/>
                          <a:latin typeface="Arial" panose="020B0604020202020204" pitchFamily="34" charset="0"/>
                        </a:rPr>
                        <a:t>לנסות לבטל צווי מילואים</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A1E"/>
                          </a:solidFill>
                          <a:effectLst/>
                          <a:latin typeface="Arial" panose="020B0604020202020204" pitchFamily="34" charset="0"/>
                        </a:rPr>
                        <a:t>2</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145283724"/>
                  </a:ext>
                </a:extLst>
              </a:tr>
              <a:tr h="343751">
                <a:tc>
                  <a:txBody>
                    <a:bodyPr/>
                    <a:lstStyle/>
                    <a:p>
                      <a:pPr algn="ctr" rtl="0" fontAlgn="ctr"/>
                      <a:r>
                        <a:rPr lang="he-IL" sz="700" b="0" i="0" u="none" strike="noStrike">
                          <a:solidFill>
                            <a:srgbClr val="000000"/>
                          </a:solidFill>
                          <a:effectLst/>
                          <a:latin typeface="Arial" panose="020B0604020202020204" pitchFamily="34" charset="0"/>
                        </a:rPr>
                        <a:t>7</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r>
                        <a:rPr lang="he-IL" sz="800" b="0" i="0" u="none" strike="noStrike" dirty="0">
                          <a:solidFill>
                            <a:srgbClr val="000000"/>
                          </a:solidFill>
                          <a:effectLst/>
                          <a:latin typeface="Arial" panose="020B0604020202020204" pitchFamily="34" charset="0"/>
                        </a:rPr>
                        <a:t>עזיבת כוח אדם בפרויקט</a:t>
                      </a:r>
                      <a:br>
                        <a:rPr lang="he-IL" sz="800" b="0" i="0" u="none" strike="noStrike" dirty="0">
                          <a:solidFill>
                            <a:srgbClr val="000000"/>
                          </a:solidFill>
                          <a:effectLst/>
                          <a:latin typeface="Arial" panose="020B0604020202020204" pitchFamily="34" charset="0"/>
                        </a:rPr>
                      </a:br>
                      <a:r>
                        <a:rPr lang="he-IL" sz="800" b="0" i="0" u="none" strike="noStrike" dirty="0">
                          <a:solidFill>
                            <a:srgbClr val="000000"/>
                          </a:solidFill>
                          <a:effectLst/>
                          <a:latin typeface="Arial" panose="020B0604020202020204" pitchFamily="34" charset="0"/>
                        </a:rPr>
                        <a:t>(סטודנט או מנחה)</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pPr rtl="1"/>
                      <a:endParaRPr lang="he-IL"/>
                    </a:p>
                  </a:txBody>
                  <a:tcPr/>
                </a:tc>
                <a:tc>
                  <a:txBody>
                    <a:bodyPr/>
                    <a:lstStyle/>
                    <a:p>
                      <a:pPr algn="r" rtl="1" fontAlgn="ctr"/>
                      <a:r>
                        <a:rPr lang="he-IL" sz="800" b="0" i="0" u="none" strike="noStrike">
                          <a:solidFill>
                            <a:srgbClr val="000000"/>
                          </a:solidFill>
                          <a:effectLst/>
                          <a:latin typeface="Arial" panose="020B0604020202020204" pitchFamily="34" charset="0"/>
                        </a:rPr>
                        <a:t>אי עמידה בלו"ז</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dirty="0">
                          <a:solidFill>
                            <a:srgbClr val="000000"/>
                          </a:solidFill>
                          <a:effectLst/>
                          <a:latin typeface="Arial" panose="020B0604020202020204" pitchFamily="34" charset="0"/>
                        </a:rPr>
                        <a:t>1</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0" i="0" u="none" strike="noStrike">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1" fontAlgn="ctr"/>
                      <a:r>
                        <a:rPr lang="he-IL" sz="800" b="0" i="0" u="none" strike="noStrike" dirty="0">
                          <a:solidFill>
                            <a:srgbClr val="000000"/>
                          </a:solidFill>
                          <a:effectLst/>
                          <a:latin typeface="Arial" panose="020B0604020202020204" pitchFamily="34" charset="0"/>
                        </a:rPr>
                        <a:t>בינונית</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1" fontAlgn="ctr">
                        <a:spcBef>
                          <a:spcPts val="0"/>
                        </a:spcBef>
                        <a:spcAft>
                          <a:spcPts val="600"/>
                        </a:spcAft>
                      </a:pPr>
                      <a:r>
                        <a:rPr lang="he-IL" sz="800" b="0" i="0" u="none" strike="noStrike" dirty="0">
                          <a:solidFill>
                            <a:srgbClr val="000000"/>
                          </a:solidFill>
                          <a:effectLst/>
                          <a:latin typeface="Arial" panose="020B0604020202020204" pitchFamily="34" charset="0"/>
                        </a:rPr>
                        <a:t>חפיפה ושיתוף ידע בין הסטודנטים</a:t>
                      </a:r>
                    </a:p>
                    <a:p>
                      <a:pPr algn="r" rtl="1" fontAlgn="ctr"/>
                      <a:r>
                        <a:rPr lang="he-IL" sz="800" b="0" i="0" u="none" strike="noStrike" dirty="0">
                          <a:solidFill>
                            <a:srgbClr val="000000"/>
                          </a:solidFill>
                          <a:effectLst/>
                          <a:latin typeface="Arial" panose="020B0604020202020204" pitchFamily="34" charset="0"/>
                        </a:rPr>
                        <a:t>תיעוד מפורט לשימור ידע</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he-IL" sz="800" b="1" i="0" u="none" strike="noStrike" dirty="0">
                          <a:solidFill>
                            <a:srgbClr val="000000"/>
                          </a:solidFill>
                          <a:effectLst/>
                          <a:latin typeface="Arial" panose="020B0604020202020204" pitchFamily="34" charset="0"/>
                        </a:rPr>
                        <a:t>4</a:t>
                      </a:r>
                    </a:p>
                  </a:txBody>
                  <a:tcPr marL="5860" marR="5860" marT="58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36093546"/>
                  </a:ext>
                </a:extLst>
              </a:tr>
            </a:tbl>
          </a:graphicData>
        </a:graphic>
      </p:graphicFrame>
    </p:spTree>
    <p:extLst>
      <p:ext uri="{BB962C8B-B14F-4D97-AF65-F5344CB8AC3E}">
        <p14:creationId xmlns:p14="http://schemas.microsoft.com/office/powerpoint/2010/main" val="2480907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חוקים פיסיקליים שצריך להכיר</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663766"/>
          </a:xfrm>
        </p:spPr>
        <p:txBody>
          <a:bodyPr anchor="t">
            <a:normAutofit lnSpcReduction="10000"/>
          </a:bodyPr>
          <a:lstStyle/>
          <a:p>
            <a:pPr algn="r" rtl="1">
              <a:lnSpc>
                <a:spcPct val="200000"/>
              </a:lnSpc>
            </a:pPr>
            <a:r>
              <a:rPr lang="he-IL" dirty="0">
                <a:latin typeface="David" panose="020E0502060401010101" pitchFamily="34" charset="-79"/>
              </a:rPr>
              <a:t>חוק ארכימדס:</a:t>
            </a:r>
          </a:p>
          <a:p>
            <a:pPr marL="0" indent="0" algn="ctr" rtl="1">
              <a:lnSpc>
                <a:spcPct val="150000"/>
              </a:lnSpc>
              <a:buNone/>
            </a:pPr>
            <a:r>
              <a:rPr lang="he-IL" sz="1800" dirty="0">
                <a:latin typeface="David" panose="020E0502060401010101" pitchFamily="34" charset="-79"/>
              </a:rPr>
              <a:t>הכוח הפועל להצפתו של גוף בנוזל שווה למשקלו</a:t>
            </a:r>
            <a:br>
              <a:rPr lang="en-US" sz="1800" dirty="0">
                <a:latin typeface="David" panose="020E0502060401010101" pitchFamily="34" charset="-79"/>
              </a:rPr>
            </a:br>
            <a:r>
              <a:rPr lang="he-IL" sz="1800" dirty="0">
                <a:latin typeface="David" panose="020E0502060401010101" pitchFamily="34" charset="-79"/>
              </a:rPr>
              <a:t> של הנוזל שנדחה על ידי אותו הגוף </a:t>
            </a:r>
          </a:p>
          <a:p>
            <a:pPr algn="r" rtl="1">
              <a:lnSpc>
                <a:spcPct val="150000"/>
              </a:lnSpc>
            </a:pPr>
            <a:endParaRPr lang="he-IL" dirty="0">
              <a:latin typeface="David" panose="020E0502060401010101" pitchFamily="34" charset="-79"/>
            </a:endParaRPr>
          </a:p>
          <a:p>
            <a:pPr algn="r" rtl="1">
              <a:lnSpc>
                <a:spcPct val="200000"/>
              </a:lnSpc>
            </a:pPr>
            <a:r>
              <a:rPr lang="he-IL" dirty="0">
                <a:latin typeface="David" panose="020E0502060401010101" pitchFamily="34" charset="-79"/>
              </a:rPr>
              <a:t>משוואת הגז האידאלי:</a:t>
            </a:r>
          </a:p>
          <a:p>
            <a:pPr marL="0" indent="0" algn="ctr" rtl="1">
              <a:lnSpc>
                <a:spcPct val="150000"/>
              </a:lnSpc>
              <a:buNone/>
            </a:pPr>
            <a:r>
              <a:rPr lang="he-IL" sz="1800" dirty="0">
                <a:latin typeface="David" panose="020E0502060401010101" pitchFamily="34" charset="-79"/>
              </a:rPr>
              <a:t>קיים יחס ישר בין לחץ הגז לבין הטמפרטורה שלו, ויחס הפוך בין הלחץ לנפח</a:t>
            </a:r>
            <a:endParaRPr lang="en-US" dirty="0"/>
          </a:p>
        </p:txBody>
      </p:sp>
      <p:pic>
        <p:nvPicPr>
          <p:cNvPr id="7" name="תמונה 6">
            <a:extLst>
              <a:ext uri="{FF2B5EF4-FFF2-40B4-BE49-F238E27FC236}">
                <a16:creationId xmlns:a16="http://schemas.microsoft.com/office/drawing/2014/main" id="{D77EE89A-6F8E-4938-BAD4-E68CAB8D5D00}"/>
              </a:ext>
            </a:extLst>
          </p:cNvPr>
          <p:cNvPicPr>
            <a:picLocks noChangeAspect="1"/>
          </p:cNvPicPr>
          <p:nvPr/>
        </p:nvPicPr>
        <p:blipFill>
          <a:blip r:embed="rId4"/>
          <a:stretch>
            <a:fillRect/>
          </a:stretch>
        </p:blipFill>
        <p:spPr>
          <a:xfrm>
            <a:off x="-396000" y="3240000"/>
            <a:ext cx="3682651" cy="485524"/>
          </a:xfrm>
          <a:prstGeom prst="rect">
            <a:avLst/>
          </a:prstGeom>
        </p:spPr>
      </p:pic>
      <p:sp>
        <p:nvSpPr>
          <p:cNvPr id="9" name="Slide Number Placeholder 8">
            <a:extLst>
              <a:ext uri="{FF2B5EF4-FFF2-40B4-BE49-F238E27FC236}">
                <a16:creationId xmlns:a16="http://schemas.microsoft.com/office/drawing/2014/main" id="{BAE4B0FF-057C-4264-B945-76C82C8C646F}"/>
              </a:ext>
            </a:extLst>
          </p:cNvPr>
          <p:cNvSpPr>
            <a:spLocks noGrp="1"/>
          </p:cNvSpPr>
          <p:nvPr>
            <p:ph type="sldNum" sz="quarter" idx="12"/>
          </p:nvPr>
        </p:nvSpPr>
        <p:spPr/>
        <p:txBody>
          <a:bodyPr/>
          <a:lstStyle/>
          <a:p>
            <a:fld id="{B82CCC60-E8CD-4174-8B1A-7DF615B22EEF}" type="slidenum">
              <a:rPr lang="en-US" smtClean="0"/>
              <a:pPr/>
              <a:t>28</a:t>
            </a:fld>
            <a:endParaRPr lang="en-US"/>
          </a:p>
        </p:txBody>
      </p:sp>
      <p:pic>
        <p:nvPicPr>
          <p:cNvPr id="11" name="Picture 10">
            <a:extLst>
              <a:ext uri="{FF2B5EF4-FFF2-40B4-BE49-F238E27FC236}">
                <a16:creationId xmlns:a16="http://schemas.microsoft.com/office/drawing/2014/main" id="{91575B71-C614-4E2F-B385-0DB7C61198F9}"/>
              </a:ext>
            </a:extLst>
          </p:cNvPr>
          <p:cNvPicPr>
            <a:picLocks noChangeAspect="1"/>
          </p:cNvPicPr>
          <p:nvPr/>
        </p:nvPicPr>
        <p:blipFill>
          <a:blip r:embed="rId5"/>
          <a:stretch>
            <a:fillRect/>
          </a:stretch>
        </p:blipFill>
        <p:spPr>
          <a:xfrm>
            <a:off x="-146230" y="1152000"/>
            <a:ext cx="3335815" cy="585742"/>
          </a:xfrm>
          <a:prstGeom prst="rect">
            <a:avLst/>
          </a:prstGeom>
        </p:spPr>
      </p:pic>
    </p:spTree>
    <p:extLst>
      <p:ext uri="{BB962C8B-B14F-4D97-AF65-F5344CB8AC3E}">
        <p14:creationId xmlns:p14="http://schemas.microsoft.com/office/powerpoint/2010/main" val="2713004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פחמן דו-חמצני (</a:t>
            </a:r>
            <a:r>
              <a:rPr lang="en-US" sz="3000" dirty="0">
                <a:latin typeface="David" panose="020E0502060401010101" pitchFamily="34" charset="-79"/>
                <a:cs typeface="+mn-cs"/>
              </a:rPr>
              <a:t>CO</a:t>
            </a:r>
            <a:r>
              <a:rPr lang="en-US" sz="3000" baseline="-25000" dirty="0">
                <a:latin typeface="David" panose="020E0502060401010101" pitchFamily="34" charset="-79"/>
                <a:cs typeface="+mn-cs"/>
              </a:rPr>
              <a:t>2</a:t>
            </a:r>
            <a:r>
              <a:rPr lang="he-IL" sz="3000" dirty="0">
                <a:latin typeface="David" panose="020E0502060401010101" pitchFamily="34" charset="-79"/>
                <a:cs typeface="+mn-cs"/>
              </a:rPr>
              <a:t>)</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663766"/>
          </a:xfrm>
        </p:spPr>
        <p:txBody>
          <a:bodyPr anchor="t">
            <a:normAutofit/>
          </a:bodyPr>
          <a:lstStyle/>
          <a:p>
            <a:pPr algn="r" rtl="1">
              <a:spcAft>
                <a:spcPts val="1200"/>
              </a:spcAft>
            </a:pPr>
            <a:r>
              <a:rPr lang="he-IL" dirty="0">
                <a:latin typeface="David" panose="020E0502060401010101" pitchFamily="34" charset="-79"/>
              </a:rPr>
              <a:t>פחמן דו-חמצני הוא גז המהווה תרכובת של פחמן וחמצן</a:t>
            </a:r>
          </a:p>
          <a:p>
            <a:pPr algn="r" rtl="1">
              <a:spcAft>
                <a:spcPts val="1200"/>
              </a:spcAft>
            </a:pPr>
            <a:r>
              <a:rPr lang="he-IL" dirty="0">
                <a:latin typeface="David" panose="020E0502060401010101" pitchFamily="34" charset="-79"/>
              </a:rPr>
              <a:t>זהו גז חסר צבע שאינו דליק</a:t>
            </a:r>
          </a:p>
          <a:p>
            <a:pPr algn="r" rtl="1">
              <a:spcAft>
                <a:spcPts val="1200"/>
              </a:spcAft>
            </a:pPr>
            <a:r>
              <a:rPr lang="he-IL" dirty="0">
                <a:latin typeface="David" panose="020E0502060401010101" pitchFamily="34" charset="-79"/>
              </a:rPr>
              <a:t>משקל סגולי של </a:t>
            </a:r>
            <a:r>
              <a:rPr lang="en-US" dirty="0">
                <a:latin typeface="David" panose="020E0502060401010101" pitchFamily="34" charset="-79"/>
              </a:rPr>
              <a:t>CO</a:t>
            </a:r>
            <a:r>
              <a:rPr lang="en-US" baseline="-25000" dirty="0">
                <a:latin typeface="David" panose="020E0502060401010101" pitchFamily="34" charset="-79"/>
              </a:rPr>
              <a:t>2</a:t>
            </a:r>
            <a:r>
              <a:rPr lang="he-IL" dirty="0">
                <a:latin typeface="David" panose="020E0502060401010101" pitchFamily="34" charset="-79"/>
              </a:rPr>
              <a:t> גדול מזה של חמצן</a:t>
            </a:r>
          </a:p>
          <a:p>
            <a:pPr algn="r" rtl="1">
              <a:spcAft>
                <a:spcPts val="1200"/>
              </a:spcAft>
            </a:pPr>
            <a:r>
              <a:rPr lang="he-IL" dirty="0">
                <a:latin typeface="David" panose="020E0502060401010101" pitchFamily="34" charset="-79"/>
              </a:rPr>
              <a:t>מסה מולקולרית:	44.0095 גרם/מול</a:t>
            </a:r>
          </a:p>
          <a:p>
            <a:pPr algn="r" rtl="1"/>
            <a:r>
              <a:rPr lang="he-IL" dirty="0">
                <a:latin typeface="David" panose="020E0502060401010101" pitchFamily="34" charset="-79"/>
              </a:rPr>
              <a:t>מאוחסן במחסנית במצב נוזלי</a:t>
            </a:r>
          </a:p>
          <a:p>
            <a:pPr algn="r" rtl="1"/>
            <a:endParaRPr lang="en-US" dirty="0"/>
          </a:p>
        </p:txBody>
      </p:sp>
      <p:pic>
        <p:nvPicPr>
          <p:cNvPr id="1026" name="Picture 2" descr="Ball-and-stick model of carbon dioxide">
            <a:extLst>
              <a:ext uri="{FF2B5EF4-FFF2-40B4-BE49-F238E27FC236}">
                <a16:creationId xmlns:a16="http://schemas.microsoft.com/office/drawing/2014/main" id="{99B3BAD7-1BFE-4BDE-870B-7B74A79A8B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195" y="128470"/>
            <a:ext cx="1221640" cy="8684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ª××¦××ª ×ª××× × ×¢×××¨ âªInnovations CO2â¬â">
            <a:extLst>
              <a:ext uri="{FF2B5EF4-FFF2-40B4-BE49-F238E27FC236}">
                <a16:creationId xmlns:a16="http://schemas.microsoft.com/office/drawing/2014/main" id="{F1F0CAF8-D629-4690-A699-414FDB55578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6389" t="7787" r="32461" b="6552"/>
          <a:stretch/>
        </p:blipFill>
        <p:spPr bwMode="auto">
          <a:xfrm>
            <a:off x="583134" y="3495311"/>
            <a:ext cx="499762" cy="137434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8492357E-6B62-412B-A7B7-DC2A857AC14B}"/>
              </a:ext>
            </a:extLst>
          </p:cNvPr>
          <p:cNvSpPr>
            <a:spLocks noGrp="1"/>
          </p:cNvSpPr>
          <p:nvPr>
            <p:ph type="sldNum" sz="quarter" idx="12"/>
          </p:nvPr>
        </p:nvSpPr>
        <p:spPr/>
        <p:txBody>
          <a:bodyPr/>
          <a:lstStyle/>
          <a:p>
            <a:fld id="{B82CCC60-E8CD-4174-8B1A-7DF615B22EEF}" type="slidenum">
              <a:rPr lang="en-US" smtClean="0"/>
              <a:pPr/>
              <a:t>29</a:t>
            </a:fld>
            <a:endParaRPr lang="en-US"/>
          </a:p>
        </p:txBody>
      </p:sp>
    </p:spTree>
    <p:extLst>
      <p:ext uri="{BB962C8B-B14F-4D97-AF65-F5344CB8AC3E}">
        <p14:creationId xmlns:p14="http://schemas.microsoft.com/office/powerpoint/2010/main" val="293412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הקדמה</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9490" y="891995"/>
            <a:ext cx="5159660" cy="3738459"/>
          </a:xfrm>
        </p:spPr>
        <p:txBody>
          <a:bodyPr wrap="none" anchor="ctr">
            <a:noAutofit/>
          </a:bodyPr>
          <a:lstStyle/>
          <a:p>
            <a:pPr algn="r" rtl="1">
              <a:spcAft>
                <a:spcPts val="1200"/>
              </a:spcAft>
            </a:pPr>
            <a:r>
              <a:rPr lang="he-IL" sz="2000" dirty="0">
                <a:latin typeface="David" panose="020E0502060401010101" pitchFamily="34" charset="-79"/>
              </a:rPr>
              <a:t>טביעה מכונה "המוות השקט", היא מתרחשת</a:t>
            </a:r>
            <a:br>
              <a:rPr lang="en-US" sz="2000" dirty="0">
                <a:latin typeface="David" panose="020E0502060401010101" pitchFamily="34" charset="-79"/>
              </a:rPr>
            </a:br>
            <a:r>
              <a:rPr lang="he-IL" sz="2000" dirty="0">
                <a:latin typeface="David" panose="020E0502060401010101" pitchFamily="34" charset="-79"/>
              </a:rPr>
              <a:t>במהירות ובדממה</a:t>
            </a:r>
          </a:p>
          <a:p>
            <a:pPr algn="r" rtl="1">
              <a:spcAft>
                <a:spcPts val="1200"/>
              </a:spcAft>
            </a:pPr>
            <a:r>
              <a:rPr lang="he-IL" sz="2000" dirty="0">
                <a:latin typeface="David" panose="020E0502060401010101" pitchFamily="34" charset="-79"/>
              </a:rPr>
              <a:t>טביעה הינה סיבת התמותה השנייה בשכיחותה </a:t>
            </a:r>
            <a:br>
              <a:rPr lang="en-US" sz="2000" dirty="0">
                <a:latin typeface="David" panose="020E0502060401010101" pitchFamily="34" charset="-79"/>
              </a:rPr>
            </a:br>
            <a:r>
              <a:rPr lang="he-IL" sz="2000" dirty="0">
                <a:latin typeface="David" panose="020E0502060401010101" pitchFamily="34" charset="-79"/>
              </a:rPr>
              <a:t>בקרב ילדים</a:t>
            </a:r>
          </a:p>
          <a:p>
            <a:pPr algn="r" rtl="1">
              <a:spcAft>
                <a:spcPts val="1200"/>
              </a:spcAft>
            </a:pPr>
            <a:r>
              <a:rPr lang="he-IL" sz="2000" dirty="0">
                <a:latin typeface="David" panose="020E0502060401010101" pitchFamily="34" charset="-79"/>
              </a:rPr>
              <a:t>על פי ארגון "בטרם" משנת 2008, מתו בישראל</a:t>
            </a:r>
            <a:br>
              <a:rPr lang="en-US" sz="2000" dirty="0">
                <a:latin typeface="David" panose="020E0502060401010101" pitchFamily="34" charset="-79"/>
              </a:rPr>
            </a:br>
            <a:r>
              <a:rPr lang="he-IL" sz="2000" dirty="0">
                <a:latin typeface="David" panose="020E0502060401010101" pitchFamily="34" charset="-79"/>
              </a:rPr>
              <a:t>מעל 200 תינוקות וילדים עקב טביעה</a:t>
            </a:r>
          </a:p>
          <a:p>
            <a:pPr algn="r" rtl="1">
              <a:spcAft>
                <a:spcPts val="1200"/>
              </a:spcAft>
            </a:pPr>
            <a:r>
              <a:rPr lang="he-IL" sz="2000" dirty="0">
                <a:latin typeface="David" panose="020E0502060401010101" pitchFamily="34" charset="-79"/>
              </a:rPr>
              <a:t>מרבית הטביעות נגרמות בלי קשר לעומק המים</a:t>
            </a:r>
          </a:p>
          <a:p>
            <a:pPr algn="r" rtl="1"/>
            <a:r>
              <a:rPr lang="he-IL" sz="2000" dirty="0">
                <a:latin typeface="David" panose="020E0502060401010101" pitchFamily="34" charset="-79"/>
              </a:rPr>
              <a:t>תשעה מכל עשרה מקרי טביעה של ילדים </a:t>
            </a:r>
            <a:br>
              <a:rPr lang="en-US" sz="2000" dirty="0">
                <a:latin typeface="David" panose="020E0502060401010101" pitchFamily="34" charset="-79"/>
              </a:rPr>
            </a:br>
            <a:r>
              <a:rPr lang="he-IL" sz="2000" dirty="0">
                <a:latin typeface="David" panose="020E0502060401010101" pitchFamily="34" charset="-79"/>
              </a:rPr>
              <a:t>התרחשו כשההורים היו בקרבת ילדיהם</a:t>
            </a:r>
            <a:endParaRPr lang="en-US" sz="20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B8767571-F3E4-453D-A8B1-9E14B2E15921}"/>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מטרת הפרויקט</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2595985"/>
          </a:xfrm>
        </p:spPr>
        <p:txBody>
          <a:bodyPr anchor="t">
            <a:noAutofit/>
          </a:bodyPr>
          <a:lstStyle/>
          <a:p>
            <a:pPr algn="r" rtl="1">
              <a:spcAft>
                <a:spcPts val="1200"/>
              </a:spcAft>
            </a:pPr>
            <a:r>
              <a:rPr lang="he-IL" sz="2400" dirty="0">
                <a:latin typeface="David" panose="020E0502060401010101" pitchFamily="34" charset="-79"/>
              </a:rPr>
              <a:t>פיתוח מערכת לזיהוי מקרי טביעה בקרב תינוקות וילדים שאינם יודעים לשחות</a:t>
            </a:r>
          </a:p>
          <a:p>
            <a:pPr algn="r" rtl="1">
              <a:spcAft>
                <a:spcPts val="1200"/>
              </a:spcAft>
            </a:pPr>
            <a:r>
              <a:rPr lang="he-IL" sz="2400" dirty="0">
                <a:latin typeface="David" panose="020E0502060401010101" pitchFamily="34" charset="-79"/>
              </a:rPr>
              <a:t>מערכת המשלבת חומרה ותוכנה למתן מענה אוטומטי, מהיר ויעיל להצלת חיי הילד</a:t>
            </a:r>
          </a:p>
        </p:txBody>
      </p:sp>
      <p:sp>
        <p:nvSpPr>
          <p:cNvPr id="7" name="Slide Number Placeholder 6">
            <a:extLst>
              <a:ext uri="{FF2B5EF4-FFF2-40B4-BE49-F238E27FC236}">
                <a16:creationId xmlns:a16="http://schemas.microsoft.com/office/drawing/2014/main" id="{CAD8B510-0C58-43D6-8071-C54123973C36}"/>
              </a:ext>
            </a:extLst>
          </p:cNvPr>
          <p:cNvSpPr>
            <a:spLocks noGrp="1"/>
          </p:cNvSpPr>
          <p:nvPr>
            <p:ph type="sldNum" sz="quarter" idx="12"/>
          </p:nvPr>
        </p:nvSpPr>
        <p:spPr/>
        <p:txBody>
          <a:bodyPr/>
          <a:lstStyle/>
          <a:p>
            <a:fld id="{B82CCC60-E8CD-4174-8B1A-7DF615B22EEF}" type="slidenum">
              <a:rPr lang="en-US" smtClean="0"/>
              <a:pPr/>
              <a:t>4</a:t>
            </a:fld>
            <a:endParaRPr lang="en-US" dirty="0"/>
          </a:p>
        </p:txBody>
      </p:sp>
      <p:pic>
        <p:nvPicPr>
          <p:cNvPr id="9" name="Picture 8">
            <a:extLst>
              <a:ext uri="{FF2B5EF4-FFF2-40B4-BE49-F238E27FC236}">
                <a16:creationId xmlns:a16="http://schemas.microsoft.com/office/drawing/2014/main" id="{24003C72-A022-461D-8A8C-F15500624A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900" y="3309979"/>
            <a:ext cx="1655496" cy="1552346"/>
          </a:xfrm>
          <a:prstGeom prst="rect">
            <a:avLst/>
          </a:prstGeom>
        </p:spPr>
      </p:pic>
    </p:spTree>
    <p:extLst>
      <p:ext uri="{BB962C8B-B14F-4D97-AF65-F5344CB8AC3E}">
        <p14:creationId xmlns:p14="http://schemas.microsoft.com/office/powerpoint/2010/main" val="164259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2360E2-4FB4-48CE-A3F7-E2DC23B8DB7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80000" y="3960000"/>
            <a:ext cx="1068935" cy="1068935"/>
          </a:xfrm>
          <a:prstGeom prst="rect">
            <a:avLst/>
          </a:prstGeom>
        </p:spPr>
      </p:pic>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תיאור המערכת</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663766"/>
          </a:xfrm>
        </p:spPr>
        <p:txBody>
          <a:bodyPr>
            <a:normAutofit fontScale="92500" lnSpcReduction="20000"/>
          </a:bodyPr>
          <a:lstStyle/>
          <a:p>
            <a:pPr algn="r" rtl="1">
              <a:spcAft>
                <a:spcPts val="1200"/>
              </a:spcAft>
            </a:pPr>
            <a:r>
              <a:rPr lang="he-IL" sz="2000" dirty="0">
                <a:latin typeface="David" panose="020E0502060401010101" pitchFamily="34" charset="-79"/>
              </a:rPr>
              <a:t>המערכת הסופית בנויה בצורת שרשרת שתולבש על צוואר הילד</a:t>
            </a:r>
          </a:p>
          <a:p>
            <a:pPr algn="r" rtl="1">
              <a:spcAft>
                <a:spcPts val="1200"/>
              </a:spcAft>
            </a:pPr>
            <a:r>
              <a:rPr lang="he-IL" sz="2000" dirty="0">
                <a:latin typeface="David" panose="020E0502060401010101" pitchFamily="34" charset="-79"/>
              </a:rPr>
              <a:t>בלוני ציפה מובנים בתוך השרשת אשר יתמלאו ב - </a:t>
            </a:r>
            <a:r>
              <a:rPr lang="en-US" sz="2200" dirty="0">
                <a:latin typeface="+mj-lt"/>
              </a:rPr>
              <a:t>co</a:t>
            </a:r>
            <a:r>
              <a:rPr lang="en-US" sz="2200" baseline="-25000" dirty="0">
                <a:latin typeface="+mj-lt"/>
              </a:rPr>
              <a:t>2</a:t>
            </a:r>
            <a:r>
              <a:rPr lang="he-IL" sz="2000" dirty="0">
                <a:latin typeface="David" panose="020E0502060401010101" pitchFamily="34" charset="-79"/>
              </a:rPr>
              <a:t> בעת טביעה</a:t>
            </a:r>
          </a:p>
          <a:p>
            <a:pPr algn="r" rtl="1">
              <a:spcAft>
                <a:spcPts val="1200"/>
              </a:spcAft>
            </a:pPr>
            <a:r>
              <a:rPr lang="he-IL" sz="2000" dirty="0">
                <a:latin typeface="David" panose="020E0502060401010101" pitchFamily="34" charset="-79"/>
              </a:rPr>
              <a:t>המערכת כוללת רכיבי חומרה ותוכנה עם מקור מתח נמוך</a:t>
            </a:r>
          </a:p>
          <a:p>
            <a:pPr algn="r" rtl="1">
              <a:spcAft>
                <a:spcPts val="1200"/>
              </a:spcAft>
            </a:pPr>
            <a:r>
              <a:rPr lang="he-IL" sz="2000" dirty="0">
                <a:latin typeface="David" panose="020E0502060401010101" pitchFamily="34" charset="-79"/>
              </a:rPr>
              <a:t>המערכת החשמלית תפעיל תהליכים לזיהוי טביעה ומנגנונים שונים להצלת הילד</a:t>
            </a:r>
          </a:p>
          <a:p>
            <a:pPr algn="r" rtl="1">
              <a:spcAft>
                <a:spcPts val="1200"/>
              </a:spcAft>
            </a:pPr>
            <a:r>
              <a:rPr lang="he-IL" sz="2000" dirty="0">
                <a:latin typeface="David" panose="020E0502060401010101" pitchFamily="34" charset="-79"/>
              </a:rPr>
              <a:t>למערכת החשמלית קיימת יכולת בדיקת תקינות עצמית, אוטומטית וידנית</a:t>
            </a:r>
          </a:p>
          <a:p>
            <a:pPr marL="0" indent="0" algn="r" rtl="1">
              <a:spcAft>
                <a:spcPts val="1200"/>
              </a:spcAft>
              <a:buNone/>
            </a:pPr>
            <a:endParaRPr lang="he-IL" sz="20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1ECF31CE-4721-4265-9284-F1474F2EED27}"/>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420095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32" y="128470"/>
            <a:ext cx="6184553" cy="572633"/>
          </a:xfrm>
        </p:spPr>
        <p:txBody>
          <a:bodyPr>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תרשים להמחשת המוצר הסופי</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7" name="Slide Number Placeholder 6">
            <a:extLst>
              <a:ext uri="{FF2B5EF4-FFF2-40B4-BE49-F238E27FC236}">
                <a16:creationId xmlns:a16="http://schemas.microsoft.com/office/drawing/2014/main" id="{5DFA5DCD-915B-4F81-A65B-78CCBD796CBA}"/>
              </a:ext>
            </a:extLst>
          </p:cNvPr>
          <p:cNvSpPr>
            <a:spLocks noGrp="1"/>
          </p:cNvSpPr>
          <p:nvPr>
            <p:ph type="sldNum" sz="quarter" idx="12"/>
          </p:nvPr>
        </p:nvSpPr>
        <p:spPr/>
        <p:txBody>
          <a:bodyPr/>
          <a:lstStyle/>
          <a:p>
            <a:fld id="{B82CCC60-E8CD-4174-8B1A-7DF615B22EEF}" type="slidenum">
              <a:rPr lang="en-US" smtClean="0"/>
              <a:pPr/>
              <a:t>6</a:t>
            </a:fld>
            <a:endParaRPr lang="en-US"/>
          </a:p>
        </p:txBody>
      </p:sp>
      <p:pic>
        <p:nvPicPr>
          <p:cNvPr id="5" name="תמונה 4">
            <a:extLst>
              <a:ext uri="{FF2B5EF4-FFF2-40B4-BE49-F238E27FC236}">
                <a16:creationId xmlns:a16="http://schemas.microsoft.com/office/drawing/2014/main" id="{2E9CF6AE-E15E-467D-8C6C-B00451E271E2}"/>
              </a:ext>
            </a:extLst>
          </p:cNvPr>
          <p:cNvPicPr>
            <a:picLocks noChangeAspect="1"/>
          </p:cNvPicPr>
          <p:nvPr/>
        </p:nvPicPr>
        <p:blipFill>
          <a:blip r:embed="rId2"/>
          <a:stretch>
            <a:fillRect/>
          </a:stretch>
        </p:blipFill>
        <p:spPr>
          <a:xfrm>
            <a:off x="626535" y="701103"/>
            <a:ext cx="5452226" cy="4442397"/>
          </a:xfrm>
          <a:prstGeom prst="rect">
            <a:avLst/>
          </a:prstGeom>
        </p:spPr>
      </p:pic>
    </p:spTree>
    <p:extLst>
      <p:ext uri="{BB962C8B-B14F-4D97-AF65-F5344CB8AC3E}">
        <p14:creationId xmlns:p14="http://schemas.microsoft.com/office/powerpoint/2010/main" val="235568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32" y="128470"/>
            <a:ext cx="6184553" cy="572633"/>
          </a:xfrm>
        </p:spPr>
        <p:txBody>
          <a:bodyPr>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תרשים ארכיטקטורה</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7" name="Slide Number Placeholder 6">
            <a:extLst>
              <a:ext uri="{FF2B5EF4-FFF2-40B4-BE49-F238E27FC236}">
                <a16:creationId xmlns:a16="http://schemas.microsoft.com/office/drawing/2014/main" id="{3BB4F895-6CF5-4F01-9C62-C27B5A1FB96D}"/>
              </a:ext>
            </a:extLst>
          </p:cNvPr>
          <p:cNvSpPr>
            <a:spLocks noGrp="1"/>
          </p:cNvSpPr>
          <p:nvPr>
            <p:ph type="sldNum" sz="quarter" idx="12"/>
          </p:nvPr>
        </p:nvSpPr>
        <p:spPr/>
        <p:txBody>
          <a:bodyPr/>
          <a:lstStyle/>
          <a:p>
            <a:fld id="{B82CCC60-E8CD-4174-8B1A-7DF615B22EEF}" type="slidenum">
              <a:rPr lang="en-US" smtClean="0"/>
              <a:pPr/>
              <a:t>7</a:t>
            </a:fld>
            <a:endParaRPr lang="en-US" dirty="0"/>
          </a:p>
        </p:txBody>
      </p:sp>
      <p:pic>
        <p:nvPicPr>
          <p:cNvPr id="5" name="תמונה 4">
            <a:extLst>
              <a:ext uri="{FF2B5EF4-FFF2-40B4-BE49-F238E27FC236}">
                <a16:creationId xmlns:a16="http://schemas.microsoft.com/office/drawing/2014/main" id="{6691226A-87F5-4F1D-BF82-0DD8B95FD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98" y="701103"/>
            <a:ext cx="6017833" cy="4442397"/>
          </a:xfrm>
          <a:prstGeom prst="rect">
            <a:avLst/>
          </a:prstGeom>
        </p:spPr>
      </p:pic>
    </p:spTree>
    <p:extLst>
      <p:ext uri="{BB962C8B-B14F-4D97-AF65-F5344CB8AC3E}">
        <p14:creationId xmlns:p14="http://schemas.microsoft.com/office/powerpoint/2010/main" val="264952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900" y="281175"/>
            <a:ext cx="4581150" cy="572644"/>
          </a:xfrm>
        </p:spPr>
        <p:txBody>
          <a:bodyPr>
            <a:normAutofit/>
          </a:bodyPr>
          <a:lstStyle/>
          <a:p>
            <a:pPr algn="r" rtl="1"/>
            <a:r>
              <a:rPr lang="he-IL" sz="3000" dirty="0">
                <a:latin typeface="David" panose="020E0502060401010101" pitchFamily="34" charset="-79"/>
                <a:cs typeface="+mn-cs"/>
              </a:rPr>
              <a:t>פונקציונליות - אופן פעולה</a:t>
            </a:r>
            <a:endParaRPr lang="en-US" sz="3000" dirty="0">
              <a:latin typeface="David" panose="020E0502060401010101" pitchFamily="34" charset="-79"/>
              <a:cs typeface="+mn-cs"/>
            </a:endParaRPr>
          </a:p>
        </p:txBody>
      </p:sp>
      <p:sp>
        <p:nvSpPr>
          <p:cNvPr id="5" name="Content Placeholder 4"/>
          <p:cNvSpPr>
            <a:spLocks noGrp="1"/>
          </p:cNvSpPr>
          <p:nvPr>
            <p:ph idx="1"/>
          </p:nvPr>
        </p:nvSpPr>
        <p:spPr>
          <a:xfrm>
            <a:off x="68400" y="1044700"/>
            <a:ext cx="5158800" cy="3663766"/>
          </a:xfrm>
        </p:spPr>
        <p:txBody>
          <a:bodyPr>
            <a:normAutofit fontScale="92500" lnSpcReduction="10000"/>
          </a:bodyPr>
          <a:lstStyle/>
          <a:p>
            <a:pPr algn="r" rtl="1">
              <a:spcAft>
                <a:spcPts val="1200"/>
              </a:spcAft>
            </a:pPr>
            <a:r>
              <a:rPr lang="he-IL" dirty="0"/>
              <a:t>המערכת החשמלית תדלק כאשר מנגנון הנעילה בשרשרת נסגר</a:t>
            </a:r>
          </a:p>
          <a:p>
            <a:pPr algn="r" rtl="1">
              <a:spcAft>
                <a:spcPts val="1200"/>
              </a:spcAft>
            </a:pPr>
            <a:r>
              <a:rPr lang="he-IL" sz="2000" dirty="0">
                <a:latin typeface="David" panose="020E0502060401010101" pitchFamily="34" charset="-79"/>
              </a:rPr>
              <a:t>אפשרות לבדיקת תקינות המערכת</a:t>
            </a:r>
          </a:p>
          <a:p>
            <a:pPr algn="r" rtl="1">
              <a:spcAft>
                <a:spcPts val="1200"/>
              </a:spcAft>
            </a:pPr>
            <a:r>
              <a:rPr lang="he-IL" sz="2000" dirty="0">
                <a:latin typeface="David" panose="020E0502060401010101" pitchFamily="34" charset="-79"/>
              </a:rPr>
              <a:t>מצב שינה עמוק של המערכת החשמלית</a:t>
            </a:r>
          </a:p>
          <a:p>
            <a:pPr algn="r" rtl="1">
              <a:spcAft>
                <a:spcPts val="1200"/>
              </a:spcAft>
            </a:pPr>
            <a:r>
              <a:rPr lang="he-IL" sz="2000" dirty="0">
                <a:latin typeface="David" panose="020E0502060401010101" pitchFamily="34" charset="-79"/>
              </a:rPr>
              <a:t>הפעלה במגע עם מים כאמצעי בטיחות וחסכון באנרגיה</a:t>
            </a:r>
          </a:p>
          <a:p>
            <a:pPr algn="r" rtl="1">
              <a:spcAft>
                <a:spcPts val="1200"/>
              </a:spcAft>
            </a:pPr>
            <a:r>
              <a:rPr lang="he-IL" sz="2000" dirty="0"/>
              <a:t>ניטור העומק בו נמצא הילד בעזרת חיישן עומק</a:t>
            </a:r>
          </a:p>
          <a:p>
            <a:pPr algn="r" rtl="1">
              <a:spcAft>
                <a:spcPts val="1200"/>
              </a:spcAft>
            </a:pPr>
            <a:r>
              <a:rPr lang="he-IL" sz="2000" dirty="0">
                <a:latin typeface="David" panose="020E0502060401010101" pitchFamily="34" charset="-79"/>
              </a:rPr>
              <a:t>בעת זיהוי טביעה - הרמת ראשו של הילד מעל פני המים ושליחת הודעת חירום למרכז בקרה</a:t>
            </a:r>
          </a:p>
          <a:p>
            <a:pPr marL="0" indent="0" algn="r" rtl="1">
              <a:spcAft>
                <a:spcPts val="1200"/>
              </a:spcAft>
              <a:buNone/>
            </a:pPr>
            <a:endParaRPr lang="he-IL" sz="2000" dirty="0">
              <a:latin typeface="David" panose="020E0502060401010101" pitchFamily="34" charset="-79"/>
            </a:endParaRPr>
          </a:p>
        </p:txBody>
      </p:sp>
      <p:sp>
        <p:nvSpPr>
          <p:cNvPr id="7" name="Slide Number Placeholder 6">
            <a:extLst>
              <a:ext uri="{FF2B5EF4-FFF2-40B4-BE49-F238E27FC236}">
                <a16:creationId xmlns:a16="http://schemas.microsoft.com/office/drawing/2014/main" id="{1ECF31CE-4721-4265-9284-F1474F2EED27}"/>
              </a:ext>
            </a:extLst>
          </p:cNvPr>
          <p:cNvSpPr>
            <a:spLocks noGrp="1"/>
          </p:cNvSpPr>
          <p:nvPr>
            <p:ph type="sldNum" sz="quarter" idx="12"/>
          </p:nvPr>
        </p:nvSpPr>
        <p:spPr/>
        <p:txBody>
          <a:bodyPr/>
          <a:lstStyle/>
          <a:p>
            <a:fld id="{B82CCC60-E8CD-4174-8B1A-7DF615B22EEF}" type="slidenum">
              <a:rPr lang="en-US" smtClean="0"/>
              <a:pPr/>
              <a:t>8</a:t>
            </a:fld>
            <a:endParaRPr lang="en-US" dirty="0"/>
          </a:p>
        </p:txBody>
      </p:sp>
    </p:spTree>
    <p:extLst>
      <p:ext uri="{BB962C8B-B14F-4D97-AF65-F5344CB8AC3E}">
        <p14:creationId xmlns:p14="http://schemas.microsoft.com/office/powerpoint/2010/main" val="58486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5050358" y="-247014"/>
            <a:ext cx="1284052" cy="1778078"/>
          </a:xfrm>
        </p:spPr>
        <p:txBody>
          <a:bodyPr vert="vert">
            <a:normAutofit/>
          </a:bodyPr>
          <a:lstStyle/>
          <a:p>
            <a:pPr rtl="1"/>
            <a:r>
              <a:rPr lang="he-IL"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rPr>
              <a:t>אלגוריתם המערכת</a:t>
            </a:r>
            <a:endParaRPr lang="en-US" sz="3000" spc="225" dirty="0">
              <a:solidFill>
                <a:schemeClr val="bg1"/>
              </a:solidFill>
              <a:effectLst>
                <a:outerShdw blurRad="38100" dist="38100" dir="2700000" algn="tl">
                  <a:srgbClr val="000000">
                    <a:alpha val="43137"/>
                  </a:srgbClr>
                </a:outerShdw>
              </a:effectLst>
              <a:latin typeface="David" panose="020E0502060401010101" pitchFamily="34" charset="-79"/>
              <a:cs typeface="+mn-cs"/>
            </a:endParaRPr>
          </a:p>
        </p:txBody>
      </p:sp>
      <p:sp>
        <p:nvSpPr>
          <p:cNvPr id="7" name="Slide Number Placeholder 6">
            <a:extLst>
              <a:ext uri="{FF2B5EF4-FFF2-40B4-BE49-F238E27FC236}">
                <a16:creationId xmlns:a16="http://schemas.microsoft.com/office/drawing/2014/main" id="{1E146A80-FE2D-43D6-901F-15E56AFA4359}"/>
              </a:ext>
            </a:extLst>
          </p:cNvPr>
          <p:cNvSpPr>
            <a:spLocks noGrp="1"/>
          </p:cNvSpPr>
          <p:nvPr>
            <p:ph type="sldNum" sz="quarter" idx="12"/>
          </p:nvPr>
        </p:nvSpPr>
        <p:spPr/>
        <p:txBody>
          <a:bodyPr/>
          <a:lstStyle/>
          <a:p>
            <a:fld id="{B82CCC60-E8CD-4174-8B1A-7DF615B22EEF}" type="slidenum">
              <a:rPr lang="en-US" smtClean="0"/>
              <a:pPr/>
              <a:t>9</a:t>
            </a:fld>
            <a:endParaRPr lang="en-US"/>
          </a:p>
        </p:txBody>
      </p:sp>
      <p:pic>
        <p:nvPicPr>
          <p:cNvPr id="3" name="תמונה 2">
            <a:extLst>
              <a:ext uri="{FF2B5EF4-FFF2-40B4-BE49-F238E27FC236}">
                <a16:creationId xmlns:a16="http://schemas.microsoft.com/office/drawing/2014/main" id="{249B8042-EB7A-4BDA-9FEB-D428457C2623}"/>
              </a:ext>
            </a:extLst>
          </p:cNvPr>
          <p:cNvPicPr>
            <a:picLocks noChangeAspect="1"/>
          </p:cNvPicPr>
          <p:nvPr/>
        </p:nvPicPr>
        <p:blipFill>
          <a:blip r:embed="rId3"/>
          <a:stretch>
            <a:fillRect/>
          </a:stretch>
        </p:blipFill>
        <p:spPr>
          <a:xfrm>
            <a:off x="473223" y="-1"/>
            <a:ext cx="4177417" cy="5143500"/>
          </a:xfrm>
          <a:prstGeom prst="rect">
            <a:avLst/>
          </a:prstGeom>
        </p:spPr>
      </p:pic>
    </p:spTree>
    <p:extLst>
      <p:ext uri="{BB962C8B-B14F-4D97-AF65-F5344CB8AC3E}">
        <p14:creationId xmlns:p14="http://schemas.microsoft.com/office/powerpoint/2010/main" val="298713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1609</Words>
  <Application>Microsoft Office PowerPoint</Application>
  <PresentationFormat>Custom</PresentationFormat>
  <Paragraphs>309</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David</vt:lpstr>
      <vt:lpstr>Office Theme</vt:lpstr>
      <vt:lpstr>מצגת הגנת פרויקט מערכת להצלת ילדים מטביעה</vt:lpstr>
      <vt:lpstr>נושאים להצגה</vt:lpstr>
      <vt:lpstr>הקדמה</vt:lpstr>
      <vt:lpstr>מטרת הפרויקט</vt:lpstr>
      <vt:lpstr>תיאור המערכת</vt:lpstr>
      <vt:lpstr>תרשים להמחשת המוצר הסופי</vt:lpstr>
      <vt:lpstr>תרשים ארכיטקטורה</vt:lpstr>
      <vt:lpstr>פונקציונליות - אופן פעולה</vt:lpstr>
      <vt:lpstr>אלגוריתם המערכת</vt:lpstr>
      <vt:lpstr>בחינת הישגים נדרשים לתקינות המערכת</vt:lpstr>
      <vt:lpstr>אתגרים במימוש</vt:lpstr>
      <vt:lpstr>תוצאות והדגמות</vt:lpstr>
      <vt:lpstr>סרטון הדגמה</vt:lpstr>
      <vt:lpstr>בדיקת תקינות כללית אוטומטית</vt:lpstr>
      <vt:lpstr>בדיקת תקינות כללית יזומה</vt:lpstr>
      <vt:lpstr>זיהוי מגע עם מים</vt:lpstr>
      <vt:lpstr>קבלה ועיבוד נתונים מחיישן העומק</vt:lpstr>
      <vt:lpstr>זיהוי מצב טביעה</vt:lpstr>
      <vt:lpstr>פתיחת ווסט כמנגנון ראשון</vt:lpstr>
      <vt:lpstr>שליחת הודעות חירום כמנגנון שני</vt:lpstr>
      <vt:lpstr>צריכת אנרגיה</vt:lpstr>
      <vt:lpstr>מסקנות</vt:lpstr>
      <vt:lpstr>המלצות להמשך</vt:lpstr>
      <vt:lpstr>תודה על ההקשבה...</vt:lpstr>
      <vt:lpstr>נספחים</vt:lpstr>
      <vt:lpstr>לו"ז</vt:lpstr>
      <vt:lpstr>PowerPoint Presentation</vt:lpstr>
      <vt:lpstr>חוקים פיסיקליים שצריך להכיר</vt:lpstr>
      <vt:lpstr>פחמן דו-חמצני (CO2)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2019-01-04T08:10:56Z</dcterms:created>
  <dcterms:modified xsi:type="dcterms:W3CDTF">2019-08-15T08:39:34Z</dcterms:modified>
</cp:coreProperties>
</file>