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4" r:id="rId6"/>
    <p:sldId id="260" r:id="rId7"/>
    <p:sldId id="262" r:id="rId8"/>
    <p:sldId id="261" r:id="rId9"/>
    <p:sldId id="268" r:id="rId10"/>
    <p:sldId id="269" r:id="rId11"/>
    <p:sldId id="270" r:id="rId12"/>
    <p:sldId id="259" r:id="rId13"/>
    <p:sldId id="278" r:id="rId14"/>
    <p:sldId id="274" r:id="rId15"/>
    <p:sldId id="275" r:id="rId16"/>
    <p:sldId id="276" r:id="rId17"/>
    <p:sldId id="279" r:id="rId18"/>
    <p:sldId id="280" r:id="rId19"/>
    <p:sldId id="267" r:id="rId20"/>
    <p:sldId id="271" r:id="rId21"/>
    <p:sldId id="273" r:id="rId22"/>
    <p:sldId id="266" r:id="rId23"/>
    <p:sldId id="263" r:id="rId24"/>
    <p:sldId id="277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D9C7B-FAAA-4D6A-BEB1-93FB8074E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AE4422-874B-4E92-AF3F-9670E28B2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F83A8-65AC-4587-9988-7BB82431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04E8D-F444-44A6-ACE4-38557A7F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D85E4-C9FC-4C01-8EDC-5C4634C1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06647-F922-4486-94C6-625EF6C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D7416D-B273-493C-A2B6-C77E6AD9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5A58C-E156-4B95-8CD4-7B493AD6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8C3353-163F-4E28-8EC6-672ABD9C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41B24-6FEC-4C45-A234-FFE69D3E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42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BA60D3-3A66-4891-BE0D-1706915BA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C90419-5883-4BED-A762-752A4EA1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8F8A23-9980-4B02-BD04-F86B383F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F6592-13E2-415D-A01E-229F8AF9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3C320-7D23-49D3-9E19-3110D168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8CB24-8AF8-45DA-AF4C-AA236F91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1CA06-98FB-46A6-AF10-939B92D6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06E86-FC7D-4363-BBB0-0470359C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B9D67-6EFB-4E24-9DD3-0321F0A0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94AF7-8B62-4EFB-8023-6355EBB5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0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0EB2A-091F-4864-836F-28E42DBA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4AB17E-BCBD-47ED-819B-12C3B423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31194D-3448-4E9D-B67D-8E39F5DD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F7F8DE-A563-436B-A5F4-642C3B53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F3F60-310E-4972-8884-7C3B800A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490F2-1AE4-4B04-A332-55613B6E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47BAD-25BD-4359-9689-71E6C12B4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BD6BE4-4BDA-45A6-92C1-AB94C6E12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DEDCD2-BB3F-42DF-AF88-6847445B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717261-3376-4E45-B1C6-77A2A807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DCFC15-326C-4474-AB18-5355BFA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BB6D7-87AE-4929-97EF-008AC916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B90916-C2A6-4C85-917D-BF8BC7A0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365E76-DE34-466E-A715-4175F072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3F25FA-EEB6-4EE1-9596-CA90905CA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9B0D52-283F-4BDF-94F9-037A4EBD9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4034B1-2546-4657-833B-D8293FD3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A3A97F-46BE-47B2-A21E-0C2C8818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17A281-BBF9-49D9-9CAD-738BFD19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6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A2E46-0823-4673-BA6C-1CAD0821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401232-5E2A-4AA2-A348-323F23F4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6E118B-4FAB-4E03-90C6-1FD54B3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D70E5C-E19E-4803-AB0B-DF057F39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C6C2B8-38DD-464B-A5EF-F07EFF9B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C6A005-AACD-48B2-A2BF-D9155929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50D44-5CC2-44B0-B391-644EA47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15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43D0D-8331-4709-8278-24A10380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D02C2-5202-4D82-ABA6-CB9C5488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C8E033-EBEE-4912-BA44-2D421DCA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42949-9F90-458C-A85D-9A4E581D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8A1C5-F34F-46FE-9965-97499987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5204F-F48B-4177-AB41-07190A9C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6041F-3C97-45C7-B04B-2AC7DFC0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F69D3C-1E02-4E46-B4F2-ABB95D8D2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01414D-2A65-40C9-A19E-DF4A0723A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323CC4-10E0-4583-98DB-30A78203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0148B1-A50F-4FBE-A259-38B242C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E5CC3-AA0F-4566-8EDB-D2D551D9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8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D46D8-CCDF-4DC2-9AF8-BE4F7BCB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8A495-0EA0-49A6-B1A4-12EB8CA4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F9783-37E3-4AFF-A143-1D6449CC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5AFB-7E41-4B93-A22E-2A703B7B8642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F599D-E81D-47C8-8FC0-4B412DC1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046DE-3DDE-4790-AD41-02A9618BF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CCE6-F0F5-4BE3-B4F2-72D0210B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gyver.ru/secretknocklock/" TargetMode="External"/><Relationship Id="rId2" Type="http://schemas.openxmlformats.org/officeDocument/2006/relationships/hyperlink" Target="https://www.instructables.com/Secret-Knock-Detecting-Door-Loc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12AE4-5E08-4DD6-8260-E4CFF2581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 Nova Cond Light" panose="020B0306020202020204" pitchFamily="34" charset="0"/>
              </a:rPr>
              <a:t>Умный замок для людей с ограниченным зрением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1FC169-0818-477E-873F-9772F9EAD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45895"/>
            <a:ext cx="11816179" cy="1655762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latin typeface="+mj-lt"/>
              </a:rPr>
              <a:t>Автор: Машкарина Е. Р.</a:t>
            </a:r>
          </a:p>
          <a:p>
            <a:pPr algn="r">
              <a:spcBef>
                <a:spcPts val="1000"/>
              </a:spcBef>
              <a:spcAft>
                <a:spcPts val="0"/>
              </a:spcAft>
            </a:pPr>
            <a:r>
              <a:rPr lang="ru-RU" sz="1800" dirty="0">
                <a:latin typeface="+mj-lt"/>
              </a:rPr>
              <a:t>ученица 10.5 класса ГБОУ Школы № 1533</a:t>
            </a:r>
          </a:p>
          <a:p>
            <a:pPr algn="r">
              <a:spcBef>
                <a:spcPts val="1000"/>
              </a:spcBef>
              <a:spcAft>
                <a:spcPts val="0"/>
              </a:spcAft>
            </a:pPr>
            <a:r>
              <a:rPr lang="ru-RU" sz="1800" dirty="0">
                <a:latin typeface="+mj-lt"/>
              </a:rPr>
              <a:t>Руководитель: М. А. Ширяев</a:t>
            </a:r>
          </a:p>
          <a:p>
            <a:pPr algn="r">
              <a:spcBef>
                <a:spcPts val="1000"/>
              </a:spcBef>
              <a:spcAft>
                <a:spcPts val="0"/>
              </a:spcAft>
            </a:pPr>
            <a:r>
              <a:rPr lang="ru-RU" sz="1800" dirty="0">
                <a:latin typeface="+mj-lt"/>
              </a:rPr>
              <a:t>преподаватель Детского технопарка “Альтаир” РТУ МИРЭА</a:t>
            </a:r>
          </a:p>
          <a:p>
            <a:endParaRPr lang="ru-RU" sz="1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AEE1E-BA76-4CE1-836C-7B90E613567F}"/>
              </a:ext>
            </a:extLst>
          </p:cNvPr>
          <p:cNvSpPr txBox="1"/>
          <p:nvPr/>
        </p:nvSpPr>
        <p:spPr>
          <a:xfrm>
            <a:off x="1" y="64363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Москва,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88CC8-B0FB-42AC-A9F6-DFD6C6B8B923}"/>
              </a:ext>
            </a:extLst>
          </p:cNvPr>
          <p:cNvSpPr txBox="1"/>
          <p:nvPr/>
        </p:nvSpPr>
        <p:spPr>
          <a:xfrm>
            <a:off x="381740" y="372862"/>
            <a:ext cx="1143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25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CDEF6F-D28A-4358-B581-605081F0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+mj-lt"/>
              </a:rPr>
              <a:t>Электромагнитные замки: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Цена: от 1500 до 20000 руб. Разница в цене формируется за счёт универсальности применения замков верхней ценовой категории для различных типов дверей (маятниковые, сдвижные, распашные)  и различии в силе удержания (от 100 до 700 кг). Отдельные модели имеют возможность доступа через сигнал с мобильного устройства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Для рассматриваемой категории пользователей способы доступа будут мало удобны, поскольку требуют четкой ориентации пользователя по отношению к замку (магнитный ключ).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Невозможность доступа при утере или отсутствии магнитного ключа.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F8AD98D-178B-45B6-A25E-21523AF4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Анализ аналогов</a:t>
            </a:r>
          </a:p>
        </p:txBody>
      </p:sp>
    </p:spTree>
    <p:extLst>
      <p:ext uri="{BB962C8B-B14F-4D97-AF65-F5344CB8AC3E}">
        <p14:creationId xmlns:p14="http://schemas.microsoft.com/office/powerpoint/2010/main" val="130379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CDEF6F-D28A-4358-B581-605081F0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+mj-lt"/>
              </a:rPr>
              <a:t>Мой проект: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Цена: от 1500 до 5000 руб.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Способ доступа адаптирован для целевых пользователей проекта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В случае забытия кодой последовательности предусмотрена возможность вызова персонала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F8AD98D-178B-45B6-A25E-21523AF4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Анализ аналогов</a:t>
            </a:r>
          </a:p>
        </p:txBody>
      </p:sp>
    </p:spTree>
    <p:extLst>
      <p:ext uri="{BB962C8B-B14F-4D97-AF65-F5344CB8AC3E}">
        <p14:creationId xmlns:p14="http://schemas.microsoft.com/office/powerpoint/2010/main" val="163101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0B5E9-7659-43FA-9B62-44A8C982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Анализ аналогов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D3B73D-E887-41A1-B1DE-DB343D057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1194"/>
              </p:ext>
            </p:extLst>
          </p:nvPr>
        </p:nvGraphicFramePr>
        <p:xfrm>
          <a:off x="1464605" y="2102067"/>
          <a:ext cx="9262789" cy="2196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2565500288"/>
                    </a:ext>
                  </a:extLst>
                </a:gridCol>
                <a:gridCol w="2385951">
                  <a:extLst>
                    <a:ext uri="{9D8B030D-6E8A-4147-A177-3AD203B41FA5}">
                      <a16:colId xmlns:a16="http://schemas.microsoft.com/office/drawing/2014/main" val="3815613009"/>
                    </a:ext>
                  </a:extLst>
                </a:gridCol>
                <a:gridCol w="2089679">
                  <a:extLst>
                    <a:ext uri="{9D8B030D-6E8A-4147-A177-3AD203B41FA5}">
                      <a16:colId xmlns:a16="http://schemas.microsoft.com/office/drawing/2014/main" val="3475298877"/>
                    </a:ext>
                  </a:extLst>
                </a:gridCol>
                <a:gridCol w="2089679">
                  <a:extLst>
                    <a:ext uri="{9D8B030D-6E8A-4147-A177-3AD203B41FA5}">
                      <a16:colId xmlns:a16="http://schemas.microsoft.com/office/drawing/2014/main" val="1655237835"/>
                    </a:ext>
                  </a:extLst>
                </a:gridCol>
              </a:tblGrid>
              <a:tr h="464590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Удобство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Простота обслуживания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87677"/>
                  </a:ext>
                </a:extLst>
              </a:tr>
              <a:tr h="45175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Биометрические замки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23099"/>
                  </a:ext>
                </a:extLst>
              </a:tr>
              <a:tr h="4645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Электромагнитные замки с ключом-таблеткой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45411"/>
                  </a:ext>
                </a:extLst>
              </a:tr>
              <a:tr h="4645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Мой проект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10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0B4BFD-993C-4359-B0B3-72561811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8"/>
            <a:ext cx="10515600" cy="529109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ru-RU" sz="2900" dirty="0">
                <a:latin typeface="+mj-lt"/>
              </a:rPr>
              <a:t>Проект выполнен на аппаратной платформе </a:t>
            </a:r>
            <a:r>
              <a:rPr lang="en-US" sz="2900" dirty="0">
                <a:latin typeface="+mj-lt"/>
              </a:rPr>
              <a:t>Arduino</a:t>
            </a:r>
            <a:r>
              <a:rPr lang="ru-RU" sz="2900" dirty="0">
                <a:latin typeface="+mj-lt"/>
              </a:rPr>
              <a:t>, программа написана в среде разработки </a:t>
            </a:r>
            <a:r>
              <a:rPr lang="en-US" sz="2900" dirty="0">
                <a:latin typeface="+mj-lt"/>
              </a:rPr>
              <a:t>Arduino IDE</a:t>
            </a:r>
            <a:r>
              <a:rPr lang="ru-RU" sz="2900" dirty="0">
                <a:latin typeface="+mj-lt"/>
              </a:rPr>
              <a:t>.</a:t>
            </a:r>
          </a:p>
          <a:p>
            <a:pPr marL="0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ru-RU" sz="2900" dirty="0">
                <a:latin typeface="+mj-lt"/>
              </a:rPr>
              <a:t>Список компонентов</a:t>
            </a:r>
          </a:p>
          <a:p>
            <a:pPr marL="342900" indent="-342900">
              <a:lnSpc>
                <a:spcPct val="12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latin typeface="+mj-lt"/>
              </a:rPr>
              <a:t>Макетная плата</a:t>
            </a:r>
          </a:p>
          <a:p>
            <a:pPr marL="342900" indent="-342900">
              <a:lnSpc>
                <a:spcPct val="12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latin typeface="+mj-lt"/>
              </a:rPr>
              <a:t>Блок питания (12В, 1А)</a:t>
            </a:r>
          </a:p>
          <a:p>
            <a:pPr marL="342900" indent="-342900">
              <a:lnSpc>
                <a:spcPct val="12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latin typeface="+mj-lt"/>
              </a:rPr>
              <a:t>Провода папа-папа и папа-мама</a:t>
            </a:r>
          </a:p>
          <a:p>
            <a:pPr marL="342900" indent="-342900">
              <a:lnSpc>
                <a:spcPct val="127000"/>
              </a:lnSpc>
              <a:buFont typeface="Symbol" panose="05050102010706020507" pitchFamily="18" charset="2"/>
              <a:buChar char=""/>
            </a:pPr>
            <a:r>
              <a:rPr lang="ru-RU" sz="2900" dirty="0" err="1">
                <a:latin typeface="+mj-lt"/>
              </a:rPr>
              <a:t>Arduino</a:t>
            </a:r>
            <a:r>
              <a:rPr lang="ru-RU" sz="2900" dirty="0">
                <a:latin typeface="+mj-lt"/>
              </a:rPr>
              <a:t> </a:t>
            </a:r>
            <a:r>
              <a:rPr lang="ru-RU" sz="2900" dirty="0" err="1">
                <a:latin typeface="+mj-lt"/>
              </a:rPr>
              <a:t>Uno</a:t>
            </a:r>
            <a:r>
              <a:rPr lang="ru-RU" sz="2900" dirty="0">
                <a:latin typeface="+mj-lt"/>
              </a:rPr>
              <a:t> R3</a:t>
            </a:r>
          </a:p>
          <a:p>
            <a:pPr marL="342900" indent="-342900">
              <a:lnSpc>
                <a:spcPct val="127000"/>
              </a:lnSpc>
              <a:buFont typeface="Symbol" panose="05050102010706020507" pitchFamily="18" charset="2"/>
              <a:buChar char=""/>
            </a:pPr>
            <a:r>
              <a:rPr lang="ru-RU" sz="2900" dirty="0" err="1">
                <a:latin typeface="+mj-lt"/>
              </a:rPr>
              <a:t>Пьезодатчик</a:t>
            </a:r>
            <a:r>
              <a:rPr lang="ru-RU" sz="2900" dirty="0">
                <a:latin typeface="+mj-lt"/>
              </a:rPr>
              <a:t> вибрации для </a:t>
            </a:r>
            <a:r>
              <a:rPr lang="ru-RU" sz="2900" dirty="0" err="1">
                <a:latin typeface="+mj-lt"/>
              </a:rPr>
              <a:t>Arduino</a:t>
            </a:r>
            <a:r>
              <a:rPr lang="ru-RU" sz="2900" dirty="0">
                <a:latin typeface="+mj-lt"/>
              </a:rPr>
              <a:t> проектов, PIEZZO-KNOCK</a:t>
            </a:r>
          </a:p>
          <a:p>
            <a:pPr marL="342900" indent="-342900">
              <a:lnSpc>
                <a:spcPct val="12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latin typeface="+mj-lt"/>
              </a:rPr>
              <a:t>Модуль с пассивным звуковым излучателем для </a:t>
            </a:r>
            <a:r>
              <a:rPr lang="ru-RU" sz="2900" dirty="0" err="1">
                <a:latin typeface="+mj-lt"/>
              </a:rPr>
              <a:t>Arduino</a:t>
            </a:r>
            <a:r>
              <a:rPr lang="ru-RU" sz="2900" dirty="0">
                <a:latin typeface="+mj-lt"/>
              </a:rPr>
              <a:t> KY-006</a:t>
            </a:r>
          </a:p>
          <a:p>
            <a:pPr marL="342900" indent="-342900">
              <a:lnSpc>
                <a:spcPct val="12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latin typeface="+mj-lt"/>
              </a:rPr>
              <a:t>Модуль реле 1-канальный для </a:t>
            </a:r>
            <a:r>
              <a:rPr lang="ru-RU" sz="2900" dirty="0" err="1">
                <a:latin typeface="+mj-lt"/>
              </a:rPr>
              <a:t>Arduino</a:t>
            </a:r>
            <a:r>
              <a:rPr lang="ru-RU" sz="2900" dirty="0">
                <a:latin typeface="+mj-lt"/>
              </a:rPr>
              <a:t> с 5 вольт (TONGLING)</a:t>
            </a:r>
          </a:p>
          <a:p>
            <a:pPr marL="342900" indent="-342900">
              <a:lnSpc>
                <a:spcPct val="12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latin typeface="+mj-lt"/>
              </a:rPr>
              <a:t>Электромагнитный замок (12VDC, 1А)</a:t>
            </a:r>
          </a:p>
          <a:p>
            <a:pPr marL="342900" indent="-342900">
              <a:lnSpc>
                <a:spcPct val="12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900" dirty="0">
                <a:latin typeface="+mj-lt"/>
              </a:rPr>
              <a:t>Разъем питания, штекер, 2.10 х 5.50, с клеммной колодкой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4E675A2-43B2-4B2D-A07D-CF850C66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3200" dirty="0">
                <a:latin typeface="Arial Nova Cond Light" panose="020B0306020202020204" pitchFamily="34" charset="0"/>
              </a:rPr>
              <a:t>Методы и материалы</a:t>
            </a:r>
          </a:p>
        </p:txBody>
      </p:sp>
    </p:spTree>
    <p:extLst>
      <p:ext uri="{BB962C8B-B14F-4D97-AF65-F5344CB8AC3E}">
        <p14:creationId xmlns:p14="http://schemas.microsoft.com/office/powerpoint/2010/main" val="353827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DA3B64-525C-48EE-AD60-B25A239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Необходимые компоненты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67EA2D-ED58-4C76-9F10-6D15D1EB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1" b="9748"/>
          <a:stretch/>
        </p:blipFill>
        <p:spPr>
          <a:xfrm rot="16200000">
            <a:off x="479831" y="1366636"/>
            <a:ext cx="4864931" cy="5175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4A3DC-40E2-41A9-AA2D-100538E1D33A}"/>
              </a:ext>
            </a:extLst>
          </p:cNvPr>
          <p:cNvSpPr txBox="1"/>
          <p:nvPr/>
        </p:nvSpPr>
        <p:spPr>
          <a:xfrm>
            <a:off x="324455" y="1997476"/>
            <a:ext cx="95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Макетная плата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3915B-93C3-40BD-979B-1B64886A5507}"/>
              </a:ext>
            </a:extLst>
          </p:cNvPr>
          <p:cNvSpPr txBox="1"/>
          <p:nvPr/>
        </p:nvSpPr>
        <p:spPr>
          <a:xfrm>
            <a:off x="1411550" y="2105197"/>
            <a:ext cx="123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Блок питания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5F657-9338-447F-B605-58A8BF2A73D8}"/>
              </a:ext>
            </a:extLst>
          </p:cNvPr>
          <p:cNvSpPr txBox="1"/>
          <p:nvPr/>
        </p:nvSpPr>
        <p:spPr>
          <a:xfrm>
            <a:off x="2780191" y="3500471"/>
            <a:ext cx="123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Переходник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EB097-808A-4E30-B711-9754E4DE956A}"/>
              </a:ext>
            </a:extLst>
          </p:cNvPr>
          <p:cNvSpPr txBox="1"/>
          <p:nvPr/>
        </p:nvSpPr>
        <p:spPr>
          <a:xfrm>
            <a:off x="3897299" y="1843587"/>
            <a:ext cx="1736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Провода папа-папа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169A1-C3C3-4944-B89F-0EEFFAB76835}"/>
              </a:ext>
            </a:extLst>
          </p:cNvPr>
          <p:cNvSpPr txBox="1"/>
          <p:nvPr/>
        </p:nvSpPr>
        <p:spPr>
          <a:xfrm>
            <a:off x="439866" y="5426925"/>
            <a:ext cx="144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Arduino Uno R3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BA25C-397B-497F-8920-7B5156E1282A}"/>
              </a:ext>
            </a:extLst>
          </p:cNvPr>
          <p:cNvSpPr txBox="1"/>
          <p:nvPr/>
        </p:nvSpPr>
        <p:spPr>
          <a:xfrm>
            <a:off x="4275020" y="4632503"/>
            <a:ext cx="123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Провод для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Arduino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C74E7-5ACF-411F-A707-ADF42CD30181}"/>
              </a:ext>
            </a:extLst>
          </p:cNvPr>
          <p:cNvSpPr txBox="1"/>
          <p:nvPr/>
        </p:nvSpPr>
        <p:spPr>
          <a:xfrm>
            <a:off x="6005002" y="2366807"/>
            <a:ext cx="3094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Датчики наклона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E4016-AB56-45F8-B0C9-38F740712EB1}"/>
              </a:ext>
            </a:extLst>
          </p:cNvPr>
          <p:cNvSpPr txBox="1"/>
          <p:nvPr/>
        </p:nvSpPr>
        <p:spPr>
          <a:xfrm>
            <a:off x="9622237" y="2254364"/>
            <a:ext cx="225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Электромагнитный  замок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65B98-22BF-448E-992A-8835F253B22B}"/>
              </a:ext>
            </a:extLst>
          </p:cNvPr>
          <p:cNvSpPr txBox="1"/>
          <p:nvPr/>
        </p:nvSpPr>
        <p:spPr>
          <a:xfrm>
            <a:off x="7760564" y="5155723"/>
            <a:ext cx="1951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Реле для электромагнитного замка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DB3F8F-88C3-4D90-BE22-C28577D4901F}"/>
              </a:ext>
            </a:extLst>
          </p:cNvPr>
          <p:cNvSpPr txBox="1"/>
          <p:nvPr/>
        </p:nvSpPr>
        <p:spPr>
          <a:xfrm>
            <a:off x="6013882" y="5182100"/>
            <a:ext cx="11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Зуммер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FC3CF9-F36A-453D-A116-31CA4680A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r="6442"/>
          <a:stretch/>
        </p:blipFill>
        <p:spPr>
          <a:xfrm>
            <a:off x="6262460" y="1520428"/>
            <a:ext cx="5596205" cy="4866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2B58C-4ADB-40E2-B3E2-8757CBCFEC45}"/>
              </a:ext>
            </a:extLst>
          </p:cNvPr>
          <p:cNvSpPr txBox="1"/>
          <p:nvPr/>
        </p:nvSpPr>
        <p:spPr>
          <a:xfrm>
            <a:off x="6469924" y="3239090"/>
            <a:ext cx="232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Пьезоэлектрический датчик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493BE-C2E2-4E6C-BE78-4A0AB2F5EB3B}"/>
              </a:ext>
            </a:extLst>
          </p:cNvPr>
          <p:cNvSpPr txBox="1"/>
          <p:nvPr/>
        </p:nvSpPr>
        <p:spPr>
          <a:xfrm>
            <a:off x="6687842" y="5182099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Реле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9FDBF-9E44-472A-9ACF-393A13C6923B}"/>
              </a:ext>
            </a:extLst>
          </p:cNvPr>
          <p:cNvSpPr txBox="1"/>
          <p:nvPr/>
        </p:nvSpPr>
        <p:spPr>
          <a:xfrm>
            <a:off x="8096435" y="5155723"/>
            <a:ext cx="124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Пассивный зуммер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96914-D38E-4372-AFC9-CF7B0A958A05}"/>
              </a:ext>
            </a:extLst>
          </p:cNvPr>
          <p:cNvSpPr txBox="1"/>
          <p:nvPr/>
        </p:nvSpPr>
        <p:spPr>
          <a:xfrm>
            <a:off x="9800948" y="4109283"/>
            <a:ext cx="178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Электромагнитный замок</a:t>
            </a:r>
          </a:p>
        </p:txBody>
      </p:sp>
    </p:spTree>
    <p:extLst>
      <p:ext uri="{BB962C8B-B14F-4D97-AF65-F5344CB8AC3E}">
        <p14:creationId xmlns:p14="http://schemas.microsoft.com/office/powerpoint/2010/main" val="93780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DA3B64-525C-48EE-AD60-B25A239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Необходимые компоненты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94044E-C7C9-436C-9A2A-F9A9481C8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7" b="29796"/>
          <a:stretch/>
        </p:blipFill>
        <p:spPr>
          <a:xfrm rot="10800000">
            <a:off x="2612836" y="2257146"/>
            <a:ext cx="6966327" cy="2343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185ED-9E06-42C3-BC17-425D8B852BD2}"/>
              </a:ext>
            </a:extLst>
          </p:cNvPr>
          <p:cNvSpPr txBox="1"/>
          <p:nvPr/>
        </p:nvSpPr>
        <p:spPr>
          <a:xfrm>
            <a:off x="3690150" y="2846014"/>
            <a:ext cx="4811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Провода папа-мама</a:t>
            </a:r>
          </a:p>
        </p:txBody>
      </p:sp>
    </p:spTree>
    <p:extLst>
      <p:ext uri="{BB962C8B-B14F-4D97-AF65-F5344CB8AC3E}">
        <p14:creationId xmlns:p14="http://schemas.microsoft.com/office/powerpoint/2010/main" val="113972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75A7F3-A974-4C88-B300-F1AEC4EE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Макет сборки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B13171-4462-42A3-B251-20ECA17E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89" y="1442113"/>
            <a:ext cx="6303822" cy="47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6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FFBD5A4-D69A-4922-8112-39F849F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Код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EB243D-3552-435D-95E2-AE9112970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5"/>
          <a:stretch/>
        </p:blipFill>
        <p:spPr>
          <a:xfrm>
            <a:off x="378780" y="1507540"/>
            <a:ext cx="5717220" cy="347727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2C3363-7E37-401E-9F05-5F2A2BF40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5872"/>
          <a:stretch/>
        </p:blipFill>
        <p:spPr>
          <a:xfrm>
            <a:off x="7410636" y="1285598"/>
            <a:ext cx="3535532" cy="45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6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FFBD5A4-D69A-4922-8112-39F849F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Код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A5CE89-5BD6-42A2-9ADF-B70C8F47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89" y="1555257"/>
            <a:ext cx="7691021" cy="432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4435242-67AE-492F-A7A7-6166F443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1608"/>
            <a:ext cx="5521666" cy="4912659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F9A015-1D82-4F73-865F-928D11A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Существующий прототип проекта: замок Стива </a:t>
            </a:r>
            <a:r>
              <a:rPr lang="ru-RU" sz="3200" dirty="0" err="1">
                <a:latin typeface="Arial Nova Cond Light" panose="020B0306020202020204" pitchFamily="34" charset="0"/>
              </a:rPr>
              <a:t>Хофера</a:t>
            </a:r>
            <a:endParaRPr lang="ru-RU" sz="3200" dirty="0">
              <a:latin typeface="Arial Nova Cond Light" panose="020B0306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DA14DCA-767B-40AF-AA48-3706992EEC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+mj-lt"/>
              </a:rPr>
              <a:t>Замок, созданный Стивом </a:t>
            </a:r>
            <a:r>
              <a:rPr lang="ru-RU" sz="1800" dirty="0" err="1">
                <a:latin typeface="+mj-lt"/>
              </a:rPr>
              <a:t>Хофером</a:t>
            </a:r>
            <a:r>
              <a:rPr lang="ru-RU" sz="1800" dirty="0">
                <a:latin typeface="+mj-lt"/>
              </a:rPr>
              <a:t>, работает на аналогичном принципе распознавания последовательности механических ударов (стука).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+mj-lt"/>
              </a:rPr>
              <a:t>После распознавания и подтверждения кодового пароля микроконтроллер </a:t>
            </a:r>
            <a:r>
              <a:rPr lang="en-US" sz="1800" dirty="0">
                <a:latin typeface="+mj-lt"/>
              </a:rPr>
              <a:t>Arduino </a:t>
            </a:r>
            <a:r>
              <a:rPr lang="ru-RU" sz="1800" dirty="0">
                <a:latin typeface="+mj-lt"/>
              </a:rPr>
              <a:t>посылает сигнал на поворотный механизм с электроприводом, который вращает ручку дверного замка.</a:t>
            </a:r>
          </a:p>
        </p:txBody>
      </p:sp>
    </p:spTree>
    <p:extLst>
      <p:ext uri="{BB962C8B-B14F-4D97-AF65-F5344CB8AC3E}">
        <p14:creationId xmlns:p14="http://schemas.microsoft.com/office/powerpoint/2010/main" val="285685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601FA7-94CA-4E9C-9791-C6C170E9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+mj-lt"/>
              </a:rPr>
              <a:t>Проект представляет собой умный замок, открывающий дверь при определенной последовательности ударов о чувствительную панель.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C909448-3476-4F91-B64A-23A159BB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Общее представление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05509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F9A015-1D82-4F73-865F-928D11A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Существующий прототип проекта: замок Стива </a:t>
            </a:r>
            <a:r>
              <a:rPr lang="ru-RU" sz="3200" dirty="0" err="1">
                <a:latin typeface="Arial Nova Cond Light" panose="020B0306020202020204" pitchFamily="34" charset="0"/>
              </a:rPr>
              <a:t>Хофера</a:t>
            </a:r>
            <a:endParaRPr lang="ru-RU" sz="3200" dirty="0">
              <a:latin typeface="Arial Nova Cond Light" panose="020B0306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DA14DCA-767B-40AF-AA48-3706992EEC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+mj-lt"/>
              </a:rPr>
              <a:t>Изменения: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Трансформация портативной системы </a:t>
            </a:r>
            <a:r>
              <a:rPr lang="ru-RU" sz="1800" dirty="0" err="1">
                <a:latin typeface="+mj-lt"/>
              </a:rPr>
              <a:t>Хофера</a:t>
            </a:r>
            <a:r>
              <a:rPr lang="ru-RU" sz="1800" dirty="0">
                <a:latin typeface="+mj-lt"/>
              </a:rPr>
              <a:t> в стационарную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Применение электромагнитного замка вместо поворотного механизма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Размещение </a:t>
            </a:r>
            <a:r>
              <a:rPr lang="ru-RU" sz="1800" dirty="0" err="1">
                <a:latin typeface="+mj-lt"/>
              </a:rPr>
              <a:t>пьезоэлементов</a:t>
            </a:r>
            <a:r>
              <a:rPr lang="ru-RU" sz="1800" dirty="0">
                <a:latin typeface="+mj-lt"/>
              </a:rPr>
              <a:t> на уровне ног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Возможность записи и редактирования неограниченного количества паролей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D6E7B0-6BD5-4AB0-A3B9-5D9EA4E7E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7" r="5757"/>
          <a:stretch/>
        </p:blipFill>
        <p:spPr>
          <a:xfrm>
            <a:off x="7128769" y="1825625"/>
            <a:ext cx="4465468" cy="37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4844D9-4B94-4EEC-B225-CD593A66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Блок схема алгоритма работы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CEF8803-C2FD-4B98-A52A-C89E628267AE}"/>
              </a:ext>
            </a:extLst>
          </p:cNvPr>
          <p:cNvSpPr/>
          <p:nvPr/>
        </p:nvSpPr>
        <p:spPr>
          <a:xfrm>
            <a:off x="3663137" y="1543442"/>
            <a:ext cx="1580225" cy="6707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Начало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AD2BC7-EEF7-468B-8CCD-E1B737D5900B}"/>
              </a:ext>
            </a:extLst>
          </p:cNvPr>
          <p:cNvSpPr/>
          <p:nvPr/>
        </p:nvSpPr>
        <p:spPr>
          <a:xfrm>
            <a:off x="2824937" y="2682061"/>
            <a:ext cx="3256626" cy="6547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Ввод кодовой последовательности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E74E47B-CD73-4AEA-8112-A9B7A2144FB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453250" y="2214214"/>
            <a:ext cx="0" cy="467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Ромб 12">
            <a:extLst>
              <a:ext uri="{FF2B5EF4-FFF2-40B4-BE49-F238E27FC236}">
                <a16:creationId xmlns:a16="http://schemas.microsoft.com/office/drawing/2014/main" id="{029C8238-7963-4552-B4A1-D41F3C427E1D}"/>
              </a:ext>
            </a:extLst>
          </p:cNvPr>
          <p:cNvSpPr/>
          <p:nvPr/>
        </p:nvSpPr>
        <p:spPr>
          <a:xfrm>
            <a:off x="3087196" y="3752193"/>
            <a:ext cx="2732108" cy="178108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Проверка на совпадение с базой данных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938446-27DD-4215-B0A8-1C8752D938C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453250" y="3336852"/>
            <a:ext cx="0" cy="415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75D21A8-D857-4D28-890E-CC9BC4C3F7E6}"/>
              </a:ext>
            </a:extLst>
          </p:cNvPr>
          <p:cNvSpPr/>
          <p:nvPr/>
        </p:nvSpPr>
        <p:spPr>
          <a:xfrm>
            <a:off x="7938670" y="3254620"/>
            <a:ext cx="2732108" cy="9388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Открытие двери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BA755090-1D42-4E94-94BC-DE7341BB8B9B}"/>
              </a:ext>
            </a:extLst>
          </p:cNvPr>
          <p:cNvSpPr/>
          <p:nvPr/>
        </p:nvSpPr>
        <p:spPr>
          <a:xfrm>
            <a:off x="7938679" y="1361463"/>
            <a:ext cx="2732099" cy="1086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Звуковой сигнал, подтверждающий правильность введенных данных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8B46741-FB86-4F17-9874-619F70665693}"/>
              </a:ext>
            </a:extLst>
          </p:cNvPr>
          <p:cNvSpPr/>
          <p:nvPr/>
        </p:nvSpPr>
        <p:spPr>
          <a:xfrm>
            <a:off x="355097" y="5288316"/>
            <a:ext cx="2732099" cy="9388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Звуковой сигнал о неверно введенных данных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EDE6F9B-55A3-4D7A-A423-3884C3A858BE}"/>
              </a:ext>
            </a:extLst>
          </p:cNvPr>
          <p:cNvCxnSpPr>
            <a:cxnSpLocks/>
            <a:stCxn id="13" idx="2"/>
            <a:endCxn id="35" idx="3"/>
          </p:cNvCxnSpPr>
          <p:nvPr/>
        </p:nvCxnSpPr>
        <p:spPr>
          <a:xfrm rot="5400000">
            <a:off x="3657999" y="4962472"/>
            <a:ext cx="224449" cy="13660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9929A220-080A-41EE-8310-4F18B06F92E9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819304" y="1904800"/>
            <a:ext cx="2119375" cy="27379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EA8F31E-5206-4CC4-8FBA-51CBF56EB28A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9304724" y="2448137"/>
            <a:ext cx="5" cy="806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: уступ 79">
            <a:extLst>
              <a:ext uri="{FF2B5EF4-FFF2-40B4-BE49-F238E27FC236}">
                <a16:creationId xmlns:a16="http://schemas.microsoft.com/office/drawing/2014/main" id="{B54496E2-2E45-40D6-B135-2270DDE63915}"/>
              </a:ext>
            </a:extLst>
          </p:cNvPr>
          <p:cNvCxnSpPr>
            <a:stCxn id="35" idx="0"/>
          </p:cNvCxnSpPr>
          <p:nvPr/>
        </p:nvCxnSpPr>
        <p:spPr>
          <a:xfrm rot="5400000" flipH="1" flipV="1">
            <a:off x="1628209" y="2463276"/>
            <a:ext cx="2917978" cy="2732102"/>
          </a:xfrm>
          <a:prstGeom prst="bentConnector3">
            <a:avLst>
              <a:gd name="adj1" fmla="val 998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AFCD93C-935E-4A70-927E-614A58899964}"/>
              </a:ext>
            </a:extLst>
          </p:cNvPr>
          <p:cNvSpPr txBox="1"/>
          <p:nvPr/>
        </p:nvSpPr>
        <p:spPr>
          <a:xfrm>
            <a:off x="5965794" y="4344397"/>
            <a:ext cx="78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да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0A8FF8-D7F3-4661-9139-6B83A9F887EC}"/>
              </a:ext>
            </a:extLst>
          </p:cNvPr>
          <p:cNvSpPr txBox="1"/>
          <p:nvPr/>
        </p:nvSpPr>
        <p:spPr>
          <a:xfrm>
            <a:off x="3663137" y="5706384"/>
            <a:ext cx="62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нет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7B619D1-F4AF-4B34-A234-CFE1E20CBE63}"/>
              </a:ext>
            </a:extLst>
          </p:cNvPr>
          <p:cNvSpPr/>
          <p:nvPr/>
        </p:nvSpPr>
        <p:spPr>
          <a:xfrm>
            <a:off x="8514611" y="4821674"/>
            <a:ext cx="1580225" cy="6707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Конец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59E422-2411-4620-8B32-B109299D204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9304724" y="4193435"/>
            <a:ext cx="0" cy="628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1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E23512-3BD7-404D-9E64-47224097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Электронная схема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9C0EE5F-835B-45FB-A9C7-EE9F30038E65}"/>
              </a:ext>
            </a:extLst>
          </p:cNvPr>
          <p:cNvCxnSpPr>
            <a:cxnSpLocks/>
          </p:cNvCxnSpPr>
          <p:nvPr/>
        </p:nvCxnSpPr>
        <p:spPr>
          <a:xfrm flipH="1">
            <a:off x="7395100" y="3844032"/>
            <a:ext cx="21217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F03FF8-F059-4B2A-BDA5-A2F88813906D}"/>
              </a:ext>
            </a:extLst>
          </p:cNvPr>
          <p:cNvSpPr/>
          <p:nvPr/>
        </p:nvSpPr>
        <p:spPr>
          <a:xfrm>
            <a:off x="5805996" y="3429000"/>
            <a:ext cx="1589103" cy="912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Arduino Uno</a:t>
            </a:r>
            <a:endParaRPr lang="ru-RU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E96F4AE2-3130-43F4-9A1E-C21A714D40A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870514" y="1698966"/>
            <a:ext cx="1413769" cy="20463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150FEF-7898-4D7E-AAD3-C43D20FE2867}"/>
              </a:ext>
            </a:extLst>
          </p:cNvPr>
          <p:cNvSpPr/>
          <p:nvPr/>
        </p:nvSpPr>
        <p:spPr>
          <a:xfrm>
            <a:off x="3812958" y="1690687"/>
            <a:ext cx="741290" cy="564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06847-444E-4476-96A4-FC8F5BDF04E6}"/>
              </a:ext>
            </a:extLst>
          </p:cNvPr>
          <p:cNvSpPr txBox="1"/>
          <p:nvPr/>
        </p:nvSpPr>
        <p:spPr>
          <a:xfrm>
            <a:off x="2823099" y="1411816"/>
            <a:ext cx="1899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+mj-lt"/>
              </a:rPr>
              <a:t>Электромагнитный замок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99108-BF3E-43DC-A879-0135B8873650}"/>
              </a:ext>
            </a:extLst>
          </p:cNvPr>
          <p:cNvSpPr txBox="1"/>
          <p:nvPr/>
        </p:nvSpPr>
        <p:spPr>
          <a:xfrm>
            <a:off x="8478171" y="3567033"/>
            <a:ext cx="94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+mj-lt"/>
              </a:rPr>
              <a:t>7 – 12 </a:t>
            </a:r>
            <a:r>
              <a:rPr lang="en-US" sz="1200" dirty="0">
                <a:latin typeface="+mj-lt"/>
              </a:rPr>
              <a:t>VDC</a:t>
            </a:r>
            <a:endParaRPr lang="ru-RU" sz="1200" dirty="0">
              <a:latin typeface="+mj-lt"/>
            </a:endParaRPr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7009ADE-B182-4C41-B8E7-C407AAF5A10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853867" y="4041562"/>
            <a:ext cx="1447063" cy="20463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71C6DF67-61B6-40A0-8ECB-399612C92D63}"/>
              </a:ext>
            </a:extLst>
          </p:cNvPr>
          <p:cNvSpPr/>
          <p:nvPr/>
        </p:nvSpPr>
        <p:spPr>
          <a:xfrm>
            <a:off x="3812958" y="5409070"/>
            <a:ext cx="754602" cy="7723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CEF79E1-68E5-47E7-B09C-17B2B39BEACF}"/>
              </a:ext>
            </a:extLst>
          </p:cNvPr>
          <p:cNvSpPr/>
          <p:nvPr/>
        </p:nvSpPr>
        <p:spPr>
          <a:xfrm>
            <a:off x="3937250" y="5548505"/>
            <a:ext cx="492707" cy="49348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09E879-DDA6-4A6D-93A1-23FC88EB94F5}"/>
              </a:ext>
            </a:extLst>
          </p:cNvPr>
          <p:cNvSpPr txBox="1"/>
          <p:nvPr/>
        </p:nvSpPr>
        <p:spPr>
          <a:xfrm>
            <a:off x="3260326" y="5155321"/>
            <a:ext cx="231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+mj-lt"/>
              </a:rPr>
              <a:t>Пьезоэлектрический датчик</a:t>
            </a: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D93FAD70-A2AC-4802-836B-64584B77DE65}"/>
              </a:ext>
            </a:extLst>
          </p:cNvPr>
          <p:cNvCxnSpPr>
            <a:cxnSpLocks/>
          </p:cNvCxnSpPr>
          <p:nvPr/>
        </p:nvCxnSpPr>
        <p:spPr>
          <a:xfrm flipV="1">
            <a:off x="7102136" y="2388093"/>
            <a:ext cx="1162978" cy="1040911"/>
          </a:xfrm>
          <a:prstGeom prst="bentConnector3">
            <a:avLst>
              <a:gd name="adj1" fmla="val 38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FB6C995-A992-45C4-9FA8-F65B7FFCC901}"/>
              </a:ext>
            </a:extLst>
          </p:cNvPr>
          <p:cNvSpPr/>
          <p:nvPr/>
        </p:nvSpPr>
        <p:spPr>
          <a:xfrm>
            <a:off x="8265111" y="2285999"/>
            <a:ext cx="186429" cy="2086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9E0C17E2-88A0-4B34-89C6-92F147DAF00C}"/>
              </a:ext>
            </a:extLst>
          </p:cNvPr>
          <p:cNvSpPr/>
          <p:nvPr/>
        </p:nvSpPr>
        <p:spPr>
          <a:xfrm rot="16200000">
            <a:off x="8327190" y="2282135"/>
            <a:ext cx="470649" cy="221943"/>
          </a:xfrm>
          <a:prstGeom prst="trapezoid">
            <a:avLst>
              <a:gd name="adj" fmla="val 4753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68409-52CB-42EA-B67A-07FE34E7EE28}"/>
              </a:ext>
            </a:extLst>
          </p:cNvPr>
          <p:cNvSpPr txBox="1"/>
          <p:nvPr/>
        </p:nvSpPr>
        <p:spPr>
          <a:xfrm>
            <a:off x="8145263" y="1836365"/>
            <a:ext cx="83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+mj-lt"/>
              </a:rPr>
              <a:t>Динамик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BA73EF-3CBD-4765-A156-F0F52C794B79}"/>
              </a:ext>
            </a:extLst>
          </p:cNvPr>
          <p:cNvSpPr/>
          <p:nvPr/>
        </p:nvSpPr>
        <p:spPr>
          <a:xfrm>
            <a:off x="3480047" y="1882438"/>
            <a:ext cx="332911" cy="1807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29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CD3A2-62B0-4DF7-ADF6-4FE28109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3A74D-584B-476E-BDC1-72CDD9A1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1800" dirty="0">
                <a:latin typeface="+mj-lt"/>
              </a:rPr>
              <a:t>Машинное обучение системы для более точного и быстрого распознавания и проверки паролей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+mj-lt"/>
              </a:rPr>
              <a:t>Создание приложения с библиотекой паролей, поддерживающей возможность добавления или изменения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+mj-lt"/>
              </a:rPr>
              <a:t>Определение оптимального количества ударов в кодовой последовательности, удобного для запоминания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+mj-lt"/>
              </a:rPr>
              <a:t>Добавление возможности записи кодового пароля в базу данных путем прямого ввода через </a:t>
            </a:r>
            <a:r>
              <a:rPr lang="ru-RU" sz="1800" dirty="0" err="1">
                <a:latin typeface="+mj-lt"/>
              </a:rPr>
              <a:t>пьезоэлемент</a:t>
            </a:r>
            <a:endParaRPr lang="ru-RU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+mj-lt"/>
              </a:rPr>
              <a:t>На данный момент ведется доработка проекта с целью добавления других способов идентификации пользователя для открытия двери. Для целевой аудитории будут предложены распознавание по отпечатку пальца с помощью датчика, встроенного в дверную ручку, и модуля, встроенного в трость для незрячих и слабовидящих.</a:t>
            </a:r>
          </a:p>
        </p:txBody>
      </p:sp>
    </p:spTree>
    <p:extLst>
      <p:ext uri="{BB962C8B-B14F-4D97-AF65-F5344CB8AC3E}">
        <p14:creationId xmlns:p14="http://schemas.microsoft.com/office/powerpoint/2010/main" val="20772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D4AA08-E72B-42D9-AC11-ACE5D481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Выводы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B4F5450-982A-47DB-AA42-ADAE76F1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sz="1800" dirty="0">
                <a:latin typeface="+mj-lt"/>
              </a:rPr>
              <a:t>В процессе разработки проекта были изучены аппаратная платформа </a:t>
            </a:r>
            <a:r>
              <a:rPr lang="en-US" sz="1800" dirty="0">
                <a:latin typeface="+mj-lt"/>
              </a:rPr>
              <a:t>Arduino</a:t>
            </a:r>
            <a:r>
              <a:rPr lang="ru-RU" sz="1800" dirty="0">
                <a:latin typeface="+mj-lt"/>
              </a:rPr>
              <a:t>, получены навыки работы в среде программирования </a:t>
            </a:r>
            <a:r>
              <a:rPr lang="en-US" sz="1800" dirty="0">
                <a:latin typeface="+mj-lt"/>
              </a:rPr>
              <a:t>Arduino IDE</a:t>
            </a:r>
            <a:r>
              <a:rPr lang="ru-RU" sz="1800" dirty="0">
                <a:latin typeface="+mj-lt"/>
              </a:rPr>
              <a:t>.</a:t>
            </a:r>
          </a:p>
          <a:p>
            <a:r>
              <a:rPr lang="ru-RU" sz="1800" dirty="0">
                <a:latin typeface="+mj-lt"/>
              </a:rPr>
              <a:t>В ходе работы над проектом разработана электронная схема подключения компонентов, собран прототип. Написана программа в среде </a:t>
            </a:r>
            <a:r>
              <a:rPr lang="en-US" sz="1800" dirty="0">
                <a:latin typeface="+mj-lt"/>
              </a:rPr>
              <a:t>Arduino IDE</a:t>
            </a:r>
            <a:r>
              <a:rPr lang="ru-RU" sz="1800" dirty="0">
                <a:latin typeface="+mj-lt"/>
              </a:rPr>
              <a:t>. Модель протестирована, заявленная цель достигнута.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699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D4AA08-E72B-42D9-AC11-ACE5D481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Список литературы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B4F5450-982A-47DB-AA42-ADAE76F1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https://www.instructables.com/Secret-Knock-Detecting-Door-Lock/</a:t>
            </a:r>
            <a:r>
              <a:rPr lang="ru-RU" sz="1800" dirty="0">
                <a:latin typeface="+mj-lt"/>
              </a:rPr>
              <a:t> - инструкция по сборке замка Стива </a:t>
            </a:r>
            <a:r>
              <a:rPr lang="ru-RU" sz="1800" dirty="0" err="1">
                <a:latin typeface="+mj-lt"/>
              </a:rPr>
              <a:t>Хоффера</a:t>
            </a:r>
            <a:endParaRPr lang="ru-RU" sz="1800" dirty="0">
              <a:latin typeface="+mj-lt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https://alexgyver.ru/secretknocklock/</a:t>
            </a:r>
            <a:r>
              <a:rPr lang="ru-RU" sz="1800" dirty="0">
                <a:latin typeface="+mj-lt"/>
              </a:rPr>
              <a:t> - проект «ЗАМОК С «СЕКРЕТНЫМ СТУКОМ» НА ARDUINO» </a:t>
            </a:r>
            <a:r>
              <a:rPr lang="en-US" sz="1800" dirty="0" err="1">
                <a:latin typeface="+mj-lt"/>
              </a:rPr>
              <a:t>AlexGyver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04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80EB6-2B07-4AC5-8FAC-27950A2E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Цели и пользователи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6572E-C828-4F40-8FD2-FC35D6AB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sz="1800" dirty="0">
                <a:latin typeface="+mj-lt"/>
              </a:rPr>
              <a:t>Проект направлен на создание умного замка для комфортного использования людьми с ограниченным зрением.</a:t>
            </a:r>
          </a:p>
          <a:p>
            <a:pPr algn="l"/>
            <a:r>
              <a:rPr lang="ru-RU" sz="1800" dirty="0">
                <a:latin typeface="+mj-lt"/>
              </a:rPr>
              <a:t>Основные пользователи проекта – слепые и слабовидящие люди, вспомогательные – персонал, обслуживающий систему и работающие с базой паролей. Однако при дальнейшей доработке проект будет полезен для более широкой аудитории, например в быту. Цель – создание комфортной среды проживания для людей без ограничений (открытие в случае занятых рук, ограничение доступа детей).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48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66F39-DFA5-4E62-AF84-E7C77D51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1232F-232F-4430-9604-FC406E6A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+mj-lt"/>
              </a:rPr>
              <a:t>Изучение аппаратной платформы </a:t>
            </a:r>
            <a:r>
              <a:rPr lang="en-US" sz="1800" dirty="0">
                <a:latin typeface="+mj-lt"/>
              </a:rPr>
              <a:t>Arduino</a:t>
            </a:r>
          </a:p>
          <a:p>
            <a:r>
              <a:rPr lang="ru-RU" sz="1800" dirty="0">
                <a:latin typeface="+mj-lt"/>
              </a:rPr>
              <a:t>Изучение программирования на платформе </a:t>
            </a:r>
            <a:r>
              <a:rPr lang="en-US" sz="1800" dirty="0">
                <a:latin typeface="+mj-lt"/>
              </a:rPr>
              <a:t>Arduino</a:t>
            </a:r>
          </a:p>
          <a:p>
            <a:r>
              <a:rPr lang="ru-RU" sz="1800" dirty="0">
                <a:latin typeface="+mj-lt"/>
              </a:rPr>
              <a:t>Изучение и комплектация элементной базы для реализации проекта</a:t>
            </a:r>
          </a:p>
          <a:p>
            <a:r>
              <a:rPr lang="ru-RU" sz="1800" dirty="0">
                <a:latin typeface="+mj-lt"/>
              </a:rPr>
              <a:t>Создание прототипа действующей модели</a:t>
            </a:r>
          </a:p>
          <a:p>
            <a:r>
              <a:rPr lang="ru-RU" sz="1800" dirty="0">
                <a:latin typeface="+mj-lt"/>
              </a:rPr>
              <a:t>Настройка чувствительности системы</a:t>
            </a:r>
          </a:p>
          <a:p>
            <a:r>
              <a:rPr lang="ru-RU" sz="1800" dirty="0">
                <a:latin typeface="+mj-lt"/>
              </a:rPr>
              <a:t>Разработка кодов доступа пользователей с их дальнейшем тестированием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16002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6F923-D381-4F63-A012-56B3A07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C0F57-673D-4103-A485-62B68061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latin typeface="+mj-lt"/>
              </a:rPr>
              <a:t>В России, по оценке МНИИ глазных болезней им. Гельмгольца, количество незрячих составляет порядка 100 тысяч соотечественников. Каждый год около 45 тысяч человек по всей стране из-за нарушений зрения становятся инвалидами.</a:t>
            </a:r>
          </a:p>
        </p:txBody>
      </p:sp>
    </p:spTree>
    <p:extLst>
      <p:ext uri="{BB962C8B-B14F-4D97-AF65-F5344CB8AC3E}">
        <p14:creationId xmlns:p14="http://schemas.microsoft.com/office/powerpoint/2010/main" val="15030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695BA-71D5-4F80-80E0-41AD50CC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Функциональность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DCDCA-7399-433C-A2AE-88D3DF06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+mj-lt"/>
              </a:rPr>
              <a:t>Для основных пользователей: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+mj-lt"/>
              </a:rPr>
              <a:t>1. Распознавание последовательности ударов о панель и пауз между ударами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+mj-lt"/>
              </a:rPr>
              <a:t>2. Проверка распознанной последовательности с вариантами, содержащимися в базе данных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+mj-lt"/>
              </a:rPr>
              <a:t>3. Открытие замка, звуковой сигнал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+mj-lt"/>
              </a:rPr>
              <a:t>4. После завершения воздействия проходящего на дверь, закрытие двери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+mj-lt"/>
              </a:rPr>
              <a:t>Для вспомогательных пользователей: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+mj-lt"/>
              </a:rPr>
              <a:t>1. Возможность работы с базой паролей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7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9D423-9AFF-4332-9C2D-BD104C5A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Проектные 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D887F-0E3C-4B16-A2D0-6FFB6A77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1800" dirty="0">
                <a:latin typeface="+mj-lt"/>
              </a:rPr>
              <a:t>Платформа </a:t>
            </a:r>
            <a:r>
              <a:rPr lang="en-US" sz="1800" dirty="0">
                <a:latin typeface="+mj-lt"/>
              </a:rPr>
              <a:t>Arduino</a:t>
            </a:r>
            <a:endParaRPr lang="ru-RU" sz="18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ru-RU" sz="18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ru-RU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800" dirty="0">
              <a:latin typeface="+mj-lt"/>
            </a:endParaRPr>
          </a:p>
          <a:p>
            <a:pPr>
              <a:lnSpc>
                <a:spcPct val="107000"/>
              </a:lnSpc>
            </a:pPr>
            <a:r>
              <a:rPr lang="ru-RU" sz="1800" dirty="0">
                <a:latin typeface="+mj-lt"/>
              </a:rPr>
              <a:t>Чувствительная панель, расположенная на уровне ног справа или слева от двери, вмонтированная в дверь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latin typeface="+mj-lt"/>
              </a:rPr>
              <a:t>Ручка двери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6BACB6-F7CC-47C7-8624-B3956F64EC7F}"/>
              </a:ext>
            </a:extLst>
          </p:cNvPr>
          <p:cNvSpPr txBox="1">
            <a:spLocks/>
          </p:cNvSpPr>
          <p:nvPr/>
        </p:nvSpPr>
        <p:spPr>
          <a:xfrm>
            <a:off x="838200" y="2248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Arial Nova Cond Light" panose="020B0306020202020204" pitchFamily="34" charset="0"/>
              </a:rPr>
              <a:t>Внешние интерфейсы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96650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9D423-9AFF-4332-9C2D-BD104C5A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Нефункциональные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3200" dirty="0">
                <a:latin typeface="Arial Nova Cond Light" panose="020B0306020202020204" pitchFamily="34" charset="0"/>
              </a:rPr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D887F-0E3C-4B16-A2D0-6FFB6A77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1800" dirty="0">
                <a:latin typeface="+mj-lt"/>
              </a:rPr>
              <a:t>Быстродействие (отклик системы - до 10 секунд)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+mj-lt"/>
              </a:rPr>
              <a:t>Расширяемость (возможность поддержки большого количества паролей)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3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CDEF6F-D28A-4358-B581-605081F0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+mj-lt"/>
              </a:rPr>
              <a:t>Биометрические замки: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Цена: от 7000 до 84000 руб. Замки верхней ценовой категории помимо идентификации по отпечатку пальца имеют дополнительные возможности доступа: открытие с помощью пластиковой карты, цифрового кода, сигнала с мобильного устройства, пульта дистанционного управления. Самые дорогие модели имеют сканер лица.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Для рассматриваемой категории пользователей (люди с нарушениями зрения) все формы идентификации, кроме пульта дистанционного управления с адаптированной клавиатурой, будут неудобны, поскольку требуют четкой ориентации пользователя по отношению к замку (цифровой клавиатуре, сканеру отпечатков пальцев и магнитному считывателю карты).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latin typeface="+mj-lt"/>
              </a:rPr>
              <a:t>Необходима своевременная замена элементов питания, очистка сенсорных датчиков. Чувствительность к температурному режиму. Ограниченность запаса прочности.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F8AD98D-178B-45B6-A25E-21523AF4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3200" dirty="0">
                <a:latin typeface="Arial Nova Cond Light" panose="020B0306020202020204" pitchFamily="34" charset="0"/>
              </a:rPr>
              <a:t>Анализ аналогов</a:t>
            </a:r>
          </a:p>
        </p:txBody>
      </p:sp>
    </p:spTree>
    <p:extLst>
      <p:ext uri="{BB962C8B-B14F-4D97-AF65-F5344CB8AC3E}">
        <p14:creationId xmlns:p14="http://schemas.microsoft.com/office/powerpoint/2010/main" val="3348444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Microsoft Office PowerPoint</Application>
  <PresentationFormat>Широкоэкранный</PresentationFormat>
  <Paragraphs>140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Arial Nova Cond Light</vt:lpstr>
      <vt:lpstr>Calibri</vt:lpstr>
      <vt:lpstr>Calibri Light</vt:lpstr>
      <vt:lpstr>Symbol</vt:lpstr>
      <vt:lpstr>Times New Roman</vt:lpstr>
      <vt:lpstr>Тема Office</vt:lpstr>
      <vt:lpstr>Умный замок для людей с ограниченным зрением</vt:lpstr>
      <vt:lpstr>Общее представление проекта</vt:lpstr>
      <vt:lpstr>Цели и пользователи проекта</vt:lpstr>
      <vt:lpstr>Задачи проекта</vt:lpstr>
      <vt:lpstr>Актуальность проекта</vt:lpstr>
      <vt:lpstr>Функциональность системы</vt:lpstr>
      <vt:lpstr>Проектные ограничения</vt:lpstr>
      <vt:lpstr>Нефункциональные требования</vt:lpstr>
      <vt:lpstr>Анализ аналогов</vt:lpstr>
      <vt:lpstr>Анализ аналогов</vt:lpstr>
      <vt:lpstr>Анализ аналогов</vt:lpstr>
      <vt:lpstr>Анализ аналогов</vt:lpstr>
      <vt:lpstr>Методы и материалы</vt:lpstr>
      <vt:lpstr>Необходимые компоненты</vt:lpstr>
      <vt:lpstr>Необходимые компоненты</vt:lpstr>
      <vt:lpstr>Макет сборки</vt:lpstr>
      <vt:lpstr>Код</vt:lpstr>
      <vt:lpstr>Код</vt:lpstr>
      <vt:lpstr>Существующий прототип проекта: замок Стива Хофера</vt:lpstr>
      <vt:lpstr>Существующий прототип проекта: замок Стива Хофера</vt:lpstr>
      <vt:lpstr>Блок схема алгоритма работы</vt:lpstr>
      <vt:lpstr>Электронная схема</vt:lpstr>
      <vt:lpstr>Дальнейшее развитие проекта</vt:lpstr>
      <vt:lpstr>Выводы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замок для людей с ограниченным зрением</dc:title>
  <dc:creator>Екатерина Машкарина</dc:creator>
  <cp:lastModifiedBy>Екатерина Машкарина</cp:lastModifiedBy>
  <cp:revision>56</cp:revision>
  <dcterms:created xsi:type="dcterms:W3CDTF">2020-10-21T17:19:21Z</dcterms:created>
  <dcterms:modified xsi:type="dcterms:W3CDTF">2021-02-08T20:12:50Z</dcterms:modified>
</cp:coreProperties>
</file>