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Sales  data   analysis</a:t>
            </a:r>
            <a:endParaRPr lang="en-IN" dirty="0"/>
          </a:p>
        </p:txBody>
      </p:sp>
      <p:sp>
        <p:nvSpPr>
          <p:cNvPr id="3" name="Subtitle 2"/>
          <p:cNvSpPr>
            <a:spLocks noGrp="1"/>
          </p:cNvSpPr>
          <p:nvPr>
            <p:ph type="subTitle" idx="1"/>
          </p:nvPr>
        </p:nvSpPr>
        <p:spPr/>
        <p:txBody>
          <a:bodyPr/>
          <a:lstStyle/>
          <a:p>
            <a:r>
              <a:rPr lang="en-IN" dirty="0" smtClean="0"/>
              <a:t>By Keshav sharma</a:t>
            </a:r>
            <a:endParaRPr lang="en-IN" dirty="0"/>
          </a:p>
        </p:txBody>
      </p:sp>
    </p:spTree>
    <p:extLst>
      <p:ext uri="{BB962C8B-B14F-4D97-AF65-F5344CB8AC3E}">
        <p14:creationId xmlns:p14="http://schemas.microsoft.com/office/powerpoint/2010/main" val="282980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pic>
        <p:nvPicPr>
          <p:cNvPr id="4" name="Content Placeholder 3"/>
          <p:cNvPicPr>
            <a:picLocks noGrp="1" noChangeAspect="1"/>
          </p:cNvPicPr>
          <p:nvPr>
            <p:ph idx="1"/>
          </p:nvPr>
        </p:nvPicPr>
        <p:blipFill>
          <a:blip r:embed="rId2"/>
          <a:stretch>
            <a:fillRect/>
          </a:stretch>
        </p:blipFill>
        <p:spPr>
          <a:xfrm>
            <a:off x="2549880" y="2035175"/>
            <a:ext cx="7406671" cy="3449638"/>
          </a:xfrm>
          <a:prstGeom prst="rect">
            <a:avLst/>
          </a:prstGeom>
        </p:spPr>
      </p:pic>
    </p:spTree>
    <p:extLst>
      <p:ext uri="{BB962C8B-B14F-4D97-AF65-F5344CB8AC3E}">
        <p14:creationId xmlns:p14="http://schemas.microsoft.com/office/powerpoint/2010/main" val="350026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Sales  trends  over  time</a:t>
            </a:r>
            <a:endParaRPr lang="en-IN" dirty="0"/>
          </a:p>
        </p:txBody>
      </p:sp>
      <p:pic>
        <p:nvPicPr>
          <p:cNvPr id="4" name="Content Placeholder 3"/>
          <p:cNvPicPr>
            <a:picLocks noGrp="1" noChangeAspect="1"/>
          </p:cNvPicPr>
          <p:nvPr>
            <p:ph idx="1"/>
          </p:nvPr>
        </p:nvPicPr>
        <p:blipFill>
          <a:blip r:embed="rId2"/>
          <a:stretch>
            <a:fillRect/>
          </a:stretch>
        </p:blipFill>
        <p:spPr>
          <a:xfrm>
            <a:off x="2640368" y="2063750"/>
            <a:ext cx="7225696" cy="3449638"/>
          </a:xfrm>
          <a:prstGeom prst="rect">
            <a:avLst/>
          </a:prstGeom>
        </p:spPr>
      </p:pic>
    </p:spTree>
    <p:extLst>
      <p:ext uri="{BB962C8B-B14F-4D97-AF65-F5344CB8AC3E}">
        <p14:creationId xmlns:p14="http://schemas.microsoft.com/office/powerpoint/2010/main" val="213828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5  most  selling  items  by  quantity</a:t>
            </a:r>
            <a:endParaRPr lang="en-IN" dirty="0"/>
          </a:p>
        </p:txBody>
      </p:sp>
      <p:pic>
        <p:nvPicPr>
          <p:cNvPr id="4" name="Content Placeholder 3"/>
          <p:cNvPicPr>
            <a:picLocks noGrp="1" noChangeAspect="1"/>
          </p:cNvPicPr>
          <p:nvPr>
            <p:ph idx="1"/>
          </p:nvPr>
        </p:nvPicPr>
        <p:blipFill>
          <a:blip r:embed="rId2"/>
          <a:stretch>
            <a:fillRect/>
          </a:stretch>
        </p:blipFill>
        <p:spPr>
          <a:xfrm>
            <a:off x="1968553" y="2058649"/>
            <a:ext cx="8569325" cy="3364590"/>
          </a:xfrm>
          <a:prstGeom prst="rect">
            <a:avLst/>
          </a:prstGeom>
        </p:spPr>
      </p:pic>
    </p:spTree>
    <p:extLst>
      <p:ext uri="{BB962C8B-B14F-4D97-AF65-F5344CB8AC3E}">
        <p14:creationId xmlns:p14="http://schemas.microsoft.com/office/powerpoint/2010/main" val="52954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selling  items  by  units</a:t>
            </a:r>
            <a:endParaRPr lang="en-IN" dirty="0"/>
          </a:p>
        </p:txBody>
      </p:sp>
      <p:pic>
        <p:nvPicPr>
          <p:cNvPr id="4" name="Content Placeholder 3"/>
          <p:cNvPicPr>
            <a:picLocks noGrp="1" noChangeAspect="1"/>
          </p:cNvPicPr>
          <p:nvPr>
            <p:ph idx="1"/>
          </p:nvPr>
        </p:nvPicPr>
        <p:blipFill>
          <a:blip r:embed="rId2"/>
          <a:stretch>
            <a:fillRect/>
          </a:stretch>
        </p:blipFill>
        <p:spPr>
          <a:xfrm>
            <a:off x="5780638" y="1853754"/>
            <a:ext cx="5653060" cy="3337371"/>
          </a:xfrm>
          <a:prstGeom prst="rect">
            <a:avLst/>
          </a:prstGeom>
        </p:spPr>
      </p:pic>
      <p:pic>
        <p:nvPicPr>
          <p:cNvPr id="5" name="Picture 4"/>
          <p:cNvPicPr>
            <a:picLocks noChangeAspect="1"/>
          </p:cNvPicPr>
          <p:nvPr/>
        </p:nvPicPr>
        <p:blipFill>
          <a:blip r:embed="rId3"/>
          <a:stretch>
            <a:fillRect/>
          </a:stretch>
        </p:blipFill>
        <p:spPr>
          <a:xfrm>
            <a:off x="703659" y="1853754"/>
            <a:ext cx="5559082" cy="3337371"/>
          </a:xfrm>
          <a:prstGeom prst="rect">
            <a:avLst/>
          </a:prstGeom>
        </p:spPr>
      </p:pic>
    </p:spTree>
    <p:extLst>
      <p:ext uri="{BB962C8B-B14F-4D97-AF65-F5344CB8AC3E}">
        <p14:creationId xmlns:p14="http://schemas.microsoft.com/office/powerpoint/2010/main" val="229674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selling items excluding  “pcs.”</a:t>
            </a:r>
            <a:endParaRPr lang="en-IN" dirty="0"/>
          </a:p>
        </p:txBody>
      </p:sp>
      <p:pic>
        <p:nvPicPr>
          <p:cNvPr id="4" name="Content Placeholder 3"/>
          <p:cNvPicPr>
            <a:picLocks noGrp="1" noChangeAspect="1"/>
          </p:cNvPicPr>
          <p:nvPr>
            <p:ph idx="1"/>
          </p:nvPr>
        </p:nvPicPr>
        <p:blipFill>
          <a:blip r:embed="rId2"/>
          <a:stretch>
            <a:fillRect/>
          </a:stretch>
        </p:blipFill>
        <p:spPr>
          <a:xfrm>
            <a:off x="3011252" y="1986510"/>
            <a:ext cx="6483927" cy="3628217"/>
          </a:xfrm>
          <a:prstGeom prst="rect">
            <a:avLst/>
          </a:prstGeom>
        </p:spPr>
      </p:pic>
    </p:spTree>
    <p:extLst>
      <p:ext uri="{BB962C8B-B14F-4D97-AF65-F5344CB8AC3E}">
        <p14:creationId xmlns:p14="http://schemas.microsoft.com/office/powerpoint/2010/main" val="134125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Revenue  analysis</a:t>
            </a:r>
            <a:br>
              <a:rPr lang="en-IN" dirty="0" smtClean="0"/>
            </a:br>
            <a:r>
              <a:rPr lang="en-IN" dirty="0"/>
              <a:t>	</a:t>
            </a:r>
          </a:p>
        </p:txBody>
      </p:sp>
      <p:pic>
        <p:nvPicPr>
          <p:cNvPr id="4" name="Content Placeholder 3"/>
          <p:cNvPicPr>
            <a:picLocks noGrp="1" noChangeAspect="1"/>
          </p:cNvPicPr>
          <p:nvPr>
            <p:ph idx="1"/>
          </p:nvPr>
        </p:nvPicPr>
        <p:blipFill>
          <a:blip r:embed="rId2"/>
          <a:stretch>
            <a:fillRect/>
          </a:stretch>
        </p:blipFill>
        <p:spPr>
          <a:xfrm>
            <a:off x="2964218" y="2063750"/>
            <a:ext cx="6577996" cy="3449638"/>
          </a:xfrm>
          <a:prstGeom prst="rect">
            <a:avLst/>
          </a:prstGeom>
        </p:spPr>
      </p:pic>
    </p:spTree>
    <p:extLst>
      <p:ext uri="{BB962C8B-B14F-4D97-AF65-F5344CB8AC3E}">
        <p14:creationId xmlns:p14="http://schemas.microsoft.com/office/powerpoint/2010/main" val="50205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Visualizing  revenue  by  top 5 revenue categories</a:t>
            </a:r>
            <a:endParaRPr lang="en-IN" dirty="0"/>
          </a:p>
        </p:txBody>
      </p:sp>
      <p:pic>
        <p:nvPicPr>
          <p:cNvPr id="4" name="Content Placeholder 3"/>
          <p:cNvPicPr>
            <a:picLocks noGrp="1" noChangeAspect="1"/>
          </p:cNvPicPr>
          <p:nvPr>
            <p:ph idx="1"/>
          </p:nvPr>
        </p:nvPicPr>
        <p:blipFill>
          <a:blip r:embed="rId2"/>
          <a:stretch>
            <a:fillRect/>
          </a:stretch>
        </p:blipFill>
        <p:spPr>
          <a:xfrm>
            <a:off x="2844997" y="2111375"/>
            <a:ext cx="6816437" cy="3449638"/>
          </a:xfrm>
          <a:prstGeom prst="rect">
            <a:avLst/>
          </a:prstGeom>
        </p:spPr>
      </p:pic>
    </p:spTree>
    <p:extLst>
      <p:ext uri="{BB962C8B-B14F-4D97-AF65-F5344CB8AC3E}">
        <p14:creationId xmlns:p14="http://schemas.microsoft.com/office/powerpoint/2010/main" val="119622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Prize  trends over time</a:t>
            </a:r>
            <a:endParaRPr lang="en-IN" dirty="0"/>
          </a:p>
        </p:txBody>
      </p:sp>
      <p:pic>
        <p:nvPicPr>
          <p:cNvPr id="4" name="Content Placeholder 3"/>
          <p:cNvPicPr>
            <a:picLocks noGrp="1" noChangeAspect="1"/>
          </p:cNvPicPr>
          <p:nvPr>
            <p:ph idx="1"/>
          </p:nvPr>
        </p:nvPicPr>
        <p:blipFill>
          <a:blip r:embed="rId2"/>
          <a:stretch>
            <a:fillRect/>
          </a:stretch>
        </p:blipFill>
        <p:spPr>
          <a:xfrm>
            <a:off x="2821343" y="2054225"/>
            <a:ext cx="6863746" cy="3449638"/>
          </a:xfrm>
          <a:prstGeom prst="rect">
            <a:avLst/>
          </a:prstGeom>
        </p:spPr>
      </p:pic>
    </p:spTree>
    <p:extLst>
      <p:ext uri="{BB962C8B-B14F-4D97-AF65-F5344CB8AC3E}">
        <p14:creationId xmlns:p14="http://schemas.microsoft.com/office/powerpoint/2010/main" val="1382842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Price  distribution  and  outliers</a:t>
            </a:r>
            <a:endParaRPr lang="en-IN" dirty="0"/>
          </a:p>
        </p:txBody>
      </p:sp>
      <p:pic>
        <p:nvPicPr>
          <p:cNvPr id="4" name="Content Placeholder 3"/>
          <p:cNvPicPr>
            <a:picLocks noGrp="1" noChangeAspect="1"/>
          </p:cNvPicPr>
          <p:nvPr>
            <p:ph idx="1"/>
          </p:nvPr>
        </p:nvPicPr>
        <p:blipFill>
          <a:blip r:embed="rId2"/>
          <a:stretch>
            <a:fillRect/>
          </a:stretch>
        </p:blipFill>
        <p:spPr>
          <a:xfrm>
            <a:off x="3016605" y="2092325"/>
            <a:ext cx="6473221" cy="3449638"/>
          </a:xfrm>
          <a:prstGeom prst="rect">
            <a:avLst/>
          </a:prstGeom>
        </p:spPr>
      </p:pic>
    </p:spTree>
    <p:extLst>
      <p:ext uri="{BB962C8B-B14F-4D97-AF65-F5344CB8AC3E}">
        <p14:creationId xmlns:p14="http://schemas.microsoft.com/office/powerpoint/2010/main" val="425722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outliers</a:t>
            </a:r>
          </a:p>
        </p:txBody>
      </p:sp>
      <p:pic>
        <p:nvPicPr>
          <p:cNvPr id="4" name="Content Placeholder 3"/>
          <p:cNvPicPr>
            <a:picLocks noGrp="1" noChangeAspect="1"/>
          </p:cNvPicPr>
          <p:nvPr>
            <p:ph idx="1"/>
          </p:nvPr>
        </p:nvPicPr>
        <p:blipFill>
          <a:blip r:embed="rId2"/>
          <a:stretch>
            <a:fillRect/>
          </a:stretch>
        </p:blipFill>
        <p:spPr>
          <a:xfrm>
            <a:off x="3135668" y="2092325"/>
            <a:ext cx="6235096" cy="3449638"/>
          </a:xfrm>
          <a:prstGeom prst="rect">
            <a:avLst/>
          </a:prstGeom>
        </p:spPr>
      </p:pic>
    </p:spTree>
    <p:extLst>
      <p:ext uri="{BB962C8B-B14F-4D97-AF65-F5344CB8AC3E}">
        <p14:creationId xmlns:p14="http://schemas.microsoft.com/office/powerpoint/2010/main" val="204643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To contribute the success of a business by utilizing data analysis techniques, specifically focusing on Profitability Analysis and Exploratory Data Analysis (EDA) to provide valuable insights and accurate sales forecasting.</a:t>
            </a:r>
            <a:endParaRPr lang="en-IN" dirty="0"/>
          </a:p>
        </p:txBody>
      </p:sp>
    </p:spTree>
    <p:extLst>
      <p:ext uri="{BB962C8B-B14F-4D97-AF65-F5344CB8AC3E}">
        <p14:creationId xmlns:p14="http://schemas.microsoft.com/office/powerpoint/2010/main" val="2322158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heat map</a:t>
            </a:r>
            <a:endParaRPr lang="en-IN" dirty="0"/>
          </a:p>
        </p:txBody>
      </p:sp>
      <p:pic>
        <p:nvPicPr>
          <p:cNvPr id="4" name="Content Placeholder 3"/>
          <p:cNvPicPr>
            <a:picLocks noGrp="1" noChangeAspect="1"/>
          </p:cNvPicPr>
          <p:nvPr>
            <p:ph idx="1"/>
          </p:nvPr>
        </p:nvPicPr>
        <p:blipFill>
          <a:blip r:embed="rId2"/>
          <a:stretch>
            <a:fillRect/>
          </a:stretch>
        </p:blipFill>
        <p:spPr>
          <a:xfrm>
            <a:off x="3102330" y="2035175"/>
            <a:ext cx="6301771" cy="3449638"/>
          </a:xfrm>
          <a:prstGeom prst="rect">
            <a:avLst/>
          </a:prstGeom>
        </p:spPr>
      </p:pic>
    </p:spTree>
    <p:extLst>
      <p:ext uri="{BB962C8B-B14F-4D97-AF65-F5344CB8AC3E}">
        <p14:creationId xmlns:p14="http://schemas.microsoft.com/office/powerpoint/2010/main" val="42583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Correlation  </a:t>
            </a:r>
            <a:r>
              <a:rPr lang="en-IN" dirty="0" smtClean="0"/>
              <a:t>heat map  Analysis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accent1"/>
                </a:solidFill>
              </a:rPr>
              <a:t>1) Qty</a:t>
            </a:r>
            <a:r>
              <a:rPr lang="en-US" dirty="0">
                <a:solidFill>
                  <a:schemeClr val="accent1"/>
                </a:solidFill>
              </a:rPr>
              <a:t>. vs. Price</a:t>
            </a:r>
          </a:p>
          <a:p>
            <a:pPr lvl="1"/>
            <a:r>
              <a:rPr lang="en-US" dirty="0"/>
              <a:t>The correlation between 'Qty.' and 'Price' is approximately -0.079798, which indicates a weak negative correlation. This suggests that there's a slight tendency for the quantity sold ('Qty.') and the price of the item ('Price') to move in opposite directions, but the correlation is not strong</a:t>
            </a:r>
            <a:r>
              <a:rPr lang="en-US" dirty="0" smtClean="0"/>
              <a:t>.</a:t>
            </a:r>
            <a:endParaRPr lang="en-US" dirty="0"/>
          </a:p>
          <a:p>
            <a:pPr marL="0" indent="0">
              <a:buNone/>
            </a:pPr>
            <a:r>
              <a:rPr lang="en-US" dirty="0" smtClean="0">
                <a:solidFill>
                  <a:schemeClr val="accent1"/>
                </a:solidFill>
              </a:rPr>
              <a:t>2) Qty</a:t>
            </a:r>
            <a:r>
              <a:rPr lang="en-US" dirty="0">
                <a:solidFill>
                  <a:schemeClr val="accent1"/>
                </a:solidFill>
              </a:rPr>
              <a:t>. vs. Amount</a:t>
            </a:r>
          </a:p>
          <a:p>
            <a:pPr lvl="1"/>
            <a:r>
              <a:rPr lang="en-US" dirty="0"/>
              <a:t>The correlation between 'Qty.' and 'Amount' is approximately 0.620085, which indicates a moderate positive correlation. This means that there is a moderate tendency for the quantity sold ('Qty.') and the total sales amount ('Amount') to move together, with an increase in quantity sold associated with an increase in the total sales amount</a:t>
            </a:r>
            <a:r>
              <a:rPr lang="en-US" dirty="0" smtClean="0"/>
              <a:t>.</a:t>
            </a:r>
            <a:endParaRPr lang="en-US" dirty="0"/>
          </a:p>
          <a:p>
            <a:pPr marL="0" indent="0">
              <a:buNone/>
            </a:pPr>
            <a:r>
              <a:rPr lang="en-US" dirty="0" smtClean="0">
                <a:solidFill>
                  <a:schemeClr val="accent1"/>
                </a:solidFill>
              </a:rPr>
              <a:t>3) Price </a:t>
            </a:r>
            <a:r>
              <a:rPr lang="en-US" dirty="0">
                <a:solidFill>
                  <a:schemeClr val="accent1"/>
                </a:solidFill>
              </a:rPr>
              <a:t>vs. Amount</a:t>
            </a:r>
          </a:p>
          <a:p>
            <a:pPr lvl="1"/>
            <a:r>
              <a:rPr lang="en-US" dirty="0"/>
              <a:t>The correlation between 'Price' and 'Amount' is approximately 0.381838, indicating a moderate positive correlation. This means that there is a moderate tendency for the price of the item ('Price') and the total sales amount ('Amount') to move together, with an increase in price associated with an increase in the total sales amount</a:t>
            </a:r>
            <a:r>
              <a:rPr lang="en-US" dirty="0" smtClean="0"/>
              <a:t>.</a:t>
            </a:r>
            <a:endParaRPr lang="en-US" dirty="0"/>
          </a:p>
          <a:p>
            <a:pPr marL="0" indent="0">
              <a:buNone/>
            </a:pPr>
            <a:r>
              <a:rPr lang="en-US" dirty="0" smtClean="0"/>
              <a:t>These </a:t>
            </a:r>
            <a:r>
              <a:rPr lang="en-US" dirty="0"/>
              <a:t>correlation coefficients provide insights into the relationships between the variables in the data.</a:t>
            </a:r>
            <a:endParaRPr lang="en-IN" dirty="0"/>
          </a:p>
        </p:txBody>
      </p:sp>
    </p:spTree>
    <p:extLst>
      <p:ext uri="{BB962C8B-B14F-4D97-AF65-F5344CB8AC3E}">
        <p14:creationId xmlns:p14="http://schemas.microsoft.com/office/powerpoint/2010/main" val="314915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visualising using Scatter matrix</a:t>
            </a:r>
          </a:p>
        </p:txBody>
      </p:sp>
      <p:pic>
        <p:nvPicPr>
          <p:cNvPr id="4" name="Content Placeholder 3"/>
          <p:cNvPicPr>
            <a:picLocks noGrp="1" noChangeAspect="1"/>
          </p:cNvPicPr>
          <p:nvPr>
            <p:ph idx="1"/>
          </p:nvPr>
        </p:nvPicPr>
        <p:blipFill>
          <a:blip r:embed="rId2"/>
          <a:stretch>
            <a:fillRect/>
          </a:stretch>
        </p:blipFill>
        <p:spPr>
          <a:xfrm>
            <a:off x="3166017" y="2063750"/>
            <a:ext cx="6174397" cy="3449638"/>
          </a:xfrm>
          <a:prstGeom prst="rect">
            <a:avLst/>
          </a:prstGeom>
        </p:spPr>
      </p:pic>
    </p:spTree>
    <p:extLst>
      <p:ext uri="{BB962C8B-B14F-4D97-AF65-F5344CB8AC3E}">
        <p14:creationId xmlns:p14="http://schemas.microsoft.com/office/powerpoint/2010/main" val="281206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Profitability  analysis</a:t>
            </a:r>
            <a:endParaRPr lang="en-IN" dirty="0"/>
          </a:p>
        </p:txBody>
      </p:sp>
      <p:sp>
        <p:nvSpPr>
          <p:cNvPr id="3" name="Content Placeholder 2"/>
          <p:cNvSpPr>
            <a:spLocks noGrp="1"/>
          </p:cNvSpPr>
          <p:nvPr>
            <p:ph idx="1"/>
          </p:nvPr>
        </p:nvSpPr>
        <p:spPr/>
        <p:txBody>
          <a:bodyPr/>
          <a:lstStyle/>
          <a:p>
            <a:r>
              <a:rPr lang="en-US" dirty="0"/>
              <a:t>The primary objective was to assess the profitability of each item in our inventory, </a:t>
            </a:r>
            <a:r>
              <a:rPr lang="en-US" u="sng" dirty="0" smtClean="0">
                <a:solidFill>
                  <a:schemeClr val="accent1"/>
                </a:solidFill>
              </a:rPr>
              <a:t>assuming</a:t>
            </a:r>
            <a:r>
              <a:rPr lang="en-US" dirty="0" smtClean="0"/>
              <a:t> </a:t>
            </a:r>
            <a:r>
              <a:rPr lang="en-US" dirty="0"/>
              <a:t>a 20% profit margin. This analysis is crucial for making informed decisions regarding pricing, product management, and overall business strategy.</a:t>
            </a:r>
          </a:p>
          <a:p>
            <a:r>
              <a:rPr lang="en-US" dirty="0" smtClean="0"/>
              <a:t>Methodology:</a:t>
            </a:r>
            <a:endParaRPr lang="en-US" dirty="0"/>
          </a:p>
          <a:p>
            <a:pPr lvl="1"/>
            <a:r>
              <a:rPr lang="en-US" u="sng" dirty="0"/>
              <a:t>Profit Margin</a:t>
            </a:r>
            <a:r>
              <a:rPr lang="en-US" dirty="0"/>
              <a:t>: We calculated the profit for each item by applying a 20% profit margin to the 'Amount' column in our dataset. The profit margin represents the portion of revenue that contributes to profit after covering costs.</a:t>
            </a:r>
          </a:p>
          <a:p>
            <a:endParaRPr lang="en-IN" dirty="0"/>
          </a:p>
        </p:txBody>
      </p:sp>
    </p:spTree>
    <p:extLst>
      <p:ext uri="{BB962C8B-B14F-4D97-AF65-F5344CB8AC3E}">
        <p14:creationId xmlns:p14="http://schemas.microsoft.com/office/powerpoint/2010/main" val="274028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stretch>
            <a:fillRect/>
          </a:stretch>
        </p:blipFill>
        <p:spPr>
          <a:xfrm>
            <a:off x="2171674" y="2111375"/>
            <a:ext cx="8163083" cy="3449638"/>
          </a:xfrm>
          <a:prstGeom prst="rect">
            <a:avLst/>
          </a:prstGeom>
        </p:spPr>
      </p:pic>
    </p:spTree>
    <p:extLst>
      <p:ext uri="{BB962C8B-B14F-4D97-AF65-F5344CB8AC3E}">
        <p14:creationId xmlns:p14="http://schemas.microsoft.com/office/powerpoint/2010/main" val="117092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3  most  profitable  items</a:t>
            </a:r>
            <a:endParaRPr lang="en-IN" dirty="0"/>
          </a:p>
        </p:txBody>
      </p:sp>
      <p:pic>
        <p:nvPicPr>
          <p:cNvPr id="4" name="Content Placeholder 3"/>
          <p:cNvPicPr>
            <a:picLocks noGrp="1" noChangeAspect="1"/>
          </p:cNvPicPr>
          <p:nvPr>
            <p:ph idx="1"/>
          </p:nvPr>
        </p:nvPicPr>
        <p:blipFill>
          <a:blip r:embed="rId2"/>
          <a:stretch>
            <a:fillRect/>
          </a:stretch>
        </p:blipFill>
        <p:spPr>
          <a:xfrm>
            <a:off x="3202445" y="2082800"/>
            <a:ext cx="6101542" cy="3449638"/>
          </a:xfrm>
          <a:prstGeom prst="rect">
            <a:avLst/>
          </a:prstGeom>
        </p:spPr>
      </p:pic>
    </p:spTree>
    <p:extLst>
      <p:ext uri="{BB962C8B-B14F-4D97-AF65-F5344CB8AC3E}">
        <p14:creationId xmlns:p14="http://schemas.microsoft.com/office/powerpoint/2010/main" val="3705318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insights</a:t>
            </a:r>
            <a:endParaRPr lang="en-IN" dirty="0"/>
          </a:p>
        </p:txBody>
      </p:sp>
      <p:sp>
        <p:nvSpPr>
          <p:cNvPr id="3" name="Content Placeholder 2"/>
          <p:cNvSpPr>
            <a:spLocks noGrp="1"/>
          </p:cNvSpPr>
          <p:nvPr>
            <p:ph idx="1"/>
          </p:nvPr>
        </p:nvSpPr>
        <p:spPr/>
        <p:txBody>
          <a:bodyPr>
            <a:normAutofit/>
          </a:bodyPr>
          <a:lstStyle/>
          <a:p>
            <a:r>
              <a:rPr lang="en-US" dirty="0"/>
              <a:t>With this profitability analysis, we are better equipped to make informed decisions regarding pricing strategies, product promotions, and inventory management. We can identify products with higher profit margins and focus our efforts accordingly</a:t>
            </a:r>
            <a:r>
              <a:rPr lang="en-US" dirty="0" smtClean="0"/>
              <a:t>.</a:t>
            </a:r>
          </a:p>
          <a:p>
            <a:r>
              <a:rPr lang="en-US" dirty="0"/>
              <a:t>The profitability analysis has provided valuable insights into the financial performance of </a:t>
            </a:r>
            <a:r>
              <a:rPr lang="en-US" dirty="0" smtClean="0"/>
              <a:t>the </a:t>
            </a:r>
            <a:r>
              <a:rPr lang="en-US" dirty="0"/>
              <a:t>products. It serves as a foundation for data-driven decision-making, enabling </a:t>
            </a:r>
            <a:r>
              <a:rPr lang="en-US" dirty="0" smtClean="0"/>
              <a:t>and optimizing the </a:t>
            </a:r>
            <a:r>
              <a:rPr lang="en-US" dirty="0"/>
              <a:t>pricing strategies and enhance overall profitability. Moving forward, we will continue to monitor and analyze profitability to adapt to changing market conditions and business objectives.</a:t>
            </a:r>
            <a:endParaRPr lang="en-IN" dirty="0"/>
          </a:p>
        </p:txBody>
      </p:sp>
    </p:spTree>
    <p:extLst>
      <p:ext uri="{BB962C8B-B14F-4D97-AF65-F5344CB8AC3E}">
        <p14:creationId xmlns:p14="http://schemas.microsoft.com/office/powerpoint/2010/main" val="1323236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Time-series  plot</a:t>
            </a:r>
            <a:endParaRPr lang="en-IN" dirty="0"/>
          </a:p>
        </p:txBody>
      </p:sp>
      <p:pic>
        <p:nvPicPr>
          <p:cNvPr id="4" name="Content Placeholder 3"/>
          <p:cNvPicPr>
            <a:picLocks noGrp="1" noChangeAspect="1"/>
          </p:cNvPicPr>
          <p:nvPr>
            <p:ph idx="1"/>
          </p:nvPr>
        </p:nvPicPr>
        <p:blipFill>
          <a:blip r:embed="rId2"/>
          <a:stretch>
            <a:fillRect/>
          </a:stretch>
        </p:blipFill>
        <p:spPr>
          <a:xfrm>
            <a:off x="2707837" y="2082800"/>
            <a:ext cx="7090757" cy="3449638"/>
          </a:xfrm>
          <a:prstGeom prst="rect">
            <a:avLst/>
          </a:prstGeom>
        </p:spPr>
      </p:pic>
    </p:spTree>
    <p:extLst>
      <p:ext uri="{BB962C8B-B14F-4D97-AF65-F5344CB8AC3E}">
        <p14:creationId xmlns:p14="http://schemas.microsoft.com/office/powerpoint/2010/main" val="3236845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autocorrelations plots</a:t>
            </a:r>
            <a:endParaRPr lang="en-IN" dirty="0"/>
          </a:p>
        </p:txBody>
      </p:sp>
      <p:pic>
        <p:nvPicPr>
          <p:cNvPr id="4" name="Content Placeholder 3"/>
          <p:cNvPicPr>
            <a:picLocks noGrp="1" noChangeAspect="1"/>
          </p:cNvPicPr>
          <p:nvPr>
            <p:ph idx="1"/>
          </p:nvPr>
        </p:nvPicPr>
        <p:blipFill>
          <a:blip r:embed="rId2"/>
          <a:stretch>
            <a:fillRect/>
          </a:stretch>
        </p:blipFill>
        <p:spPr>
          <a:xfrm>
            <a:off x="3391785" y="2063750"/>
            <a:ext cx="5722862" cy="3449638"/>
          </a:xfrm>
          <a:prstGeom prst="rect">
            <a:avLst/>
          </a:prstGeom>
        </p:spPr>
      </p:pic>
    </p:spTree>
    <p:extLst>
      <p:ext uri="{BB962C8B-B14F-4D97-AF65-F5344CB8AC3E}">
        <p14:creationId xmlns:p14="http://schemas.microsoft.com/office/powerpoint/2010/main" val="4107176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Regression  analysis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Model Used: </a:t>
            </a:r>
            <a:r>
              <a:rPr lang="en-IN" u="sng" dirty="0">
                <a:solidFill>
                  <a:schemeClr val="accent1"/>
                </a:solidFill>
              </a:rPr>
              <a:t>Decision Tree Regression </a:t>
            </a:r>
            <a:r>
              <a:rPr lang="en-IN" u="sng" dirty="0" smtClean="0">
                <a:solidFill>
                  <a:schemeClr val="accent1"/>
                </a:solidFill>
              </a:rPr>
              <a:t>model.</a:t>
            </a:r>
          </a:p>
          <a:p>
            <a:pPr lvl="1"/>
            <a:r>
              <a:rPr lang="en-US" dirty="0"/>
              <a:t>Decision Tree Regression is a supervised machine learning technique used for predicting a continuous target variable based on one or more input features. It is a versatile and interpretable model that builds a tree-like structure to make predictions</a:t>
            </a:r>
            <a:r>
              <a:rPr lang="en-US" dirty="0" smtClean="0"/>
              <a:t>.</a:t>
            </a:r>
            <a:endParaRPr lang="en-IN" dirty="0" smtClean="0">
              <a:solidFill>
                <a:schemeClr val="accent1"/>
              </a:solidFill>
            </a:endParaRPr>
          </a:p>
          <a:p>
            <a:r>
              <a:rPr lang="en-IN" u="sng" dirty="0" smtClean="0"/>
              <a:t>Advantages</a:t>
            </a:r>
            <a:r>
              <a:rPr lang="en-IN" dirty="0" smtClean="0">
                <a:solidFill>
                  <a:schemeClr val="accent1"/>
                </a:solidFill>
              </a:rPr>
              <a:t>:</a:t>
            </a:r>
          </a:p>
          <a:p>
            <a:pPr lvl="1"/>
            <a:r>
              <a:rPr lang="en-US" b="1" dirty="0">
                <a:solidFill>
                  <a:schemeClr val="accent1"/>
                </a:solidFill>
              </a:rPr>
              <a:t>Interpretability</a:t>
            </a:r>
            <a:r>
              <a:rPr lang="en-US" dirty="0">
                <a:solidFill>
                  <a:schemeClr val="accent1"/>
                </a:solidFill>
              </a:rPr>
              <a:t>:</a:t>
            </a:r>
            <a:r>
              <a:rPr lang="en-US" dirty="0"/>
              <a:t> Decision Trees are easy to interpret and explain. You can visualize the tree structure and understand the decision-making process.</a:t>
            </a:r>
          </a:p>
          <a:p>
            <a:pPr lvl="1"/>
            <a:r>
              <a:rPr lang="en-US" b="1" dirty="0">
                <a:solidFill>
                  <a:schemeClr val="accent1"/>
                </a:solidFill>
              </a:rPr>
              <a:t>Nonlinearity</a:t>
            </a:r>
            <a:r>
              <a:rPr lang="en-US" dirty="0"/>
              <a:t>: Decision Trees can capture nonlinear relationships between features and the target variable, making them suitable for complex datasets.</a:t>
            </a:r>
          </a:p>
          <a:p>
            <a:pPr lvl="1"/>
            <a:r>
              <a:rPr lang="en-US" b="1" dirty="0">
                <a:solidFill>
                  <a:schemeClr val="accent1"/>
                </a:solidFill>
              </a:rPr>
              <a:t>Handling Multicollinearity</a:t>
            </a:r>
            <a:r>
              <a:rPr lang="en-US" dirty="0"/>
              <a:t>: Decision Trees can handle </a:t>
            </a:r>
            <a:r>
              <a:rPr lang="en-US" dirty="0" err="1"/>
              <a:t>multicollinearity</a:t>
            </a:r>
            <a:r>
              <a:rPr lang="en-US" dirty="0"/>
              <a:t> (correlations between independent variables) effectively.</a:t>
            </a:r>
          </a:p>
          <a:p>
            <a:pPr lvl="1"/>
            <a:endParaRPr lang="en-IN" dirty="0" smtClean="0">
              <a:solidFill>
                <a:schemeClr val="accent1"/>
              </a:solidFill>
            </a:endParaRPr>
          </a:p>
          <a:p>
            <a:pPr marL="457200" lvl="1" indent="0">
              <a:buNone/>
            </a:pPr>
            <a:endParaRPr lang="en-IN" dirty="0">
              <a:solidFill>
                <a:schemeClr val="accent1"/>
              </a:solidFill>
            </a:endParaRPr>
          </a:p>
        </p:txBody>
      </p:sp>
    </p:spTree>
    <p:extLst>
      <p:ext uri="{BB962C8B-B14F-4D97-AF65-F5344CB8AC3E}">
        <p14:creationId xmlns:p14="http://schemas.microsoft.com/office/powerpoint/2010/main" val="16328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The objective can be broken down into the following detailed components:</a:t>
            </a:r>
          </a:p>
          <a:p>
            <a:pPr marL="457200" indent="-457200">
              <a:buFont typeface="+mj-lt"/>
              <a:buAutoNum type="arabicPeriod"/>
            </a:pPr>
            <a:r>
              <a:rPr lang="en-IN" dirty="0" smtClean="0">
                <a:solidFill>
                  <a:schemeClr val="accent1"/>
                </a:solidFill>
              </a:rPr>
              <a:t>Data Analysis</a:t>
            </a:r>
            <a:r>
              <a:rPr lang="en-IN" dirty="0" smtClean="0"/>
              <a:t>: Provide valuable insights to business entities regarding the effectiveness of their sales strategies through visualization and charts.</a:t>
            </a:r>
          </a:p>
          <a:p>
            <a:pPr marL="457200" indent="-457200">
              <a:buFont typeface="+mj-lt"/>
              <a:buAutoNum type="arabicPeriod"/>
            </a:pPr>
            <a:r>
              <a:rPr lang="en-IN" dirty="0">
                <a:solidFill>
                  <a:schemeClr val="accent1"/>
                </a:solidFill>
              </a:rPr>
              <a:t>Dashboard Creation</a:t>
            </a:r>
            <a:r>
              <a:rPr lang="en-IN" dirty="0"/>
              <a:t> : Identify the KPIs, design an intuitive and visually appealing dashboard, add interactive visualizations and filtering capabilities to allow users to explore the data at various levels of granularity</a:t>
            </a:r>
            <a:r>
              <a:rPr lang="en-IN" dirty="0" smtClean="0"/>
              <a:t>.</a:t>
            </a:r>
          </a:p>
          <a:p>
            <a:pPr marL="457200" indent="-457200">
              <a:buFont typeface="+mj-lt"/>
              <a:buAutoNum type="arabicPeriod"/>
            </a:pPr>
            <a:r>
              <a:rPr lang="en-IN" dirty="0" smtClean="0">
                <a:solidFill>
                  <a:schemeClr val="accent1"/>
                </a:solidFill>
              </a:rPr>
              <a:t>Actionable Insights and recommendations</a:t>
            </a:r>
            <a:r>
              <a:rPr lang="en-IN" dirty="0" smtClean="0"/>
              <a:t>: End goal is to share valuable insights and actionable information that can drive strategic decision making and support the company’s goal for growth, efficiency and customer satisfaction.</a:t>
            </a:r>
          </a:p>
          <a:p>
            <a:pPr marL="457200" indent="-457200">
              <a:buFont typeface="+mj-lt"/>
              <a:buAutoNum type="arabicPeriod"/>
            </a:pPr>
            <a:endParaRPr lang="en-IN" dirty="0" smtClean="0"/>
          </a:p>
          <a:p>
            <a:pPr marL="0" indent="0">
              <a:buNone/>
            </a:pPr>
            <a:endParaRPr lang="en-IN" dirty="0"/>
          </a:p>
        </p:txBody>
      </p:sp>
    </p:spTree>
    <p:extLst>
      <p:ext uri="{BB962C8B-B14F-4D97-AF65-F5344CB8AC3E}">
        <p14:creationId xmlns:p14="http://schemas.microsoft.com/office/powerpoint/2010/main" val="4143722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the  model</a:t>
            </a:r>
            <a:endParaRPr lang="en-IN" dirty="0"/>
          </a:p>
        </p:txBody>
      </p:sp>
      <p:pic>
        <p:nvPicPr>
          <p:cNvPr id="4" name="Content Placeholder 3"/>
          <p:cNvPicPr>
            <a:picLocks noGrp="1" noChangeAspect="1"/>
          </p:cNvPicPr>
          <p:nvPr>
            <p:ph idx="1"/>
          </p:nvPr>
        </p:nvPicPr>
        <p:blipFill>
          <a:blip r:embed="rId2"/>
          <a:stretch>
            <a:fillRect/>
          </a:stretch>
        </p:blipFill>
        <p:spPr>
          <a:xfrm>
            <a:off x="2020436" y="2016125"/>
            <a:ext cx="8465452" cy="3449638"/>
          </a:xfrm>
          <a:prstGeom prst="rect">
            <a:avLst/>
          </a:prstGeom>
        </p:spPr>
      </p:pic>
    </p:spTree>
    <p:extLst>
      <p:ext uri="{BB962C8B-B14F-4D97-AF65-F5344CB8AC3E}">
        <p14:creationId xmlns:p14="http://schemas.microsoft.com/office/powerpoint/2010/main" val="4051431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predictions</a:t>
            </a:r>
            <a:endParaRPr lang="en-IN" dirty="0"/>
          </a:p>
        </p:txBody>
      </p:sp>
      <p:pic>
        <p:nvPicPr>
          <p:cNvPr id="4" name="Content Placeholder 3"/>
          <p:cNvPicPr>
            <a:picLocks noGrp="1" noChangeAspect="1"/>
          </p:cNvPicPr>
          <p:nvPr>
            <p:ph idx="1"/>
          </p:nvPr>
        </p:nvPicPr>
        <p:blipFill>
          <a:blip r:embed="rId2"/>
          <a:stretch>
            <a:fillRect/>
          </a:stretch>
        </p:blipFill>
        <p:spPr>
          <a:xfrm>
            <a:off x="1450975" y="2440671"/>
            <a:ext cx="9604375" cy="2600545"/>
          </a:xfrm>
          <a:prstGeom prst="rect">
            <a:avLst/>
          </a:prstGeom>
        </p:spPr>
      </p:pic>
    </p:spTree>
    <p:extLst>
      <p:ext uri="{BB962C8B-B14F-4D97-AF65-F5344CB8AC3E}">
        <p14:creationId xmlns:p14="http://schemas.microsoft.com/office/powerpoint/2010/main" val="550623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normAutofit/>
          </a:bodyPr>
          <a:lstStyle/>
          <a:p>
            <a:r>
              <a:rPr lang="en-US" sz="2400" dirty="0"/>
              <a:t>Decision Tree Regression model achieved impressive results, as indicated by the low MAE, MSE, and high R-squared values. This suggests that the model effectively captures the relationships between the quantity, price, and profit, making it a suitable choice for predicting profit based on these features.</a:t>
            </a:r>
            <a:endParaRPr lang="en-IN" sz="2400" dirty="0"/>
          </a:p>
        </p:txBody>
      </p:sp>
    </p:spTree>
    <p:extLst>
      <p:ext uri="{BB962C8B-B14F-4D97-AF65-F5344CB8AC3E}">
        <p14:creationId xmlns:p14="http://schemas.microsoft.com/office/powerpoint/2010/main" val="215716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Dashboard</a:t>
            </a:r>
            <a:endParaRPr lang="en-IN" dirty="0"/>
          </a:p>
        </p:txBody>
      </p:sp>
      <p:sp>
        <p:nvSpPr>
          <p:cNvPr id="3" name="Content Placeholder 2"/>
          <p:cNvSpPr>
            <a:spLocks noGrp="1"/>
          </p:cNvSpPr>
          <p:nvPr>
            <p:ph idx="1"/>
          </p:nvPr>
        </p:nvSpPr>
        <p:spPr/>
        <p:txBody>
          <a:bodyPr/>
          <a:lstStyle/>
          <a:p>
            <a:r>
              <a:rPr lang="en-US" dirty="0"/>
              <a:t>Creating a dashboard is an essential step in presenting and visualizing the insights and results of your data analysis or reporting. Dashboards provide a clear and concise way to convey complex information to your audience. Here's a description of how to create a </a:t>
            </a:r>
            <a:r>
              <a:rPr lang="en-US" dirty="0" smtClean="0"/>
              <a:t>dashboard</a:t>
            </a:r>
          </a:p>
          <a:p>
            <a:r>
              <a:rPr lang="en-US" dirty="0" smtClean="0"/>
              <a:t>Dashboard Tool Used:   </a:t>
            </a:r>
            <a:r>
              <a:rPr lang="en-US" u="sng" dirty="0" smtClean="0">
                <a:solidFill>
                  <a:schemeClr val="accent1"/>
                </a:solidFill>
              </a:rPr>
              <a:t>PowerBI</a:t>
            </a:r>
            <a:endParaRPr lang="en-IN" u="sng" dirty="0">
              <a:solidFill>
                <a:schemeClr val="accent1"/>
              </a:solidFill>
            </a:endParaRPr>
          </a:p>
        </p:txBody>
      </p:sp>
    </p:spTree>
    <p:extLst>
      <p:ext uri="{BB962C8B-B14F-4D97-AF65-F5344CB8AC3E}">
        <p14:creationId xmlns:p14="http://schemas.microsoft.com/office/powerpoint/2010/main" val="2700190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2243" y="269781"/>
            <a:ext cx="9774014" cy="5487166"/>
          </a:xfrm>
          <a:prstGeom prst="rect">
            <a:avLst/>
          </a:prstGeom>
        </p:spPr>
      </p:pic>
    </p:spTree>
    <p:extLst>
      <p:ext uri="{BB962C8B-B14F-4D97-AF65-F5344CB8AC3E}">
        <p14:creationId xmlns:p14="http://schemas.microsoft.com/office/powerpoint/2010/main" val="2886732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Forecasting  THE  sales  of  next month</a:t>
            </a:r>
            <a:br>
              <a:rPr lang="en-IN" dirty="0" smtClean="0"/>
            </a:br>
            <a:endParaRPr lang="en-IN" dirty="0"/>
          </a:p>
        </p:txBody>
      </p:sp>
      <p:sp>
        <p:nvSpPr>
          <p:cNvPr id="5" name="Content Placeholder 4"/>
          <p:cNvSpPr>
            <a:spLocks noGrp="1"/>
          </p:cNvSpPr>
          <p:nvPr>
            <p:ph idx="1"/>
          </p:nvPr>
        </p:nvSpPr>
        <p:spPr/>
        <p:txBody>
          <a:bodyPr/>
          <a:lstStyle/>
          <a:p>
            <a:r>
              <a:rPr lang="en-US" dirty="0" smtClean="0"/>
              <a:t>In the </a:t>
            </a:r>
            <a:r>
              <a:rPr lang="en-US" dirty="0"/>
              <a:t>ongoing quest to harness the power of data-driven decision-making, </a:t>
            </a:r>
            <a:r>
              <a:rPr lang="en-US" dirty="0"/>
              <a:t>I</a:t>
            </a:r>
            <a:r>
              <a:rPr lang="en-US" dirty="0" smtClean="0"/>
              <a:t> </a:t>
            </a:r>
            <a:r>
              <a:rPr lang="en-US" dirty="0"/>
              <a:t>have achieved a significant milestone by successfully predicting the sales values for the next 15 days using Power BI. This accomplishment </a:t>
            </a:r>
            <a:r>
              <a:rPr lang="en-US" dirty="0" smtClean="0"/>
              <a:t>reflects </a:t>
            </a:r>
            <a:r>
              <a:rPr lang="en-US" dirty="0"/>
              <a:t>commitment to </a:t>
            </a:r>
            <a:r>
              <a:rPr lang="en-US" dirty="0" smtClean="0"/>
              <a:t>leveraging the </a:t>
            </a:r>
            <a:r>
              <a:rPr lang="en-US" dirty="0"/>
              <a:t>data analytics to optimize operations, improve inventory management, and drive profitability.</a:t>
            </a:r>
            <a:endParaRPr lang="en-IN" dirty="0"/>
          </a:p>
        </p:txBody>
      </p:sp>
    </p:spTree>
    <p:extLst>
      <p:ext uri="{BB962C8B-B14F-4D97-AF65-F5344CB8AC3E}">
        <p14:creationId xmlns:p14="http://schemas.microsoft.com/office/powerpoint/2010/main" val="1291830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Forecasting  </a:t>
            </a:r>
            <a:endParaRPr lang="en-IN" dirty="0"/>
          </a:p>
        </p:txBody>
      </p:sp>
      <p:sp>
        <p:nvSpPr>
          <p:cNvPr id="5" name="Content Placeholder 4"/>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1451579" y="2015733"/>
            <a:ext cx="7060654" cy="3794864"/>
          </a:xfrm>
          <a:prstGeom prst="rect">
            <a:avLst/>
          </a:prstGeom>
        </p:spPr>
      </p:pic>
    </p:spTree>
    <p:extLst>
      <p:ext uri="{BB962C8B-B14F-4D97-AF65-F5344CB8AC3E}">
        <p14:creationId xmlns:p14="http://schemas.microsoft.com/office/powerpoint/2010/main" val="1727948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Actionable  insights</a:t>
            </a:r>
            <a:endParaRPr lang="en-IN" dirty="0"/>
          </a:p>
        </p:txBody>
      </p:sp>
      <p:sp>
        <p:nvSpPr>
          <p:cNvPr id="3" name="Content Placeholder 2"/>
          <p:cNvSpPr>
            <a:spLocks noGrp="1"/>
          </p:cNvSpPr>
          <p:nvPr>
            <p:ph idx="1"/>
          </p:nvPr>
        </p:nvSpPr>
        <p:spPr>
          <a:xfrm>
            <a:off x="1451579" y="2015732"/>
            <a:ext cx="9603275" cy="4204093"/>
          </a:xfrm>
        </p:spPr>
        <p:txBody>
          <a:bodyPr>
            <a:normAutofit fontScale="70000" lnSpcReduction="20000"/>
          </a:bodyPr>
          <a:lstStyle/>
          <a:p>
            <a:r>
              <a:rPr lang="en-US" dirty="0" smtClean="0"/>
              <a:t>The </a:t>
            </a:r>
            <a:r>
              <a:rPr lang="en-US" dirty="0"/>
              <a:t>Exploratory Data Analysis (EDA) showed Marvelous Visualizations for gaining deeper insights into our dataset. These visualizations not only highlight key patterns and trends but also provide a visually engaging representation of our data, making complex information more accessible and actionable for our decision-makers.</a:t>
            </a:r>
            <a:endParaRPr lang="en-US" dirty="0" smtClean="0"/>
          </a:p>
          <a:p>
            <a:r>
              <a:rPr lang="en-US" dirty="0" smtClean="0"/>
              <a:t>The correlation between 'Qty.' and 'Amount' is approximately 0.620085, which indicates a moderate positive correlation.</a:t>
            </a:r>
          </a:p>
          <a:p>
            <a:r>
              <a:rPr lang="en-US" dirty="0" smtClean="0"/>
              <a:t>The </a:t>
            </a:r>
            <a:r>
              <a:rPr lang="en-US" dirty="0"/>
              <a:t>profitability analysis has provided valuable insights into the financial performance of the products. It serves as a foundation for data-driven decision-making, enabling and optimizing the pricing strategies and enhance overall profitability. Moving forward, we will continue to monitor and analyze profitability to adapt to changing market conditions and business objectives</a:t>
            </a:r>
            <a:r>
              <a:rPr lang="en-US" dirty="0" smtClean="0"/>
              <a:t>.</a:t>
            </a:r>
          </a:p>
          <a:p>
            <a:r>
              <a:rPr lang="en-US" dirty="0"/>
              <a:t>Decision Tree Regression model achieved impressive results, as indicated by the low MAE, MSE, and high R-squared values. This suggests that the model effectively captures the relationships between the quantity, price, and profit, making it a suitable choice for predicting profit based on these features</a:t>
            </a:r>
            <a:r>
              <a:rPr lang="en-US" dirty="0" smtClean="0"/>
              <a:t>.</a:t>
            </a:r>
          </a:p>
          <a:p>
            <a:r>
              <a:rPr lang="en-US" dirty="0" smtClean="0"/>
              <a:t>In the end, by </a:t>
            </a:r>
            <a:r>
              <a:rPr lang="en-US" dirty="0"/>
              <a:t>successfully predicting the sales values for the next 15 days using Power </a:t>
            </a:r>
            <a:r>
              <a:rPr lang="en-US" dirty="0" smtClean="0"/>
              <a:t>BI, this </a:t>
            </a:r>
            <a:r>
              <a:rPr lang="en-US" dirty="0"/>
              <a:t>accomplishment reflects commitment to leveraging the data analytics to optimize operations, improve inventory management, and drive profitability</a:t>
            </a:r>
            <a:r>
              <a:rPr lang="en-US" dirty="0" smtClean="0"/>
              <a:t>.</a:t>
            </a:r>
          </a:p>
        </p:txBody>
      </p:sp>
    </p:spTree>
    <p:extLst>
      <p:ext uri="{BB962C8B-B14F-4D97-AF65-F5344CB8AC3E}">
        <p14:creationId xmlns:p14="http://schemas.microsoft.com/office/powerpoint/2010/main" val="3606115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Recommendations  To  Increase  sales</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accent1"/>
                </a:solidFill>
              </a:rPr>
              <a:t>Lowering the Prices to attract customers </a:t>
            </a:r>
            <a:r>
              <a:rPr lang="en-US" dirty="0" smtClean="0"/>
              <a:t>:</a:t>
            </a:r>
            <a:endParaRPr lang="en-US" dirty="0"/>
          </a:p>
          <a:p>
            <a:pPr lvl="1"/>
            <a:r>
              <a:rPr lang="en-US" b="1" i="1" u="sng" dirty="0"/>
              <a:t>Price Sensitivity</a:t>
            </a:r>
            <a:r>
              <a:rPr lang="en-US" dirty="0"/>
              <a:t>: Lowering the profit margin typically results in reduced prices for your products or services. This can make your offerings more attractive to price-sensitive consumers who were previously hesitant to make a purchase.</a:t>
            </a:r>
          </a:p>
          <a:p>
            <a:pPr lvl="1"/>
            <a:r>
              <a:rPr lang="en-US" b="1" i="1" u="sng" dirty="0"/>
              <a:t>Expanded Customer Base</a:t>
            </a:r>
            <a:r>
              <a:rPr lang="en-US" dirty="0"/>
              <a:t>: Lower prices can widen your customer base by attracting a larger segment of the market. Customers who were previously out of reach due to high pricing may now consider your products as affordable options.</a:t>
            </a:r>
          </a:p>
          <a:p>
            <a:pPr lvl="1"/>
            <a:r>
              <a:rPr lang="en-US" b="1" i="1" u="sng" dirty="0"/>
              <a:t>Competitive Advantage</a:t>
            </a:r>
            <a:r>
              <a:rPr lang="en-US" dirty="0"/>
              <a:t>: In competitive markets, lower prices can give your business a competitive advantage. It allows you to stand out from competitors and potentially capture market share from them.</a:t>
            </a:r>
          </a:p>
          <a:p>
            <a:endParaRPr lang="en-IN" dirty="0"/>
          </a:p>
        </p:txBody>
      </p:sp>
    </p:spTree>
    <p:extLst>
      <p:ext uri="{BB962C8B-B14F-4D97-AF65-F5344CB8AC3E}">
        <p14:creationId xmlns:p14="http://schemas.microsoft.com/office/powerpoint/2010/main" val="112582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Recommendations  To  Increase  sales</a:t>
            </a:r>
            <a:endParaRPr lang="en-IN" dirty="0"/>
          </a:p>
        </p:txBody>
      </p:sp>
      <p:sp>
        <p:nvSpPr>
          <p:cNvPr id="3" name="Content Placeholder 2"/>
          <p:cNvSpPr>
            <a:spLocks noGrp="1"/>
          </p:cNvSpPr>
          <p:nvPr>
            <p:ph idx="1"/>
          </p:nvPr>
        </p:nvSpPr>
        <p:spPr/>
        <p:txBody>
          <a:bodyPr/>
          <a:lstStyle/>
          <a:p>
            <a:r>
              <a:rPr lang="en-US" b="1" dirty="0">
                <a:solidFill>
                  <a:schemeClr val="accent1"/>
                </a:solidFill>
              </a:rPr>
              <a:t>Customer Acquisition</a:t>
            </a:r>
            <a:r>
              <a:rPr lang="en-US" dirty="0"/>
              <a:t>:</a:t>
            </a:r>
          </a:p>
          <a:p>
            <a:pPr lvl="1"/>
            <a:r>
              <a:rPr lang="en-US" b="1" i="1" u="sng" dirty="0"/>
              <a:t>Attracting New Customers</a:t>
            </a:r>
            <a:r>
              <a:rPr lang="en-US" dirty="0"/>
              <a:t>: Lower prices are likely to draw in new customers who were previously unaware of your brand or reluctant to try it. This is particularly effective in industries with high competition.</a:t>
            </a:r>
          </a:p>
          <a:p>
            <a:pPr lvl="1"/>
            <a:r>
              <a:rPr lang="en-US" b="1" i="1" u="sng" dirty="0"/>
              <a:t>Trial Purchases</a:t>
            </a:r>
            <a:r>
              <a:rPr lang="en-US" dirty="0"/>
              <a:t>: Lower prices can encourage customers to try your products or services. Once they experience the quality and value you offer, they may become loyal customers in the long run.</a:t>
            </a:r>
          </a:p>
          <a:p>
            <a:endParaRPr lang="en-IN" dirty="0"/>
          </a:p>
        </p:txBody>
      </p:sp>
    </p:spTree>
    <p:extLst>
      <p:ext uri="{BB962C8B-B14F-4D97-AF65-F5344CB8AC3E}">
        <p14:creationId xmlns:p14="http://schemas.microsoft.com/office/powerpoint/2010/main" val="384896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the </a:t>
            </a:r>
            <a:r>
              <a:rPr lang="en-IN" dirty="0" smtClean="0"/>
              <a:t>dataset</a:t>
            </a:r>
            <a:endParaRPr lang="en-IN" dirty="0"/>
          </a:p>
        </p:txBody>
      </p:sp>
      <p:pic>
        <p:nvPicPr>
          <p:cNvPr id="4" name="Content Placeholder 3"/>
          <p:cNvPicPr>
            <a:picLocks noGrp="1" noChangeAspect="1"/>
          </p:cNvPicPr>
          <p:nvPr>
            <p:ph idx="1"/>
          </p:nvPr>
        </p:nvPicPr>
        <p:blipFill>
          <a:blip r:embed="rId2"/>
          <a:stretch>
            <a:fillRect/>
          </a:stretch>
        </p:blipFill>
        <p:spPr>
          <a:xfrm>
            <a:off x="1450975" y="2211185"/>
            <a:ext cx="9587183" cy="3351415"/>
          </a:xfrm>
          <a:prstGeom prst="rect">
            <a:avLst/>
          </a:prstGeom>
        </p:spPr>
      </p:pic>
    </p:spTree>
    <p:extLst>
      <p:ext uri="{BB962C8B-B14F-4D97-AF65-F5344CB8AC3E}">
        <p14:creationId xmlns:p14="http://schemas.microsoft.com/office/powerpoint/2010/main" val="384388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Recommendations  To  Increase  sales</a:t>
            </a:r>
            <a:endParaRPr lang="en-IN" dirty="0"/>
          </a:p>
        </p:txBody>
      </p:sp>
      <p:sp>
        <p:nvSpPr>
          <p:cNvPr id="3" name="Content Placeholder 2"/>
          <p:cNvSpPr>
            <a:spLocks noGrp="1"/>
          </p:cNvSpPr>
          <p:nvPr>
            <p:ph idx="1"/>
          </p:nvPr>
        </p:nvSpPr>
        <p:spPr/>
        <p:txBody>
          <a:bodyPr>
            <a:normAutofit/>
          </a:bodyPr>
          <a:lstStyle/>
          <a:p>
            <a:r>
              <a:rPr lang="en-US" b="1" dirty="0">
                <a:solidFill>
                  <a:schemeClr val="accent1"/>
                </a:solidFill>
              </a:rPr>
              <a:t>Word of Mouth Marketing</a:t>
            </a:r>
            <a:r>
              <a:rPr lang="en-US" dirty="0"/>
              <a:t>:</a:t>
            </a:r>
          </a:p>
          <a:p>
            <a:pPr lvl="1"/>
            <a:r>
              <a:rPr lang="en-US" b="1" i="1" u="sng" dirty="0"/>
              <a:t>Customer Advocacy</a:t>
            </a:r>
            <a:r>
              <a:rPr lang="en-US" dirty="0"/>
              <a:t>: Satisfied customers are more likely to recommend your brand to others when they perceive value in your offerings. This word-of-mouth marketing can lead to organic growth through referrals.</a:t>
            </a:r>
          </a:p>
          <a:p>
            <a:pPr lvl="1"/>
            <a:r>
              <a:rPr lang="en-US" b="1" i="1" u="sng" dirty="0"/>
              <a:t>Social Media Buzz</a:t>
            </a:r>
            <a:r>
              <a:rPr lang="en-US" dirty="0"/>
              <a:t>: Positive reviews and experiences shared on social media platforms can create buzz around your brand, attracting new customers who trust the opinions of their peers.</a:t>
            </a:r>
          </a:p>
          <a:p>
            <a:endParaRPr lang="en-IN" dirty="0"/>
          </a:p>
        </p:txBody>
      </p:sp>
    </p:spTree>
    <p:extLst>
      <p:ext uri="{BB962C8B-B14F-4D97-AF65-F5344CB8AC3E}">
        <p14:creationId xmlns:p14="http://schemas.microsoft.com/office/powerpoint/2010/main" val="1482933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thankyou</a:t>
            </a:r>
            <a:endParaRPr lang="en-IN" dirty="0"/>
          </a:p>
        </p:txBody>
      </p:sp>
    </p:spTree>
    <p:extLst>
      <p:ext uri="{BB962C8B-B14F-4D97-AF65-F5344CB8AC3E}">
        <p14:creationId xmlns:p14="http://schemas.microsoft.com/office/powerpoint/2010/main" val="337957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Technologies and Tools Used:</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solidFill>
                  <a:schemeClr val="accent1"/>
                </a:solidFill>
              </a:rPr>
              <a:t>Microsoft Excel:</a:t>
            </a:r>
            <a:endParaRPr lang="en-US" dirty="0">
              <a:solidFill>
                <a:schemeClr val="accent1"/>
              </a:solidFill>
            </a:endParaRPr>
          </a:p>
          <a:p>
            <a:pPr lvl="1"/>
            <a:r>
              <a:rPr lang="en-US" dirty="0"/>
              <a:t>Utilized Microsoft Excel for initial data exploration, </a:t>
            </a:r>
            <a:r>
              <a:rPr lang="en-US" dirty="0"/>
              <a:t>importing</a:t>
            </a:r>
            <a:r>
              <a:rPr lang="en-US" dirty="0" smtClean="0"/>
              <a:t>, </a:t>
            </a:r>
            <a:r>
              <a:rPr lang="en-US" dirty="0"/>
              <a:t>and basic data </a:t>
            </a:r>
            <a:r>
              <a:rPr lang="en-US" dirty="0" smtClean="0"/>
              <a:t>manipulation.</a:t>
            </a:r>
            <a:endParaRPr lang="en-US" dirty="0"/>
          </a:p>
          <a:p>
            <a:r>
              <a:rPr lang="en-US" b="1" dirty="0">
                <a:solidFill>
                  <a:schemeClr val="accent1"/>
                </a:solidFill>
              </a:rPr>
              <a:t>Python for Data Analysis:</a:t>
            </a:r>
            <a:endParaRPr lang="en-US" dirty="0">
              <a:solidFill>
                <a:schemeClr val="accent1"/>
              </a:solidFill>
            </a:endParaRPr>
          </a:p>
          <a:p>
            <a:pPr lvl="1"/>
            <a:r>
              <a:rPr lang="en-US" dirty="0"/>
              <a:t>Employed Python, along with libraries such as Pandas, </a:t>
            </a:r>
            <a:r>
              <a:rPr lang="en-US" dirty="0" err="1"/>
              <a:t>NumPy</a:t>
            </a:r>
            <a:r>
              <a:rPr lang="en-US" dirty="0"/>
              <a:t>, and </a:t>
            </a:r>
            <a:r>
              <a:rPr lang="en-US" dirty="0" err="1"/>
              <a:t>Matplotlib</a:t>
            </a:r>
            <a:r>
              <a:rPr lang="en-US" dirty="0"/>
              <a:t>, for in-depth data analysis and manipulation.</a:t>
            </a:r>
          </a:p>
          <a:p>
            <a:pPr lvl="1"/>
            <a:r>
              <a:rPr lang="en-US" dirty="0"/>
              <a:t>Conducted Exploratory Data Analysis (EDA) using </a:t>
            </a:r>
            <a:r>
              <a:rPr lang="en-US" dirty="0" err="1"/>
              <a:t>Jupyter</a:t>
            </a:r>
            <a:r>
              <a:rPr lang="en-US" dirty="0"/>
              <a:t> Notebook for data visualization and statistical analysis.</a:t>
            </a:r>
          </a:p>
          <a:p>
            <a:pPr lvl="1"/>
            <a:r>
              <a:rPr lang="en-US" dirty="0"/>
              <a:t>Executed data preprocessing tasks, including handling missing </a:t>
            </a:r>
            <a:r>
              <a:rPr lang="en-US" dirty="0" smtClean="0"/>
              <a:t>values.</a:t>
            </a:r>
            <a:endParaRPr lang="en-US" dirty="0"/>
          </a:p>
          <a:p>
            <a:pPr lvl="1"/>
            <a:r>
              <a:rPr lang="en-US" dirty="0"/>
              <a:t>Applied machine learning algorithms </a:t>
            </a:r>
            <a:r>
              <a:rPr lang="en-US" dirty="0" smtClean="0"/>
              <a:t>for </a:t>
            </a:r>
            <a:r>
              <a:rPr lang="en-US" dirty="0"/>
              <a:t>predictive analysis and insights generation.</a:t>
            </a:r>
          </a:p>
          <a:p>
            <a:r>
              <a:rPr lang="en-US" b="1" dirty="0">
                <a:solidFill>
                  <a:schemeClr val="accent1"/>
                </a:solidFill>
              </a:rPr>
              <a:t>Power BI for Visualization:</a:t>
            </a:r>
            <a:endParaRPr lang="en-US" dirty="0">
              <a:solidFill>
                <a:schemeClr val="accent1"/>
              </a:solidFill>
            </a:endParaRPr>
          </a:p>
          <a:p>
            <a:pPr lvl="1"/>
            <a:r>
              <a:rPr lang="en-US" dirty="0"/>
              <a:t>Leveraged Power BI for advanced data visualization and interactive dashboards.</a:t>
            </a:r>
          </a:p>
          <a:p>
            <a:pPr lvl="1"/>
            <a:r>
              <a:rPr lang="en-US" dirty="0"/>
              <a:t>Created visually appealing charts, graphs, and reports to present key findings and insights.</a:t>
            </a:r>
          </a:p>
          <a:p>
            <a:pPr lvl="1"/>
            <a:r>
              <a:rPr lang="en-US" dirty="0"/>
              <a:t>Enabled stakeholders to interact with the data and explore it dynamically.</a:t>
            </a:r>
          </a:p>
        </p:txBody>
      </p:sp>
    </p:spTree>
    <p:extLst>
      <p:ext uri="{BB962C8B-B14F-4D97-AF65-F5344CB8AC3E}">
        <p14:creationId xmlns:p14="http://schemas.microsoft.com/office/powerpoint/2010/main" val="107942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smtClean="0"/>
              <a:t>Preparation</a:t>
            </a:r>
            <a:endParaRPr lang="en-IN" dirty="0"/>
          </a:p>
        </p:txBody>
      </p:sp>
      <p:sp>
        <p:nvSpPr>
          <p:cNvPr id="3" name="Content Placeholder 2"/>
          <p:cNvSpPr>
            <a:spLocks noGrp="1"/>
          </p:cNvSpPr>
          <p:nvPr>
            <p:ph idx="1"/>
          </p:nvPr>
        </p:nvSpPr>
        <p:spPr/>
        <p:txBody>
          <a:bodyPr/>
          <a:lstStyle/>
          <a:p>
            <a:r>
              <a:rPr lang="en-IN" dirty="0" smtClean="0"/>
              <a:t>Importing Libraries and making and importing csv file.</a:t>
            </a:r>
          </a:p>
          <a:p>
            <a:endParaRPr lang="en-IN" dirty="0"/>
          </a:p>
        </p:txBody>
      </p:sp>
      <p:pic>
        <p:nvPicPr>
          <p:cNvPr id="4" name="Picture 3"/>
          <p:cNvPicPr>
            <a:picLocks noChangeAspect="1"/>
          </p:cNvPicPr>
          <p:nvPr/>
        </p:nvPicPr>
        <p:blipFill>
          <a:blip r:embed="rId2"/>
          <a:stretch>
            <a:fillRect/>
          </a:stretch>
        </p:blipFill>
        <p:spPr>
          <a:xfrm>
            <a:off x="2254719" y="2496928"/>
            <a:ext cx="7996994" cy="3131395"/>
          </a:xfrm>
          <a:prstGeom prst="rect">
            <a:avLst/>
          </a:prstGeom>
        </p:spPr>
      </p:pic>
    </p:spTree>
    <p:extLst>
      <p:ext uri="{BB962C8B-B14F-4D97-AF65-F5344CB8AC3E}">
        <p14:creationId xmlns:p14="http://schemas.microsoft.com/office/powerpoint/2010/main" val="384258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pic>
        <p:nvPicPr>
          <p:cNvPr id="4" name="Content Placeholder 3"/>
          <p:cNvPicPr>
            <a:picLocks noGrp="1" noChangeAspect="1"/>
          </p:cNvPicPr>
          <p:nvPr>
            <p:ph idx="1"/>
          </p:nvPr>
        </p:nvPicPr>
        <p:blipFill>
          <a:blip r:embed="rId2"/>
          <a:stretch>
            <a:fillRect/>
          </a:stretch>
        </p:blipFill>
        <p:spPr>
          <a:xfrm>
            <a:off x="2368905" y="1958975"/>
            <a:ext cx="7768621" cy="3449638"/>
          </a:xfrm>
          <a:prstGeom prst="rect">
            <a:avLst/>
          </a:prstGeom>
        </p:spPr>
      </p:pic>
    </p:spTree>
    <p:extLst>
      <p:ext uri="{BB962C8B-B14F-4D97-AF65-F5344CB8AC3E}">
        <p14:creationId xmlns:p14="http://schemas.microsoft.com/office/powerpoint/2010/main" val="19838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a:t>
            </a:r>
            <a:endParaRPr lang="en-IN" dirty="0"/>
          </a:p>
        </p:txBody>
      </p:sp>
      <p:pic>
        <p:nvPicPr>
          <p:cNvPr id="4" name="Content Placeholder 3"/>
          <p:cNvPicPr>
            <a:picLocks noGrp="1" noChangeAspect="1"/>
          </p:cNvPicPr>
          <p:nvPr>
            <p:ph idx="1"/>
          </p:nvPr>
        </p:nvPicPr>
        <p:blipFill>
          <a:blip r:embed="rId2"/>
          <a:stretch>
            <a:fillRect/>
          </a:stretch>
        </p:blipFill>
        <p:spPr>
          <a:xfrm>
            <a:off x="2411768" y="2025650"/>
            <a:ext cx="7682895" cy="3449638"/>
          </a:xfrm>
          <a:prstGeom prst="rect">
            <a:avLst/>
          </a:prstGeom>
        </p:spPr>
      </p:pic>
    </p:spTree>
    <p:extLst>
      <p:ext uri="{BB962C8B-B14F-4D97-AF65-F5344CB8AC3E}">
        <p14:creationId xmlns:p14="http://schemas.microsoft.com/office/powerpoint/2010/main" val="385361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a:t>
            </a:r>
            <a:endParaRPr lang="en-IN" dirty="0"/>
          </a:p>
        </p:txBody>
      </p:sp>
      <p:pic>
        <p:nvPicPr>
          <p:cNvPr id="4" name="Content Placeholder 3"/>
          <p:cNvPicPr>
            <a:picLocks noGrp="1" noChangeAspect="1"/>
          </p:cNvPicPr>
          <p:nvPr>
            <p:ph idx="1"/>
          </p:nvPr>
        </p:nvPicPr>
        <p:blipFill>
          <a:blip r:embed="rId2"/>
          <a:stretch>
            <a:fillRect/>
          </a:stretch>
        </p:blipFill>
        <p:spPr>
          <a:xfrm>
            <a:off x="2534904" y="2006600"/>
            <a:ext cx="7436623" cy="3449638"/>
          </a:xfrm>
          <a:prstGeom prst="rect">
            <a:avLst/>
          </a:prstGeom>
        </p:spPr>
      </p:pic>
    </p:spTree>
    <p:extLst>
      <p:ext uri="{BB962C8B-B14F-4D97-AF65-F5344CB8AC3E}">
        <p14:creationId xmlns:p14="http://schemas.microsoft.com/office/powerpoint/2010/main" val="12343603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231</TotalTime>
  <Words>1538</Words>
  <Application>Microsoft Office PowerPoint</Application>
  <PresentationFormat>Widescreen</PresentationFormat>
  <Paragraphs>95</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Gill Sans MT</vt:lpstr>
      <vt:lpstr>Gallery</vt:lpstr>
      <vt:lpstr>Sales  data   analysis</vt:lpstr>
      <vt:lpstr>objective</vt:lpstr>
      <vt:lpstr>description</vt:lpstr>
      <vt:lpstr>overview of the dataset</vt:lpstr>
      <vt:lpstr>Technologies and Tools Used:</vt:lpstr>
      <vt:lpstr>Data Preparation</vt:lpstr>
      <vt:lpstr>Data pre-processing</vt:lpstr>
      <vt:lpstr>Data cleaning</vt:lpstr>
      <vt:lpstr>Data   analysis</vt:lpstr>
      <vt:lpstr>Data   analysis</vt:lpstr>
      <vt:lpstr>Sales  trends  over  time</vt:lpstr>
      <vt:lpstr>Top  5  most  selling  items  by  quantity</vt:lpstr>
      <vt:lpstr>Top  selling  items  by  units</vt:lpstr>
      <vt:lpstr>Top selling items excluding  “pcs.”</vt:lpstr>
      <vt:lpstr>Revenue  analysis  </vt:lpstr>
      <vt:lpstr>Visualizing  revenue  by  top 5 revenue categories</vt:lpstr>
      <vt:lpstr>Prize  trends over time</vt:lpstr>
      <vt:lpstr>Price  distribution  and  outliers</vt:lpstr>
      <vt:lpstr>outliers</vt:lpstr>
      <vt:lpstr>Correlation  heat map</vt:lpstr>
      <vt:lpstr>Correlation  heat map  Analysis</vt:lpstr>
      <vt:lpstr>visualising using Scatter matrix</vt:lpstr>
      <vt:lpstr>Profitability  analysis</vt:lpstr>
      <vt:lpstr>results</vt:lpstr>
      <vt:lpstr>Top  3  most  profitable  items</vt:lpstr>
      <vt:lpstr>Key insights</vt:lpstr>
      <vt:lpstr>Time-series  plot</vt:lpstr>
      <vt:lpstr>autocorrelations plots</vt:lpstr>
      <vt:lpstr>Regression  analysis</vt:lpstr>
      <vt:lpstr>Implementing  the  model</vt:lpstr>
      <vt:lpstr>predictions</vt:lpstr>
      <vt:lpstr>Conclusion  </vt:lpstr>
      <vt:lpstr>Creating  Dashboard</vt:lpstr>
      <vt:lpstr>PowerPoint Presentation</vt:lpstr>
      <vt:lpstr>Forecasting  THE  sales  of  next month </vt:lpstr>
      <vt:lpstr>Forecasting  </vt:lpstr>
      <vt:lpstr>Actionable  insights</vt:lpstr>
      <vt:lpstr>Recommendations  To  Increase  sales</vt:lpstr>
      <vt:lpstr>Recommendations  To  Increase  sales</vt:lpstr>
      <vt:lpstr>Recommendations  To  Increase  sales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analysis</dc:title>
  <dc:creator>Keshav Sharma</dc:creator>
  <cp:lastModifiedBy>Keshav Sharma</cp:lastModifiedBy>
  <cp:revision>15</cp:revision>
  <dcterms:created xsi:type="dcterms:W3CDTF">2023-09-12T15:39:58Z</dcterms:created>
  <dcterms:modified xsi:type="dcterms:W3CDTF">2023-09-12T19:31:16Z</dcterms:modified>
</cp:coreProperties>
</file>