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677" r:id="rId3"/>
  </p:sldMasterIdLst>
  <p:notesMasterIdLst>
    <p:notesMasterId r:id="rId12"/>
  </p:notesMasterIdLst>
  <p:sldIdLst>
    <p:sldId id="257" r:id="rId4"/>
    <p:sldId id="258" r:id="rId5"/>
    <p:sldId id="263" r:id="rId6"/>
    <p:sldId id="266" r:id="rId7"/>
    <p:sldId id="267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9803B2-17DE-9FC2-CC33-64CD42369D16}" name="Tabaei, Seyedmasih" initials="ST" userId="S::sey1485s@hs-coburg.de::20ef11cf-ce38-4a05-8519-07acf0a45c0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347A0-5D99-48CB-9BA7-B80E275C99C2}" type="datetimeFigureOut">
              <a:rPr lang="de-DE" smtClean="0"/>
              <a:t>31.03.2025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A376-8963-4FBD-A106-95DF01BAB93F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16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pic>
        <p:nvPicPr>
          <p:cNvPr id="7" name="Grafik 6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E6D4B672-404E-BC4D-8FFA-E074D90EEE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12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67D168-45BD-F288-4B9E-0F9F2087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6501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89EEA7-FEA4-4BD5-87D8-59CF4841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1116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D31B9ABD-5FFE-32C0-F3F6-F4BE73AD641E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1116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C2DE1BAB-FEFA-4557-297E-715EA93F4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1314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53C6DA-EDF2-9DBE-EF8B-298272694A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07C87D-EC75-C34C-D48B-3E15352347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DE1085-844F-9C53-71A9-055285938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0000" y="1350000"/>
            <a:ext cx="5400000" cy="396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ABE3CE71-9795-FE23-C134-1C7F3BEC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5892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544CB9-9E71-069F-8099-7763B34A35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000" y="630000"/>
            <a:ext cx="11160000" cy="360000"/>
          </a:xfrm>
        </p:spPr>
        <p:txBody>
          <a:bodyPr/>
          <a:lstStyle/>
          <a:p>
            <a:r>
              <a:rPr lang="de-DE" dirty="0"/>
              <a:t>TITEL HINZUFÜGEN (VERSALIEN)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FC19306-6B87-9D06-9094-225C65559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6816A02D-E6F3-EE25-94C0-FC5A64A2CC86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4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1F0EAB1C-9DFA-5B47-8466-C0AB97931F3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300000" y="1980000"/>
            <a:ext cx="5400000" cy="324000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34E0AF22-6F63-102F-869B-1B06909C44C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00000" y="1350000"/>
            <a:ext cx="540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DF3B0-3CD7-CE12-2B25-EE6DFA10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7851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757BFA0-4BDA-2C21-FB15-EB579FFDB649}"/>
              </a:ext>
            </a:extLst>
          </p:cNvPr>
          <p:cNvSpPr/>
          <p:nvPr userDrawn="1"/>
        </p:nvSpPr>
        <p:spPr>
          <a:xfrm>
            <a:off x="0" y="1704109"/>
            <a:ext cx="12192000" cy="51538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FFA2D8-85AF-CD3C-2141-43087363A93E}"/>
              </a:ext>
            </a:extLst>
          </p:cNvPr>
          <p:cNvSpPr/>
          <p:nvPr userDrawn="1"/>
        </p:nvSpPr>
        <p:spPr>
          <a:xfrm>
            <a:off x="1016089" y="1092190"/>
            <a:ext cx="2948920" cy="1198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CF0F83D3-3078-31C2-1D37-652E0FC00A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0220" y="3777337"/>
            <a:ext cx="8247598" cy="36000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ZWISCHENTITEL (VERSALIEN)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3039B812-5483-82F7-E626-ADFC6D75DEA4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390220" y="4497337"/>
            <a:ext cx="8247598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hinzufügen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6B4A97-0C3D-CC06-D78D-B54E90DD67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0960" y="687554"/>
            <a:ext cx="3611531" cy="2059910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9277D772-4744-7FB7-BF49-7D41E2FE3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37A90881-D8F6-7D35-B56D-8D611B81561C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04346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>
            <a:extLst>
              <a:ext uri="{FF2B5EF4-FFF2-40B4-BE49-F238E27FC236}">
                <a16:creationId xmlns:a16="http://schemas.microsoft.com/office/drawing/2014/main" id="{1C090E66-A934-4263-63AB-69B7E5A52D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242EA2DE-1859-220C-DAC2-6E9FE98E4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815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0" y="3313206"/>
            <a:ext cx="7380000" cy="53878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5" name="Textplatzhalter 2">
            <a:extLst>
              <a:ext uri="{FF2B5EF4-FFF2-40B4-BE49-F238E27FC236}">
                <a16:creationId xmlns:a16="http://schemas.microsoft.com/office/drawing/2014/main" id="{A23DC2D6-FAC5-3543-D3A0-9EC67C92B4E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20000" y="4401195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3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FDA5595C-8B66-3F52-FCCE-68FEE1CDFC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6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, zweizeilig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1ED51-CF41-50BE-7DB0-F2038E0786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21FAD8-3C68-AACA-7404-9325990C0017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32305" y="4935763"/>
            <a:ext cx="7380000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5" name="Grafik 4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F3751A4F-DF1E-9E62-160C-0DFE122D1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04" y="393486"/>
            <a:ext cx="4792161" cy="117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0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F99D40FC-BC94-6585-6084-1F171E733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B0AA9D0-0CB8-E91E-9B69-2D8A8614F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0000" y="360000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2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BC30EF93-17BA-E007-EEE2-3BC6172AE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30446"/>
            <a:ext cx="6389563" cy="98367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1C33E549-8C10-CDF0-CC67-A8BECBC4D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766DE6A-0358-3142-735F-6D0906737035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EBE67B7A-1E7C-42A0-7F2F-A594145023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3" name="Textplatzhalter 15">
            <a:extLst>
              <a:ext uri="{FF2B5EF4-FFF2-40B4-BE49-F238E27FC236}">
                <a16:creationId xmlns:a16="http://schemas.microsoft.com/office/drawing/2014/main" id="{B12CBFE7-A6C1-A2A0-02EC-2E5705AC60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931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tandardbild und Sub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Himmel, draußen, Feld enthält.&#10;&#10;Automatisch generierte Beschreibung">
            <a:extLst>
              <a:ext uri="{FF2B5EF4-FFF2-40B4-BE49-F238E27FC236}">
                <a16:creationId xmlns:a16="http://schemas.microsoft.com/office/drawing/2014/main" id="{A4FD1B6E-7DEF-76B1-554A-4710C196C6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7328"/>
            <a:ext cx="12192000" cy="435115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E3AA408-2167-D97D-BD43-F87437EFF9A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09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 mit Bild und Sublin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797017F-7B34-02AE-D718-714F96691C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156743"/>
            <a:ext cx="12192000" cy="271475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B4FE021-B37D-2075-E13C-1FE877299F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8982" y="4512158"/>
            <a:ext cx="6389563" cy="101137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 dirty="0"/>
              <a:t>TITEL HINZUFÜGEN</a:t>
            </a:r>
            <a:br>
              <a:rPr lang="de-DE" dirty="0"/>
            </a:br>
            <a:r>
              <a:rPr lang="de-DE" dirty="0"/>
              <a:t>(VERSALIEN)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8D707F-96FA-274A-20A8-A8D8BF19E5E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5178982" y="5650844"/>
            <a:ext cx="6389563" cy="360000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C4A18694-2FB4-7AAA-5141-3C62E9D89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62B0E8A5-B2C4-0E78-2371-DEAE3C912DA9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" name="Bildplatzhalter 5">
            <a:extLst>
              <a:ext uri="{FF2B5EF4-FFF2-40B4-BE49-F238E27FC236}">
                <a16:creationId xmlns:a16="http://schemas.microsoft.com/office/drawing/2014/main" id="{AC2866F8-A4A9-509F-1A13-905E7E61EA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273549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platzhalter 15">
            <a:extLst>
              <a:ext uri="{FF2B5EF4-FFF2-40B4-BE49-F238E27FC236}">
                <a16:creationId xmlns:a16="http://schemas.microsoft.com/office/drawing/2014/main" id="{63DBD63E-BF8C-B572-C715-046DAE9F75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360000"/>
            <a:ext cx="4687200" cy="1152000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8148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D32F2E-871F-07D3-4100-3A806D6AFF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642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CE1E4-F834-6A3C-C175-47D9A70CE8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TITEL HINZUFÜGEN (VERSALIEN)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A507C5-C71C-3621-949E-FC9F5BF71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407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0" y="3315764"/>
            <a:ext cx="7380000" cy="109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0" y="4935764"/>
            <a:ext cx="7380000" cy="640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B0AC6E-AC59-C3FF-E97D-60EBF1FF8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6F1E101A-BD3B-B542-8690-1916D72F307E}" type="datetime1">
              <a:rPr lang="de-DE" smtClean="0"/>
              <a:pPr/>
              <a:t>31.03.2025</a:t>
            </a:fld>
            <a:endParaRPr lang="de-DE" dirty="0"/>
          </a:p>
        </p:txBody>
      </p:sp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5A87195B-DDA1-DD44-B5D8-0A7D8BEA4A3F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>
                <a:solidFill>
                  <a:schemeClr val="bg1"/>
                </a:solidFill>
              </a:rPr>
              <a:t>‹Nr.›</a:t>
            </a:fld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49F5473-F1FA-450E-1C10-DD1A4C3BBB9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994" y="363797"/>
            <a:ext cx="4708893" cy="11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9" r:id="rId4"/>
    <p:sldLayoutId id="2147483682" r:id="rId5"/>
    <p:sldLayoutId id="2147483680" r:id="rId6"/>
    <p:sldLayoutId id="2147483683" r:id="rId7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bg2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40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B78D8F41-D790-BB6F-1D28-99F34CD10FDD}"/>
              </a:ext>
            </a:extLst>
          </p:cNvPr>
          <p:cNvSpPr/>
          <p:nvPr userDrawn="1"/>
        </p:nvSpPr>
        <p:spPr>
          <a:xfrm>
            <a:off x="0" y="6006905"/>
            <a:ext cx="12192000" cy="8510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630000"/>
            <a:ext cx="1116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0000" y="1350000"/>
            <a:ext cx="11160000" cy="39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01D29D-750E-4237-5B31-8A08A41BE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55249" y="6264000"/>
            <a:ext cx="1345071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6F1E101A-BD3B-B542-8690-1916D72F307E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B96DAE3-EB56-CF48-A856-624349A6EA88}"/>
              </a:ext>
            </a:extLst>
          </p:cNvPr>
          <p:cNvSpPr/>
          <p:nvPr userDrawn="1"/>
        </p:nvSpPr>
        <p:spPr>
          <a:xfrm>
            <a:off x="9957197" y="5677049"/>
            <a:ext cx="1519003" cy="6173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CD7DB32-E370-3451-71B5-31DFC9C0455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0249" y="5440232"/>
            <a:ext cx="1885883" cy="1075652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D6DC092F-454D-4669-CF04-B36160D6C612}"/>
              </a:ext>
            </a:extLst>
          </p:cNvPr>
          <p:cNvSpPr txBox="1">
            <a:spLocks/>
          </p:cNvSpPr>
          <p:nvPr userDrawn="1"/>
        </p:nvSpPr>
        <p:spPr>
          <a:xfrm>
            <a:off x="540001" y="6263516"/>
            <a:ext cx="821660" cy="225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F424D-26B1-3C42-BE00-0E38801C1D72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645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50" r:id="rId3"/>
    <p:sldLayoutId id="2147483658" r:id="rId4"/>
    <p:sldLayoutId id="2147483652" r:id="rId5"/>
    <p:sldLayoutId id="2147483653" r:id="rId6"/>
    <p:sldLayoutId id="2147483660" r:id="rId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Roboto Medium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C2AD3D-2B92-E05C-6F79-E779B496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5747" y="3280241"/>
            <a:ext cx="4922475" cy="477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HOCHSCHULE FÜR </a:t>
            </a:r>
            <a:br>
              <a:rPr lang="de-DE" dirty="0"/>
            </a:br>
            <a:r>
              <a:rPr lang="de-DE" dirty="0"/>
              <a:t>ANGEWANDTE WISSCHENSCHAFTEN COBURG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69EC89-EE46-9C47-87FA-C3874D6FD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45746" y="4246447"/>
            <a:ext cx="4922475" cy="627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+49 9561 317 0</a:t>
            </a:r>
          </a:p>
          <a:p>
            <a:pPr lvl="0"/>
            <a:r>
              <a:rPr lang="de-DE" dirty="0"/>
              <a:t>poststelle@hs-coburg.de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E1226575-AC27-D889-FCEE-E8E66D44EBD5}"/>
              </a:ext>
            </a:extLst>
          </p:cNvPr>
          <p:cNvSpPr txBox="1">
            <a:spLocks/>
          </p:cNvSpPr>
          <p:nvPr userDrawn="1"/>
        </p:nvSpPr>
        <p:spPr>
          <a:xfrm>
            <a:off x="6345746" y="4873752"/>
            <a:ext cx="4922475" cy="2210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16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0" i="1" u="none" dirty="0">
                <a:latin typeface="+mj-lt"/>
                <a:ea typeface="Roboto Medium" panose="02000000000000000000" pitchFamily="2" charset="0"/>
              </a:rPr>
              <a:t>www.hs-coburg.de</a:t>
            </a:r>
            <a:endParaRPr lang="de-DE" sz="1600" b="0" i="1" u="none" dirty="0">
              <a:latin typeface="+mj-lt"/>
              <a:ea typeface="Roboto Medium" panose="02000000000000000000" pitchFamily="2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D02088-8D78-FBB7-EFE7-35304671CC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33871" y="2415592"/>
            <a:ext cx="2817580" cy="68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1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bg2"/>
          </a:solidFill>
          <a:latin typeface="+mn-lt"/>
          <a:ea typeface="Roboto" panose="02000000000000000000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Tx/>
        <a:buNone/>
        <a:defRPr sz="1600" b="0" i="0" kern="1200">
          <a:solidFill>
            <a:schemeClr val="bg2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bg2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bg2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400" kern="1200">
          <a:solidFill>
            <a:schemeClr val="bg2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png"/><Relationship Id="rId16" Type="http://schemas.openxmlformats.org/officeDocument/2006/relationships/hyperlink" Target="https://github.com/astral-sh" TargetMode="Externa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hyperlink" Target="https://techicons.dev/" TargetMode="External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Relationship Id="rId14" Type="http://schemas.openxmlformats.org/officeDocument/2006/relationships/image" Target="../media/image3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41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svg"/><Relationship Id="rId7" Type="http://schemas.openxmlformats.org/officeDocument/2006/relationships/image" Target="../media/image16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5E8DAF-FD15-8F68-781B-09BA044B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290" y="2331526"/>
            <a:ext cx="8375419" cy="839376"/>
          </a:xfrm>
        </p:spPr>
        <p:txBody>
          <a:bodyPr>
            <a:noAutofit/>
          </a:bodyPr>
          <a:lstStyle/>
          <a:p>
            <a:pPr algn="ctr"/>
            <a:r>
              <a:rPr lang="de-DE" sz="3800" dirty="0"/>
              <a:t>Computer Vision (Bildverarbeitung 2)</a:t>
            </a:r>
            <a:endParaRPr lang="en-US" sz="380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DA4882-CB44-434E-5A1A-B5820716F025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2522268" y="4198267"/>
            <a:ext cx="7437809" cy="1378074"/>
          </a:xfrm>
        </p:spPr>
        <p:txBody>
          <a:bodyPr anchor="t">
            <a:noAutofit/>
          </a:bodyPr>
          <a:lstStyle/>
          <a:p>
            <a:pPr algn="ctr"/>
            <a:r>
              <a:rPr lang="en-US" sz="2000" dirty="0"/>
              <a:t>Prof. Dr. Jens Grubert | Seyedmasih Tabaei | Summer Term 2025</a:t>
            </a:r>
          </a:p>
          <a:p>
            <a:pPr algn="ctr"/>
            <a:r>
              <a:rPr lang="en-US" sz="2000" dirty="0"/>
              <a:t>Department of Electrical Engineering and Computer Science</a:t>
            </a:r>
          </a:p>
          <a:p>
            <a:pPr algn="ctr"/>
            <a:r>
              <a:rPr lang="en-US" sz="2000" dirty="0"/>
              <a:t>Coburg University of Applied Sciences and Arts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EB7644B-84AA-12B7-6397-CDA1477D0F7A}"/>
              </a:ext>
            </a:extLst>
          </p:cNvPr>
          <p:cNvSpPr txBox="1">
            <a:spLocks/>
          </p:cNvSpPr>
          <p:nvPr/>
        </p:nvSpPr>
        <p:spPr>
          <a:xfrm>
            <a:off x="4447470" y="3170902"/>
            <a:ext cx="3297058" cy="686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bg2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/>
            <a:r>
              <a:rPr lang="en-US" sz="2800" b="0" dirty="0"/>
              <a:t>Practical Session</a:t>
            </a:r>
          </a:p>
        </p:txBody>
      </p:sp>
    </p:spTree>
    <p:extLst>
      <p:ext uri="{BB962C8B-B14F-4D97-AF65-F5344CB8AC3E}">
        <p14:creationId xmlns:p14="http://schemas.microsoft.com/office/powerpoint/2010/main" val="2843922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CCCC73-0D7F-1B85-7148-DAAA8E40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whoami: Introduction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F45149-8100-C4AB-FCDC-F03B20A05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pic>
        <p:nvPicPr>
          <p:cNvPr id="14" name="Grafik 13" descr="Ein Bild, das Menschliches Gesicht, Person, Kinn, Vorderkopf enthält.&#10;&#10;KI-generierte Inhalte können fehlerhaft sein.">
            <a:extLst>
              <a:ext uri="{FF2B5EF4-FFF2-40B4-BE49-F238E27FC236}">
                <a16:creationId xmlns:a16="http://schemas.microsoft.com/office/drawing/2014/main" id="{39243759-A5A4-70F7-836E-482327A8B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810" y="1562724"/>
            <a:ext cx="2665947" cy="373255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4136769" y="1562723"/>
            <a:ext cx="4092831" cy="31665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Name: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Seyed</a:t>
            </a:r>
            <a:r>
              <a:rPr lang="de-DE" sz="25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Tabaei</a:t>
            </a: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Nickname: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2500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Masih</a:t>
            </a: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Studiengang:</a:t>
            </a:r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Informatik</a:t>
            </a:r>
            <a:endParaRPr lang="de-DE" sz="2500" b="1" u="sng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Sprachen: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Deutsch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Englisch</a:t>
            </a:r>
          </a:p>
          <a:p>
            <a:pPr lvl="1"/>
            <a:r>
              <a:rPr lang="de-DE" sz="2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Persisch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B104FF5-41EE-E2C4-746C-06BEE3A6ABEC}"/>
              </a:ext>
            </a:extLst>
          </p:cNvPr>
          <p:cNvSpPr>
            <a:spLocks noGrp="1"/>
          </p:cNvSpPr>
          <p:nvPr/>
        </p:nvSpPr>
        <p:spPr>
          <a:xfrm>
            <a:off x="4136769" y="4898915"/>
            <a:ext cx="2283696" cy="4031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5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#GernePerDu</a:t>
            </a:r>
            <a:endParaRPr lang="de-DE" sz="2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652A9A-452F-3221-3F52-5ED7E0611D37}"/>
              </a:ext>
            </a:extLst>
          </p:cNvPr>
          <p:cNvSpPr txBox="1"/>
          <p:nvPr/>
        </p:nvSpPr>
        <p:spPr>
          <a:xfrm>
            <a:off x="1260311" y="5295275"/>
            <a:ext cx="1954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Credits: Foto-</a:t>
            </a:r>
            <a:r>
              <a:rPr lang="en-US" sz="9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Mitschke</a:t>
            </a:r>
            <a:endParaRPr lang="en-US"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11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BA1B7-40B2-7021-A636-52428E6B4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18E0D7-C480-AA08-4D1E-7CD329A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capsh</a:t>
            </a:r>
            <a:r>
              <a:rPr lang="en-US"/>
              <a:t>: Offers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89BE4-8EF5-C182-6EAD-BCD4E233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C28AA-DAFD-6870-11C3-BBBB5B62E7B6}"/>
              </a:ext>
            </a:extLst>
          </p:cNvPr>
          <p:cNvSpPr>
            <a:spLocks noGrp="1"/>
          </p:cNvSpPr>
          <p:nvPr/>
        </p:nvSpPr>
        <p:spPr>
          <a:xfrm>
            <a:off x="1790677" y="1562845"/>
            <a:ext cx="627177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Regular practical sessions (Mondays 10. und 11. unit)</a:t>
            </a:r>
          </a:p>
        </p:txBody>
      </p:sp>
      <p:pic>
        <p:nvPicPr>
          <p:cNvPr id="5" name="Graphic 7" descr="A stack of books">
            <a:extLst>
              <a:ext uri="{FF2B5EF4-FFF2-40B4-BE49-F238E27FC236}">
                <a16:creationId xmlns:a16="http://schemas.microsoft.com/office/drawing/2014/main" id="{D0035B32-2637-B1EA-C290-582DC716A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62" y="1279831"/>
            <a:ext cx="914400" cy="914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6A35485-2513-C940-BDFA-8E17DB1CECFF}"/>
              </a:ext>
            </a:extLst>
          </p:cNvPr>
          <p:cNvSpPr txBox="1">
            <a:spLocks/>
          </p:cNvSpPr>
          <p:nvPr/>
        </p:nvSpPr>
        <p:spPr>
          <a:xfrm>
            <a:off x="1790677" y="2591357"/>
            <a:ext cx="2466266" cy="3270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Question answering</a:t>
            </a:r>
          </a:p>
        </p:txBody>
      </p:sp>
      <p:pic>
        <p:nvPicPr>
          <p:cNvPr id="7" name="Graphic 11" descr="Two speech bubbles">
            <a:extLst>
              <a:ext uri="{FF2B5EF4-FFF2-40B4-BE49-F238E27FC236}">
                <a16:creationId xmlns:a16="http://schemas.microsoft.com/office/drawing/2014/main" id="{602C53E5-9CEE-CF31-5F13-948481552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8447" y="2188640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A7704A9-D53E-2396-2335-E5C62C91D493}"/>
              </a:ext>
            </a:extLst>
          </p:cNvPr>
          <p:cNvSpPr txBox="1">
            <a:spLocks/>
          </p:cNvSpPr>
          <p:nvPr/>
        </p:nvSpPr>
        <p:spPr>
          <a:xfrm>
            <a:off x="1790677" y="3484554"/>
            <a:ext cx="1601452" cy="3768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Code review</a:t>
            </a:r>
          </a:p>
        </p:txBody>
      </p:sp>
      <p:pic>
        <p:nvPicPr>
          <p:cNvPr id="9" name="Graphic 14" descr="Laptop with phone and calculator">
            <a:extLst>
              <a:ext uri="{FF2B5EF4-FFF2-40B4-BE49-F238E27FC236}">
                <a16:creationId xmlns:a16="http://schemas.microsoft.com/office/drawing/2014/main" id="{7F6F7A3A-9B17-6771-75C2-83BF6BAB4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477" y="3167502"/>
            <a:ext cx="914400" cy="9144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7F8D246-3395-06B3-64B3-C1B8ABDB2B6E}"/>
              </a:ext>
            </a:extLst>
          </p:cNvPr>
          <p:cNvSpPr txBox="1">
            <a:spLocks/>
          </p:cNvSpPr>
          <p:nvPr/>
        </p:nvSpPr>
        <p:spPr>
          <a:xfrm>
            <a:off x="1653877" y="4403046"/>
            <a:ext cx="3233607" cy="34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Peer and group discussion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1683BD9-2218-4E8A-116D-02B1650B18EF}"/>
              </a:ext>
            </a:extLst>
          </p:cNvPr>
          <p:cNvSpPr txBox="1">
            <a:spLocks/>
          </p:cNvSpPr>
          <p:nvPr/>
        </p:nvSpPr>
        <p:spPr>
          <a:xfrm>
            <a:off x="1701762" y="5341299"/>
            <a:ext cx="2555181" cy="349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 preparation</a:t>
            </a:r>
          </a:p>
        </p:txBody>
      </p:sp>
      <p:pic>
        <p:nvPicPr>
          <p:cNvPr id="12" name="Graphic 20" descr="An open book">
            <a:extLst>
              <a:ext uri="{FF2B5EF4-FFF2-40B4-BE49-F238E27FC236}">
                <a16:creationId xmlns:a16="http://schemas.microsoft.com/office/drawing/2014/main" id="{282BB2E5-9D4C-7D9A-7233-607F412691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9477" y="5058979"/>
            <a:ext cx="914400" cy="914400"/>
          </a:xfrm>
          <a:prstGeom prst="rect">
            <a:avLst/>
          </a:prstGeom>
        </p:spPr>
      </p:pic>
      <p:pic>
        <p:nvPicPr>
          <p:cNvPr id="13" name="Graphic 22" descr="Two Brontosauruses">
            <a:extLst>
              <a:ext uri="{FF2B5EF4-FFF2-40B4-BE49-F238E27FC236}">
                <a16:creationId xmlns:a16="http://schemas.microsoft.com/office/drawing/2014/main" id="{36437FBE-1E9B-9736-1E8B-AC349DB17B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8447" y="40763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3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D0C77-EC9C-E38A-D84E-2B28DFA4A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237BF1-7BA3-B360-D359-2B002453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man: Tutorials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D560F3-3844-81AC-48C8-DDFA52AF7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8A73F-EFD3-D0A4-461F-09B1E1963363}"/>
              </a:ext>
            </a:extLst>
          </p:cNvPr>
          <p:cNvSpPr>
            <a:spLocks noGrp="1"/>
          </p:cNvSpPr>
          <p:nvPr/>
        </p:nvSpPr>
        <p:spPr>
          <a:xfrm>
            <a:off x="1555249" y="2827250"/>
            <a:ext cx="2909529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NumPy + Linear algebra</a:t>
            </a:r>
          </a:p>
        </p:txBody>
      </p:sp>
      <p:pic>
        <p:nvPicPr>
          <p:cNvPr id="1030" name="Picture 6" descr="@astral-sh">
            <a:extLst>
              <a:ext uri="{FF2B5EF4-FFF2-40B4-BE49-F238E27FC236}">
                <a16:creationId xmlns:a16="http://schemas.microsoft.com/office/drawing/2014/main" id="{42464428-0C47-DC9D-B8A9-CC514E787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203" y="1394996"/>
            <a:ext cx="1216152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F7C3F33-CDFA-125B-E762-4AC47508466A}"/>
              </a:ext>
            </a:extLst>
          </p:cNvPr>
          <p:cNvSpPr>
            <a:spLocks noGrp="1"/>
          </p:cNvSpPr>
          <p:nvPr/>
        </p:nvSpPr>
        <p:spPr>
          <a:xfrm>
            <a:off x="5699921" y="2730668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ruff + uv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3F0ACC-177B-E612-9D8A-1876490A831D}"/>
              </a:ext>
            </a:extLst>
          </p:cNvPr>
          <p:cNvSpPr>
            <a:spLocks noGrp="1"/>
          </p:cNvSpPr>
          <p:nvPr/>
        </p:nvSpPr>
        <p:spPr>
          <a:xfrm>
            <a:off x="5393478" y="4809002"/>
            <a:ext cx="209504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GitHub + Actions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305B4524-8999-AF51-5B9B-B8A53B295EF4}"/>
              </a:ext>
            </a:extLst>
          </p:cNvPr>
          <p:cNvSpPr>
            <a:spLocks noGrp="1"/>
          </p:cNvSpPr>
          <p:nvPr/>
        </p:nvSpPr>
        <p:spPr>
          <a:xfrm>
            <a:off x="9094384" y="4763765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OpenCV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344BBD5-56B4-1A7A-2ED7-57B1AC4A57B1}"/>
              </a:ext>
            </a:extLst>
          </p:cNvPr>
          <p:cNvSpPr>
            <a:spLocks noGrp="1"/>
          </p:cNvSpPr>
          <p:nvPr/>
        </p:nvSpPr>
        <p:spPr>
          <a:xfrm>
            <a:off x="9094384" y="2621990"/>
            <a:ext cx="1168715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PyTorch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27108E3-1C1A-63F5-C565-2C43AADD8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4384" y="3528323"/>
            <a:ext cx="1219200" cy="12192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A0B1008-47F1-A5F2-D0E3-DB38C6CD0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43899" y="1350538"/>
            <a:ext cx="1219200" cy="12192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E24642C7-317B-DBAC-872A-E93984176F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02410" y="3544565"/>
            <a:ext cx="1219200" cy="12192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50532B3-DDAD-FBB3-ED17-FE94BF44E0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02410" y="1511468"/>
            <a:ext cx="1219200" cy="12192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DEF4091-E385-6BFF-D098-8A17B265F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26078" y="3529516"/>
            <a:ext cx="1219200" cy="1219200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8D34C1B7-68C5-C9E2-2506-3840C18B9F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46671" y="3544565"/>
            <a:ext cx="1219200" cy="12192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DD18E4-B77E-4A14-54C2-A8B6AFA70BAB}"/>
              </a:ext>
            </a:extLst>
          </p:cNvPr>
          <p:cNvSpPr>
            <a:spLocks noGrp="1"/>
          </p:cNvSpPr>
          <p:nvPr/>
        </p:nvSpPr>
        <p:spPr>
          <a:xfrm>
            <a:off x="2194593" y="4809002"/>
            <a:ext cx="1345071" cy="41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Matplotlib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F27E407-B56C-76F5-C418-F4906D22B298}"/>
              </a:ext>
            </a:extLst>
          </p:cNvPr>
          <p:cNvSpPr txBox="1"/>
          <p:nvPr/>
        </p:nvSpPr>
        <p:spPr>
          <a:xfrm>
            <a:off x="540000" y="5376519"/>
            <a:ext cx="1898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Credits: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5"/>
              </a:rPr>
              <a:t>https://techicons.dev/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16"/>
              </a:rPr>
              <a:t>https://github.com/astral-sh</a:t>
            </a:r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US" sz="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19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28" grpId="0"/>
      <p:bldP spid="33" grpId="0"/>
      <p:bldP spid="34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C29F9-1B1F-1A28-156D-B1A12074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16BFB4-4661-E100-B56B-434A685C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man: Assignments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42333-A42A-3897-E344-76B31A108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9E44C-9A69-5E44-C810-BA9A576FF729}"/>
              </a:ext>
            </a:extLst>
          </p:cNvPr>
          <p:cNvSpPr>
            <a:spLocks noGrp="1"/>
          </p:cNvSpPr>
          <p:nvPr/>
        </p:nvSpPr>
        <p:spPr>
          <a:xfrm>
            <a:off x="4411839" y="2808292"/>
            <a:ext cx="2739048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Collaborative tasks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F06B4-DBB9-867B-3F57-D839B8639B76}"/>
              </a:ext>
            </a:extLst>
          </p:cNvPr>
          <p:cNvSpPr txBox="1">
            <a:spLocks/>
          </p:cNvSpPr>
          <p:nvPr/>
        </p:nvSpPr>
        <p:spPr>
          <a:xfrm>
            <a:off x="4195530" y="2264878"/>
            <a:ext cx="3171667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Samples and examples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507FAAB-0897-CF56-0692-356ADDB132F2}"/>
              </a:ext>
            </a:extLst>
          </p:cNvPr>
          <p:cNvSpPr txBox="1">
            <a:spLocks/>
          </p:cNvSpPr>
          <p:nvPr/>
        </p:nvSpPr>
        <p:spPr>
          <a:xfrm>
            <a:off x="2595334" y="1715863"/>
            <a:ext cx="7001331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Combination of both mathematical and practical tasks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43C21E9-5576-6886-1C83-7BA5ED1391A9}"/>
              </a:ext>
            </a:extLst>
          </p:cNvPr>
          <p:cNvSpPr>
            <a:spLocks noGrp="1"/>
          </p:cNvSpPr>
          <p:nvPr/>
        </p:nvSpPr>
        <p:spPr>
          <a:xfrm>
            <a:off x="2167201" y="3398171"/>
            <a:ext cx="7228324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Assignments (should be submitted and will be reviewed)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F8CC25-97A2-D1DA-D635-DC6E49867CDF}"/>
              </a:ext>
            </a:extLst>
          </p:cNvPr>
          <p:cNvSpPr>
            <a:spLocks noGrp="1"/>
          </p:cNvSpPr>
          <p:nvPr/>
        </p:nvSpPr>
        <p:spPr>
          <a:xfrm>
            <a:off x="2856076" y="4577929"/>
            <a:ext cx="6479845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Mini-project (mandatory for optional bonus points)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D26D99-DA3E-E172-0DEF-5F9C7BB75DA1}"/>
              </a:ext>
            </a:extLst>
          </p:cNvPr>
          <p:cNvSpPr>
            <a:spLocks noGrp="1"/>
          </p:cNvSpPr>
          <p:nvPr/>
        </p:nvSpPr>
        <p:spPr>
          <a:xfrm>
            <a:off x="4751336" y="3988050"/>
            <a:ext cx="2060054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Optional tasks</a:t>
            </a:r>
          </a:p>
        </p:txBody>
      </p:sp>
    </p:spTree>
    <p:extLst>
      <p:ext uri="{BB962C8B-B14F-4D97-AF65-F5344CB8AC3E}">
        <p14:creationId xmlns:p14="http://schemas.microsoft.com/office/powerpoint/2010/main" val="2127915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0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E3D4E-AB65-CBFC-186E-1C0C349D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013C2-131C-6B93-A946-FF0CEC44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ping: Communication - 0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5BC956-0181-EF2C-1D7F-B1A8A1E1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1606810" y="3224733"/>
            <a:ext cx="5167616" cy="4734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seyedmasih.tabaei@stud.hs-coburg.de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6C6F26-A94B-67BC-AA3D-E519CDF1CDF5}"/>
              </a:ext>
            </a:extLst>
          </p:cNvPr>
          <p:cNvSpPr txBox="1">
            <a:spLocks/>
          </p:cNvSpPr>
          <p:nvPr/>
        </p:nvSpPr>
        <p:spPr>
          <a:xfrm>
            <a:off x="1606811" y="2049339"/>
            <a:ext cx="4331874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WhatsApp group (see next slide)</a:t>
            </a:r>
          </a:p>
        </p:txBody>
      </p:sp>
      <p:pic>
        <p:nvPicPr>
          <p:cNvPr id="6" name="Graphic 4" descr="Email with solid fill">
            <a:extLst>
              <a:ext uri="{FF2B5EF4-FFF2-40B4-BE49-F238E27FC236}">
                <a16:creationId xmlns:a16="http://schemas.microsoft.com/office/drawing/2014/main" id="{E5953A92-9D2F-D9DC-5500-FDAAF122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020" y="3024148"/>
            <a:ext cx="787383" cy="787383"/>
          </a:xfrm>
          <a:prstGeom prst="rect">
            <a:avLst/>
          </a:prstGeom>
        </p:spPr>
      </p:pic>
      <p:pic>
        <p:nvPicPr>
          <p:cNvPr id="7" name="Graphic 8" descr="Online Network with solid fill">
            <a:extLst>
              <a:ext uri="{FF2B5EF4-FFF2-40B4-BE49-F238E27FC236}">
                <a16:creationId xmlns:a16="http://schemas.microsoft.com/office/drawing/2014/main" id="{676E465D-E3B1-D346-75DB-EDDCDF47B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2410" y="1805610"/>
            <a:ext cx="914400" cy="9144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1D1F7A-38C3-2AB3-D67F-3B102318B444}"/>
              </a:ext>
            </a:extLst>
          </p:cNvPr>
          <p:cNvSpPr txBox="1">
            <a:spLocks/>
          </p:cNvSpPr>
          <p:nvPr/>
        </p:nvSpPr>
        <p:spPr>
          <a:xfrm>
            <a:off x="1606810" y="4381720"/>
            <a:ext cx="9159513" cy="426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+491525-2862814 (please use only for communication via WhatsApp)</a:t>
            </a:r>
          </a:p>
        </p:txBody>
      </p:sp>
      <p:pic>
        <p:nvPicPr>
          <p:cNvPr id="9" name="Graphic 14" descr="Smart Phone with solid fill">
            <a:extLst>
              <a:ext uri="{FF2B5EF4-FFF2-40B4-BE49-F238E27FC236}">
                <a16:creationId xmlns:a16="http://schemas.microsoft.com/office/drawing/2014/main" id="{E972A809-6AB8-C653-AAE7-1EBE32B5E1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2410" y="413799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3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66B85-4FC3-3F4E-78E1-EC0B8C5C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7C5D3-FF07-5C2C-946B-800D90F64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ping: Communication - 1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466B5C-DEE8-7FA7-F366-7B5BFBB3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6348B-845F-9447-ACF0-EB8A1B8AE0E8}" type="datetime1">
              <a:rPr lang="de-DE" smtClean="0"/>
              <a:t>31.03.2025</a:t>
            </a:fld>
            <a:endParaRPr lang="de-D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B835E7A-3939-C33C-A9AF-2AA1754A7800}"/>
              </a:ext>
            </a:extLst>
          </p:cNvPr>
          <p:cNvSpPr>
            <a:spLocks noGrp="1"/>
          </p:cNvSpPr>
          <p:nvPr/>
        </p:nvSpPr>
        <p:spPr>
          <a:xfrm>
            <a:off x="1803538" y="1948799"/>
            <a:ext cx="3981426" cy="508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Question and answering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D6C6F26-A94B-67BC-AA3D-E519CDF1CDF5}"/>
              </a:ext>
            </a:extLst>
          </p:cNvPr>
          <p:cNvSpPr txBox="1">
            <a:spLocks/>
          </p:cNvSpPr>
          <p:nvPr/>
        </p:nvSpPr>
        <p:spPr>
          <a:xfrm>
            <a:off x="2683287" y="3262601"/>
            <a:ext cx="2772518" cy="516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Joint discussion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A805AE-494A-88FF-63CF-8C2662C46AB7}"/>
              </a:ext>
            </a:extLst>
          </p:cNvPr>
          <p:cNvSpPr txBox="1">
            <a:spLocks/>
          </p:cNvSpPr>
          <p:nvPr/>
        </p:nvSpPr>
        <p:spPr>
          <a:xfrm>
            <a:off x="1609683" y="4191575"/>
            <a:ext cx="4282831" cy="516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Planning and organization</a:t>
            </a:r>
          </a:p>
        </p:txBody>
      </p:sp>
      <p:pic>
        <p:nvPicPr>
          <p:cNvPr id="13" name="Graphic 22" descr="A flying paper airplane">
            <a:extLst>
              <a:ext uri="{FF2B5EF4-FFF2-40B4-BE49-F238E27FC236}">
                <a16:creationId xmlns:a16="http://schemas.microsoft.com/office/drawing/2014/main" id="{2063D83F-011B-FC61-AF92-26A983883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724" y="1823424"/>
            <a:ext cx="1051560" cy="1051560"/>
          </a:xfrm>
          <a:prstGeom prst="rect">
            <a:avLst/>
          </a:prstGeom>
        </p:spPr>
      </p:pic>
      <p:pic>
        <p:nvPicPr>
          <p:cNvPr id="14" name="Graphic 24" descr="A lightbulb">
            <a:extLst>
              <a:ext uri="{FF2B5EF4-FFF2-40B4-BE49-F238E27FC236}">
                <a16:creationId xmlns:a16="http://schemas.microsoft.com/office/drawing/2014/main" id="{17D0BC76-DF86-236F-46B5-E7751B685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7724" y="3803958"/>
            <a:ext cx="1051560" cy="1051560"/>
          </a:xfrm>
          <a:prstGeom prst="rect">
            <a:avLst/>
          </a:prstGeom>
        </p:spPr>
      </p:pic>
      <p:pic>
        <p:nvPicPr>
          <p:cNvPr id="15" name="Graphic 25" descr="Two speech bubbles">
            <a:extLst>
              <a:ext uri="{FF2B5EF4-FFF2-40B4-BE49-F238E27FC236}">
                <a16:creationId xmlns:a16="http://schemas.microsoft.com/office/drawing/2014/main" id="{CD7D7E05-AC2F-EFB3-B5B2-952F8DDFC0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31727" y="2874984"/>
            <a:ext cx="1051560" cy="1051560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82E321A-B4C0-8B9E-1373-E187C94981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06794" y="1177390"/>
            <a:ext cx="3395187" cy="339518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A513750-6784-F4B3-55B0-6C818E71C964}"/>
              </a:ext>
            </a:extLst>
          </p:cNvPr>
          <p:cNvSpPr txBox="1">
            <a:spLocks/>
          </p:cNvSpPr>
          <p:nvPr/>
        </p:nvSpPr>
        <p:spPr>
          <a:xfrm>
            <a:off x="7577001" y="4572577"/>
            <a:ext cx="3054772" cy="52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 via following link</a:t>
            </a:r>
          </a:p>
          <a:p>
            <a:pPr marL="0" indent="0" algn="ctr">
              <a:buNone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https://chat.whatsapp.com/DOtNx29P2HEEzhfheVfT2Y</a:t>
            </a:r>
          </a:p>
        </p:txBody>
      </p:sp>
    </p:spTree>
    <p:extLst>
      <p:ext uri="{BB962C8B-B14F-4D97-AF65-F5344CB8AC3E}">
        <p14:creationId xmlns:p14="http://schemas.microsoft.com/office/powerpoint/2010/main" val="130382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1436FC8-FF50-1068-C580-35FA2BC96FED}"/>
              </a:ext>
            </a:extLst>
          </p:cNvPr>
          <p:cNvSpPr>
            <a:spLocks noGrp="1"/>
          </p:cNvSpPr>
          <p:nvPr/>
        </p:nvSpPr>
        <p:spPr>
          <a:xfrm>
            <a:off x="1524000" y="2051980"/>
            <a:ext cx="9144000" cy="9614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Everybody on board?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C67A90E-369B-5E81-F957-FD698BE702B2}"/>
              </a:ext>
            </a:extLst>
          </p:cNvPr>
          <p:cNvSpPr>
            <a:spLocks noGrp="1"/>
          </p:cNvSpPr>
          <p:nvPr/>
        </p:nvSpPr>
        <p:spPr>
          <a:xfrm>
            <a:off x="1568243" y="3356492"/>
            <a:ext cx="9055510" cy="7923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Are you ready to start your journey into the world of computer vision?</a:t>
            </a:r>
          </a:p>
          <a:p>
            <a:r>
              <a:rPr lang="en-GB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Let’s Go!</a:t>
            </a:r>
            <a:endParaRPr lang="de-DE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Picture 11" descr="Pirate ship">
            <a:extLst>
              <a:ext uri="{FF2B5EF4-FFF2-40B4-BE49-F238E27FC236}">
                <a16:creationId xmlns:a16="http://schemas.microsoft.com/office/drawing/2014/main" id="{96FA47EA-E53B-085A-5C3B-9DE7ECAE3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5" y="4619775"/>
            <a:ext cx="1153705" cy="156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26463"/>
      </p:ext>
    </p:extLst>
  </p:cSld>
  <p:clrMapOvr>
    <a:masterClrMapping/>
  </p:clrMapOvr>
</p:sld>
</file>

<file path=ppt/theme/theme1.xml><?xml version="1.0" encoding="utf-8"?>
<a:theme xmlns:a="http://schemas.openxmlformats.org/drawingml/2006/main" name="Titel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F2E82271-44D2-4EDE-ACBD-E5B16EEE6943}"/>
    </a:ext>
  </a:extLst>
</a:theme>
</file>

<file path=ppt/theme/theme2.xml><?xml version="1.0" encoding="utf-8"?>
<a:theme xmlns:a="http://schemas.openxmlformats.org/drawingml/2006/main" name="Inhalt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Hochschule Coburg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E1E3CE93-ECF0-4A99-947B-335398EB7179}"/>
    </a:ext>
  </a:extLst>
</a:theme>
</file>

<file path=ppt/theme/theme3.xml><?xml version="1.0" encoding="utf-8"?>
<a:theme xmlns:a="http://schemas.openxmlformats.org/drawingml/2006/main" name="Abschluss">
  <a:themeElements>
    <a:clrScheme name="Hochschule Coburg">
      <a:dk1>
        <a:srgbClr val="6F6259"/>
      </a:dk1>
      <a:lt1>
        <a:srgbClr val="FFFFFF"/>
      </a:lt1>
      <a:dk2>
        <a:srgbClr val="6F6259"/>
      </a:dk2>
      <a:lt2>
        <a:srgbClr val="FFFFFF"/>
      </a:lt2>
      <a:accent1>
        <a:srgbClr val="FF251B"/>
      </a:accent1>
      <a:accent2>
        <a:srgbClr val="FF6900"/>
      </a:accent2>
      <a:accent3>
        <a:srgbClr val="500778"/>
      </a:accent3>
      <a:accent4>
        <a:srgbClr val="A79F88"/>
      </a:accent4>
      <a:accent5>
        <a:srgbClr val="001F60"/>
      </a:accent5>
      <a:accent6>
        <a:srgbClr val="ECE83A"/>
      </a:accent6>
      <a:hlink>
        <a:srgbClr val="6F6259"/>
      </a:hlink>
      <a:folHlink>
        <a:srgbClr val="FF251B"/>
      </a:folHlink>
    </a:clrScheme>
    <a:fontScheme name="Benutzerdefiniert 1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aesentationsvorlage_Hochschule_Coburg_ENG.potx" id="{B3D69C25-A479-4954-8338-B2280B506CA0}" vid="{DC1ED73C-98BE-4633-9D0C-EE57871FB3AE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Praesentationsvorlage_Hochschule_Coburg_ENG(2) (1)</Template>
  <TotalTime>0</TotalTime>
  <Words>234</Words>
  <Application>Microsoft Office PowerPoint</Application>
  <PresentationFormat>Breitbild</PresentationFormat>
  <Paragraphs>57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Roboto</vt:lpstr>
      <vt:lpstr>Roboto Light</vt:lpstr>
      <vt:lpstr>Titel</vt:lpstr>
      <vt:lpstr>Inhalt</vt:lpstr>
      <vt:lpstr>Abschluss</vt:lpstr>
      <vt:lpstr>Computer Vision (Bildverarbeitung 2)</vt:lpstr>
      <vt:lpstr>whoami: Introduction</vt:lpstr>
      <vt:lpstr>capsh: Offers</vt:lpstr>
      <vt:lpstr>man: Tutorials</vt:lpstr>
      <vt:lpstr>man: Assignments</vt:lpstr>
      <vt:lpstr>ping: Communication - 0</vt:lpstr>
      <vt:lpstr>ping: Communication - 1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Tabaei, Seyedmasih</dc:creator>
  <cp:lastModifiedBy>Tabaei, Seyedmasih</cp:lastModifiedBy>
  <cp:revision>215</cp:revision>
  <dcterms:created xsi:type="dcterms:W3CDTF">2024-11-15T16:02:02Z</dcterms:created>
  <dcterms:modified xsi:type="dcterms:W3CDTF">2025-03-31T09:34:57Z</dcterms:modified>
</cp:coreProperties>
</file>