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67" r:id="rId15"/>
    <p:sldId id="280" r:id="rId16"/>
    <p:sldId id="281" r:id="rId17"/>
    <p:sldId id="265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6AEE-2B68-40DE-AD93-B30EBBB7DD74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flar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#_Toc132209089"/><Relationship Id="rId13" Type="http://schemas.openxmlformats.org/officeDocument/2006/relationships/hyperlink" Target="#_Toc132209094"/><Relationship Id="rId3" Type="http://schemas.openxmlformats.org/officeDocument/2006/relationships/hyperlink" Target="#_Toc132209084"/><Relationship Id="rId7" Type="http://schemas.openxmlformats.org/officeDocument/2006/relationships/hyperlink" Target="#_Toc132209088"/><Relationship Id="rId12" Type="http://schemas.openxmlformats.org/officeDocument/2006/relationships/hyperlink" Target="#_Toc132209093"/><Relationship Id="rId2" Type="http://schemas.openxmlformats.org/officeDocument/2006/relationships/hyperlink" Target="#_Toc132209083"/><Relationship Id="rId1" Type="http://schemas.openxmlformats.org/officeDocument/2006/relationships/slideLayout" Target="../slideLayouts/slideLayout2.xml"/><Relationship Id="rId6" Type="http://schemas.openxmlformats.org/officeDocument/2006/relationships/hyperlink" Target="#_Toc132209087"/><Relationship Id="rId11" Type="http://schemas.openxmlformats.org/officeDocument/2006/relationships/hyperlink" Target="#_Toc132209092"/><Relationship Id="rId5" Type="http://schemas.openxmlformats.org/officeDocument/2006/relationships/hyperlink" Target="#_Toc132209086"/><Relationship Id="rId10" Type="http://schemas.openxmlformats.org/officeDocument/2006/relationships/hyperlink" Target="#_Toc132209091"/><Relationship Id="rId4" Type="http://schemas.openxmlformats.org/officeDocument/2006/relationships/hyperlink" Target="#_Toc132209085"/><Relationship Id="rId9" Type="http://schemas.openxmlformats.org/officeDocument/2006/relationships/hyperlink" Target="#_Toc132209090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663933"/>
            <a:ext cx="7772400" cy="1656184"/>
          </a:xfrm>
        </p:spPr>
        <p:txBody>
          <a:bodyPr>
            <a:normAutofit fontScale="90000"/>
          </a:bodyPr>
          <a:lstStyle/>
          <a:p>
            <a:r>
              <a:rPr lang="fr-FR" sz="3900" b="1" dirty="0" smtClean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>Groupe N° 26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869468" y="1886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Séminaire  SE I &amp; II 2021-2022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90009"/>
              </p:ext>
            </p:extLst>
          </p:nvPr>
        </p:nvGraphicFramePr>
        <p:xfrm>
          <a:off x="971600" y="3513050"/>
          <a:ext cx="7200800" cy="3012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5097">
                  <a:extLst>
                    <a:ext uri="{9D8B030D-6E8A-4147-A177-3AD203B41FA5}">
                      <a16:colId xmlns:a16="http://schemas.microsoft.com/office/drawing/2014/main" val="2595903897"/>
                    </a:ext>
                  </a:extLst>
                </a:gridCol>
                <a:gridCol w="3795703">
                  <a:extLst>
                    <a:ext uri="{9D8B030D-6E8A-4147-A177-3AD203B41FA5}">
                      <a16:colId xmlns:a16="http://schemas.microsoft.com/office/drawing/2014/main" val="1824919697"/>
                    </a:ext>
                  </a:extLst>
                </a:gridCol>
              </a:tblGrid>
              <a:tr h="577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effectLst/>
                        </a:rPr>
                        <a:t>KIMBUNGU SIMEON Gédéon 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effectLst/>
                        </a:rPr>
                        <a:t>  KALEMBU 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effectLst/>
                        </a:rPr>
                        <a:t>MASIRIKA CONSTATIN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21980"/>
                  </a:ext>
                </a:extLst>
              </a:tr>
              <a:tr h="577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effectLst/>
                        </a:rPr>
                        <a:t>TANDU KIKALANGA Nathan</a:t>
                      </a:r>
                      <a:endParaRPr lang="fr-F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AKONKWA 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CHENYANGE Samy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36158"/>
                  </a:ext>
                </a:extLst>
              </a:tr>
              <a:tr h="577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effectLst/>
                        </a:rPr>
                        <a:t>BAKONGA BOIKE Samuel</a:t>
                      </a:r>
                      <a:endParaRPr lang="fr-F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LUANDA 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MURAIRI Bernard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10897"/>
                  </a:ext>
                </a:extLst>
              </a:tr>
              <a:tr h="6634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effectLst/>
                        </a:rPr>
                        <a:t>MANGOMO MUNGBALANGO Peter</a:t>
                      </a:r>
                      <a:endParaRPr lang="fr-F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MBAKI 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R-MBAKI Eureka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07358"/>
                  </a:ext>
                </a:extLst>
              </a:tr>
              <a:tr h="577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effectLst/>
                        </a:rPr>
                        <a:t>NGONGO JUSTIN Jephte</a:t>
                      </a:r>
                      <a:endParaRPr lang="fr-FR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BONGA 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MPANZIMU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effectLst/>
                        </a:rPr>
                        <a:t>Marnhely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0276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vers le bas 6"/>
          <p:cNvSpPr/>
          <p:nvPr/>
        </p:nvSpPr>
        <p:spPr>
          <a:xfrm rot="16200000">
            <a:off x="359532" y="3609019"/>
            <a:ext cx="360040" cy="7200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665566" y="188640"/>
            <a:ext cx="7812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Configuration du nom de domaine :</a:t>
            </a:r>
          </a:p>
          <a:p>
            <a:r>
              <a:rPr lang="fr-FR" sz="2000" dirty="0"/>
              <a:t>Un nom de domaine est un identifiant de domaine Internet. Il agit comme une adresse que les gens utilisent pour trouver un site web.</a:t>
            </a:r>
          </a:p>
          <a:p>
            <a:r>
              <a:rPr lang="fr-FR" sz="2000" dirty="0"/>
              <a:t> </a:t>
            </a:r>
          </a:p>
          <a:p>
            <a:pPr lvl="0"/>
            <a:r>
              <a:rPr lang="fr-FR" sz="2000" dirty="0"/>
              <a:t>La configuration du nom de domaine se fait avec un fichier qui sera éditer avec nano. La commande suivante créée un fichier de configuration pour le nom de domaine : </a:t>
            </a:r>
            <a:r>
              <a:rPr lang="fr-FR" sz="2000" b="1" dirty="0" err="1">
                <a:solidFill>
                  <a:srgbClr val="7030A0"/>
                </a:solidFill>
              </a:rPr>
              <a:t>sudo</a:t>
            </a:r>
            <a:r>
              <a:rPr lang="fr-FR" sz="2000" b="1" dirty="0">
                <a:solidFill>
                  <a:srgbClr val="7030A0"/>
                </a:solidFill>
              </a:rPr>
              <a:t> nano /etc/apache2/sites-availlable/exampe.com.com</a:t>
            </a:r>
            <a:endParaRPr lang="fr-FR" sz="2000" dirty="0">
              <a:solidFill>
                <a:srgbClr val="7030A0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71700" y="583197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Figure 7  Autorisée le serveur Apache</a:t>
            </a:r>
          </a:p>
        </p:txBody>
      </p:sp>
      <p:pic>
        <p:nvPicPr>
          <p:cNvPr id="14" name="Imag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4" r="990"/>
          <a:stretch/>
        </p:blipFill>
        <p:spPr bwMode="auto">
          <a:xfrm>
            <a:off x="684203" y="2743185"/>
            <a:ext cx="7892345" cy="33300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6599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vers le bas 6"/>
          <p:cNvSpPr/>
          <p:nvPr/>
        </p:nvSpPr>
        <p:spPr>
          <a:xfrm rot="16200000">
            <a:off x="233045" y="1178277"/>
            <a:ext cx="360040" cy="54100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665566" y="188640"/>
            <a:ext cx="781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Directement l’interface de l’éditeur de texte nano est ouvert et on ajoute les informations nécessaires pour la configuration du nom de domaine dans le fichier. 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71700" y="583197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Figure 9 l’interface de l’éditeur de texte nano</a:t>
            </a:r>
            <a:endParaRPr lang="fr-FR" i="1" dirty="0"/>
          </a:p>
        </p:txBody>
      </p:sp>
      <p:pic>
        <p:nvPicPr>
          <p:cNvPr id="13" name="Imag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7" y="1099087"/>
            <a:ext cx="7503647" cy="4344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497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vers le bas 6"/>
          <p:cNvSpPr/>
          <p:nvPr/>
        </p:nvSpPr>
        <p:spPr>
          <a:xfrm rot="16200000">
            <a:off x="233045" y="1178277"/>
            <a:ext cx="360040" cy="54100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37030" y="262389"/>
            <a:ext cx="846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la configuration du fichier on tape la commande </a:t>
            </a:r>
            <a:r>
              <a:rPr lang="fr-FR" b="1" dirty="0" err="1">
                <a:solidFill>
                  <a:srgbClr val="92D050"/>
                </a:solidFill>
              </a:rPr>
              <a:t>sudo</a:t>
            </a:r>
            <a:r>
              <a:rPr lang="fr-FR" b="1" dirty="0">
                <a:solidFill>
                  <a:srgbClr val="92D050"/>
                </a:solidFill>
              </a:rPr>
              <a:t> a2ensite </a:t>
            </a:r>
            <a:r>
              <a:rPr lang="fr-FR" b="1" dirty="0" err="1" smtClean="0">
                <a:solidFill>
                  <a:srgbClr val="92D050"/>
                </a:solidFill>
              </a:rPr>
              <a:t>example.com.conf</a:t>
            </a:r>
            <a:endParaRPr lang="fr-FR" b="1" dirty="0">
              <a:solidFill>
                <a:srgbClr val="92D050"/>
              </a:solidFill>
            </a:endParaRPr>
          </a:p>
          <a:p>
            <a:r>
              <a:rPr lang="fr-FR" dirty="0" smtClean="0"/>
              <a:t>pour </a:t>
            </a:r>
            <a:r>
              <a:rPr lang="fr-FR" dirty="0"/>
              <a:t>activer la configuration du nom de domaine.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63688" y="19888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Figure 10 activer la configuration du nom de domaine</a:t>
            </a:r>
          </a:p>
        </p:txBody>
      </p:sp>
      <p:pic>
        <p:nvPicPr>
          <p:cNvPr id="14" name="Imag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t="77612" r="3190" b="4539"/>
          <a:stretch/>
        </p:blipFill>
        <p:spPr bwMode="auto">
          <a:xfrm>
            <a:off x="697069" y="1100482"/>
            <a:ext cx="7979387" cy="8883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95536" y="2348880"/>
            <a:ext cx="8109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Configuration du dossier racine : 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/>
              <a:t>La commande </a:t>
            </a:r>
            <a:r>
              <a:rPr lang="fr-FR" b="1" dirty="0" err="1"/>
              <a:t>sudo</a:t>
            </a:r>
            <a:r>
              <a:rPr lang="fr-FR" b="1" dirty="0"/>
              <a:t> </a:t>
            </a:r>
            <a:r>
              <a:rPr lang="fr-FR" b="1" dirty="0" err="1"/>
              <a:t>mkdir</a:t>
            </a:r>
            <a:r>
              <a:rPr lang="fr-FR" b="1" dirty="0"/>
              <a:t> /var/www/example.com</a:t>
            </a:r>
            <a:r>
              <a:rPr lang="fr-FR" dirty="0"/>
              <a:t> crée un dossier racine de notre serveur. Et la commande </a:t>
            </a:r>
            <a:r>
              <a:rPr lang="fr-FR" b="1" dirty="0" err="1"/>
              <a:t>sudo</a:t>
            </a:r>
            <a:r>
              <a:rPr lang="fr-FR" b="1" dirty="0"/>
              <a:t> </a:t>
            </a:r>
            <a:r>
              <a:rPr lang="fr-FR" b="1" dirty="0" err="1"/>
              <a:t>chown</a:t>
            </a:r>
            <a:r>
              <a:rPr lang="fr-FR" b="1" dirty="0"/>
              <a:t> -R $user :$user /var/www/groupe26.com</a:t>
            </a:r>
            <a:r>
              <a:rPr lang="fr-FR" dirty="0"/>
              <a:t> donne les droits d’accès.</a:t>
            </a:r>
          </a:p>
          <a:p>
            <a:endParaRPr lang="fr-FR" dirty="0"/>
          </a:p>
        </p:txBody>
      </p:sp>
      <p:pic>
        <p:nvPicPr>
          <p:cNvPr id="16" name="Image 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80160" r="3357" b="6149"/>
          <a:stretch/>
        </p:blipFill>
        <p:spPr bwMode="auto">
          <a:xfrm>
            <a:off x="848296" y="4390896"/>
            <a:ext cx="7657142" cy="10329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Flèche vers le bas 16"/>
          <p:cNvSpPr/>
          <p:nvPr/>
        </p:nvSpPr>
        <p:spPr>
          <a:xfrm>
            <a:off x="4236239" y="3754186"/>
            <a:ext cx="360040" cy="54100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86462" y="55079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Figure 11 Configuration du dossier racine</a:t>
            </a:r>
          </a:p>
        </p:txBody>
      </p:sp>
    </p:spTree>
    <p:extLst>
      <p:ext uri="{BB962C8B-B14F-4D97-AF65-F5344CB8AC3E}">
        <p14:creationId xmlns:p14="http://schemas.microsoft.com/office/powerpoint/2010/main" val="150980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5" grpId="0"/>
      <p:bldP spid="2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31640" y="1459201"/>
            <a:ext cx="6336704" cy="9030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 rot="16200000">
            <a:off x="668276" y="1572999"/>
            <a:ext cx="360040" cy="54100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37030" y="365755"/>
            <a:ext cx="869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Redémarrage du serveur Apache http</a:t>
            </a:r>
            <a:r>
              <a:rPr lang="fr-FR" sz="2400" b="1" dirty="0"/>
              <a:t> : </a:t>
            </a:r>
            <a:r>
              <a:rPr lang="fr-FR" sz="2400" dirty="0" smtClean="0"/>
              <a:t>Le </a:t>
            </a:r>
            <a:r>
              <a:rPr lang="fr-FR" sz="2400" dirty="0"/>
              <a:t>redémarrage permettra de vérifier si la configuration se bien passé.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480120" y="1459201"/>
            <a:ext cx="5906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La commande </a:t>
            </a:r>
            <a:r>
              <a:rPr lang="fr-FR" sz="2400" b="1" dirty="0" err="1">
                <a:solidFill>
                  <a:srgbClr val="FFFF00"/>
                </a:solidFill>
              </a:rPr>
              <a:t>sudo</a:t>
            </a:r>
            <a:r>
              <a:rPr lang="fr-FR" sz="2400" b="1" dirty="0">
                <a:solidFill>
                  <a:srgbClr val="FFFF00"/>
                </a:solidFill>
              </a:rPr>
              <a:t> </a:t>
            </a:r>
            <a:r>
              <a:rPr lang="fr-FR" sz="2400" b="1" dirty="0" err="1">
                <a:solidFill>
                  <a:srgbClr val="FFFF00"/>
                </a:solidFill>
              </a:rPr>
              <a:t>systemctl</a:t>
            </a:r>
            <a:r>
              <a:rPr lang="fr-FR" sz="2400" b="1" dirty="0">
                <a:solidFill>
                  <a:srgbClr val="FFFF00"/>
                </a:solidFill>
              </a:rPr>
              <a:t> restart apache2</a:t>
            </a:r>
            <a:r>
              <a:rPr lang="fr-FR" sz="2400" dirty="0">
                <a:solidFill>
                  <a:srgbClr val="FFFF00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redémarre le serveur</a:t>
            </a:r>
            <a:r>
              <a:rPr lang="fr-FR" sz="2400" dirty="0"/>
              <a:t>.</a:t>
            </a:r>
          </a:p>
        </p:txBody>
      </p:sp>
      <p:sp>
        <p:nvSpPr>
          <p:cNvPr id="17" name="Flèche vers le bas 16"/>
          <p:cNvSpPr/>
          <p:nvPr/>
        </p:nvSpPr>
        <p:spPr>
          <a:xfrm>
            <a:off x="4101716" y="2477804"/>
            <a:ext cx="360040" cy="54100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86462" y="471585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Figure 12 redémarrer le serveur</a:t>
            </a:r>
          </a:p>
        </p:txBody>
      </p:sp>
      <p:pic>
        <p:nvPicPr>
          <p:cNvPr id="19" name="Image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1" b="67842"/>
          <a:stretch/>
        </p:blipFill>
        <p:spPr bwMode="auto">
          <a:xfrm>
            <a:off x="608177" y="3123969"/>
            <a:ext cx="7927645" cy="14867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1349641" y="5302949"/>
            <a:ext cx="644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Ceci </a:t>
            </a:r>
            <a:r>
              <a:rPr lang="fr-FR" dirty="0"/>
              <a:t>est fait, la configuration se bien passé on pourra utiliser notre serveur configurer avec Apache http sous Linux.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90808" y="5157192"/>
            <a:ext cx="6765568" cy="1008112"/>
          </a:xfrm>
          <a:prstGeom prst="roundRect">
            <a:avLst>
              <a:gd name="adj" fmla="val 50000"/>
            </a:avLst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271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5" grpId="0"/>
      <p:bldP spid="17" grpId="0" animBg="1"/>
      <p:bldP spid="18" grpId="0"/>
      <p:bldP spid="20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2C52-F4E7-4707-3EEE-B3E23C0A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2" y="2802632"/>
            <a:ext cx="6779096" cy="1252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8000" dirty="0">
                <a:solidFill>
                  <a:schemeClr val="bg1"/>
                </a:solidFill>
              </a:rPr>
              <a:t>BIBLIOGRAPHIE</a:t>
            </a:r>
            <a:endParaRPr lang="en-S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557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E350-F5B9-3713-BBF9-02BBB626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2C52-F4E7-4707-3EEE-B3E23C0A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Références Bibliographique</a:t>
            </a:r>
          </a:p>
          <a:p>
            <a:pPr marL="0" indent="0">
              <a:buNone/>
            </a:pPr>
            <a:endParaRPr lang="fr-FR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Ubuntu-fr.org : site </a:t>
            </a:r>
            <a:r>
              <a:rPr lang="en-US" sz="2400" dirty="0" err="1"/>
              <a:t>officiel</a:t>
            </a:r>
            <a:r>
              <a:rPr lang="en-US" sz="2400" dirty="0"/>
              <a:t> de la </a:t>
            </a:r>
            <a:r>
              <a:rPr lang="en-US" sz="2400" dirty="0" err="1"/>
              <a:t>communauté</a:t>
            </a:r>
            <a:r>
              <a:rPr lang="en-US" sz="2400" dirty="0"/>
              <a:t> de Ubuntu (Site Web);</a:t>
            </a:r>
            <a:endParaRPr lang="fr-FR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Ubuntu - </a:t>
            </a:r>
            <a:r>
              <a:rPr lang="en-US" sz="2400" dirty="0" err="1"/>
              <a:t>Mettez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place et </a:t>
            </a:r>
            <a:r>
              <a:rPr lang="en-US" sz="2400" dirty="0" err="1"/>
              <a:t>administrez</a:t>
            </a:r>
            <a:r>
              <a:rPr lang="en-US" sz="2400" dirty="0"/>
              <a:t> un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serveur</a:t>
            </a:r>
            <a:r>
              <a:rPr lang="en-US" sz="2400" dirty="0"/>
              <a:t> Linux (Edition </a:t>
            </a:r>
            <a:r>
              <a:rPr lang="en-US" sz="2400" dirty="0" err="1"/>
              <a:t>Eryrolles</a:t>
            </a:r>
            <a:r>
              <a:rPr lang="en-US" sz="2400" dirty="0"/>
              <a:t>, 2</a:t>
            </a:r>
            <a:r>
              <a:rPr lang="en-US" sz="2400" baseline="30000" dirty="0"/>
              <a:t>eme </a:t>
            </a:r>
            <a:r>
              <a:rPr lang="en-US" sz="2400" dirty="0"/>
              <a:t>edition);</a:t>
            </a:r>
            <a:endParaRPr lang="fr-FR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  Configuration de la </a:t>
            </a:r>
            <a:r>
              <a:rPr lang="en-US" sz="2400" dirty="0" err="1"/>
              <a:t>sécurité</a:t>
            </a:r>
            <a:r>
              <a:rPr lang="en-US" sz="2400" dirty="0"/>
              <a:t> d’un </a:t>
            </a:r>
            <a:r>
              <a:rPr lang="en-US" sz="2400" dirty="0" err="1"/>
              <a:t>serveur</a:t>
            </a:r>
            <a:r>
              <a:rPr lang="en-US" sz="2400" dirty="0"/>
              <a:t> Apache http : </a:t>
            </a:r>
            <a:r>
              <a:rPr lang="en-US" sz="2400" u="sng" dirty="0">
                <a:hlinkClick r:id="rId2"/>
              </a:rPr>
              <a:t>www.geekflare.com</a:t>
            </a:r>
            <a:r>
              <a:rPr lang="en-US" sz="2400" dirty="0"/>
              <a:t> (Site Web des </a:t>
            </a:r>
            <a:r>
              <a:rPr lang="en-US" sz="2400" dirty="0" err="1"/>
              <a:t>tutoriels</a:t>
            </a:r>
            <a:r>
              <a:rPr lang="en-US" sz="2400" dirty="0"/>
              <a:t> </a:t>
            </a:r>
            <a:r>
              <a:rPr lang="en-US" sz="2400" dirty="0" err="1"/>
              <a:t>pratique</a:t>
            </a:r>
            <a:r>
              <a:rPr lang="en-US" sz="2400" dirty="0"/>
              <a:t>)</a:t>
            </a:r>
            <a:endParaRPr lang="fr-FR" sz="2400" dirty="0"/>
          </a:p>
          <a:p>
            <a:endParaRPr lang="en-SN" sz="2400" dirty="0"/>
          </a:p>
        </p:txBody>
      </p:sp>
    </p:spTree>
    <p:extLst>
      <p:ext uri="{BB962C8B-B14F-4D97-AF65-F5344CB8AC3E}">
        <p14:creationId xmlns:p14="http://schemas.microsoft.com/office/powerpoint/2010/main" val="2574489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35696" y="0"/>
            <a:ext cx="6822958" cy="458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4704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40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 d’illustrations 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Figure 1 Installation du serveur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Figure 2 Suite de l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’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Installation du serveur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Figure 3 Installation du serveur Web Apache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Figure 4 paquets pour le serveur Apache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Figure 5 Fin de l'installation des  paquets pour le serveur Apache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Figure 6 liste des applications autoris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é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es par le pare-feu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Figure 7  Autoris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é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e le serveur Apache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Figure 8  La configuration du nom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Figure 9 l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’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interface de l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’é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diteur de texte nano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Figure 10 activer la configuration du nom de domaine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Figure 11 Configuration du dossier racine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54688" algn="r"/>
              </a:tabLst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Figure 12 red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é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marrer le serveur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5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5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0070C0"/>
                </a:solidFill>
              </a:rPr>
              <a:t/>
            </a:r>
            <a:br>
              <a:rPr lang="fr-FR" sz="4800" b="1" dirty="0">
                <a:solidFill>
                  <a:srgbClr val="0070C0"/>
                </a:solidFill>
              </a:rPr>
            </a:br>
            <a:r>
              <a:rPr lang="fr-FR" sz="4800" b="1" dirty="0">
                <a:solidFill>
                  <a:srgbClr val="0070C0"/>
                </a:solidFill>
              </a:rPr>
              <a:t>Merci de votre attention</a:t>
            </a:r>
            <a:br>
              <a:rPr lang="fr-FR" sz="4800" b="1" dirty="0">
                <a:solidFill>
                  <a:srgbClr val="0070C0"/>
                </a:solidFill>
              </a:rPr>
            </a:br>
            <a:endParaRPr lang="fr-FR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5506" y="116632"/>
            <a:ext cx="8229600" cy="1143000"/>
          </a:xfrm>
        </p:spPr>
        <p:txBody>
          <a:bodyPr/>
          <a:lstStyle/>
          <a:p>
            <a:pPr algn="l"/>
            <a:r>
              <a:rPr lang="fr-FR" b="1" dirty="0"/>
              <a:t>Plan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51545" y="1692091"/>
            <a:ext cx="78409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4">
                    <a:lumMod val="75000"/>
                  </a:schemeClr>
                </a:solidFill>
              </a:rPr>
              <a:t>RAPPORT </a:t>
            </a:r>
            <a:r>
              <a:rPr lang="fr-FR" sz="2800" b="1" dirty="0"/>
              <a:t> </a:t>
            </a:r>
          </a:p>
          <a:p>
            <a:r>
              <a:rPr lang="fr-FR" sz="2800" dirty="0"/>
              <a:t>Dans cette section nous allons élaborer les étapes nécessaires de configuration du serveur Apache sous Linux avec la distribution Ubuntu 22</a:t>
            </a:r>
            <a:r>
              <a:rPr lang="fr-FR" sz="2800" dirty="0" smtClean="0"/>
              <a:t>.</a:t>
            </a:r>
          </a:p>
          <a:p>
            <a:endParaRPr lang="fr-FR" sz="2800" dirty="0"/>
          </a:p>
          <a:p>
            <a:r>
              <a:rPr lang="fr-FR" sz="2800" b="1" dirty="0">
                <a:solidFill>
                  <a:schemeClr val="accent4">
                    <a:lumMod val="75000"/>
                  </a:schemeClr>
                </a:solidFill>
              </a:rPr>
              <a:t>Lancement de la fenêtre du terminal </a:t>
            </a:r>
          </a:p>
          <a:p>
            <a:r>
              <a:rPr lang="fr-FR" sz="2800" dirty="0"/>
              <a:t>Le tout commence avec le terminal (la console), ouvrir le terminal avec la combinaison des touches `Ctrl + Alt +T ` ;</a:t>
            </a:r>
          </a:p>
          <a:p>
            <a:endParaRPr lang="fr-FR" sz="2800" dirty="0"/>
          </a:p>
        </p:txBody>
      </p:sp>
      <p:grpSp>
        <p:nvGrpSpPr>
          <p:cNvPr id="9" name="Groupe 8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10" name="Rectangle 9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755-A842-3CFF-0EC3-1A2E5900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Installation du serveur </a:t>
            </a:r>
            <a:endParaRPr lang="en-S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5536" y="1484784"/>
            <a:ext cx="83529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serveur web après avoir l’ouverture du terminal </a:t>
            </a:r>
            <a:r>
              <a:rPr lang="fr-FR" sz="2400" dirty="0" smtClean="0"/>
              <a:t>de commande</a:t>
            </a:r>
            <a:r>
              <a:rPr lang="fr-FR" sz="2400" dirty="0"/>
              <a:t>. </a:t>
            </a:r>
            <a:endParaRPr lang="fr-FR" sz="2400" dirty="0" smtClean="0"/>
          </a:p>
          <a:p>
            <a:r>
              <a:rPr lang="fr-FR" sz="2400" dirty="0" smtClean="0"/>
              <a:t>La </a:t>
            </a:r>
            <a:r>
              <a:rPr lang="fr-FR" sz="2400" dirty="0"/>
              <a:t>commande </a:t>
            </a:r>
            <a:r>
              <a:rPr lang="fr-FR" sz="2800" b="1" dirty="0" err="1">
                <a:solidFill>
                  <a:srgbClr val="92D050"/>
                </a:solidFill>
              </a:rPr>
              <a:t>sudo</a:t>
            </a:r>
            <a:r>
              <a:rPr lang="fr-FR" sz="2800" b="1" dirty="0">
                <a:solidFill>
                  <a:srgbClr val="92D050"/>
                </a:solidFill>
              </a:rPr>
              <a:t> </a:t>
            </a:r>
            <a:r>
              <a:rPr lang="fr-FR" sz="2800" b="1" dirty="0" err="1">
                <a:solidFill>
                  <a:srgbClr val="92D050"/>
                </a:solidFill>
              </a:rPr>
              <a:t>apt-get</a:t>
            </a:r>
            <a:r>
              <a:rPr lang="fr-FR" sz="2800" b="1" dirty="0">
                <a:solidFill>
                  <a:srgbClr val="92D050"/>
                </a:solidFill>
              </a:rPr>
              <a:t> update</a:t>
            </a:r>
            <a:r>
              <a:rPr lang="fr-FR" sz="2800" dirty="0">
                <a:solidFill>
                  <a:srgbClr val="92D050"/>
                </a:solidFill>
              </a:rPr>
              <a:t> </a:t>
            </a:r>
            <a:r>
              <a:rPr lang="fr-FR" sz="2400" dirty="0"/>
              <a:t>pour la mise à jour des paquets du système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34"/>
          <a:stretch/>
        </p:blipFill>
        <p:spPr>
          <a:xfrm>
            <a:off x="1259632" y="3789040"/>
            <a:ext cx="6304475" cy="1566239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4051829" y="2907814"/>
            <a:ext cx="360040" cy="7200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969568" y="5462967"/>
            <a:ext cx="3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Figure 1 Installation du </a:t>
            </a:r>
            <a:r>
              <a:rPr lang="fr-FR" i="1" dirty="0" smtClean="0"/>
              <a:t>serveur</a:t>
            </a:r>
            <a:endParaRPr lang="fr-FR" i="1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13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755-A842-3CFF-0EC3-1A2E5900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Installation du serveur </a:t>
            </a:r>
            <a:endParaRPr lang="en-S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Flèche vers le bas 6"/>
          <p:cNvSpPr/>
          <p:nvPr/>
        </p:nvSpPr>
        <p:spPr>
          <a:xfrm rot="16200000">
            <a:off x="608965" y="1423030"/>
            <a:ext cx="360040" cy="7200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627784" y="572396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Figure </a:t>
            </a:r>
            <a:r>
              <a:rPr lang="fr-FR" i="1" dirty="0" smtClean="0"/>
              <a:t>2 Suite de l’</a:t>
            </a:r>
            <a:r>
              <a:rPr lang="fr-FR" i="1" dirty="0" err="1" smtClean="0"/>
              <a:t>nstallation</a:t>
            </a:r>
            <a:r>
              <a:rPr lang="fr-FR" i="1" dirty="0" smtClean="0"/>
              <a:t> </a:t>
            </a:r>
            <a:r>
              <a:rPr lang="fr-FR" i="1" dirty="0"/>
              <a:t>du </a:t>
            </a:r>
            <a:r>
              <a:rPr lang="fr-FR" i="1" dirty="0" smtClean="0"/>
              <a:t>serveur</a:t>
            </a:r>
            <a:endParaRPr lang="fr-FR" i="1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  <p:pic>
        <p:nvPicPr>
          <p:cNvPr id="13" name="Imag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0" y="1193557"/>
            <a:ext cx="6700520" cy="4683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340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755-A842-3CFF-0EC3-1A2E5900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Installations des paquets de mise en à jour effectué</a:t>
            </a:r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S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Flèche vers le bas 6"/>
          <p:cNvSpPr/>
          <p:nvPr/>
        </p:nvSpPr>
        <p:spPr>
          <a:xfrm rot="16200000">
            <a:off x="679748" y="1965169"/>
            <a:ext cx="360040" cy="7200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411760" y="571931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Figure 3 Installation du serveur Web Apache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842755-A842-3CFF-0EC3-1A2E590074B1}"/>
              </a:ext>
            </a:extLst>
          </p:cNvPr>
          <p:cNvSpPr txBox="1">
            <a:spLocks/>
          </p:cNvSpPr>
          <p:nvPr/>
        </p:nvSpPr>
        <p:spPr>
          <a:xfrm>
            <a:off x="887360" y="792166"/>
            <a:ext cx="7369280" cy="1159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/>
              <a:t>Et ensuite on installe le serveur Web Apache avec la commande </a:t>
            </a:r>
            <a:r>
              <a:rPr lang="fr-FR" sz="2800" b="1" dirty="0" err="1">
                <a:solidFill>
                  <a:srgbClr val="92D050"/>
                </a:solidFill>
              </a:rPr>
              <a:t>sudo</a:t>
            </a:r>
            <a:r>
              <a:rPr lang="fr-FR" sz="2800" b="1" dirty="0">
                <a:solidFill>
                  <a:srgbClr val="92D050"/>
                </a:solidFill>
              </a:rPr>
              <a:t> </a:t>
            </a:r>
            <a:r>
              <a:rPr lang="fr-FR" sz="2800" b="1" dirty="0" err="1">
                <a:solidFill>
                  <a:srgbClr val="92D050"/>
                </a:solidFill>
              </a:rPr>
              <a:t>apt-get</a:t>
            </a:r>
            <a:r>
              <a:rPr lang="fr-FR" sz="2800" b="1" dirty="0">
                <a:solidFill>
                  <a:srgbClr val="92D050"/>
                </a:solidFill>
              </a:rPr>
              <a:t> </a:t>
            </a:r>
            <a:r>
              <a:rPr lang="fr-FR" sz="2800" b="1" dirty="0" err="1">
                <a:solidFill>
                  <a:srgbClr val="92D050"/>
                </a:solidFill>
              </a:rPr>
              <a:t>install</a:t>
            </a:r>
            <a:r>
              <a:rPr lang="fr-FR" sz="2800" b="1" dirty="0">
                <a:solidFill>
                  <a:srgbClr val="92D050"/>
                </a:solidFill>
              </a:rPr>
              <a:t> apache2 </a:t>
            </a:r>
            <a:endParaRPr lang="en-SN" sz="1600" b="1" dirty="0">
              <a:solidFill>
                <a:srgbClr val="92D050"/>
              </a:solidFill>
            </a:endParaRPr>
          </a:p>
        </p:txBody>
      </p:sp>
      <p:pic>
        <p:nvPicPr>
          <p:cNvPr id="17" name="Imag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17" y="1916832"/>
            <a:ext cx="6736567" cy="390334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1403648" y="4311188"/>
            <a:ext cx="6192688" cy="1296144"/>
          </a:xfrm>
          <a:prstGeom prst="rect">
            <a:avLst/>
          </a:prstGeom>
          <a:noFill/>
          <a:ln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286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vers le bas 6"/>
          <p:cNvSpPr/>
          <p:nvPr/>
        </p:nvSpPr>
        <p:spPr>
          <a:xfrm rot="16200000">
            <a:off x="287524" y="800708"/>
            <a:ext cx="360040" cy="7200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483768" y="45091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Figure 4 paquets pour le serveur Apache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  <p:pic>
        <p:nvPicPr>
          <p:cNvPr id="13" name="Imag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538"/>
            <a:ext cx="7992888" cy="4476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971600" y="501317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nouveaux paquets pour le serveur Apache sont encours de téléchargement serons installés après avoir accepté avec :</a:t>
            </a:r>
            <a:r>
              <a:rPr lang="fr-FR" b="1" dirty="0">
                <a:solidFill>
                  <a:srgbClr val="7030A0"/>
                </a:solidFill>
              </a:rPr>
              <a:t> 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687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vers le bas 6"/>
          <p:cNvSpPr/>
          <p:nvPr/>
        </p:nvSpPr>
        <p:spPr>
          <a:xfrm rot="16200000">
            <a:off x="251520" y="1088740"/>
            <a:ext cx="360040" cy="7200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475656" y="5309287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Figure 5 Fin de l'installation des  paquets pour le serveur Apache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  <p:pic>
        <p:nvPicPr>
          <p:cNvPr id="14" name="Imag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697461"/>
            <a:ext cx="7560840" cy="4494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085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vers le bas 6"/>
          <p:cNvSpPr/>
          <p:nvPr/>
        </p:nvSpPr>
        <p:spPr>
          <a:xfrm rot="16200000">
            <a:off x="359532" y="3609019"/>
            <a:ext cx="360040" cy="7200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791580" y="764704"/>
            <a:ext cx="7812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Configuration de la sécurité:</a:t>
            </a:r>
            <a:r>
              <a:rPr lang="fr-FR" sz="2000" b="1" dirty="0"/>
              <a:t> </a:t>
            </a:r>
          </a:p>
          <a:p>
            <a:r>
              <a:rPr lang="fr-FR" sz="2000" dirty="0"/>
              <a:t>Le serveur est une partie cruciale des applications web. Apache Web Server est souvent placé à la vue du réseau qui le rend plus vulnérables aux attaques. Ainsi il est plus important de configurer la sécurité de notre serveur pour paliers à ses attaques. </a:t>
            </a:r>
            <a:endParaRPr lang="fr-FR" sz="2000" dirty="0" smtClean="0"/>
          </a:p>
          <a:p>
            <a:endParaRPr lang="fr-FR" sz="20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2000" i="1" dirty="0">
                <a:solidFill>
                  <a:srgbClr val="7030A0"/>
                </a:solidFill>
              </a:rPr>
              <a:t>Les applications autorisées</a:t>
            </a:r>
            <a:r>
              <a:rPr lang="fr-FR" sz="2000" dirty="0"/>
              <a:t> La commande permet de voir la liste des applications autorisées par le pare-feu : </a:t>
            </a:r>
            <a:r>
              <a:rPr lang="fr-FR" sz="2000" b="1" dirty="0" err="1" smtClean="0">
                <a:solidFill>
                  <a:srgbClr val="7030A0"/>
                </a:solidFill>
              </a:rPr>
              <a:t>sudo</a:t>
            </a:r>
            <a:r>
              <a:rPr lang="fr-FR" sz="2000" b="1" dirty="0" smtClean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ufw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app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r>
              <a:rPr lang="fr-FR" sz="2000" b="1" dirty="0" err="1">
                <a:solidFill>
                  <a:srgbClr val="7030A0"/>
                </a:solidFill>
              </a:rPr>
              <a:t>list</a:t>
            </a:r>
            <a:r>
              <a:rPr lang="fr-FR" sz="2000" b="1" dirty="0">
                <a:solidFill>
                  <a:srgbClr val="7030A0"/>
                </a:solidFill>
              </a:rPr>
              <a:t> </a:t>
            </a:r>
            <a:endParaRPr lang="fr-FR" sz="2000" dirty="0">
              <a:solidFill>
                <a:srgbClr val="7030A0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  <p:pic>
        <p:nvPicPr>
          <p:cNvPr id="13" name="Imag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7" r="4038" b="18763"/>
          <a:stretch/>
        </p:blipFill>
        <p:spPr bwMode="auto">
          <a:xfrm>
            <a:off x="914721" y="3670354"/>
            <a:ext cx="7314559" cy="16308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871700" y="536392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Figure 6 liste des applications autorisées par le pare-feu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735249" y="5877272"/>
            <a:ext cx="5673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Configuration de la sécurité d’un serveur Apache http : www.geekflare.com</a:t>
            </a:r>
          </a:p>
        </p:txBody>
      </p:sp>
    </p:spTree>
    <p:extLst>
      <p:ext uri="{BB962C8B-B14F-4D97-AF65-F5344CB8AC3E}">
        <p14:creationId xmlns:p14="http://schemas.microsoft.com/office/powerpoint/2010/main" val="4175154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vers le bas 6"/>
          <p:cNvSpPr/>
          <p:nvPr/>
        </p:nvSpPr>
        <p:spPr>
          <a:xfrm rot="16200000">
            <a:off x="359532" y="2726605"/>
            <a:ext cx="360040" cy="7200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6237312"/>
            <a:ext cx="9144000" cy="620688"/>
            <a:chOff x="0" y="6237312"/>
            <a:chExt cx="9144000" cy="620688"/>
          </a:xfrm>
        </p:grpSpPr>
        <p:sp>
          <p:nvSpPr>
            <p:cNvPr id="9" name="Rectangle 8"/>
            <p:cNvSpPr/>
            <p:nvPr/>
          </p:nvSpPr>
          <p:spPr>
            <a:xfrm>
              <a:off x="0" y="6237312"/>
              <a:ext cx="5472608" cy="5040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33518" y="1384119"/>
            <a:ext cx="8676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2200" i="1" dirty="0">
                <a:solidFill>
                  <a:srgbClr val="7030A0"/>
                </a:solidFill>
              </a:rPr>
              <a:t>Autorisée le serveur Apache</a:t>
            </a:r>
            <a:r>
              <a:rPr lang="fr-FR" sz="2200" dirty="0"/>
              <a:t> via le pare-feu on fait la commande : </a:t>
            </a:r>
            <a:endParaRPr lang="fr-FR" sz="2200" dirty="0" smtClean="0"/>
          </a:p>
          <a:p>
            <a:pPr lvl="0"/>
            <a:r>
              <a:rPr lang="fr-FR" sz="2200" b="1" dirty="0"/>
              <a:t> </a:t>
            </a:r>
            <a:r>
              <a:rPr lang="fr-FR" sz="2200" b="1" dirty="0" smtClean="0"/>
              <a:t>     </a:t>
            </a:r>
            <a:r>
              <a:rPr lang="fr-FR" sz="2200" b="1" dirty="0" err="1" smtClean="0"/>
              <a:t>sudo</a:t>
            </a:r>
            <a:r>
              <a:rPr lang="fr-FR" sz="2200" b="1" dirty="0" smtClean="0"/>
              <a:t> </a:t>
            </a:r>
            <a:r>
              <a:rPr lang="fr-FR" sz="2200" b="1" dirty="0" err="1"/>
              <a:t>ufw</a:t>
            </a:r>
            <a:r>
              <a:rPr lang="fr-FR" sz="2200" b="1" dirty="0"/>
              <a:t> </a:t>
            </a:r>
            <a:r>
              <a:rPr lang="fr-FR" sz="2200" b="1" dirty="0" err="1"/>
              <a:t>app</a:t>
            </a:r>
            <a:r>
              <a:rPr lang="fr-FR" sz="2200" b="1" dirty="0"/>
              <a:t> </a:t>
            </a:r>
            <a:r>
              <a:rPr lang="fr-FR" sz="2200" b="1" dirty="0" err="1"/>
              <a:t>allow</a:t>
            </a:r>
            <a:r>
              <a:rPr lang="fr-FR" sz="2200" b="1" dirty="0"/>
              <a:t> ‘Apache’</a:t>
            </a:r>
            <a:r>
              <a:rPr lang="fr-FR" sz="2200" dirty="0"/>
              <a:t> 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95536" y="6249646"/>
            <a:ext cx="7772400" cy="707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rgbClr val="FFFF00"/>
                </a:solidFill>
              </a:rPr>
              <a:t>GroupeN</a:t>
            </a:r>
            <a:r>
              <a:rPr lang="fr-FR" sz="1800" b="1" dirty="0" smtClean="0">
                <a:solidFill>
                  <a:srgbClr val="FFFF00"/>
                </a:solidFill>
              </a:rPr>
              <a:t>° 26</a:t>
            </a:r>
            <a:endParaRPr lang="fr-FR" sz="1800" b="1" dirty="0">
              <a:solidFill>
                <a:srgbClr val="FFFF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41764" y="4261829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Figure 7  Autorisée le serveur Apache</a:t>
            </a:r>
          </a:p>
        </p:txBody>
      </p:sp>
      <p:pic>
        <p:nvPicPr>
          <p:cNvPr id="14" name="Imag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51" r="15118" b="4519"/>
          <a:stretch/>
        </p:blipFill>
        <p:spPr bwMode="auto">
          <a:xfrm>
            <a:off x="757550" y="2905815"/>
            <a:ext cx="7048371" cy="12170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4302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669</Words>
  <Application>Microsoft Office PowerPoint</Application>
  <PresentationFormat>Affichage à l'écran (4:3)</PresentationFormat>
  <Paragraphs>90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Arabic Typesetting</vt:lpstr>
      <vt:lpstr>Arial</vt:lpstr>
      <vt:lpstr>Calibri</vt:lpstr>
      <vt:lpstr>Cambria</vt:lpstr>
      <vt:lpstr>Times New Roman</vt:lpstr>
      <vt:lpstr>Wingdings</vt:lpstr>
      <vt:lpstr>Thème Office</vt:lpstr>
      <vt:lpstr>CONFIGURATION D’UN SERVEUR WEB SOUS LINUX Groupe N° 26</vt:lpstr>
      <vt:lpstr>Plan</vt:lpstr>
      <vt:lpstr>Installation du serveur </vt:lpstr>
      <vt:lpstr>Installation du serveur </vt:lpstr>
      <vt:lpstr>Installations des paquets de mise en à jour effectué.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BIBLIOGRAPHIE</vt:lpstr>
      <vt:lpstr>Présentation PowerPoint</vt:lpstr>
      <vt:lpstr> Merci de votre attention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Impression sous Linux  Groupe 38</dc:title>
  <dc:creator>CLEMENT</dc:creator>
  <cp:lastModifiedBy>Constantin Masirika</cp:lastModifiedBy>
  <cp:revision>107</cp:revision>
  <dcterms:created xsi:type="dcterms:W3CDTF">2017-04-14T13:54:07Z</dcterms:created>
  <dcterms:modified xsi:type="dcterms:W3CDTF">2023-04-14T18:15:36Z</dcterms:modified>
</cp:coreProperties>
</file>