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57" r:id="rId4"/>
    <p:sldId id="258" r:id="rId5"/>
    <p:sldId id="259" r:id="rId6"/>
    <p:sldId id="260" r:id="rId7"/>
    <p:sldId id="262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B283-3F57-9330-0536-516AD8156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65A3D-E229-BB8B-C3D9-C1867CBB4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FEADF-E931-1709-49D8-9FDD775C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843E-6BB7-4F21-8B82-6C984D65CDB0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10BB0-401A-4838-FA19-1F1F7955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6FF4-9A9D-B49E-58D4-7C2BD370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B754-52BC-4853-85C2-A480898598E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970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230D-055C-78F8-491E-134C88D1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838C9-67F6-6912-57A8-4B14265BC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35153-C0F5-8587-7E2B-EF8D033E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843E-6BB7-4F21-8B82-6C984D65CDB0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B707-0ED6-8CB8-0DB5-A1CEDA8E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B6FCB-F9AD-362F-8075-D0596BB4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B754-52BC-4853-85C2-A480898598E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8355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704A16-6938-D832-4480-38ABAFCD2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3C040-98F6-9910-05AE-026536217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79FB-1246-E7B4-1F81-B7F74900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843E-6BB7-4F21-8B82-6C984D65CDB0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83CEF-5A37-925D-0BC1-28C5661C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335BD-61B6-9A87-2C35-7A7160E8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B754-52BC-4853-85C2-A480898598E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3058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04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63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83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26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92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67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92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9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0598-DB62-BD9C-C4BC-3434BD23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5E93B-1124-4716-4198-1BAD65976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8368A-FCEB-0954-DFC9-3F192120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843E-6BB7-4F21-8B82-6C984D65CDB0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DEE7B-2031-9779-7B30-C6E145CD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B0CA7-2F0A-EA28-C831-DE798A09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B754-52BC-4853-85C2-A480898598E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689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141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749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1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6EB0-2374-6F95-B395-53092395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6FDDB-0F02-EB1A-51BD-B7AEC9A80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C93E7-344A-CCF6-891B-7A4CBC37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843E-6BB7-4F21-8B82-6C984D65CDB0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D18AB-40C5-6EA4-159B-00E2DAF3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7C520-4743-EF75-B147-123F8BAD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B754-52BC-4853-85C2-A480898598E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240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30E1-9CBA-220F-AA73-039A918C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69D3D-09F6-C7C7-16EF-3630F86DC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ACED2-F9D3-2E15-9239-B89E083FB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07C00-8AE4-73BF-7A65-6553810C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843E-6BB7-4F21-8B82-6C984D65CDB0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70BD3-36AA-05BB-A2FE-B4CE9DED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15FB1-3163-49AA-CBA3-D9ED03BA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B754-52BC-4853-85C2-A480898598E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2024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F945-5EA7-3910-69C6-A566E269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33322-03D9-35A6-D897-1A4B5C1DD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69243-C344-6CBF-3C88-E245B0C17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9658B-E0B7-51EF-49CB-AB4D3E3D6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63A9E-3378-91EB-F09F-08CF48A6BA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EB039-E2C5-21ED-E564-3163EE09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843E-6BB7-4F21-8B82-6C984D65CDB0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30D9B-5E9B-8D36-2C87-1F279AFD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B4446-CE70-1D59-96FD-5CDCE542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B754-52BC-4853-85C2-A480898598E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349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B65C-D194-C920-0CAF-F6E4820E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DB233-C598-3B30-D495-49AAE35E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843E-6BB7-4F21-8B82-6C984D65CDB0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EE564-F4EF-AA7E-FD1F-82B54F22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0174B-6DEF-FF22-DC5E-BCE7BBA0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B754-52BC-4853-85C2-A480898598E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442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5B0734-31AD-A875-88B1-671CE460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843E-6BB7-4F21-8B82-6C984D65CDB0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E3137-79AB-A8F6-80B5-5FC1B5F6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DFF28-A3C1-6E99-9226-6FB1E0BD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B754-52BC-4853-85C2-A480898598E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764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DECF-2563-5CAC-89E4-3237BF82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CF28-7E59-0D91-24FB-91CB63293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E6D88-8DF7-0E47-8FDB-01832FEA3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8246D-E52C-57CF-855B-BB0618D7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843E-6BB7-4F21-8B82-6C984D65CDB0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1721B-F09A-CC9D-65D7-C409A54A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957A1-7D80-3ACF-4D66-C42AEF1D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B754-52BC-4853-85C2-A480898598E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241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BF52-C0E6-E2E7-0E91-81A4BBDEE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08B36-06B1-0CE3-2D1B-5673BA053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14081-46AD-5685-0615-DC373AB45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CB192-6AE5-DE4B-200E-61DBE487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843E-6BB7-4F21-8B82-6C984D65CDB0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A2930-44B6-C61A-49B6-D587E2B2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CF9AE-1DEA-E6C6-FB80-027609D7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6B754-52BC-4853-85C2-A480898598E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6219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F3117-EA11-C40F-601D-95FCB3D5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AB96C-C379-3C1C-6A68-32E252273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7BFE-4970-C32B-24F0-86F49AA59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74843E-6BB7-4F21-8B82-6C984D65CDB0}" type="datetimeFigureOut">
              <a:rPr lang="en-ZA" smtClean="0"/>
              <a:t>2024/11/22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419FC-1046-606D-F486-2B175D2A1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2951C-5822-FE2D-751D-CE879B4DF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B6B754-52BC-4853-85C2-A480898598E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016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1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42446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Applying Recurrent Neural Networks to Predict Forex Prices: High-Frequency Directional Trading Approach</a:t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4525" y="5934974"/>
            <a:ext cx="8082950" cy="836762"/>
          </a:xfrm>
        </p:spPr>
        <p:txBody>
          <a:bodyPr>
            <a:normAutofit/>
          </a:bodyPr>
          <a:lstStyle/>
          <a:p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Masixole Boya | Supervised by Dr. Martins </a:t>
            </a:r>
            <a:r>
              <a:rPr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Arasomwan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the Witwatersrand, Johannesburg</a:t>
            </a:r>
          </a:p>
        </p:txBody>
      </p:sp>
      <p:pic>
        <p:nvPicPr>
          <p:cNvPr id="7" name="Picture 6" descr="A logo of a deer&#10;&#10;Description automatically generated">
            <a:extLst>
              <a:ext uri="{FF2B5EF4-FFF2-40B4-BE49-F238E27FC236}">
                <a16:creationId xmlns:a16="http://schemas.microsoft.com/office/drawing/2014/main" id="{2151882E-4C9B-566F-411D-8B209DA73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267" y="2742225"/>
            <a:ext cx="2799466" cy="29167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1D0DF-F0E3-FA7D-5541-8EAD9B60B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809C5AD-2ABE-9B02-849C-B631B1E57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09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7DCE6-BE96-D57B-5DA7-AD2147B1A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300F61B-AD0D-691D-AF5B-E3F0A1393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6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E5D82-DAEE-AD70-314F-053E22EEC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3D063FF-C43A-4322-D125-D8FF576AE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97F2230-4BF5-510E-5981-8A1DCCAAA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776870A-5665-F280-DFC8-5F15C6CF1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5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EF641-4170-B11A-9A77-C31AB3B37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text&#10;&#10;Description automatically generated">
            <a:extLst>
              <a:ext uri="{FF2B5EF4-FFF2-40B4-BE49-F238E27FC236}">
                <a16:creationId xmlns:a16="http://schemas.microsoft.com/office/drawing/2014/main" id="{21791937-AE2E-7DBC-2614-E403643AB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4F0275B-8369-2913-DA8B-A8F3C6CA4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99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41E2B-AF78-770D-142B-38A67CCD6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text&#10;&#10;Description automatically generated">
            <a:extLst>
              <a:ext uri="{FF2B5EF4-FFF2-40B4-BE49-F238E27FC236}">
                <a16:creationId xmlns:a16="http://schemas.microsoft.com/office/drawing/2014/main" id="{544E2CF1-03DC-49C3-A2D9-17946E29E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AB11B8-C32D-6FF0-643A-C60487017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2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>
                <a:solidFill>
                  <a:schemeClr val="accent1"/>
                </a:solidFill>
              </a:rPr>
              <a:t>References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74" y="1565695"/>
            <a:ext cx="109728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ZA" dirty="0"/>
          </a:p>
          <a:p>
            <a:r>
              <a:rPr lang="en-US" sz="3600" dirty="0"/>
              <a:t>[1] Samir </a:t>
            </a:r>
            <a:r>
              <a:rPr lang="en-US" sz="3600" dirty="0" err="1"/>
              <a:t>Abrol</a:t>
            </a:r>
            <a:r>
              <a:rPr lang="en-US" sz="3600" dirty="0"/>
              <a:t> et al. “High frequency trading and US stock market microstructure:</a:t>
            </a:r>
          </a:p>
          <a:p>
            <a:r>
              <a:rPr lang="en-US" sz="3600" dirty="0"/>
              <a:t>a study of interactions between complexities, risks and strategies residing</a:t>
            </a:r>
          </a:p>
          <a:p>
            <a:r>
              <a:rPr lang="en-US" sz="3600" dirty="0"/>
              <a:t>in US equity market microstructure”. In: Financial Markets, Institutions &amp;</a:t>
            </a:r>
          </a:p>
          <a:p>
            <a:r>
              <a:rPr lang="en-US" sz="3600" dirty="0"/>
              <a:t>Instruments 25.2 (2016), pp. 107–165.</a:t>
            </a:r>
          </a:p>
          <a:p>
            <a:r>
              <a:rPr lang="en-US" sz="3600" dirty="0"/>
              <a:t>[2] Irene Aldridge. High-frequency trading: a practical guide to algorithmic strategies</a:t>
            </a:r>
          </a:p>
          <a:p>
            <a:r>
              <a:rPr lang="en-US" sz="3600" dirty="0"/>
              <a:t>and trading systems. Vol. 604. John Wiley &amp; Sons, 2013.</a:t>
            </a:r>
          </a:p>
          <a:p>
            <a:r>
              <a:rPr lang="en-US" sz="3600" dirty="0"/>
              <a:t>[3] </a:t>
            </a:r>
            <a:r>
              <a:rPr lang="en-US" sz="3600" dirty="0" err="1"/>
              <a:t>Monira</a:t>
            </a:r>
            <a:r>
              <a:rPr lang="en-US" sz="3600" dirty="0"/>
              <a:t> Aloud and Edward Tsang. “Modelling the trading </a:t>
            </a:r>
            <a:r>
              <a:rPr lang="en-US" sz="3600" dirty="0" err="1"/>
              <a:t>behaviour</a:t>
            </a:r>
            <a:r>
              <a:rPr lang="en-US" sz="3600" dirty="0"/>
              <a:t> in </a:t>
            </a:r>
            <a:r>
              <a:rPr lang="en-US" sz="3600" dirty="0" err="1"/>
              <a:t>highfrequency</a:t>
            </a:r>
            <a:endParaRPr lang="en-US" sz="3600" dirty="0"/>
          </a:p>
          <a:p>
            <a:r>
              <a:rPr lang="en-US" sz="3600" dirty="0"/>
              <a:t>markets”. In: 2011 3rd Computer Science and Electronic Engineering</a:t>
            </a:r>
          </a:p>
          <a:p>
            <a:r>
              <a:rPr lang="en-US" sz="3600" dirty="0"/>
              <a:t>Conference (CEEC). IEEE. 2011, pp. 7–12.</a:t>
            </a:r>
          </a:p>
          <a:p>
            <a:r>
              <a:rPr lang="en-US" sz="3600" dirty="0"/>
              <a:t>[4] Andrés Arévalo et al. “High-frequency trading strategy based on deep neural</a:t>
            </a:r>
          </a:p>
          <a:p>
            <a:r>
              <a:rPr lang="en-US" sz="3600" dirty="0"/>
              <a:t>networks”. In: International conference on intelligent computing. Springer. 2016,</a:t>
            </a:r>
          </a:p>
          <a:p>
            <a:r>
              <a:rPr lang="en-US" sz="3600" dirty="0"/>
              <a:t>pp. 424–436.</a:t>
            </a:r>
          </a:p>
          <a:p>
            <a:r>
              <a:rPr lang="en-US" sz="3600" dirty="0"/>
              <a:t>[5] Jasmina </a:t>
            </a:r>
            <a:r>
              <a:rPr lang="en-US" sz="3600" dirty="0" err="1"/>
              <a:t>Arifovic</a:t>
            </a:r>
            <a:r>
              <a:rPr lang="en-US" sz="3600" dirty="0"/>
              <a:t>, Xue-</a:t>
            </a:r>
            <a:r>
              <a:rPr lang="en-US" sz="3600" dirty="0" err="1"/>
              <a:t>zhong</a:t>
            </a:r>
            <a:r>
              <a:rPr lang="en-US" sz="3600" dirty="0"/>
              <a:t> He, and </a:t>
            </a:r>
            <a:r>
              <a:rPr lang="en-US" sz="3600" dirty="0" err="1"/>
              <a:t>LijianWei</a:t>
            </a:r>
            <a:r>
              <a:rPr lang="en-US" sz="3600" dirty="0"/>
              <a:t>. “Machine learning and speed</a:t>
            </a:r>
          </a:p>
          <a:p>
            <a:r>
              <a:rPr lang="en-US" sz="3600" dirty="0"/>
              <a:t>in high-frequency trading”. In: Journal of Economic Dynamics and Control 139</a:t>
            </a:r>
          </a:p>
          <a:p>
            <a:r>
              <a:rPr lang="en-US" sz="3600" dirty="0"/>
              <a:t>(2022), p. 104438.</a:t>
            </a:r>
          </a:p>
          <a:p>
            <a:r>
              <a:rPr lang="en-US" sz="3600" dirty="0"/>
              <a:t>[6] Michael </a:t>
            </a:r>
            <a:r>
              <a:rPr lang="en-US" sz="3600" dirty="0" err="1"/>
              <a:t>Ayitey</a:t>
            </a:r>
            <a:r>
              <a:rPr lang="en-US" sz="3600" dirty="0"/>
              <a:t> Junior et al. “Forex market forecasting using machine learning:</a:t>
            </a:r>
          </a:p>
          <a:p>
            <a:r>
              <a:rPr lang="en-US" sz="3600" dirty="0"/>
              <a:t>Systematic Literature Review and meta-analysis”. In: Journal of Big Data</a:t>
            </a:r>
          </a:p>
          <a:p>
            <a:r>
              <a:rPr lang="en-US" sz="3600" dirty="0"/>
              <a:t>10.1 (2023), p. 9.</a:t>
            </a:r>
          </a:p>
          <a:p>
            <a:r>
              <a:rPr lang="en-US" sz="3600" dirty="0"/>
              <a:t>[7] Svetlana </a:t>
            </a:r>
            <a:r>
              <a:rPr lang="en-US" sz="3600" dirty="0" err="1"/>
              <a:t>Bryzgalova</a:t>
            </a:r>
            <a:r>
              <a:rPr lang="en-US" sz="3600" dirty="0"/>
              <a:t>, Anna Pavlova, and </a:t>
            </a:r>
            <a:r>
              <a:rPr lang="en-US" sz="3600" dirty="0" err="1"/>
              <a:t>Taisiya</a:t>
            </a:r>
            <a:r>
              <a:rPr lang="en-US" sz="3600" dirty="0"/>
              <a:t> </a:t>
            </a:r>
            <a:r>
              <a:rPr lang="en-US" sz="3600" dirty="0" err="1"/>
              <a:t>Sikorskaya</a:t>
            </a:r>
            <a:r>
              <a:rPr lang="en-US" sz="3600" dirty="0"/>
              <a:t>. “Retail trading</a:t>
            </a:r>
          </a:p>
          <a:p>
            <a:r>
              <a:rPr lang="en-US" sz="3600" dirty="0"/>
              <a:t>in options and the rise of the big three wholesalers”. In: The Journal of Finance</a:t>
            </a:r>
          </a:p>
          <a:p>
            <a:r>
              <a:rPr lang="en-US" sz="3600" dirty="0"/>
              <a:t>78.6 (2023), pp. 3465–3514.</a:t>
            </a:r>
          </a:p>
          <a:p>
            <a:r>
              <a:rPr lang="en-US" sz="3600" dirty="0"/>
              <a:t>[8] </a:t>
            </a:r>
            <a:r>
              <a:rPr lang="en-US" sz="3600" dirty="0" err="1"/>
              <a:t>GregoryWEaton</a:t>
            </a:r>
            <a:r>
              <a:rPr lang="en-US" sz="3600" dirty="0"/>
              <a:t> et al. “Zero-commission individual investors, high frequency</a:t>
            </a:r>
          </a:p>
          <a:p>
            <a:r>
              <a:rPr lang="en-US" sz="3600" dirty="0"/>
              <a:t>traders, and stock market quality”. In: High Frequency Traders, and Stock Market</a:t>
            </a:r>
          </a:p>
          <a:p>
            <a:r>
              <a:rPr lang="en-US" sz="3600" dirty="0"/>
              <a:t>Quality (January 2021) (2021).</a:t>
            </a:r>
          </a:p>
          <a:p>
            <a:r>
              <a:rPr lang="en-US" sz="3600" dirty="0"/>
              <a:t>47</a:t>
            </a:r>
          </a:p>
          <a:p>
            <a:r>
              <a:rPr lang="en-US" sz="3600" dirty="0"/>
              <a:t>[9] </a:t>
            </a:r>
            <a:r>
              <a:rPr lang="en-US" sz="3600" dirty="0" err="1"/>
              <a:t>Marinela</a:t>
            </a:r>
            <a:r>
              <a:rPr lang="en-US" sz="3600" dirty="0"/>
              <a:t> Adriana </a:t>
            </a:r>
            <a:r>
              <a:rPr lang="en-US" sz="3600" dirty="0" err="1"/>
              <a:t>Finta</a:t>
            </a:r>
            <a:r>
              <a:rPr lang="en-US" sz="3600" dirty="0"/>
              <a:t>, Bart </a:t>
            </a:r>
            <a:r>
              <a:rPr lang="en-US" sz="3600" dirty="0" err="1"/>
              <a:t>Frijns</a:t>
            </a:r>
            <a:r>
              <a:rPr lang="en-US" sz="3600" dirty="0"/>
              <a:t>, and Alireza </a:t>
            </a:r>
            <a:r>
              <a:rPr lang="en-US" sz="3600" dirty="0" err="1"/>
              <a:t>Tourani</a:t>
            </a:r>
            <a:r>
              <a:rPr lang="en-US" sz="3600" dirty="0"/>
              <a:t>-Rad. “Contemporaneous</a:t>
            </a:r>
          </a:p>
          <a:p>
            <a:r>
              <a:rPr lang="en-US" sz="3600" dirty="0"/>
              <a:t>spillover effects between the US and the UK equity markets”. In:</a:t>
            </a:r>
          </a:p>
          <a:p>
            <a:r>
              <a:rPr lang="en-US" sz="3600" dirty="0"/>
              <a:t>Financial Review 52.1 (2017), pp. 145–166.</a:t>
            </a:r>
          </a:p>
          <a:p>
            <a:r>
              <a:rPr lang="en-US" sz="3600" dirty="0"/>
              <a:t>[10] Thomas Fischer and Christopher Krauss. “Deep learning with long </a:t>
            </a:r>
            <a:r>
              <a:rPr lang="en-US" sz="3600" dirty="0" err="1"/>
              <a:t>shortterm</a:t>
            </a:r>
            <a:endParaRPr lang="en-US" sz="3600" dirty="0"/>
          </a:p>
          <a:p>
            <a:r>
              <a:rPr lang="en-US" sz="3600" dirty="0"/>
              <a:t>memory networks for financial market predictions”. In: European journal</a:t>
            </a:r>
          </a:p>
          <a:p>
            <a:r>
              <a:rPr lang="en-US" sz="3600" dirty="0"/>
              <a:t>of operational research 270.2 (2018), pp. 654–669.</a:t>
            </a:r>
          </a:p>
          <a:p>
            <a:r>
              <a:rPr lang="en-US" sz="3600" dirty="0"/>
              <a:t>[11] Andreas Gabler et al. “Pattern learning via artificial neural networks for financial</a:t>
            </a:r>
          </a:p>
          <a:p>
            <a:r>
              <a:rPr lang="en-US" sz="3600" dirty="0"/>
              <a:t>market predictions”. In: Available at SSRN 3243479 (2018).</a:t>
            </a:r>
          </a:p>
          <a:p>
            <a:r>
              <a:rPr lang="en-US" sz="3600" dirty="0"/>
              <a:t>[12] </a:t>
            </a:r>
            <a:r>
              <a:rPr lang="en-US" sz="3600" dirty="0" err="1"/>
              <a:t>Kirtika</a:t>
            </a:r>
            <a:r>
              <a:rPr lang="en-US" sz="3600" dirty="0"/>
              <a:t> Gupta et al. “Prediction of Stock Prices (A Machine Learning Approach)”.</a:t>
            </a:r>
          </a:p>
          <a:p>
            <a:r>
              <a:rPr lang="en-US" sz="3600" dirty="0"/>
              <a:t>In: (2021).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9D5493-205B-E8D4-7A8A-30568408AEEA}"/>
              </a:ext>
            </a:extLst>
          </p:cNvPr>
          <p:cNvSpPr txBox="1"/>
          <p:nvPr/>
        </p:nvSpPr>
        <p:spPr>
          <a:xfrm>
            <a:off x="312707" y="335845"/>
            <a:ext cx="609456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[13] </a:t>
            </a:r>
            <a:r>
              <a:rPr lang="en-US" sz="900" dirty="0" err="1"/>
              <a:t>Velibor</a:t>
            </a:r>
            <a:r>
              <a:rPr lang="en-US" sz="900" dirty="0"/>
              <a:t> </a:t>
            </a:r>
            <a:r>
              <a:rPr lang="en-US" sz="900" dirty="0" err="1"/>
              <a:t>Ili´c</a:t>
            </a:r>
            <a:r>
              <a:rPr lang="en-US" sz="900" dirty="0"/>
              <a:t> and Vladimir </a:t>
            </a:r>
            <a:r>
              <a:rPr lang="en-US" sz="900" dirty="0" err="1"/>
              <a:t>Brtka</a:t>
            </a:r>
            <a:r>
              <a:rPr lang="en-US" sz="900" dirty="0"/>
              <a:t>. Evaluation of algorithmic strategies for trading</a:t>
            </a:r>
          </a:p>
          <a:p>
            <a:r>
              <a:rPr lang="en-US" sz="900" dirty="0"/>
              <a:t>on foreign exchange market. 2018.</a:t>
            </a:r>
          </a:p>
          <a:p>
            <a:r>
              <a:rPr lang="en-US" sz="900" dirty="0"/>
              <a:t>[14] Abdalla Kablan </a:t>
            </a:r>
            <a:r>
              <a:rPr lang="en-US" sz="900" dirty="0" err="1"/>
              <a:t>andWing</a:t>
            </a:r>
            <a:r>
              <a:rPr lang="en-US" sz="900" dirty="0"/>
              <a:t> Lon Ng. “Intraday high-frequency FX trading with</a:t>
            </a:r>
          </a:p>
          <a:p>
            <a:r>
              <a:rPr lang="en-US" sz="900" dirty="0"/>
              <a:t>adaptive neuro-fuzzy inference systems”. In: International Journal of Financial</a:t>
            </a:r>
          </a:p>
          <a:p>
            <a:r>
              <a:rPr lang="en-US" sz="900" dirty="0"/>
              <a:t>Markets and Derivatives 2.1-2 (2011), pp. 68–87.</a:t>
            </a:r>
          </a:p>
          <a:p>
            <a:r>
              <a:rPr lang="en-US" sz="900" dirty="0"/>
              <a:t>[15] Robert A </a:t>
            </a:r>
            <a:r>
              <a:rPr lang="en-US" sz="900" dirty="0" err="1"/>
              <a:t>Korajczyk</a:t>
            </a:r>
            <a:r>
              <a:rPr lang="en-US" sz="900" dirty="0"/>
              <a:t> and Dermot Murphy. “High-frequency market making</a:t>
            </a:r>
          </a:p>
          <a:p>
            <a:r>
              <a:rPr lang="en-US" sz="900" dirty="0"/>
              <a:t>to large institutional trades”. In: The Review of Financial Studies 32.3 (2019),</a:t>
            </a:r>
          </a:p>
          <a:p>
            <a:r>
              <a:rPr lang="en-US" sz="900" dirty="0"/>
              <a:t>pp. 1034–1067.</a:t>
            </a:r>
          </a:p>
          <a:p>
            <a:r>
              <a:rPr lang="en-US" sz="900" dirty="0"/>
              <a:t>[16] Daniel </a:t>
            </a:r>
            <a:r>
              <a:rPr lang="en-US" sz="900" dirty="0" err="1"/>
              <a:t>Ladley</a:t>
            </a:r>
            <a:r>
              <a:rPr lang="en-US" sz="900" dirty="0"/>
              <a:t>. “The high frequency trade off between speed and sophistication”.</a:t>
            </a:r>
          </a:p>
          <a:p>
            <a:r>
              <a:rPr lang="en-US" sz="900" dirty="0"/>
              <a:t>In: Journal of Economic Dynamics and Control 116 (2020), p. 103912.</a:t>
            </a:r>
          </a:p>
          <a:p>
            <a:r>
              <a:rPr lang="en-US" sz="900" dirty="0"/>
              <a:t>[17] </a:t>
            </a:r>
            <a:r>
              <a:rPr lang="en-US" sz="900" dirty="0" err="1"/>
              <a:t>Shengnan</a:t>
            </a:r>
            <a:r>
              <a:rPr lang="en-US" sz="900" dirty="0"/>
              <a:t> Li, Edward PK Tsang, and John O’Hara. “Measuring relative volatility</a:t>
            </a:r>
          </a:p>
          <a:p>
            <a:r>
              <a:rPr lang="en-US" sz="900" dirty="0"/>
              <a:t>in high-frequency data under the directional change approach”. In: Intelligent</a:t>
            </a:r>
          </a:p>
          <a:p>
            <a:r>
              <a:rPr lang="en-US" sz="900" dirty="0"/>
              <a:t>Systems in Accounting, Finance and Management 29.2 (2022), pp. 86–102.</a:t>
            </a:r>
          </a:p>
          <a:p>
            <a:r>
              <a:rPr lang="en-US" sz="900" dirty="0"/>
              <a:t>[18] L </a:t>
            </a:r>
            <a:r>
              <a:rPr lang="en-US" sz="900" dirty="0" err="1"/>
              <a:t>Marudulu</a:t>
            </a:r>
            <a:r>
              <a:rPr lang="en-US" sz="900" dirty="0"/>
              <a:t>. “Portfolio </a:t>
            </a:r>
            <a:r>
              <a:rPr lang="en-US" sz="900" dirty="0" err="1"/>
              <a:t>optimisation</a:t>
            </a:r>
            <a:r>
              <a:rPr lang="en-US" sz="900" dirty="0"/>
              <a:t> approaches towards investment in the</a:t>
            </a:r>
          </a:p>
          <a:p>
            <a:r>
              <a:rPr lang="en-US" sz="900" dirty="0"/>
              <a:t>forex market”. PhD thesis. North-West University (South Africa), 2020.</a:t>
            </a:r>
          </a:p>
          <a:p>
            <a:r>
              <a:rPr lang="en-US" sz="900" dirty="0"/>
              <a:t>[19] Imad </a:t>
            </a:r>
            <a:r>
              <a:rPr lang="en-US" sz="900" dirty="0" err="1"/>
              <a:t>Moosa</a:t>
            </a:r>
            <a:r>
              <a:rPr lang="en-US" sz="900" dirty="0"/>
              <a:t>. “The regulation of high-frequency trading: A pragmatic view”.</a:t>
            </a:r>
          </a:p>
          <a:p>
            <a:r>
              <a:rPr lang="en-US" sz="900" dirty="0"/>
              <a:t>In: Journal of Banking Regulation 16 (2015), pp. 72–88.</a:t>
            </a:r>
          </a:p>
          <a:p>
            <a:r>
              <a:rPr lang="en-US" sz="900" dirty="0"/>
              <a:t>[20] Peer Nagy, Jan-Peter </a:t>
            </a:r>
            <a:r>
              <a:rPr lang="en-US" sz="900" dirty="0" err="1"/>
              <a:t>Calliess</a:t>
            </a:r>
            <a:r>
              <a:rPr lang="en-US" sz="900" dirty="0"/>
              <a:t>, and Stefan </a:t>
            </a:r>
            <a:r>
              <a:rPr lang="en-US" sz="900" dirty="0" err="1"/>
              <a:t>Zohren</a:t>
            </a:r>
            <a:r>
              <a:rPr lang="en-US" sz="900" dirty="0"/>
              <a:t>. “Asynchronous Deep Double</a:t>
            </a:r>
          </a:p>
          <a:p>
            <a:r>
              <a:rPr lang="en-US" sz="900" dirty="0"/>
              <a:t>Dueling Q-learning for trading-signal execution in limit order book markets”.</a:t>
            </a:r>
          </a:p>
          <a:p>
            <a:r>
              <a:rPr lang="en-US" sz="900" dirty="0"/>
              <a:t>In: Frontiers in Artificial Intelligence 6 (2023), p. 1151003.</a:t>
            </a:r>
          </a:p>
          <a:p>
            <a:r>
              <a:rPr lang="en-US" sz="900" dirty="0"/>
              <a:t>48</a:t>
            </a:r>
          </a:p>
          <a:p>
            <a:r>
              <a:rPr lang="en-US" sz="900" dirty="0"/>
              <a:t>[21] Mattia Pasqual. “High Frequency Trading: an analysis of the phenomenon</a:t>
            </a:r>
          </a:p>
          <a:p>
            <a:r>
              <a:rPr lang="en-US" sz="900" dirty="0"/>
              <a:t>and the effect of the human component”. In: (2020).</a:t>
            </a:r>
          </a:p>
          <a:p>
            <a:r>
              <a:rPr lang="en-US" sz="900" dirty="0"/>
              <a:t>[22] ERIK PAULSON et al. “Trading, Investment and Portfolio Management”.</a:t>
            </a:r>
          </a:p>
          <a:p>
            <a:r>
              <a:rPr lang="en-US" sz="900" dirty="0"/>
              <a:t>PhD thesis. WORCESTER POLYTECHNIC INSTITUTE, 2017.</a:t>
            </a:r>
          </a:p>
          <a:p>
            <a:r>
              <a:rPr lang="en-US" sz="900" dirty="0"/>
              <a:t>[23] Yuan-Long Peng </a:t>
            </a:r>
            <a:r>
              <a:rPr lang="en-US" sz="900" dirty="0" err="1"/>
              <a:t>andWei</a:t>
            </a:r>
            <a:r>
              <a:rPr lang="en-US" sz="900" dirty="0"/>
              <a:t>-Po Lee. “Data selection to avoid overfitting for foreign</a:t>
            </a:r>
          </a:p>
          <a:p>
            <a:r>
              <a:rPr lang="en-US" sz="900" dirty="0"/>
              <a:t>exchange intraday trading with machine learning”. In: Applied Soft Computing</a:t>
            </a:r>
          </a:p>
          <a:p>
            <a:r>
              <a:rPr lang="en-US" sz="900" dirty="0"/>
              <a:t>108 (2021), p. 107461.</a:t>
            </a:r>
          </a:p>
          <a:p>
            <a:r>
              <a:rPr lang="en-US" sz="900" dirty="0"/>
              <a:t>[24] George Rayment and Michael </a:t>
            </a:r>
            <a:r>
              <a:rPr lang="en-US" sz="900" dirty="0" err="1"/>
              <a:t>Kampouridis</a:t>
            </a:r>
            <a:r>
              <a:rPr lang="en-US" sz="900" dirty="0"/>
              <a:t>. “High Frequency Trading with</a:t>
            </a:r>
          </a:p>
          <a:p>
            <a:r>
              <a:rPr lang="en-US" sz="900" dirty="0"/>
              <a:t>Deep Reinforcement Learning Agents Under a Directional Changes Sampling</a:t>
            </a:r>
          </a:p>
          <a:p>
            <a:r>
              <a:rPr lang="en-US" sz="900" dirty="0"/>
              <a:t>Framework”. In: 2023 IEEE Symposium Series on Computational Intelligence (SSCI).</a:t>
            </a:r>
          </a:p>
          <a:p>
            <a:r>
              <a:rPr lang="en-US" sz="900" dirty="0"/>
              <a:t>IEEE. 2023, pp. 387–394.</a:t>
            </a:r>
          </a:p>
          <a:p>
            <a:r>
              <a:rPr lang="en-US" sz="900" dirty="0"/>
              <a:t>[25] Au Vo and Christopher Yost-</a:t>
            </a:r>
            <a:r>
              <a:rPr lang="en-US" sz="900" dirty="0" err="1"/>
              <a:t>Bremm</a:t>
            </a:r>
            <a:r>
              <a:rPr lang="en-US" sz="900" dirty="0"/>
              <a:t>. “A high-frequency algorithmic trading</a:t>
            </a:r>
          </a:p>
          <a:p>
            <a:r>
              <a:rPr lang="en-US" sz="900" dirty="0"/>
              <a:t>strategy for cryptocurrency”. In: Journal of Computer Information Systems</a:t>
            </a:r>
          </a:p>
          <a:p>
            <a:r>
              <a:rPr lang="en-US" sz="900" dirty="0"/>
              <a:t>(2018).</a:t>
            </a:r>
          </a:p>
          <a:p>
            <a:r>
              <a:rPr lang="en-US" sz="900" dirty="0"/>
              <a:t>[26] </a:t>
            </a:r>
            <a:r>
              <a:rPr lang="en-US" sz="900" dirty="0" err="1"/>
              <a:t>Xuewei</a:t>
            </a:r>
            <a:r>
              <a:rPr lang="en-US" sz="900" dirty="0"/>
              <a:t> Xiang </a:t>
            </a:r>
            <a:r>
              <a:rPr lang="en-US" sz="900" dirty="0" err="1"/>
              <a:t>andWeidongWang</a:t>
            </a:r>
            <a:r>
              <a:rPr lang="en-US" sz="900" dirty="0"/>
              <a:t>. “Predicting Intraday Trading Direction of</a:t>
            </a:r>
          </a:p>
          <a:p>
            <a:r>
              <a:rPr lang="en-US" sz="900" dirty="0"/>
              <a:t>CSI 300 Based on TCN Model”. In: 2023 2nd International Conference on Machine</a:t>
            </a:r>
          </a:p>
          <a:p>
            <a:r>
              <a:rPr lang="en-US" sz="900" dirty="0"/>
              <a:t>Learning, Cloud Computing and Intelligent Mining (MLCCIM). IEEE. 2023,</a:t>
            </a:r>
          </a:p>
          <a:p>
            <a:r>
              <a:rPr lang="en-US" sz="900" dirty="0"/>
              <a:t>pp. 293–299.</a:t>
            </a:r>
          </a:p>
          <a:p>
            <a:r>
              <a:rPr lang="en-US" sz="900" dirty="0"/>
              <a:t>[27] </a:t>
            </a:r>
            <a:r>
              <a:rPr lang="en-US" sz="900" dirty="0" err="1"/>
              <a:t>Ailun</a:t>
            </a:r>
            <a:r>
              <a:rPr lang="en-US" sz="900" dirty="0"/>
              <a:t> Ye et al. “Developing sustainable trading strategies using directional</a:t>
            </a:r>
          </a:p>
          <a:p>
            <a:r>
              <a:rPr lang="en-US" sz="900" dirty="0"/>
              <a:t>changes with high frequency data”. In: 2017 IEEE international conference on</a:t>
            </a:r>
          </a:p>
          <a:p>
            <a:r>
              <a:rPr lang="en-US" sz="900" dirty="0"/>
              <a:t>big data (Big Data). IEEE. 2017, pp. 4265–4271.</a:t>
            </a:r>
          </a:p>
          <a:p>
            <a:r>
              <a:rPr lang="en-US" sz="900" dirty="0"/>
              <a:t>[28] Khairul </a:t>
            </a:r>
            <a:r>
              <a:rPr lang="en-US" sz="900" dirty="0" err="1"/>
              <a:t>Zharif</a:t>
            </a:r>
            <a:r>
              <a:rPr lang="en-US" sz="900" dirty="0"/>
              <a:t> </a:t>
            </a:r>
            <a:r>
              <a:rPr lang="en-US" sz="900" dirty="0" err="1"/>
              <a:t>Zaharudin</a:t>
            </a:r>
            <a:r>
              <a:rPr lang="en-US" sz="900" dirty="0"/>
              <a:t>. “A SURVEY OF LITERATUREONHIGH-FREQUENCY</a:t>
            </a:r>
          </a:p>
          <a:p>
            <a:r>
              <a:rPr lang="en-US" sz="900" dirty="0"/>
              <a:t>TRADING”. In: ().</a:t>
            </a:r>
          </a:p>
        </p:txBody>
      </p:sp>
    </p:spTree>
    <p:extLst>
      <p:ext uri="{BB962C8B-B14F-4D97-AF65-F5344CB8AC3E}">
        <p14:creationId xmlns:p14="http://schemas.microsoft.com/office/powerpoint/2010/main" val="539014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1010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Times New Roman</vt:lpstr>
      <vt:lpstr>Office Theme</vt:lpstr>
      <vt:lpstr>1_Office Theme</vt:lpstr>
      <vt:lpstr>Applying Recurrent Neural Networks to Predict Forex Prices: High-Frequency Directional Trading Approach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Masixole Boya</dc:creator>
  <cp:lastModifiedBy>Masixole Boya</cp:lastModifiedBy>
  <cp:revision>2</cp:revision>
  <dcterms:created xsi:type="dcterms:W3CDTF">2024-11-22T21:20:55Z</dcterms:created>
  <dcterms:modified xsi:type="dcterms:W3CDTF">2024-11-22T21:30:51Z</dcterms:modified>
</cp:coreProperties>
</file>