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2" r:id="rId5"/>
    <p:sldId id="259" r:id="rId6"/>
    <p:sldId id="262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82" autoAdjust="0"/>
  </p:normalViewPr>
  <p:slideViewPr>
    <p:cSldViewPr snapToGrid="0">
      <p:cViewPr varScale="1">
        <p:scale>
          <a:sx n="114" d="100"/>
          <a:sy n="114" d="100"/>
        </p:scale>
        <p:origin x="402" y="9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10/13/2023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32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 userDrawn="1"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7F58CC69-51BD-64D9-84C1-E787B04B0415}"/>
              </a:ext>
            </a:extLst>
          </p:cNvPr>
          <p:cNvSpPr txBox="1">
            <a:spLocks/>
          </p:cNvSpPr>
          <p:nvPr/>
        </p:nvSpPr>
        <p:spPr>
          <a:xfrm>
            <a:off x="994851" y="335560"/>
            <a:ext cx="10839862" cy="2964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Exploring Data Sources, Types, and Analysis Tools in Health Analytics</a:t>
            </a:r>
          </a:p>
        </p:txBody>
      </p:sp>
      <p:sp>
        <p:nvSpPr>
          <p:cNvPr id="7" name="Text Placeholder 25">
            <a:extLst>
              <a:ext uri="{FF2B5EF4-FFF2-40B4-BE49-F238E27FC236}">
                <a16:creationId xmlns:a16="http://schemas.microsoft.com/office/drawing/2014/main" id="{A316CB62-1B25-BD9A-0606-DBA4B1F93FF6}"/>
              </a:ext>
            </a:extLst>
          </p:cNvPr>
          <p:cNvSpPr txBox="1">
            <a:spLocks/>
          </p:cNvSpPr>
          <p:nvPr/>
        </p:nvSpPr>
        <p:spPr>
          <a:xfrm>
            <a:off x="743181" y="3792861"/>
            <a:ext cx="10120562" cy="1136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543E34"/>
                </a:solidFill>
                <a:latin typeface="Sagona Book"/>
                <a:ea typeface="+mj-ea"/>
                <a:cs typeface="+mj-cs"/>
              </a:rPr>
              <a:t>Name:</a:t>
            </a:r>
            <a:r>
              <a:rPr lang="en-US" dirty="0">
                <a:solidFill>
                  <a:srgbClr val="543E34"/>
                </a:solidFill>
                <a:latin typeface="Sagona Book"/>
                <a:ea typeface="+mj-ea"/>
                <a:cs typeface="+mj-cs"/>
              </a:rPr>
              <a:t> Masixole Boya</a:t>
            </a:r>
          </a:p>
          <a:p>
            <a:r>
              <a:rPr lang="en-US" u="sng" dirty="0">
                <a:solidFill>
                  <a:srgbClr val="543E34"/>
                </a:solidFill>
                <a:latin typeface="Sagona Book"/>
                <a:ea typeface="+mj-ea"/>
                <a:cs typeface="+mj-cs"/>
              </a:rPr>
              <a:t>Student number:</a:t>
            </a:r>
            <a:r>
              <a:rPr lang="en-US" dirty="0">
                <a:solidFill>
                  <a:srgbClr val="543E34"/>
                </a:solidFill>
                <a:latin typeface="Sagona Book"/>
                <a:ea typeface="+mj-ea"/>
                <a:cs typeface="+mj-cs"/>
              </a:rPr>
              <a:t> 1869204</a:t>
            </a:r>
            <a:endParaRPr lang="en-US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3A72A36F-5E7B-6C2C-BD76-3C7C000F12B5}"/>
              </a:ext>
            </a:extLst>
          </p:cNvPr>
          <p:cNvSpPr txBox="1">
            <a:spLocks/>
          </p:cNvSpPr>
          <p:nvPr/>
        </p:nvSpPr>
        <p:spPr>
          <a:xfrm>
            <a:off x="902572" y="5421804"/>
            <a:ext cx="6739799" cy="3108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/>
              <a:t>Health Analytics (COMS5027A): Activity 1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9641"/>
            <a:ext cx="6502620" cy="759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772730"/>
            <a:ext cx="6823018" cy="525500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Aim: </a:t>
            </a:r>
          </a:p>
          <a:p>
            <a:r>
              <a:rPr lang="en-US" sz="2800" dirty="0"/>
              <a:t>Investigate various data sources and types prevalent in the health system.</a:t>
            </a:r>
          </a:p>
          <a:p>
            <a:endParaRPr lang="en-US" sz="2800" dirty="0"/>
          </a:p>
          <a:p>
            <a:r>
              <a:rPr lang="en-US" sz="2800" b="1" dirty="0"/>
              <a:t>Objectives/ Content: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Explore methods of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and list the tools or frameworks commonly used for </a:t>
            </a:r>
            <a:r>
              <a:rPr lang="en-US" sz="2800" dirty="0" err="1"/>
              <a:t>analysing</a:t>
            </a:r>
            <a:r>
              <a:rPr lang="en-US" sz="2800" dirty="0"/>
              <a:t> health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Discuss one of the tools and frameworks discuss in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Use of the chosen tool or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Link to a case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Types of learning the data, tool, or framework relates to and rationale</a:t>
            </a:r>
          </a:p>
          <a:p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2699" r="22699"/>
          <a:stretch/>
        </p:blipFill>
        <p:spPr>
          <a:xfrm>
            <a:off x="7815470" y="0"/>
            <a:ext cx="4376530" cy="6018401"/>
          </a:xfr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r>
              <a:rPr lang="en-US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9064"/>
            <a:ext cx="9363456" cy="849819"/>
          </a:xfrm>
        </p:spPr>
        <p:txBody>
          <a:bodyPr/>
          <a:lstStyle/>
          <a:p>
            <a:r>
              <a:rPr lang="en-US" dirty="0"/>
              <a:t>Data Sources in health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2532"/>
          </a:xfrm>
        </p:spPr>
        <p:txBody>
          <a:bodyPr/>
          <a:lstStyle/>
          <a:p>
            <a:r>
              <a:rPr lang="en-US" sz="1800" b="1" dirty="0"/>
              <a:t>Sources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2532"/>
          </a:xfrm>
        </p:spPr>
        <p:txBody>
          <a:bodyPr/>
          <a:lstStyle/>
          <a:p>
            <a:r>
              <a:rPr lang="en-US" sz="1800" b="1" dirty="0"/>
              <a:t>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41CB29-54A2-018A-5361-D874D27BD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888883"/>
            <a:ext cx="11615928" cy="48407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Surveys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Administrative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Electronic Medical/Health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Healthcare claims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Disease registries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88329-1975-90E9-A8C6-00068AE05A59}"/>
              </a:ext>
            </a:extLst>
          </p:cNvPr>
          <p:cNvSpPr txBox="1"/>
          <p:nvPr/>
        </p:nvSpPr>
        <p:spPr>
          <a:xfrm>
            <a:off x="7703862" y="5612357"/>
            <a:ext cx="4471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-National Library of Medicine</a:t>
            </a:r>
          </a:p>
          <a:p>
            <a:pPr algn="r"/>
            <a:r>
              <a:rPr lang="en-US" sz="2000" dirty="0">
                <a:solidFill>
                  <a:srgbClr val="0070C0"/>
                </a:solidFill>
              </a:rPr>
              <a:t>https://www.nlm.nih.gov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9064"/>
            <a:ext cx="9363456" cy="849819"/>
          </a:xfrm>
        </p:spPr>
        <p:txBody>
          <a:bodyPr/>
          <a:lstStyle/>
          <a:p>
            <a:r>
              <a:rPr lang="en-US" dirty="0"/>
              <a:t>Data Tools in Health Analytics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2532"/>
          </a:xfrm>
        </p:spPr>
        <p:txBody>
          <a:bodyPr/>
          <a:lstStyle/>
          <a:p>
            <a:r>
              <a:rPr lang="en-US" sz="1800" b="1" dirty="0"/>
              <a:t>Tools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2532"/>
          </a:xfrm>
        </p:spPr>
        <p:txBody>
          <a:bodyPr/>
          <a:lstStyle/>
          <a:p>
            <a:r>
              <a:rPr lang="en-US" sz="1800" b="1" dirty="0"/>
              <a:t>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41CB29-54A2-018A-5361-D874D27BD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888883"/>
            <a:ext cx="11615928" cy="4840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Database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b="1" dirty="0"/>
              <a:t>My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Programming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b="1" dirty="0"/>
              <a:t>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Data Stored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/>
              <a:t>Patient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/>
              <a:t>Hospital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/>
              <a:t>Research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/>
              <a:t>Finance and Insurance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100" b="1" dirty="0"/>
          </a:p>
          <a:p>
            <a:pPr marL="0" indent="0">
              <a:buNone/>
            </a:pPr>
            <a:endParaRPr lang="en-US" sz="33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blue background with white text and a dolphin">
            <a:extLst>
              <a:ext uri="{FF2B5EF4-FFF2-40B4-BE49-F238E27FC236}">
                <a16:creationId xmlns:a16="http://schemas.microsoft.com/office/drawing/2014/main" id="{34725ED3-F162-C1B2-8AF2-F2A798FA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255" y="1430270"/>
            <a:ext cx="4897745" cy="32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9064"/>
            <a:ext cx="9363456" cy="849819"/>
          </a:xfrm>
        </p:spPr>
        <p:txBody>
          <a:bodyPr/>
          <a:lstStyle/>
          <a:p>
            <a:r>
              <a:rPr lang="en-US" dirty="0"/>
              <a:t>Data Tools in Health Analytics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2532"/>
          </a:xfrm>
        </p:spPr>
        <p:txBody>
          <a:bodyPr/>
          <a:lstStyle/>
          <a:p>
            <a:r>
              <a:rPr lang="en-US" sz="1800" b="1" dirty="0"/>
              <a:t>Tools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2532"/>
          </a:xfrm>
        </p:spPr>
        <p:txBody>
          <a:bodyPr/>
          <a:lstStyle/>
          <a:p>
            <a:r>
              <a:rPr lang="en-US" sz="1800" b="1" dirty="0"/>
              <a:t>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41CB29-54A2-018A-5361-D874D27BD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888883"/>
            <a:ext cx="11615928" cy="4840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Data Visualization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b="1" dirty="0" err="1"/>
              <a:t>Tablaeu</a:t>
            </a:r>
            <a:endParaRPr lang="en-US" sz="29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b="1" dirty="0"/>
              <a:t>Power BI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b="1" dirty="0"/>
              <a:t>MS Excel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b="1" dirty="0"/>
              <a:t>Python (pandas) and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b="1" dirty="0"/>
              <a:t>Make sense of the 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b="1" dirty="0"/>
              <a:t>Graphs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b="1" dirty="0"/>
              <a:t>Dashboards</a:t>
            </a:r>
          </a:p>
          <a:p>
            <a:pPr marL="0" indent="0">
              <a:buNone/>
            </a:pPr>
            <a:endParaRPr lang="en-US" sz="33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yellow rectangular shapes on a black background&#10;&#10;Description automatically generated">
            <a:extLst>
              <a:ext uri="{FF2B5EF4-FFF2-40B4-BE49-F238E27FC236}">
                <a16:creationId xmlns:a16="http://schemas.microsoft.com/office/drawing/2014/main" id="{3D6FCE50-0DBE-A132-29EE-43F47AD9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1128319"/>
            <a:ext cx="3022825" cy="1700339"/>
          </a:xfrm>
          <a:prstGeom prst="rect">
            <a:avLst/>
          </a:prstGeom>
        </p:spPr>
      </p:pic>
      <p:pic>
        <p:nvPicPr>
          <p:cNvPr id="10" name="Picture 9" descr="A logo with colorful crosses&#10;&#10;Description automatically generated">
            <a:extLst>
              <a:ext uri="{FF2B5EF4-FFF2-40B4-BE49-F238E27FC236}">
                <a16:creationId xmlns:a16="http://schemas.microsoft.com/office/drawing/2014/main" id="{48F67247-F523-BDBE-B74A-0653E590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705" y="2963909"/>
            <a:ext cx="2338240" cy="13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9064"/>
            <a:ext cx="9363456" cy="849819"/>
          </a:xfrm>
        </p:spPr>
        <p:txBody>
          <a:bodyPr/>
          <a:lstStyle/>
          <a:p>
            <a:r>
              <a:rPr lang="en-US" dirty="0"/>
              <a:t>Data Tools in Health Analytics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2532"/>
          </a:xfrm>
        </p:spPr>
        <p:txBody>
          <a:bodyPr/>
          <a:lstStyle/>
          <a:p>
            <a:r>
              <a:rPr lang="en-US" sz="1800" b="1" dirty="0"/>
              <a:t>Tools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2532"/>
          </a:xfrm>
        </p:spPr>
        <p:txBody>
          <a:bodyPr/>
          <a:lstStyle/>
          <a:p>
            <a:r>
              <a:rPr lang="en-US" sz="1800" b="1" dirty="0"/>
              <a:t>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41CB29-54A2-018A-5361-D874D27BD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888883"/>
            <a:ext cx="11615928" cy="4840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Computational Frameworks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b="1" dirty="0"/>
              <a:t>Scikit-Learn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b="1" dirty="0" err="1"/>
              <a:t>Tensorflow</a:t>
            </a:r>
            <a:endParaRPr lang="en-US" sz="29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b="1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b="1" dirty="0"/>
              <a:t>Machine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b="1" dirty="0"/>
              <a:t>Deep Learning</a:t>
            </a:r>
            <a:endParaRPr lang="en-US" sz="1700" b="1" dirty="0"/>
          </a:p>
          <a:p>
            <a:pPr marL="0" indent="0">
              <a:buNone/>
            </a:pPr>
            <a:endParaRPr lang="en-US" sz="33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9064"/>
            <a:ext cx="9363456" cy="849819"/>
          </a:xfrm>
        </p:spPr>
        <p:txBody>
          <a:bodyPr/>
          <a:lstStyle/>
          <a:p>
            <a:r>
              <a:rPr lang="en-US" dirty="0"/>
              <a:t>Data Tools in Health Analytics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2532"/>
          </a:xfrm>
        </p:spPr>
        <p:txBody>
          <a:bodyPr/>
          <a:lstStyle/>
          <a:p>
            <a:r>
              <a:rPr lang="en-US" sz="1800" b="1" dirty="0"/>
              <a:t>Tools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2532"/>
          </a:xfrm>
        </p:spPr>
        <p:txBody>
          <a:bodyPr/>
          <a:lstStyle/>
          <a:p>
            <a:r>
              <a:rPr lang="en-US" sz="1800" b="1" dirty="0"/>
              <a:t>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41CB29-54A2-018A-5361-D874D27BD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888883"/>
            <a:ext cx="11615928" cy="4840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Computational Frameworks</a:t>
            </a:r>
          </a:p>
          <a:p>
            <a:pPr marL="0" indent="0">
              <a:buNone/>
            </a:pPr>
            <a:r>
              <a:rPr lang="en-US" sz="2900" b="1" dirty="0"/>
              <a:t>Scikit-Learn (Machine Learning)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b="1" dirty="0"/>
              <a:t>Decision Trees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b="1" dirty="0"/>
              <a:t>Support Vector Machines (SVM)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b="1" dirty="0"/>
              <a:t>Neural Networks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b="1" dirty="0"/>
              <a:t>Bayesian Network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b="1" u="sng" dirty="0"/>
              <a:t>Advanced Use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b="1" dirty="0" err="1"/>
              <a:t>Hierachical</a:t>
            </a:r>
            <a:r>
              <a:rPr lang="en-US" sz="2500" b="1" dirty="0"/>
              <a:t> Clustering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b="1" dirty="0"/>
              <a:t>Disease Modelling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b="1" dirty="0" err="1"/>
              <a:t>Spatio</a:t>
            </a:r>
            <a:r>
              <a:rPr lang="en-US" sz="2500" b="1" dirty="0"/>
              <a:t>-Temporal</a:t>
            </a:r>
          </a:p>
          <a:p>
            <a:pPr marL="0" indent="0">
              <a:buNone/>
            </a:pPr>
            <a:endParaRPr lang="en-US" sz="33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0CC3BF7E-A2F2-89B6-5E99-B3544047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8" y="1738702"/>
            <a:ext cx="7397262" cy="21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500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{9EECDA90-2E1A-4111-A7DB-67462B75B30B}tf11964407_win32</Template>
  <TotalTime>1814</TotalTime>
  <Words>243</Words>
  <Application>Microsoft Office PowerPoint</Application>
  <PresentationFormat>Widescreen</PresentationFormat>
  <Paragraphs>85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Gill Sans Nova</vt:lpstr>
      <vt:lpstr>Gill Sans Nova Light</vt:lpstr>
      <vt:lpstr>Sagona Book</vt:lpstr>
      <vt:lpstr>Wingdings</vt:lpstr>
      <vt:lpstr>Custom</vt:lpstr>
      <vt:lpstr>PowerPoint Presentation</vt:lpstr>
      <vt:lpstr>Introduction</vt:lpstr>
      <vt:lpstr>Data Sources in health</vt:lpstr>
      <vt:lpstr>Data Tools in Health Analytics</vt:lpstr>
      <vt:lpstr>Data Tools in Health Analytics</vt:lpstr>
      <vt:lpstr>Data Tools in Health Analytics</vt:lpstr>
      <vt:lpstr>Data Tools in Health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Masixole Boya</dc:creator>
  <cp:lastModifiedBy>Masixole Boya</cp:lastModifiedBy>
  <cp:revision>2</cp:revision>
  <dcterms:created xsi:type="dcterms:W3CDTF">2023-09-28T12:33:42Z</dcterms:created>
  <dcterms:modified xsi:type="dcterms:W3CDTF">2023-10-13T22:56:12Z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