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714356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Loading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3108" y="714356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182" y="714356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视频播放页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00694" y="714356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00958" y="71414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活动奖品页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00958" y="1500174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活动规则页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0694" y="2928934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6182" y="2928934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展示页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3108" y="2928934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展示页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43504" y="4572008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天猫商城预售页面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14612" y="4572008"/>
            <a:ext cx="128588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轮盘抽奖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928794" y="1357298"/>
            <a:ext cx="2520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</p:cNvCxnSpPr>
          <p:nvPr/>
        </p:nvCxnSpPr>
        <p:spPr>
          <a:xfrm flipV="1">
            <a:off x="6786578" y="928670"/>
            <a:ext cx="714380" cy="392909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500430" y="1357298"/>
            <a:ext cx="2520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143504" y="1357298"/>
            <a:ext cx="2520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786578" y="1319992"/>
            <a:ext cx="714380" cy="537372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>
            <a:off x="5750727" y="2464587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3"/>
          </p:cNvCxnSpPr>
          <p:nvPr/>
        </p:nvCxnSpPr>
        <p:spPr>
          <a:xfrm rot="10800000" flipV="1">
            <a:off x="5072066" y="3536156"/>
            <a:ext cx="358778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 flipV="1">
            <a:off x="3428992" y="3571876"/>
            <a:ext cx="358778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2"/>
            <a:endCxn id="14" idx="0"/>
          </p:cNvCxnSpPr>
          <p:nvPr/>
        </p:nvCxnSpPr>
        <p:spPr>
          <a:xfrm rot="16200000" flipH="1">
            <a:off x="2857488" y="4071942"/>
            <a:ext cx="428628" cy="571504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4" idx="0"/>
          </p:cNvCxnSpPr>
          <p:nvPr/>
        </p:nvCxnSpPr>
        <p:spPr>
          <a:xfrm rot="10800000" flipV="1">
            <a:off x="3357554" y="4143380"/>
            <a:ext cx="1073158" cy="42862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4" idx="0"/>
          </p:cNvCxnSpPr>
          <p:nvPr/>
        </p:nvCxnSpPr>
        <p:spPr>
          <a:xfrm rot="10800000" flipV="1">
            <a:off x="3357554" y="4143380"/>
            <a:ext cx="2716232" cy="42862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5910992" y="4376024"/>
            <a:ext cx="3240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2"/>
          </p:cNvCxnSpPr>
          <p:nvPr/>
        </p:nvCxnSpPr>
        <p:spPr>
          <a:xfrm rot="16200000" flipH="1">
            <a:off x="5000628" y="3571876"/>
            <a:ext cx="357190" cy="1500198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786050" y="4143380"/>
            <a:ext cx="3143272" cy="35719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rot="10800000" flipV="1">
            <a:off x="4000496" y="5179229"/>
            <a:ext cx="1073158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071934" y="5357826"/>
            <a:ext cx="107157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0"/>
          <p:cNvSpPr>
            <a:spLocks noChangeArrowheads="1"/>
          </p:cNvSpPr>
          <p:nvPr/>
        </p:nvSpPr>
        <p:spPr bwMode="auto">
          <a:xfrm>
            <a:off x="1539850" y="803292"/>
            <a:ext cx="3071812" cy="3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ea typeface="微软雅黑" pitchFamily="34" charset="-122"/>
                <a:sym typeface="微软雅黑" pitchFamily="34" charset="-122"/>
              </a:rPr>
              <a:t>点击抽奖后，跳转到转盘抽奖页面</a:t>
            </a:r>
            <a:endParaRPr lang="en-US" altLang="zh-CN" sz="1400" b="1"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矩形 19"/>
          <p:cNvSpPr>
            <a:spLocks noChangeArrowheads="1"/>
          </p:cNvSpPr>
          <p:nvPr/>
        </p:nvSpPr>
        <p:spPr bwMode="auto">
          <a:xfrm>
            <a:off x="1489050" y="1222392"/>
            <a:ext cx="3052762" cy="4706938"/>
          </a:xfrm>
          <a:prstGeom prst="rect">
            <a:avLst/>
          </a:prstGeom>
          <a:solidFill>
            <a:srgbClr val="26262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" name="TextBox 21"/>
          <p:cNvSpPr>
            <a:spLocks noChangeArrowheads="1"/>
          </p:cNvSpPr>
          <p:nvPr/>
        </p:nvSpPr>
        <p:spPr bwMode="auto">
          <a:xfrm>
            <a:off x="1631925" y="1362092"/>
            <a:ext cx="2857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G</a:t>
            </a:r>
            <a:r>
              <a:rPr lang="zh-CN" altLang="en-US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不可失</a:t>
            </a:r>
            <a:endParaRPr lang="en-US" altLang="zh-CN" sz="36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TextBox 41"/>
          <p:cNvSpPr>
            <a:spLocks noChangeArrowheads="1"/>
          </p:cNvSpPr>
          <p:nvPr/>
        </p:nvSpPr>
        <p:spPr bwMode="auto">
          <a:xfrm>
            <a:off x="1682725" y="5451492"/>
            <a:ext cx="2524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活动最终解释权归一汽</a:t>
            </a:r>
            <a:r>
              <a:rPr lang="en-US" altLang="zh-CN" sz="1100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1100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大众所有</a:t>
            </a:r>
          </a:p>
        </p:txBody>
      </p:sp>
      <p:sp>
        <p:nvSpPr>
          <p:cNvPr id="6" name="矩形 42"/>
          <p:cNvSpPr>
            <a:spLocks noChangeArrowheads="1"/>
          </p:cNvSpPr>
          <p:nvPr/>
        </p:nvSpPr>
        <p:spPr bwMode="auto">
          <a:xfrm>
            <a:off x="1595412" y="1258905"/>
            <a:ext cx="2901950" cy="4610100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7" name="Picture 2" descr="http://p3.qhimg.com/t012f03fa4b69b27fb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6237" y="2120917"/>
            <a:ext cx="2414588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34"/>
          <p:cNvSpPr>
            <a:spLocks noChangeArrowheads="1"/>
          </p:cNvSpPr>
          <p:nvPr/>
        </p:nvSpPr>
        <p:spPr bwMode="auto">
          <a:xfrm>
            <a:off x="4965675" y="1254142"/>
            <a:ext cx="3036887" cy="4675188"/>
          </a:xfrm>
          <a:prstGeom prst="rect">
            <a:avLst/>
          </a:prstGeom>
          <a:solidFill>
            <a:srgbClr val="26262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9" name="TextBox 35"/>
          <p:cNvSpPr>
            <a:spLocks noChangeArrowheads="1"/>
          </p:cNvSpPr>
          <p:nvPr/>
        </p:nvSpPr>
        <p:spPr bwMode="auto">
          <a:xfrm>
            <a:off x="5070450" y="1381142"/>
            <a:ext cx="2786062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G</a:t>
            </a:r>
            <a:r>
              <a:rPr lang="zh-CN" altLang="en-US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不可失</a:t>
            </a:r>
            <a:endParaRPr lang="en-US" altLang="zh-CN" sz="36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32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4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天猫</a:t>
            </a:r>
            <a:r>
              <a:rPr lang="en-US" altLang="zh-CN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banner</a:t>
            </a:r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，内容包括预售活动介绍及</a:t>
            </a:r>
            <a:r>
              <a:rPr lang="en-US" altLang="zh-CN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Intel</a:t>
            </a:r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跨品牌合作介绍</a:t>
            </a:r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5286380" y="701692"/>
            <a:ext cx="36052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ea typeface="微软雅黑" pitchFamily="34" charset="-122"/>
              </a:rPr>
              <a:t>抽奖结束后，未中奖者页面跳转到预售页面，点击分享后获得二次抽奖机会</a:t>
            </a:r>
          </a:p>
        </p:txBody>
      </p:sp>
      <p:sp>
        <p:nvSpPr>
          <p:cNvPr id="11" name="椭圆 42"/>
          <p:cNvSpPr>
            <a:spLocks noChangeArrowheads="1"/>
          </p:cNvSpPr>
          <p:nvPr/>
        </p:nvSpPr>
        <p:spPr bwMode="auto">
          <a:xfrm>
            <a:off x="1000100" y="671530"/>
            <a:ext cx="609600" cy="625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9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2" name="椭圆 30"/>
          <p:cNvSpPr>
            <a:spLocks noChangeArrowheads="1"/>
          </p:cNvSpPr>
          <p:nvPr/>
        </p:nvSpPr>
        <p:spPr bwMode="auto">
          <a:xfrm>
            <a:off x="4671987" y="809642"/>
            <a:ext cx="609600" cy="623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8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auto">
          <a:xfrm>
            <a:off x="5507008" y="2079610"/>
            <a:ext cx="3052763" cy="2740025"/>
          </a:xfrm>
          <a:prstGeom prst="rect">
            <a:avLst/>
          </a:prstGeom>
          <a:solidFill>
            <a:srgbClr val="26262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auto">
          <a:xfrm>
            <a:off x="5435571" y="1630348"/>
            <a:ext cx="2819400" cy="3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ea typeface="微软雅黑" pitchFamily="34" charset="-122"/>
                <a:sym typeface="微软雅黑" pitchFamily="34" charset="-122"/>
              </a:rPr>
              <a:t>中奖者，会有留资</a:t>
            </a:r>
            <a:r>
              <a:rPr lang="zh-CN" altLang="en-US" sz="1400" b="1" dirty="0">
                <a:ea typeface="微软雅黑" pitchFamily="34" charset="-122"/>
                <a:sym typeface="微软雅黑" pitchFamily="34" charset="-122"/>
              </a:rPr>
              <a:t>弹窗</a:t>
            </a:r>
            <a:endParaRPr lang="en-US" altLang="zh-CN" sz="1400" b="1" dirty="0"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Box 21"/>
          <p:cNvSpPr>
            <a:spLocks noChangeArrowheads="1"/>
          </p:cNvSpPr>
          <p:nvPr/>
        </p:nvSpPr>
        <p:spPr bwMode="auto">
          <a:xfrm>
            <a:off x="5649883" y="2219310"/>
            <a:ext cx="28575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G</a:t>
            </a:r>
            <a:r>
              <a:rPr lang="zh-CN" altLang="en-US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不可失</a:t>
            </a:r>
            <a:endParaRPr lang="en-US" altLang="zh-CN" sz="36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填写资料，为确保中奖后能够及时通知到您，请您填写真实有效信息。</a:t>
            </a:r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721321" y="3508360"/>
            <a:ext cx="1000125" cy="285750"/>
          </a:xfrm>
          <a:prstGeom prst="rect">
            <a:avLst/>
          </a:prstGeom>
          <a:solidFill>
            <a:srgbClr val="A5A5A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>
                <a:solidFill>
                  <a:srgbClr val="BF1E29"/>
                </a:solidFill>
                <a:ea typeface="微软雅黑" pitchFamily="34" charset="-122"/>
                <a:sym typeface="微软雅黑" pitchFamily="34" charset="-122"/>
              </a:rPr>
              <a:t>姓名</a:t>
            </a:r>
          </a:p>
        </p:txBody>
      </p:sp>
      <p:sp>
        <p:nvSpPr>
          <p:cNvPr id="6" name="矩形 30"/>
          <p:cNvSpPr>
            <a:spLocks noChangeArrowheads="1"/>
          </p:cNvSpPr>
          <p:nvPr/>
        </p:nvSpPr>
        <p:spPr bwMode="auto">
          <a:xfrm>
            <a:off x="5721321" y="3865548"/>
            <a:ext cx="1000125" cy="285750"/>
          </a:xfrm>
          <a:prstGeom prst="rect">
            <a:avLst/>
          </a:prstGeom>
          <a:solidFill>
            <a:srgbClr val="A5A5A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>
                <a:solidFill>
                  <a:srgbClr val="BF1E29"/>
                </a:solidFill>
                <a:ea typeface="微软雅黑" pitchFamily="34" charset="-122"/>
                <a:sym typeface="微软雅黑" pitchFamily="34" charset="-122"/>
              </a:rPr>
              <a:t>电话</a:t>
            </a:r>
          </a:p>
        </p:txBody>
      </p:sp>
      <p:sp>
        <p:nvSpPr>
          <p:cNvPr id="7" name="矩形 31"/>
          <p:cNvSpPr>
            <a:spLocks noChangeArrowheads="1"/>
          </p:cNvSpPr>
          <p:nvPr/>
        </p:nvSpPr>
        <p:spPr bwMode="auto">
          <a:xfrm>
            <a:off x="7515196" y="3532173"/>
            <a:ext cx="654050" cy="485775"/>
          </a:xfrm>
          <a:prstGeom prst="rect">
            <a:avLst/>
          </a:prstGeom>
          <a:solidFill>
            <a:srgbClr val="A5A5A5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>
                <a:solidFill>
                  <a:srgbClr val="BF1E29"/>
                </a:solidFill>
                <a:ea typeface="微软雅黑" pitchFamily="34" charset="-122"/>
                <a:sym typeface="微软雅黑" pitchFamily="34" charset="-122"/>
              </a:rPr>
              <a:t>提交</a:t>
            </a:r>
          </a:p>
        </p:txBody>
      </p:sp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5700683" y="4265598"/>
            <a:ext cx="25241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活动最终解释权归一汽</a:t>
            </a:r>
            <a:r>
              <a:rPr lang="en-US" altLang="zh-CN" sz="1100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1100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大众所有</a:t>
            </a:r>
          </a:p>
        </p:txBody>
      </p:sp>
      <p:sp>
        <p:nvSpPr>
          <p:cNvPr id="9" name="矩形 42"/>
          <p:cNvSpPr>
            <a:spLocks noChangeArrowheads="1"/>
          </p:cNvSpPr>
          <p:nvPr/>
        </p:nvSpPr>
        <p:spPr bwMode="auto">
          <a:xfrm>
            <a:off x="5613371" y="2116123"/>
            <a:ext cx="2901950" cy="2551112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" name="矩形 34"/>
          <p:cNvSpPr>
            <a:spLocks noChangeArrowheads="1"/>
          </p:cNvSpPr>
          <p:nvPr/>
        </p:nvSpPr>
        <p:spPr bwMode="auto">
          <a:xfrm>
            <a:off x="1092171" y="1838310"/>
            <a:ext cx="3036887" cy="4675188"/>
          </a:xfrm>
          <a:prstGeom prst="rect">
            <a:avLst/>
          </a:prstGeom>
          <a:solidFill>
            <a:srgbClr val="26262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1" name="TextBox 35"/>
          <p:cNvSpPr>
            <a:spLocks noChangeArrowheads="1"/>
          </p:cNvSpPr>
          <p:nvPr/>
        </p:nvSpPr>
        <p:spPr bwMode="auto">
          <a:xfrm>
            <a:off x="1196946" y="1965310"/>
            <a:ext cx="2786062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G</a:t>
            </a:r>
            <a:r>
              <a:rPr lang="zh-CN" altLang="en-US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不可失</a:t>
            </a:r>
            <a:endParaRPr lang="en-US" altLang="zh-CN" sz="36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32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4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天猫</a:t>
            </a:r>
            <a:r>
              <a:rPr lang="en-US" altLang="zh-CN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banner</a:t>
            </a:r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，内容包括预售活动介绍及</a:t>
            </a:r>
            <a:r>
              <a:rPr lang="en-US" altLang="zh-CN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Intel</a:t>
            </a:r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跨品牌合作介绍</a:t>
            </a:r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Box 52"/>
          <p:cNvSpPr txBox="1">
            <a:spLocks noChangeArrowheads="1"/>
          </p:cNvSpPr>
          <p:nvPr/>
        </p:nvSpPr>
        <p:spPr bwMode="auto">
          <a:xfrm>
            <a:off x="1165196" y="1285860"/>
            <a:ext cx="4011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ea typeface="微软雅黑" pitchFamily="34" charset="-122"/>
              </a:rPr>
              <a:t>中奖者，页面会跳转到预售页面，分享后跳转到留资弹窗，获得奖品</a:t>
            </a:r>
          </a:p>
        </p:txBody>
      </p:sp>
      <p:sp>
        <p:nvSpPr>
          <p:cNvPr id="13" name="椭圆 53"/>
          <p:cNvSpPr>
            <a:spLocks noChangeArrowheads="1"/>
          </p:cNvSpPr>
          <p:nvPr/>
        </p:nvSpPr>
        <p:spPr bwMode="auto">
          <a:xfrm>
            <a:off x="357158" y="1452548"/>
            <a:ext cx="609600" cy="6238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8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714356"/>
            <a:ext cx="3545618" cy="55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785794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不可失</a:t>
            </a:r>
            <a:r>
              <a:rPr lang="zh-CN" altLang="en-US" dirty="0" smtClean="0"/>
              <a:t>，全新高尔夫</a:t>
            </a:r>
            <a:r>
              <a:rPr lang="en-US" altLang="zh-CN" dirty="0" smtClean="0"/>
              <a:t>GTI</a:t>
            </a:r>
            <a:r>
              <a:rPr lang="zh-CN" altLang="en-US" dirty="0" smtClean="0"/>
              <a:t>天猫预售激情来袭！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>
            <a:off x="785786" y="3071810"/>
            <a:ext cx="504000" cy="432000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7224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438" y="85723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页面时，红色六边形随着进度条不断闪过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85786" y="3643314"/>
            <a:ext cx="3000396" cy="7143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6116" y="300037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75%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57686" y="642918"/>
            <a:ext cx="4357718" cy="57864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513650"/>
            <a:ext cx="3346479" cy="594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5786" y="1500174"/>
            <a:ext cx="3071834" cy="2428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4348" y="4714884"/>
            <a:ext cx="3214710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0562" y="714356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整体背景直接出现，不需要动效进入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、文字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不可失</a:t>
            </a:r>
            <a:r>
              <a:rPr lang="zh-CN" altLang="en-US" dirty="0" smtClean="0"/>
              <a:t>先进入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全新高尔夫</a:t>
            </a:r>
            <a:r>
              <a:rPr lang="en-US" altLang="zh-CN" dirty="0" smtClean="0">
                <a:solidFill>
                  <a:srgbClr val="FF0000"/>
                </a:solidFill>
              </a:rPr>
              <a:t>GTI</a:t>
            </a:r>
            <a:r>
              <a:rPr lang="zh-CN" altLang="en-US" dirty="0" smtClean="0">
                <a:solidFill>
                  <a:srgbClr val="FF0000"/>
                </a:solidFill>
              </a:rPr>
              <a:t>天猫预售激情来袭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r>
              <a:rPr lang="zh-CN" altLang="en-US" dirty="0" smtClean="0"/>
              <a:t>后</a:t>
            </a:r>
            <a:r>
              <a:rPr lang="zh-CN" altLang="en-US" dirty="0" smtClean="0"/>
              <a:t>进去进入，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字母突出显示</a:t>
            </a:r>
            <a:r>
              <a:rPr lang="zh-CN" altLang="en-US" dirty="0" smtClean="0"/>
              <a:t>（参考整体效果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设计方面：需要把你的</a:t>
            </a:r>
            <a:r>
              <a:rPr lang="en-US" altLang="zh-CN" dirty="0" smtClean="0">
                <a:solidFill>
                  <a:srgbClr val="FFFF00"/>
                </a:solidFill>
              </a:rPr>
              <a:t>6.9</a:t>
            </a:r>
            <a:r>
              <a:rPr lang="zh-CN" altLang="en-US" dirty="0" smtClean="0">
                <a:solidFill>
                  <a:srgbClr val="FFFF00"/>
                </a:solidFill>
              </a:rPr>
              <a:t>秒</a:t>
            </a:r>
            <a:r>
              <a:rPr lang="zh-CN" altLang="en-US" dirty="0" smtClean="0">
                <a:solidFill>
                  <a:srgbClr val="FFFF00"/>
                </a:solidFill>
              </a:rPr>
              <a:t>改成全新高尔夫</a:t>
            </a:r>
            <a:r>
              <a:rPr lang="en-US" altLang="zh-CN" dirty="0" smtClean="0">
                <a:solidFill>
                  <a:srgbClr val="FFFF00"/>
                </a:solidFill>
              </a:rPr>
              <a:t>GTI</a:t>
            </a:r>
            <a:r>
              <a:rPr lang="zh-CN" altLang="en-US" dirty="0" smtClean="0">
                <a:solidFill>
                  <a:srgbClr val="FFFF00"/>
                </a:solidFill>
              </a:rPr>
              <a:t>天猫预售激情来袭</a:t>
            </a:r>
            <a:r>
              <a:rPr lang="zh-CN" altLang="en-US" dirty="0" smtClean="0">
                <a:solidFill>
                  <a:srgbClr val="FFFF00"/>
                </a:solidFill>
              </a:rPr>
              <a:t>！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、考虑是否可以做到一道红光由左到右划过</a:t>
            </a:r>
            <a:endParaRPr lang="en-US" altLang="zh-CN" dirty="0" smtClean="0"/>
          </a:p>
        </p:txBody>
      </p:sp>
      <p:sp>
        <p:nvSpPr>
          <p:cNvPr id="11" name="左箭头 10"/>
          <p:cNvSpPr/>
          <p:nvPr/>
        </p:nvSpPr>
        <p:spPr>
          <a:xfrm>
            <a:off x="285720" y="1928802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438" y="1571612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214282" y="5214950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438" y="4857760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57686" y="642918"/>
            <a:ext cx="4357718" cy="57864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428604"/>
            <a:ext cx="3348675" cy="594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5786" y="1071546"/>
            <a:ext cx="3071834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4348" y="2714620"/>
            <a:ext cx="3214710" cy="3071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285720" y="1500174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438" y="1142984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214282" y="3214686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438" y="2857496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0562" y="714356"/>
            <a:ext cx="4071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整体背景直接出现，不需要动效进入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、文字整体</a:t>
            </a:r>
            <a:r>
              <a:rPr lang="zh-CN" altLang="en-US" dirty="0" smtClean="0"/>
              <a:t>进入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设计方面：</a:t>
            </a:r>
            <a:r>
              <a:rPr lang="en-US" altLang="zh-CN" dirty="0" smtClean="0">
                <a:solidFill>
                  <a:srgbClr val="FFFF00"/>
                </a:solidFill>
              </a:rPr>
              <a:t>6.9</a:t>
            </a:r>
            <a:r>
              <a:rPr lang="zh-CN" altLang="en-US" dirty="0" smtClean="0">
                <a:solidFill>
                  <a:srgbClr val="FFFF00"/>
                </a:solidFill>
              </a:rPr>
              <a:t>秒能做什么？去掉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、视频小屏幕播放时，是六边形形式播放，大屏幕播放时是全屏播放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357686" y="642918"/>
            <a:ext cx="4357718" cy="57864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89396"/>
            <a:ext cx="3348675" cy="594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00100" y="3500438"/>
            <a:ext cx="2643206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100" y="5429264"/>
            <a:ext cx="264320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00562" y="714356"/>
            <a:ext cx="4071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整体背景直接出现，不需要动效进入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、文字整体进入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设计修改</a:t>
            </a:r>
            <a:r>
              <a:rPr lang="zh-CN" altLang="en-US" dirty="0" smtClean="0">
                <a:solidFill>
                  <a:srgbClr val="FF0000"/>
                </a:solidFill>
              </a:rPr>
              <a:t>：点击</a:t>
            </a:r>
            <a:r>
              <a:rPr lang="zh-CN" altLang="en-US" dirty="0" smtClean="0">
                <a:solidFill>
                  <a:srgbClr val="FF0000"/>
                </a:solidFill>
              </a:rPr>
              <a:t>按钮尽享</a:t>
            </a:r>
            <a:r>
              <a:rPr lang="en-US" altLang="zh-CN" dirty="0" smtClean="0">
                <a:solidFill>
                  <a:srgbClr val="FF0000"/>
                </a:solidFill>
              </a:rPr>
              <a:t>GTI</a:t>
            </a:r>
            <a:r>
              <a:rPr lang="zh-CN" altLang="en-US" dirty="0" smtClean="0">
                <a:solidFill>
                  <a:srgbClr val="FF0000"/>
                </a:solidFill>
              </a:rPr>
              <a:t>三重豪</a:t>
            </a:r>
            <a:r>
              <a:rPr lang="zh-CN" altLang="en-US" dirty="0" smtClean="0">
                <a:solidFill>
                  <a:srgbClr val="FF0000"/>
                </a:solidFill>
              </a:rPr>
              <a:t>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、设计方面：去掉该板块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、按钮有心脏跳动的视觉效果，每个参与者只能按一次按钮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设计修改</a:t>
            </a:r>
            <a:r>
              <a:rPr lang="zh-CN" altLang="en-US" dirty="0" smtClean="0">
                <a:solidFill>
                  <a:srgbClr val="FF0000"/>
                </a:solidFill>
              </a:rPr>
              <a:t>：按钮上文字是</a:t>
            </a: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  <a:sym typeface="微软雅黑" pitchFamily="34" charset="-122"/>
              </a:rPr>
              <a:t>点击按钮开启豪</a:t>
            </a:r>
            <a:r>
              <a:rPr lang="zh-CN" altLang="en-US" dirty="0" smtClean="0">
                <a:solidFill>
                  <a:srgbClr val="FFFFFF"/>
                </a:solidFill>
                <a:ea typeface="微软雅黑" pitchFamily="34" charset="-122"/>
                <a:sym typeface="微软雅黑" pitchFamily="34" charset="-122"/>
              </a:rPr>
              <a:t>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、活动规则、活动奖品两个按钮有红光流动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设计修改：活动规则、活动奖品字体颜色是否可以改成容易辨认的其它颜色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1214422"/>
            <a:ext cx="2643206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左箭头 6"/>
          <p:cNvSpPr/>
          <p:nvPr/>
        </p:nvSpPr>
        <p:spPr>
          <a:xfrm>
            <a:off x="500034" y="1714488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2" y="1714488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500034" y="3857628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32" y="3929066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00100" y="2786058"/>
            <a:ext cx="264320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500034" y="2857496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2" y="2857496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500034" y="5500702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32" y="5500702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57686" y="642918"/>
            <a:ext cx="4357718" cy="57864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3" y="500042"/>
            <a:ext cx="3346475" cy="594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1538" y="1153630"/>
            <a:ext cx="2357454" cy="385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00562" y="714356"/>
            <a:ext cx="4071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整体背景直接出现，不需要动效进入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、文字整体进入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FF00"/>
                </a:solidFill>
              </a:rPr>
              <a:t>设计修改</a:t>
            </a:r>
            <a:r>
              <a:rPr lang="zh-CN" altLang="en-US" dirty="0" smtClean="0">
                <a:solidFill>
                  <a:srgbClr val="FFFF00"/>
                </a:solidFill>
              </a:rPr>
              <a:t>：三个奖项用图文展示，二等奖、三等奖可在发的参考图中找素材，一等奖需要自行抠图了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71472" y="1582258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2" y="1582258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57686" y="642918"/>
            <a:ext cx="4357718" cy="57864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6" y="571480"/>
            <a:ext cx="3346462" cy="594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1538" y="1225068"/>
            <a:ext cx="2357454" cy="385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箭头 3"/>
          <p:cNvSpPr/>
          <p:nvPr/>
        </p:nvSpPr>
        <p:spPr>
          <a:xfrm>
            <a:off x="571472" y="1653696"/>
            <a:ext cx="500066" cy="4286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32" y="1653696"/>
            <a:ext cx="50003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0562" y="714356"/>
            <a:ext cx="40719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整体背景直接出现，不需要动效进入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、文字整体</a:t>
            </a:r>
            <a:r>
              <a:rPr lang="zh-CN" altLang="en-US" dirty="0" smtClean="0"/>
              <a:t>进入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</a:rPr>
              <a:t>设计方面：文字修改为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ea typeface="微软雅黑" pitchFamily="34" charset="-122"/>
              </a:rPr>
              <a:t>点击</a:t>
            </a:r>
            <a:r>
              <a:rPr lang="zh-CN" altLang="en-US" sz="1400" dirty="0" smtClean="0">
                <a:solidFill>
                  <a:schemeClr val="bg1"/>
                </a:solidFill>
                <a:ea typeface="微软雅黑" pitchFamily="34" charset="-122"/>
              </a:rPr>
              <a:t>按钮开启</a:t>
            </a:r>
            <a:r>
              <a:rPr lang="en-US" altLang="zh-CN" sz="1400" dirty="0" smtClean="0">
                <a:solidFill>
                  <a:schemeClr val="bg1"/>
                </a:solidFill>
                <a:ea typeface="微软雅黑" pitchFamily="34" charset="-122"/>
              </a:rPr>
              <a:t>GTI</a:t>
            </a:r>
            <a:r>
              <a:rPr lang="zh-CN" altLang="en-US" sz="1400" dirty="0" smtClean="0">
                <a:solidFill>
                  <a:schemeClr val="bg1"/>
                </a:solidFill>
                <a:ea typeface="微软雅黑" pitchFamily="34" charset="-122"/>
              </a:rPr>
              <a:t>预售三重大礼包</a:t>
            </a:r>
            <a:endParaRPr lang="en-US" altLang="zh-CN" sz="1400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ea typeface="微软雅黑" pitchFamily="34" charset="-122"/>
              </a:rPr>
              <a:t>参与活动并分享后可参与抽奖</a:t>
            </a:r>
          </a:p>
          <a:p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2"/>
          <p:cNvSpPr>
            <a:spLocks noChangeArrowheads="1"/>
          </p:cNvSpPr>
          <p:nvPr/>
        </p:nvSpPr>
        <p:spPr bwMode="auto">
          <a:xfrm>
            <a:off x="238157" y="863619"/>
            <a:ext cx="2616200" cy="58102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rgbClr val="F2F2F2"/>
                </a:solidFill>
                <a:ea typeface="微软雅黑" pitchFamily="34" charset="-122"/>
                <a:sym typeface="微软雅黑" pitchFamily="34" charset="-122"/>
              </a:rPr>
              <a:t>展示页</a:t>
            </a:r>
            <a:r>
              <a:rPr lang="en-US" altLang="zh-CN" sz="2400" b="1">
                <a:solidFill>
                  <a:srgbClr val="F2F2F2"/>
                </a:solidFill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>
              <a:ea typeface="微软雅黑" pitchFamily="34" charset="-122"/>
            </a:endParaRPr>
          </a:p>
        </p:txBody>
      </p:sp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249269" y="1558944"/>
            <a:ext cx="2643188" cy="4656138"/>
            <a:chOff x="0" y="0"/>
            <a:chExt cx="2643206" cy="4656159"/>
          </a:xfrm>
        </p:grpSpPr>
        <p:sp>
          <p:nvSpPr>
            <p:cNvPr id="6" name="矩形 13"/>
            <p:cNvSpPr>
              <a:spLocks noChangeArrowheads="1"/>
            </p:cNvSpPr>
            <p:nvPr/>
          </p:nvSpPr>
          <p:spPr bwMode="auto">
            <a:xfrm>
              <a:off x="0" y="0"/>
              <a:ext cx="2643206" cy="4656159"/>
            </a:xfrm>
            <a:prstGeom prst="rect">
              <a:avLst/>
            </a:prstGeom>
            <a:solidFill>
              <a:srgbClr val="2626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7" name="TextBox 14"/>
            <p:cNvSpPr>
              <a:spLocks noChangeArrowheads="1"/>
            </p:cNvSpPr>
            <p:nvPr/>
          </p:nvSpPr>
          <p:spPr bwMode="auto">
            <a:xfrm>
              <a:off x="105305" y="154599"/>
              <a:ext cx="2428892" cy="907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FF0000"/>
                  </a:solidFill>
                  <a:ea typeface="微软雅黑" pitchFamily="34" charset="-122"/>
                  <a:sym typeface="微软雅黑" pitchFamily="34" charset="-122"/>
                </a:rPr>
                <a:t>G</a:t>
              </a:r>
              <a:r>
                <a:rPr lang="zh-CN" altLang="en-US" sz="3600" b="1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不可失</a:t>
              </a:r>
              <a:endParaRPr lang="en-US" altLang="zh-CN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点击按钮完成享</a:t>
              </a:r>
              <a:r>
                <a:rPr lang="en-US" altLang="zh-CN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GTI</a:t>
              </a:r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三重豪礼</a:t>
              </a:r>
              <a:endParaRPr lang="en-US" altLang="zh-CN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endParaRPr lang="zh-CN" altLang="en-US" sz="1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椭圆 18"/>
            <p:cNvSpPr>
              <a:spLocks noChangeArrowheads="1"/>
            </p:cNvSpPr>
            <p:nvPr/>
          </p:nvSpPr>
          <p:spPr bwMode="auto">
            <a:xfrm>
              <a:off x="450833" y="1341424"/>
              <a:ext cx="1643074" cy="164307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ea typeface="微软雅黑" pitchFamily="34" charset="-122"/>
                  <a:sym typeface="微软雅黑" pitchFamily="34" charset="-122"/>
                </a:rPr>
                <a:t>点击按钮</a:t>
              </a:r>
              <a:r>
                <a:rPr lang="zh-CN" altLang="en-US" dirty="0" smtClean="0">
                  <a:solidFill>
                    <a:srgbClr val="FFFFFF"/>
                  </a:solidFill>
                  <a:ea typeface="微软雅黑" pitchFamily="34" charset="-122"/>
                  <a:sym typeface="微软雅黑" pitchFamily="34" charset="-122"/>
                </a:rPr>
                <a:t>开启豪</a:t>
              </a:r>
              <a:r>
                <a:rPr lang="zh-CN" altLang="en-US" dirty="0">
                  <a:solidFill>
                    <a:srgbClr val="FFFFFF"/>
                  </a:solidFill>
                  <a:ea typeface="微软雅黑" pitchFamily="34" charset="-122"/>
                  <a:sym typeface="微软雅黑" pitchFamily="34" charset="-122"/>
                </a:rPr>
                <a:t>礼</a:t>
              </a:r>
            </a:p>
          </p:txBody>
        </p:sp>
        <p:sp>
          <p:nvSpPr>
            <p:cNvPr id="9" name="矩形 19"/>
            <p:cNvSpPr>
              <a:spLocks noChangeArrowheads="1"/>
            </p:cNvSpPr>
            <p:nvPr/>
          </p:nvSpPr>
          <p:spPr bwMode="auto">
            <a:xfrm>
              <a:off x="104121" y="3661730"/>
              <a:ext cx="1000132" cy="285752"/>
            </a:xfrm>
            <a:prstGeom prst="rect">
              <a:avLst/>
            </a:prstGeom>
            <a:solidFill>
              <a:srgbClr val="A5A5A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活动规则</a:t>
              </a:r>
            </a:p>
          </p:txBody>
        </p:sp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99359" y="4256092"/>
              <a:ext cx="1000132" cy="285752"/>
            </a:xfrm>
            <a:prstGeom prst="rect">
              <a:avLst/>
            </a:prstGeom>
            <a:solidFill>
              <a:srgbClr val="A5A5A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活动奖品</a:t>
              </a:r>
            </a:p>
          </p:txBody>
        </p:sp>
      </p:grpSp>
      <p:grpSp>
        <p:nvGrpSpPr>
          <p:cNvPr id="11" name="组合 17"/>
          <p:cNvGrpSpPr>
            <a:grpSpLocks/>
          </p:cNvGrpSpPr>
          <p:nvPr/>
        </p:nvGrpSpPr>
        <p:grpSpPr bwMode="auto">
          <a:xfrm>
            <a:off x="6500844" y="1393844"/>
            <a:ext cx="2643188" cy="4657725"/>
            <a:chOff x="0" y="0"/>
            <a:chExt cx="2643206" cy="4656159"/>
          </a:xfrm>
        </p:grpSpPr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0" y="0"/>
              <a:ext cx="2643206" cy="4656159"/>
            </a:xfrm>
            <a:prstGeom prst="rect">
              <a:avLst/>
            </a:prstGeom>
            <a:solidFill>
              <a:srgbClr val="2626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3" name="TextBox 23"/>
            <p:cNvSpPr>
              <a:spLocks noChangeArrowheads="1"/>
            </p:cNvSpPr>
            <p:nvPr/>
          </p:nvSpPr>
          <p:spPr bwMode="auto">
            <a:xfrm>
              <a:off x="142876" y="230174"/>
              <a:ext cx="2428892" cy="126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FF0000"/>
                  </a:solidFill>
                  <a:ea typeface="微软雅黑" pitchFamily="34" charset="-122"/>
                  <a:sym typeface="微软雅黑" pitchFamily="34" charset="-122"/>
                </a:rPr>
                <a:t>G</a:t>
              </a:r>
              <a:r>
                <a:rPr lang="zh-CN" altLang="en-US" sz="3600" b="1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不可失</a:t>
              </a:r>
              <a:endParaRPr lang="en-US" altLang="zh-CN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endParaRPr lang="zh-CN" altLang="en-US" sz="12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第一重豪礼</a:t>
              </a:r>
              <a:r>
                <a:rPr lang="en-US" altLang="zh-CN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——</a:t>
              </a:r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近距离感受上市盛典</a:t>
              </a:r>
            </a:p>
          </p:txBody>
        </p:sp>
        <p:sp>
          <p:nvSpPr>
            <p:cNvPr id="14" name="矩形 25"/>
            <p:cNvSpPr>
              <a:spLocks noChangeArrowheads="1"/>
            </p:cNvSpPr>
            <p:nvPr/>
          </p:nvSpPr>
          <p:spPr bwMode="auto">
            <a:xfrm>
              <a:off x="755338" y="3368177"/>
              <a:ext cx="1202380" cy="563690"/>
            </a:xfrm>
            <a:prstGeom prst="rect">
              <a:avLst/>
            </a:prstGeom>
            <a:solidFill>
              <a:srgbClr val="A5A5A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预定</a:t>
              </a:r>
              <a:r>
                <a:rPr lang="en-US" altLang="zh-CN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&amp;</a:t>
              </a:r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抽奖</a:t>
              </a:r>
            </a:p>
          </p:txBody>
        </p:sp>
      </p:grpSp>
      <p:cxnSp>
        <p:nvCxnSpPr>
          <p:cNvPr id="15" name="直接箭头连接符 29"/>
          <p:cNvCxnSpPr>
            <a:cxnSpLocks noChangeShapeType="1"/>
          </p:cNvCxnSpPr>
          <p:nvPr/>
        </p:nvCxnSpPr>
        <p:spPr bwMode="auto">
          <a:xfrm>
            <a:off x="2343182" y="3721119"/>
            <a:ext cx="4157662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矩形 30"/>
          <p:cNvSpPr>
            <a:spLocks noChangeArrowheads="1"/>
          </p:cNvSpPr>
          <p:nvPr/>
        </p:nvSpPr>
        <p:spPr bwMode="auto">
          <a:xfrm>
            <a:off x="3509994" y="4370407"/>
            <a:ext cx="2508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ea typeface="微软雅黑" pitchFamily="34" charset="-122"/>
                <a:sym typeface="微软雅黑" pitchFamily="34" charset="-122"/>
              </a:rPr>
              <a:t>点击按钮后会跳转到第一重礼包页面</a:t>
            </a:r>
            <a:endParaRPr lang="en-US" altLang="zh-CN" sz="1400" dirty="0"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 dirty="0">
                <a:ea typeface="微软雅黑" pitchFamily="34" charset="-122"/>
                <a:sym typeface="微软雅黑" pitchFamily="34" charset="-122"/>
              </a:rPr>
              <a:t>出现预售</a:t>
            </a:r>
            <a:r>
              <a:rPr lang="en-US" altLang="zh-CN" sz="1400" dirty="0">
                <a:ea typeface="微软雅黑" pitchFamily="34" charset="-122"/>
                <a:sym typeface="微软雅黑" pitchFamily="34" charset="-122"/>
              </a:rPr>
              <a:t>&amp;</a:t>
            </a:r>
            <a:r>
              <a:rPr lang="zh-CN" altLang="en-US" sz="1400" dirty="0">
                <a:ea typeface="微软雅黑" pitchFamily="34" charset="-122"/>
                <a:sym typeface="微软雅黑" pitchFamily="34" charset="-122"/>
              </a:rPr>
              <a:t>抽奖按钮</a:t>
            </a:r>
          </a:p>
        </p:txBody>
      </p:sp>
      <p:sp>
        <p:nvSpPr>
          <p:cNvPr id="17" name="矩形 28"/>
          <p:cNvSpPr>
            <a:spLocks noChangeArrowheads="1"/>
          </p:cNvSpPr>
          <p:nvPr/>
        </p:nvSpPr>
        <p:spPr bwMode="auto">
          <a:xfrm>
            <a:off x="6472269" y="812819"/>
            <a:ext cx="2616200" cy="58102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ea typeface="微软雅黑" pitchFamily="34" charset="-122"/>
              </a:rPr>
              <a:t>展示页</a:t>
            </a:r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2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8" name="矩形 31"/>
          <p:cNvSpPr>
            <a:spLocks noChangeArrowheads="1"/>
          </p:cNvSpPr>
          <p:nvPr/>
        </p:nvSpPr>
        <p:spPr bwMode="auto">
          <a:xfrm>
            <a:off x="6440519" y="1592282"/>
            <a:ext cx="2698750" cy="1252537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9" name="矩形 33"/>
          <p:cNvSpPr>
            <a:spLocks noChangeArrowheads="1"/>
          </p:cNvSpPr>
          <p:nvPr/>
        </p:nvSpPr>
        <p:spPr bwMode="auto">
          <a:xfrm>
            <a:off x="6672294" y="4640282"/>
            <a:ext cx="2336800" cy="839787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" name="椭圆 30"/>
          <p:cNvSpPr>
            <a:spLocks noChangeArrowheads="1"/>
          </p:cNvSpPr>
          <p:nvPr/>
        </p:nvSpPr>
        <p:spPr bwMode="auto">
          <a:xfrm>
            <a:off x="285720" y="357166"/>
            <a:ext cx="609600" cy="625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4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1" name="椭圆 18"/>
          <p:cNvSpPr>
            <a:spLocks noChangeArrowheads="1"/>
          </p:cNvSpPr>
          <p:nvPr/>
        </p:nvSpPr>
        <p:spPr bwMode="auto">
          <a:xfrm>
            <a:off x="6900894" y="2921019"/>
            <a:ext cx="1643063" cy="1643063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ea typeface="微软雅黑" pitchFamily="34" charset="-122"/>
                <a:sym typeface="微软雅黑" pitchFamily="34" charset="-122"/>
              </a:rPr>
              <a:t>点击按钮开启二重豪礼</a:t>
            </a:r>
          </a:p>
        </p:txBody>
      </p:sp>
      <p:sp>
        <p:nvSpPr>
          <p:cNvPr id="22" name="椭圆 30"/>
          <p:cNvSpPr>
            <a:spLocks noChangeArrowheads="1"/>
          </p:cNvSpPr>
          <p:nvPr/>
        </p:nvSpPr>
        <p:spPr bwMode="auto">
          <a:xfrm>
            <a:off x="6143636" y="357166"/>
            <a:ext cx="609600" cy="625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5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4"/>
          <p:cNvSpPr>
            <a:spLocks noChangeArrowheads="1"/>
          </p:cNvSpPr>
          <p:nvPr/>
        </p:nvSpPr>
        <p:spPr bwMode="auto">
          <a:xfrm>
            <a:off x="6003959" y="1123930"/>
            <a:ext cx="3036887" cy="4675187"/>
          </a:xfrm>
          <a:prstGeom prst="rect">
            <a:avLst/>
          </a:prstGeom>
          <a:solidFill>
            <a:srgbClr val="26262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TextBox 35"/>
          <p:cNvSpPr>
            <a:spLocks noChangeArrowheads="1"/>
          </p:cNvSpPr>
          <p:nvPr/>
        </p:nvSpPr>
        <p:spPr bwMode="auto">
          <a:xfrm>
            <a:off x="6108734" y="1250930"/>
            <a:ext cx="2786062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a typeface="微软雅黑" pitchFamily="34" charset="-122"/>
                <a:sym typeface="微软雅黑" pitchFamily="34" charset="-122"/>
              </a:rPr>
              <a:t>G</a:t>
            </a:r>
            <a:r>
              <a:rPr lang="zh-CN" altLang="en-US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不可失</a:t>
            </a:r>
            <a:endParaRPr lang="en-US" altLang="zh-CN" sz="36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32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400" b="1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天猫</a:t>
            </a:r>
            <a:r>
              <a:rPr lang="en-US" altLang="zh-CN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banner</a:t>
            </a:r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，内容包括预售活动介绍及</a:t>
            </a:r>
            <a:r>
              <a:rPr lang="en-US" altLang="zh-CN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Intel</a:t>
            </a:r>
            <a:r>
              <a: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跨品牌合作介绍</a:t>
            </a:r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en-US" altLang="zh-CN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4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6"/>
          <p:cNvSpPr>
            <a:spLocks noChangeArrowheads="1"/>
          </p:cNvSpPr>
          <p:nvPr/>
        </p:nvSpPr>
        <p:spPr bwMode="auto">
          <a:xfrm>
            <a:off x="5975384" y="438752"/>
            <a:ext cx="2978150" cy="70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ea typeface="微软雅黑" pitchFamily="34" charset="-122"/>
                <a:sym typeface="微软雅黑" pitchFamily="34" charset="-122"/>
              </a:rPr>
              <a:t>每重豪礼点击天猫预定直接</a:t>
            </a:r>
            <a:r>
              <a:rPr lang="zh-CN" altLang="en-US" sz="1400" b="1" dirty="0">
                <a:ea typeface="微软雅黑" pitchFamily="34" charset="-122"/>
                <a:sym typeface="微软雅黑" pitchFamily="34" charset="-122"/>
              </a:rPr>
              <a:t>跳转</a:t>
            </a:r>
            <a:r>
              <a:rPr lang="zh-CN" altLang="en-US" sz="1400" dirty="0">
                <a:ea typeface="微软雅黑" pitchFamily="34" charset="-122"/>
                <a:sym typeface="微软雅黑" pitchFamily="34" charset="-122"/>
              </a:rPr>
              <a:t>至天猫页面</a:t>
            </a:r>
            <a:endParaRPr lang="en-US" altLang="zh-CN" sz="1400" dirty="0"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椭圆 30"/>
          <p:cNvSpPr>
            <a:spLocks noChangeArrowheads="1"/>
          </p:cNvSpPr>
          <p:nvPr/>
        </p:nvSpPr>
        <p:spPr bwMode="auto">
          <a:xfrm>
            <a:off x="8820184" y="709592"/>
            <a:ext cx="609600" cy="6238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8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74650" y="1165205"/>
            <a:ext cx="2643188" cy="4657725"/>
            <a:chOff x="0" y="0"/>
            <a:chExt cx="2643206" cy="4656159"/>
          </a:xfrm>
        </p:grpSpPr>
        <p:sp>
          <p:nvSpPr>
            <p:cNvPr id="7" name="矩形 22"/>
            <p:cNvSpPr>
              <a:spLocks noChangeArrowheads="1"/>
            </p:cNvSpPr>
            <p:nvPr/>
          </p:nvSpPr>
          <p:spPr bwMode="auto">
            <a:xfrm>
              <a:off x="0" y="0"/>
              <a:ext cx="2643206" cy="4656159"/>
            </a:xfrm>
            <a:prstGeom prst="rect">
              <a:avLst/>
            </a:prstGeom>
            <a:solidFill>
              <a:srgbClr val="2626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8" name="TextBox 23"/>
            <p:cNvSpPr>
              <a:spLocks noChangeArrowheads="1"/>
            </p:cNvSpPr>
            <p:nvPr/>
          </p:nvSpPr>
          <p:spPr bwMode="auto">
            <a:xfrm>
              <a:off x="142876" y="230174"/>
              <a:ext cx="2428892" cy="126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FF0000"/>
                  </a:solidFill>
                  <a:ea typeface="微软雅黑" pitchFamily="34" charset="-122"/>
                  <a:sym typeface="微软雅黑" pitchFamily="34" charset="-122"/>
                </a:rPr>
                <a:t>G</a:t>
              </a:r>
              <a:r>
                <a:rPr lang="zh-CN" altLang="en-US" sz="3600" b="1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不可失</a:t>
              </a:r>
              <a:endParaRPr lang="en-US" altLang="zh-CN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endParaRPr lang="zh-CN" altLang="en-US" sz="12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第二重豪礼</a:t>
              </a:r>
              <a:r>
                <a:rPr lang="en-US" altLang="zh-CN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——G</a:t>
              </a:r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先锋礼包，享极致</a:t>
              </a:r>
              <a:r>
                <a:rPr lang="en-US" altLang="zh-CN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Intel</a:t>
              </a:r>
              <a:endParaRPr lang="zh-CN" altLang="en-US" sz="14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矩形 25"/>
            <p:cNvSpPr>
              <a:spLocks noChangeArrowheads="1"/>
            </p:cNvSpPr>
            <p:nvPr/>
          </p:nvSpPr>
          <p:spPr bwMode="auto">
            <a:xfrm>
              <a:off x="755338" y="3368177"/>
              <a:ext cx="1202380" cy="563690"/>
            </a:xfrm>
            <a:prstGeom prst="rect">
              <a:avLst/>
            </a:prstGeom>
            <a:solidFill>
              <a:srgbClr val="A5A5A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预定</a:t>
              </a:r>
              <a:r>
                <a:rPr lang="en-US" altLang="zh-CN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&amp;</a:t>
              </a:r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抽奖</a:t>
              </a:r>
            </a:p>
          </p:txBody>
        </p:sp>
      </p:grpSp>
      <p:sp>
        <p:nvSpPr>
          <p:cNvPr id="10" name="矩形 28"/>
          <p:cNvSpPr>
            <a:spLocks noChangeArrowheads="1"/>
          </p:cNvSpPr>
          <p:nvPr/>
        </p:nvSpPr>
        <p:spPr bwMode="auto">
          <a:xfrm>
            <a:off x="46075" y="584180"/>
            <a:ext cx="2616200" cy="58102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ea typeface="微软雅黑" pitchFamily="34" charset="-122"/>
              </a:rPr>
              <a:t>展示页</a:t>
            </a:r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3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1" name="矩形 31"/>
          <p:cNvSpPr>
            <a:spLocks noChangeArrowheads="1"/>
          </p:cNvSpPr>
          <p:nvPr/>
        </p:nvSpPr>
        <p:spPr bwMode="auto">
          <a:xfrm>
            <a:off x="14325" y="1363642"/>
            <a:ext cx="2698750" cy="1252538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2" name="矩形 33"/>
          <p:cNvSpPr>
            <a:spLocks noChangeArrowheads="1"/>
          </p:cNvSpPr>
          <p:nvPr/>
        </p:nvSpPr>
        <p:spPr bwMode="auto">
          <a:xfrm>
            <a:off x="246100" y="4411642"/>
            <a:ext cx="2336800" cy="839788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3" name="椭圆 18"/>
          <p:cNvSpPr>
            <a:spLocks noChangeArrowheads="1"/>
          </p:cNvSpPr>
          <p:nvPr/>
        </p:nvSpPr>
        <p:spPr bwMode="auto">
          <a:xfrm>
            <a:off x="473113" y="2692380"/>
            <a:ext cx="1643062" cy="16430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ea typeface="微软雅黑" pitchFamily="34" charset="-122"/>
                <a:sym typeface="微软雅黑" pitchFamily="34" charset="-122"/>
              </a:rPr>
              <a:t>点击按钮开启三重豪礼</a:t>
            </a:r>
          </a:p>
        </p:txBody>
      </p: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3213138" y="1165205"/>
            <a:ext cx="2643187" cy="4657725"/>
            <a:chOff x="0" y="0"/>
            <a:chExt cx="2643206" cy="4656159"/>
          </a:xfrm>
        </p:grpSpPr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0" y="0"/>
              <a:ext cx="2643206" cy="4656159"/>
            </a:xfrm>
            <a:prstGeom prst="rect">
              <a:avLst/>
            </a:prstGeom>
            <a:solidFill>
              <a:srgbClr val="2626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6" name="TextBox 23"/>
            <p:cNvSpPr>
              <a:spLocks noChangeArrowheads="1"/>
            </p:cNvSpPr>
            <p:nvPr/>
          </p:nvSpPr>
          <p:spPr bwMode="auto">
            <a:xfrm>
              <a:off x="142876" y="230174"/>
              <a:ext cx="2428892" cy="126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FF0000"/>
                  </a:solidFill>
                  <a:ea typeface="微软雅黑" pitchFamily="34" charset="-122"/>
                  <a:sym typeface="微软雅黑" pitchFamily="34" charset="-122"/>
                </a:rPr>
                <a:t>G</a:t>
              </a:r>
              <a:r>
                <a:rPr lang="zh-CN" altLang="en-US" sz="3600" b="1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不可失</a:t>
              </a:r>
              <a:endParaRPr lang="en-US" altLang="zh-CN" sz="3600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endParaRPr lang="zh-CN" altLang="en-US" sz="12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第三重豪礼</a:t>
              </a:r>
              <a:r>
                <a:rPr lang="en-US" altLang="zh-CN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——</a:t>
              </a:r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微软雅黑" pitchFamily="34" charset="-122"/>
                </a:rPr>
                <a:t>限时限量，可享有限提车</a:t>
              </a:r>
            </a:p>
          </p:txBody>
        </p:sp>
        <p:sp>
          <p:nvSpPr>
            <p:cNvPr id="17" name="矩形 25"/>
            <p:cNvSpPr>
              <a:spLocks noChangeArrowheads="1"/>
            </p:cNvSpPr>
            <p:nvPr/>
          </p:nvSpPr>
          <p:spPr bwMode="auto">
            <a:xfrm>
              <a:off x="755338" y="3368177"/>
              <a:ext cx="1202380" cy="563690"/>
            </a:xfrm>
            <a:prstGeom prst="rect">
              <a:avLst/>
            </a:prstGeom>
            <a:solidFill>
              <a:srgbClr val="A5A5A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预定</a:t>
              </a:r>
              <a:r>
                <a:rPr lang="en-US" altLang="zh-CN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&amp;</a:t>
              </a:r>
              <a:r>
                <a:rPr lang="zh-CN" altLang="en-US" sz="1400">
                  <a:solidFill>
                    <a:srgbClr val="BF1E29"/>
                  </a:solidFill>
                  <a:ea typeface="微软雅黑" pitchFamily="34" charset="-122"/>
                  <a:sym typeface="微软雅黑" pitchFamily="34" charset="-122"/>
                </a:rPr>
                <a:t>抽奖</a:t>
              </a:r>
            </a:p>
          </p:txBody>
        </p:sp>
      </p:grpSp>
      <p:sp>
        <p:nvSpPr>
          <p:cNvPr id="18" name="矩形 28"/>
          <p:cNvSpPr>
            <a:spLocks noChangeArrowheads="1"/>
          </p:cNvSpPr>
          <p:nvPr/>
        </p:nvSpPr>
        <p:spPr bwMode="auto">
          <a:xfrm>
            <a:off x="3184563" y="584180"/>
            <a:ext cx="2616200" cy="58102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ea typeface="微软雅黑" pitchFamily="34" charset="-122"/>
              </a:rPr>
              <a:t>展示页</a:t>
            </a:r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4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9" name="矩形 31"/>
          <p:cNvSpPr>
            <a:spLocks noChangeArrowheads="1"/>
          </p:cNvSpPr>
          <p:nvPr/>
        </p:nvSpPr>
        <p:spPr bwMode="auto">
          <a:xfrm>
            <a:off x="3152813" y="1363642"/>
            <a:ext cx="2698750" cy="1252538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3384588" y="4411642"/>
            <a:ext cx="2336800" cy="839788"/>
          </a:xfrm>
          <a:prstGeom prst="rect">
            <a:avLst/>
          </a:prstGeom>
          <a:noFill/>
          <a:ln w="12700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椭圆 18"/>
          <p:cNvSpPr>
            <a:spLocks noChangeArrowheads="1"/>
          </p:cNvSpPr>
          <p:nvPr/>
        </p:nvSpPr>
        <p:spPr bwMode="auto">
          <a:xfrm>
            <a:off x="3613188" y="2692380"/>
            <a:ext cx="1643062" cy="164306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微软雅黑" pitchFamily="34" charset="-122"/>
                <a:sym typeface="微软雅黑" pitchFamily="34" charset="-122"/>
              </a:rPr>
              <a:t>GTI</a:t>
            </a:r>
            <a:r>
              <a:rPr lang="zh-CN" altLang="en-US">
                <a:solidFill>
                  <a:srgbClr val="FFFFFF"/>
                </a:solidFill>
                <a:ea typeface="微软雅黑" pitchFamily="34" charset="-122"/>
                <a:sym typeface="微软雅黑" pitchFamily="34" charset="-122"/>
              </a:rPr>
              <a:t>汽车图</a:t>
            </a:r>
          </a:p>
        </p:txBody>
      </p:sp>
      <p:sp>
        <p:nvSpPr>
          <p:cNvPr id="22" name="椭圆 30"/>
          <p:cNvSpPr>
            <a:spLocks noChangeArrowheads="1"/>
          </p:cNvSpPr>
          <p:nvPr/>
        </p:nvSpPr>
        <p:spPr bwMode="auto">
          <a:xfrm>
            <a:off x="-649250" y="587355"/>
            <a:ext cx="609600" cy="625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6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3" name="椭圆 30"/>
          <p:cNvSpPr>
            <a:spLocks noChangeArrowheads="1"/>
          </p:cNvSpPr>
          <p:nvPr/>
        </p:nvSpPr>
        <p:spPr bwMode="auto">
          <a:xfrm>
            <a:off x="2733713" y="571480"/>
            <a:ext cx="609600" cy="6254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微软雅黑" pitchFamily="34" charset="-122"/>
              </a:rPr>
              <a:t>7</a:t>
            </a:r>
            <a:endParaRPr lang="zh-CN" altLang="en-US" sz="2400" b="1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A000120150324A15PPBG</Template>
  <TotalTime>228</TotalTime>
  <Words>675</Words>
  <PresentationFormat>全屏显示(4:3)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杨同博</dc:creator>
  <cp:lastModifiedBy>yangtb</cp:lastModifiedBy>
  <cp:revision>35</cp:revision>
  <dcterms:created xsi:type="dcterms:W3CDTF">2015-10-08T01:29:56Z</dcterms:created>
  <dcterms:modified xsi:type="dcterms:W3CDTF">2015-10-08T09:44:07Z</dcterms:modified>
</cp:coreProperties>
</file>