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Poppins" panose="020B0604020202020204" charset="0"/>
      <p:regular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Anek Devanagari" panose="020B0604020202020204" charset="0"/>
      <p:regular r:id="rId24"/>
      <p:bold r:id="rId25"/>
    </p:embeddedFont>
    <p:embeddedFont>
      <p:font typeface="Computer Says No" panose="020B0604020202020204" charset="0"/>
      <p:regular r:id="rId26"/>
    </p:embeddedFont>
    <p:embeddedFont>
      <p:font typeface="IBM Plex Sans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CC789D-0467-4569-827A-D393E48BC2B9}">
  <a:tblStyle styleId="{9CCC789D-0467-4569-827A-D393E48BC2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583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093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273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23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254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7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85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11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58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386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956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022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52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26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1783374" y="-2836294"/>
            <a:ext cx="13605370" cy="8269844"/>
            <a:chOff x="-1783374" y="-2836294"/>
            <a:chExt cx="13605370" cy="8269844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992710">
              <a:off x="-1182086" y="-168532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3950" y="-51550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31000" y="3941375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83950" y="2329175"/>
              <a:ext cx="867850" cy="86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2"/>
            <p:cNvSpPr/>
            <p:nvPr/>
          </p:nvSpPr>
          <p:spPr>
            <a:xfrm>
              <a:off x="857100" y="482100"/>
              <a:ext cx="7429800" cy="4179300"/>
            </a:xfrm>
            <a:prstGeom prst="roundRect">
              <a:avLst>
                <a:gd name="adj" fmla="val 3461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" name="Google Shape;16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999998">
              <a:off x="7627199" y="3549699"/>
              <a:ext cx="1592413" cy="1592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2139668">
              <a:off x="-176076" y="4511558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683300" y="-117400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2519799">
              <a:off x="97649" y="3731158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461716">
              <a:off x="6386562" y="-1685335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622325" y="633400"/>
            <a:ext cx="5899500" cy="29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622325" y="3593600"/>
            <a:ext cx="5899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23474" flipH="1">
            <a:off x="4573963" y="-1519848"/>
            <a:ext cx="4773981" cy="379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8925" y="4013150"/>
            <a:ext cx="1181900" cy="11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575" y="1054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849" y="2615249"/>
            <a:ext cx="1223100" cy="1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name="adj" fmla="val 2824"/>
            </a:avLst>
          </a:prstGeom>
          <a:solidFill>
            <a:srgbClr val="000000">
              <a:alpha val="2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66803">
            <a:off x="112486" y="52715"/>
            <a:ext cx="893759" cy="97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099994">
            <a:off x="8028124" y="3420057"/>
            <a:ext cx="1230655" cy="18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188608">
            <a:off x="5885899" y="4511558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528474">
            <a:off x="8434467" y="393643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3">
            <a:alphaModFix/>
          </a:blip>
          <a:srcRect l="55046" b="20647"/>
          <a:stretch/>
        </p:blipFill>
        <p:spPr>
          <a:xfrm rot="9035121" flipH="1">
            <a:off x="-513687" y="3557488"/>
            <a:ext cx="2146103" cy="30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557597">
            <a:off x="-86970" y="9808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925239">
            <a:off x="7680780" y="98084"/>
            <a:ext cx="417989" cy="28679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712975" y="2235050"/>
            <a:ext cx="4458600" cy="14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712975" y="661875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712975" y="3715250"/>
            <a:ext cx="44586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>
            <a:off x="5437725" y="539400"/>
            <a:ext cx="3164400" cy="406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301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5"/>
          <p:cNvGrpSpPr/>
          <p:nvPr/>
        </p:nvGrpSpPr>
        <p:grpSpPr>
          <a:xfrm>
            <a:off x="-3011274" y="-531456"/>
            <a:ext cx="14833270" cy="9320061"/>
            <a:chOff x="-3011274" y="-531456"/>
            <a:chExt cx="14833270" cy="9320061"/>
          </a:xfrm>
        </p:grpSpPr>
        <p:pic>
          <p:nvPicPr>
            <p:cNvPr id="58" name="Google Shape;5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338284">
              <a:off x="-2349820" y="3916719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807290">
              <a:off x="6446729" y="334614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5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1" name="Google Shape;61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477123" y="3604994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816548" y="-531456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660332">
              <a:off x="8218394" y="38700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67127" y="4195944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280201">
              <a:off x="7944668" y="819100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618989" y="-433137"/>
              <a:ext cx="1592413" cy="15924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-3011274" y="-531456"/>
            <a:ext cx="14833270" cy="9320061"/>
            <a:chOff x="-3011274" y="-531456"/>
            <a:chExt cx="14833270" cy="9320061"/>
          </a:xfrm>
        </p:grpSpPr>
        <p:pic>
          <p:nvPicPr>
            <p:cNvPr id="113" name="Google Shape;113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338284">
              <a:off x="-2349820" y="3916719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807290">
              <a:off x="6446729" y="334614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9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6" name="Google Shape;116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477123" y="3604994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816548" y="-531456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660332">
              <a:off x="8218394" y="38700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67127" y="4195944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280201">
              <a:off x="7944668" y="819100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618989" y="-433137"/>
              <a:ext cx="1592413" cy="15924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10"/>
          <p:cNvSpPr txBox="1">
            <a:spLocks noGrp="1"/>
          </p:cNvSpPr>
          <p:nvPr>
            <p:ph type="body" idx="1"/>
          </p:nvPr>
        </p:nvSpPr>
        <p:spPr>
          <a:xfrm>
            <a:off x="720000" y="3999000"/>
            <a:ext cx="7704000" cy="60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 SemiBold"/>
              <a:buNone/>
              <a:defRPr sz="4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3"/>
          <p:cNvGrpSpPr/>
          <p:nvPr/>
        </p:nvGrpSpPr>
        <p:grpSpPr>
          <a:xfrm>
            <a:off x="-641665" y="-3088019"/>
            <a:ext cx="13520121" cy="8559969"/>
            <a:chOff x="-641665" y="-3088019"/>
            <a:chExt cx="13520121" cy="8559969"/>
          </a:xfrm>
        </p:grpSpPr>
        <p:pic>
          <p:nvPicPr>
            <p:cNvPr id="146" name="Google Shape;14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992710">
              <a:off x="7503189" y="-1937047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26575" y="-786025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531575" y="1017725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900" y="4604100"/>
              <a:ext cx="867850" cy="86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100004">
              <a:off x="-311862" y="-639750"/>
              <a:ext cx="1592410" cy="1592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3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2" name="Google Shape;152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3674975">
              <a:off x="201136" y="4117403"/>
              <a:ext cx="893759" cy="97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1689277">
              <a:off x="8193899" y="4617033"/>
              <a:ext cx="1230655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6506431">
              <a:off x="8193898" y="3731158"/>
              <a:ext cx="1230657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3941477">
              <a:off x="-59770" y="3585309"/>
              <a:ext cx="417989" cy="2867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2"/>
          </p:nvPr>
        </p:nvSpPr>
        <p:spPr>
          <a:xfrm>
            <a:off x="1908142" y="13922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3"/>
          </p:nvPr>
        </p:nvSpPr>
        <p:spPr>
          <a:xfrm>
            <a:off x="5651877" y="13922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1"/>
          </p:nvPr>
        </p:nvSpPr>
        <p:spPr>
          <a:xfrm>
            <a:off x="1908154" y="2091850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4"/>
          </p:nvPr>
        </p:nvSpPr>
        <p:spPr>
          <a:xfrm>
            <a:off x="5651879" y="2091850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5"/>
          </p:nvPr>
        </p:nvSpPr>
        <p:spPr>
          <a:xfrm>
            <a:off x="1908152" y="29167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6"/>
          </p:nvPr>
        </p:nvSpPr>
        <p:spPr>
          <a:xfrm>
            <a:off x="5651868" y="29167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7"/>
          </p:nvPr>
        </p:nvSpPr>
        <p:spPr>
          <a:xfrm>
            <a:off x="1908183" y="3616350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8"/>
          </p:nvPr>
        </p:nvSpPr>
        <p:spPr>
          <a:xfrm>
            <a:off x="5651884" y="3616350"/>
            <a:ext cx="258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9" hasCustomPrompt="1"/>
          </p:nvPr>
        </p:nvSpPr>
        <p:spPr>
          <a:xfrm>
            <a:off x="908216" y="15298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13" hasCustomPrompt="1"/>
          </p:nvPr>
        </p:nvSpPr>
        <p:spPr>
          <a:xfrm>
            <a:off x="908216" y="30567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4" hasCustomPrompt="1"/>
          </p:nvPr>
        </p:nvSpPr>
        <p:spPr>
          <a:xfrm>
            <a:off x="4651991" y="15298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5" hasCustomPrompt="1"/>
          </p:nvPr>
        </p:nvSpPr>
        <p:spPr>
          <a:xfrm>
            <a:off x="4651991" y="30567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19"/>
          <p:cNvGrpSpPr/>
          <p:nvPr/>
        </p:nvGrpSpPr>
        <p:grpSpPr>
          <a:xfrm>
            <a:off x="-3011274" y="-531456"/>
            <a:ext cx="14833270" cy="9320061"/>
            <a:chOff x="-3011274" y="-531456"/>
            <a:chExt cx="14833270" cy="9320061"/>
          </a:xfrm>
        </p:grpSpPr>
        <p:pic>
          <p:nvPicPr>
            <p:cNvPr id="258" name="Google Shape;25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338284">
              <a:off x="-2349820" y="3916719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807290">
              <a:off x="6446729" y="334614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19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1" name="Google Shape;26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477123" y="3604994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816548" y="-531456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660332">
              <a:off x="8218394" y="38700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67127" y="4195944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280201">
              <a:off x="7944668" y="819100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618989" y="-433137"/>
              <a:ext cx="1592413" cy="15924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0"/>
          <p:cNvGrpSpPr/>
          <p:nvPr/>
        </p:nvGrpSpPr>
        <p:grpSpPr>
          <a:xfrm>
            <a:off x="-641665" y="-3088019"/>
            <a:ext cx="13520121" cy="8559969"/>
            <a:chOff x="-641665" y="-3088019"/>
            <a:chExt cx="13520121" cy="8559969"/>
          </a:xfrm>
        </p:grpSpPr>
        <p:pic>
          <p:nvPicPr>
            <p:cNvPr id="270" name="Google Shape;27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992710">
              <a:off x="7503189" y="-1937047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26575" y="-786025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531575" y="1017725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900" y="4604100"/>
              <a:ext cx="867850" cy="86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8100004">
              <a:off x="-311862" y="-639750"/>
              <a:ext cx="1592410" cy="1592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20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name="adj" fmla="val 2824"/>
              </a:avLst>
            </a:prstGeom>
            <a:solidFill>
              <a:srgbClr val="000000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6" name="Google Shape;276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3674975">
              <a:off x="201136" y="4117403"/>
              <a:ext cx="893759" cy="97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1689277">
              <a:off x="8193899" y="4617033"/>
              <a:ext cx="1230655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6506431">
              <a:off x="8193898" y="3731158"/>
              <a:ext cx="1230657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3941477">
              <a:off x="-59770" y="3585309"/>
              <a:ext cx="417989" cy="2867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212" y="27991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063" y="438202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688" y="1054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682727" flipH="1">
            <a:off x="-2346207" y="-781175"/>
            <a:ext cx="4773981" cy="379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3">
            <a:off x="5934691" y="2989952"/>
            <a:ext cx="4773983" cy="379263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7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name="adj" fmla="val 2824"/>
            </a:avLst>
          </a:prstGeom>
          <a:solidFill>
            <a:srgbClr val="000000">
              <a:alpha val="2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8608">
            <a:off x="97649" y="4511558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528474">
            <a:off x="146717" y="474288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2699" y="-256815"/>
            <a:ext cx="1592413" cy="15924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1073275" y="1430888"/>
            <a:ext cx="69978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"/>
          </p:nvPr>
        </p:nvSpPr>
        <p:spPr>
          <a:xfrm>
            <a:off x="1073275" y="2753513"/>
            <a:ext cx="69978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587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sz="12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6" r:id="rId4"/>
    <p:sldLayoutId id="2147483658" r:id="rId5"/>
    <p:sldLayoutId id="2147483659" r:id="rId6"/>
    <p:sldLayoutId id="2147483665" r:id="rId7"/>
    <p:sldLayoutId id="2147483666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46962"/>
          </p15:clr>
        </p15:guide>
        <p15:guide id="2" pos="449">
          <p15:clr>
            <a:srgbClr val="E46962"/>
          </p15:clr>
        </p15:guide>
        <p15:guide id="3" pos="5306">
          <p15:clr>
            <a:srgbClr val="E46962"/>
          </p15:clr>
        </p15:guide>
        <p15:guide id="4" orient="horz" pos="290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>
            <a:spLocks noGrp="1"/>
          </p:cNvSpPr>
          <p:nvPr>
            <p:ph type="ctrTitle"/>
          </p:nvPr>
        </p:nvSpPr>
        <p:spPr>
          <a:xfrm>
            <a:off x="1622325" y="633400"/>
            <a:ext cx="5899500" cy="29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8800" dirty="0" smtClean="0">
                <a:solidFill>
                  <a:srgbClr val="6866E1"/>
                </a:solidFill>
                <a:latin typeface="Computer Says No"/>
              </a:rPr>
              <a:t>GRAPHQL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1"/>
          </p:nvPr>
        </p:nvSpPr>
        <p:spPr>
          <a:xfrm>
            <a:off x="1622325" y="3593600"/>
            <a:ext cx="5899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R</a:t>
            </a:r>
            <a:r>
              <a:rPr lang="en" dirty="0" smtClean="0"/>
              <a:t>ealiser par:-Ghazi yassine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                               -Fezzazi Mohamed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560575" y="2348345"/>
            <a:ext cx="6567589" cy="975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err="1"/>
              <a:t>Queries</a:t>
            </a:r>
            <a:r>
              <a:rPr lang="fr-FR" dirty="0"/>
              <a:t> et  mutations</a:t>
            </a:r>
          </a:p>
        </p:txBody>
      </p:sp>
      <p:sp>
        <p:nvSpPr>
          <p:cNvPr id="324" name="Google Shape;324;p27"/>
          <p:cNvSpPr txBox="1">
            <a:spLocks noGrp="1"/>
          </p:cNvSpPr>
          <p:nvPr>
            <p:ph type="title" idx="2"/>
          </p:nvPr>
        </p:nvSpPr>
        <p:spPr>
          <a:xfrm>
            <a:off x="636775" y="118142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32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88" y="1597679"/>
            <a:ext cx="7426732" cy="171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04" y="1585911"/>
            <a:ext cx="7069217" cy="20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732" y="2009696"/>
            <a:ext cx="598253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42" y="1385887"/>
            <a:ext cx="7363938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719902" y="2306781"/>
            <a:ext cx="6567589" cy="1640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Exemple pratique</a:t>
            </a:r>
            <a:br>
              <a:rPr lang="fr-FR" dirty="0"/>
            </a:br>
            <a:endParaRPr lang="fr-FR" dirty="0"/>
          </a:p>
        </p:txBody>
      </p:sp>
      <p:sp>
        <p:nvSpPr>
          <p:cNvPr id="324" name="Google Shape;324;p27"/>
          <p:cNvSpPr txBox="1">
            <a:spLocks noGrp="1"/>
          </p:cNvSpPr>
          <p:nvPr>
            <p:ph type="title" idx="2"/>
          </p:nvPr>
        </p:nvSpPr>
        <p:spPr>
          <a:xfrm>
            <a:off x="636775" y="118142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772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719902" y="2306781"/>
            <a:ext cx="6567589" cy="1640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527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>
            <a:spLocks noGrp="1"/>
          </p:cNvSpPr>
          <p:nvPr>
            <p:ph type="title" idx="14"/>
          </p:nvPr>
        </p:nvSpPr>
        <p:spPr>
          <a:xfrm>
            <a:off x="4651991" y="1529800"/>
            <a:ext cx="999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title" idx="5"/>
          </p:nvPr>
        </p:nvSpPr>
        <p:spPr>
          <a:xfrm>
            <a:off x="1880006" y="24431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Queries et  mutations</a:t>
            </a:r>
            <a:endParaRPr dirty="0"/>
          </a:p>
        </p:txBody>
      </p:sp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Table de contenu </a:t>
            </a:r>
            <a:endParaRPr dirty="0"/>
          </a:p>
        </p:txBody>
      </p:sp>
      <p:sp>
        <p:nvSpPr>
          <p:cNvPr id="310" name="Google Shape;310;p26"/>
          <p:cNvSpPr txBox="1">
            <a:spLocks noGrp="1"/>
          </p:cNvSpPr>
          <p:nvPr>
            <p:ph type="title" idx="2"/>
          </p:nvPr>
        </p:nvSpPr>
        <p:spPr>
          <a:xfrm>
            <a:off x="1908142" y="1392250"/>
            <a:ext cx="25839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</a:t>
            </a:r>
            <a:r>
              <a:rPr lang="en" dirty="0" smtClean="0"/>
              <a:t>efinition de GraphQl</a:t>
            </a:r>
            <a:endParaRPr dirty="0"/>
          </a:p>
        </p:txBody>
      </p:sp>
      <p:sp>
        <p:nvSpPr>
          <p:cNvPr id="311" name="Google Shape;311;p26"/>
          <p:cNvSpPr txBox="1">
            <a:spLocks noGrp="1"/>
          </p:cNvSpPr>
          <p:nvPr>
            <p:ph type="title" idx="3"/>
          </p:nvPr>
        </p:nvSpPr>
        <p:spPr>
          <a:xfrm>
            <a:off x="5651877" y="1392250"/>
            <a:ext cx="2906336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GraphQl</a:t>
            </a:r>
            <a:r>
              <a:rPr lang="en-US" dirty="0"/>
              <a:t> API vs Rest API </a:t>
            </a:r>
            <a:endParaRPr dirty="0"/>
          </a:p>
        </p:txBody>
      </p:sp>
      <p:sp>
        <p:nvSpPr>
          <p:cNvPr id="316" name="Google Shape;316;p26"/>
          <p:cNvSpPr txBox="1">
            <a:spLocks noGrp="1"/>
          </p:cNvSpPr>
          <p:nvPr>
            <p:ph type="title" idx="9"/>
          </p:nvPr>
        </p:nvSpPr>
        <p:spPr>
          <a:xfrm>
            <a:off x="908216" y="1529800"/>
            <a:ext cx="999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 idx="13"/>
          </p:nvPr>
        </p:nvSpPr>
        <p:spPr>
          <a:xfrm>
            <a:off x="894162" y="2550294"/>
            <a:ext cx="999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" name="Google Shape;306;p26"/>
          <p:cNvSpPr txBox="1">
            <a:spLocks/>
          </p:cNvSpPr>
          <p:nvPr/>
        </p:nvSpPr>
        <p:spPr>
          <a:xfrm>
            <a:off x="4651977" y="2535091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  <p:sp>
        <p:nvSpPr>
          <p:cNvPr id="20" name="Google Shape;307;p26"/>
          <p:cNvSpPr txBox="1">
            <a:spLocks/>
          </p:cNvSpPr>
          <p:nvPr/>
        </p:nvSpPr>
        <p:spPr>
          <a:xfrm>
            <a:off x="5637792" y="2412744"/>
            <a:ext cx="27720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r>
              <a:rPr lang="fr-FR" dirty="0" smtClean="0"/>
              <a:t>Exemple pratique</a:t>
            </a:r>
            <a:endParaRPr lang="fr-FR" dirty="0"/>
          </a:p>
        </p:txBody>
      </p:sp>
      <p:sp>
        <p:nvSpPr>
          <p:cNvPr id="21" name="Google Shape;307;p26"/>
          <p:cNvSpPr txBox="1">
            <a:spLocks/>
          </p:cNvSpPr>
          <p:nvPr/>
        </p:nvSpPr>
        <p:spPr>
          <a:xfrm>
            <a:off x="1908116" y="3448441"/>
            <a:ext cx="27720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2" name="Google Shape;306;p26"/>
          <p:cNvSpPr txBox="1">
            <a:spLocks/>
          </p:cNvSpPr>
          <p:nvPr/>
        </p:nvSpPr>
        <p:spPr>
          <a:xfrm>
            <a:off x="908216" y="3593475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3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BM Plex Sans SemiBold"/>
              <a:buNone/>
              <a:defRPr sz="40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>
            <a:spLocks noGrp="1"/>
          </p:cNvSpPr>
          <p:nvPr>
            <p:ph type="title"/>
          </p:nvPr>
        </p:nvSpPr>
        <p:spPr>
          <a:xfrm>
            <a:off x="1230437" y="1071563"/>
            <a:ext cx="6997800" cy="8033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 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err="1"/>
              <a:t>GraphQl</a:t>
            </a:r>
            <a:endParaRPr lang="fr-FR" dirty="0"/>
          </a:p>
        </p:txBody>
      </p:sp>
      <p:sp>
        <p:nvSpPr>
          <p:cNvPr id="331" name="Google Shape;331;p28"/>
          <p:cNvSpPr txBox="1">
            <a:spLocks noGrp="1"/>
          </p:cNvSpPr>
          <p:nvPr>
            <p:ph type="subTitle" idx="1"/>
          </p:nvPr>
        </p:nvSpPr>
        <p:spPr>
          <a:xfrm>
            <a:off x="1073275" y="2143124"/>
            <a:ext cx="6997800" cy="2321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SzPts val="1100"/>
            </a:pPr>
            <a:r>
              <a:rPr lang="fr-FR" dirty="0" smtClean="0"/>
              <a:t> </a:t>
            </a:r>
            <a:r>
              <a:rPr lang="fr-FR" dirty="0"/>
              <a:t>C'est un langage de requête pour vos API, développé par Facebook en 2012 et devenu open source en 2015. </a:t>
            </a:r>
            <a:r>
              <a:rPr lang="fr-FR" dirty="0" err="1"/>
              <a:t>GraphQL</a:t>
            </a:r>
            <a:r>
              <a:rPr lang="fr-FR" dirty="0"/>
              <a:t> offre une approche flexible et puissante pour la récupération précise des données, tout en offrant une syntaxe claire et concise pour définir vos </a:t>
            </a:r>
            <a:r>
              <a:rPr lang="fr-FR" dirty="0" smtClean="0"/>
              <a:t>requêtes.</a:t>
            </a:r>
          </a:p>
          <a:p>
            <a:pPr marL="0" indent="0" algn="l">
              <a:buSzPts val="1100"/>
            </a:pPr>
            <a:r>
              <a:rPr lang="fr-FR" dirty="0" smtClean="0"/>
              <a:t>. En tant que développeur </a:t>
            </a:r>
            <a:r>
              <a:rPr lang="fr-FR" dirty="0" err="1" smtClean="0"/>
              <a:t>backend</a:t>
            </a:r>
            <a:r>
              <a:rPr lang="fr-FR" dirty="0" smtClean="0"/>
              <a:t>, </a:t>
            </a:r>
            <a:r>
              <a:rPr lang="fr-FR" dirty="0" err="1" smtClean="0"/>
              <a:t>GraphQL</a:t>
            </a:r>
            <a:r>
              <a:rPr lang="fr-FR" dirty="0" smtClean="0"/>
              <a:t> offre l'opportunité d'établir un système de typage en décrivant un schéma de données. En retour, cela permet aux utilisateurs </a:t>
            </a:r>
            <a:r>
              <a:rPr lang="fr-FR" dirty="0" err="1" smtClean="0"/>
              <a:t>frontend</a:t>
            </a:r>
            <a:r>
              <a:rPr lang="fr-FR" dirty="0" smtClean="0"/>
              <a:t> de consommer l'API et de récupérer précisément les données dont ils ont besoin.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99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>
            <a:spLocks noGrp="1"/>
          </p:cNvSpPr>
          <p:nvPr>
            <p:ph type="subTitle" idx="1"/>
          </p:nvPr>
        </p:nvSpPr>
        <p:spPr>
          <a:xfrm>
            <a:off x="5229226" y="1135856"/>
            <a:ext cx="2584674" cy="2650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SzPts val="1100"/>
            </a:pPr>
            <a:r>
              <a:rPr lang="en-US" dirty="0">
                <a:solidFill>
                  <a:srgbClr val="FFFFFF"/>
                </a:solidFill>
                <a:latin typeface="Poppins"/>
              </a:rPr>
              <a:t>AVEC L'UTILISATION DE TYPES, ON PEUT DÉFINIR LA MANIÈRE DONT ON PEUT À LA FOIS RECEVOIR LES DONNÉES OU LES MANIPULER (MUTATIONS).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870" y="1235869"/>
            <a:ext cx="2158748" cy="183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0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796082" y="1692336"/>
            <a:ext cx="4870427" cy="1584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GraphQl</a:t>
            </a:r>
            <a:r>
              <a:rPr lang="en-US" dirty="0" smtClean="0"/>
              <a:t> API</a:t>
            </a:r>
            <a:r>
              <a:rPr lang="en-US" dirty="0"/>
              <a:t> vs </a:t>
            </a:r>
            <a:r>
              <a:rPr lang="en-US" dirty="0" smtClean="0"/>
              <a:t>Rest </a:t>
            </a:r>
            <a:r>
              <a:rPr lang="en-US" dirty="0"/>
              <a:t>API </a:t>
            </a:r>
          </a:p>
        </p:txBody>
      </p:sp>
      <p:sp>
        <p:nvSpPr>
          <p:cNvPr id="324" name="Google Shape;324;p27"/>
          <p:cNvSpPr txBox="1">
            <a:spLocks noGrp="1"/>
          </p:cNvSpPr>
          <p:nvPr>
            <p:ph type="title" idx="2"/>
          </p:nvPr>
        </p:nvSpPr>
        <p:spPr>
          <a:xfrm>
            <a:off x="712975" y="66187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pic>
        <p:nvPicPr>
          <p:cNvPr id="4104" name="Picture 8" descr="GraphQL vs. Rest API: Data Fetching In Python | by Ng Wai Foong | Better 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98" y="2484467"/>
            <a:ext cx="4303197" cy="21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57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>
            <a:spLocks noGrp="1"/>
          </p:cNvSpPr>
          <p:nvPr>
            <p:ph type="subTitle" idx="1"/>
          </p:nvPr>
        </p:nvSpPr>
        <p:spPr>
          <a:xfrm>
            <a:off x="5543550" y="854422"/>
            <a:ext cx="2964656" cy="3795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b="1" dirty="0"/>
              <a:t>API traditionnelles (REST) :</a:t>
            </a:r>
            <a:r>
              <a:rPr lang="fr-FR" dirty="0"/>
              <a:t> Utilise généralement plusieurs </a:t>
            </a:r>
            <a:r>
              <a:rPr lang="fr-FR" dirty="0" err="1"/>
              <a:t>endpoints</a:t>
            </a:r>
            <a:r>
              <a:rPr lang="fr-FR" dirty="0"/>
              <a:t> pour différentes ressources, ce qui peut entraîner des problèmes de sur-</a:t>
            </a:r>
            <a:r>
              <a:rPr lang="fr-FR" dirty="0" err="1"/>
              <a:t>fetching</a:t>
            </a:r>
            <a:r>
              <a:rPr lang="fr-FR" dirty="0"/>
              <a:t> ou </a:t>
            </a:r>
            <a:r>
              <a:rPr lang="fr-FR" dirty="0" err="1"/>
              <a:t>under-fetching</a:t>
            </a:r>
            <a:r>
              <a:rPr lang="fr-FR" dirty="0"/>
              <a:t> de données. </a:t>
            </a:r>
            <a:endParaRPr lang="fr-FR" dirty="0" smtClean="0"/>
          </a:p>
          <a:p>
            <a:pPr algn="l"/>
            <a:r>
              <a:rPr lang="fr-FR" b="1" dirty="0" err="1" smtClean="0"/>
              <a:t>GraphQL</a:t>
            </a:r>
            <a:r>
              <a:rPr lang="fr-FR" b="1" dirty="0" smtClean="0"/>
              <a:t> </a:t>
            </a:r>
            <a:r>
              <a:rPr lang="fr-FR" b="1" dirty="0"/>
              <a:t>:</a:t>
            </a:r>
            <a:r>
              <a:rPr lang="fr-FR" dirty="0"/>
              <a:t> Un seul </a:t>
            </a:r>
            <a:r>
              <a:rPr lang="fr-FR" dirty="0" err="1"/>
              <a:t>endpoint</a:t>
            </a:r>
            <a:r>
              <a:rPr lang="fr-FR" dirty="0"/>
              <a:t>. Toutes les requêtes sont dirigées vers cet unique point d'accès, simplifiant la gestion des requêtes côté serveur.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1028" name="Picture 4" descr="GraphQL: Et pour quoi faire ? - OCTO Talks 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4" y="880211"/>
            <a:ext cx="4764883" cy="3743638"/>
          </a:xfrm>
          <a:prstGeom prst="rect">
            <a:avLst/>
          </a:prstGeom>
          <a:noFill/>
          <a:ln>
            <a:noFill/>
          </a:ln>
          <a:effectLst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</p:spTree>
    <p:extLst>
      <p:ext uri="{BB962C8B-B14F-4D97-AF65-F5344CB8AC3E}">
        <p14:creationId xmlns:p14="http://schemas.microsoft.com/office/powerpoint/2010/main" val="71350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31;p28"/>
          <p:cNvSpPr txBox="1">
            <a:spLocks/>
          </p:cNvSpPr>
          <p:nvPr/>
        </p:nvSpPr>
        <p:spPr>
          <a:xfrm>
            <a:off x="2667001" y="1600200"/>
            <a:ext cx="3733799" cy="334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6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pPr marL="0" indent="0" algn="l">
              <a:buSzPts val="1100"/>
            </a:pPr>
            <a:r>
              <a:rPr lang="fr-FR" dirty="0" smtClean="0"/>
              <a:t>L'</a:t>
            </a:r>
            <a:r>
              <a:rPr lang="fr-FR" dirty="0" err="1" smtClean="0"/>
              <a:t>under-fetching</a:t>
            </a:r>
            <a:r>
              <a:rPr lang="fr-FR" dirty="0" smtClean="0"/>
              <a:t> se produit lorsqu'une API ne fournit pas suffisamment de données dans une réponse, obligeant le client à effectuer des requêtes supplémentaires pour obtenir les informations manquantes.</a:t>
            </a:r>
            <a:endParaRPr lang="fr-FR" dirty="0"/>
          </a:p>
        </p:txBody>
      </p:sp>
      <p:sp>
        <p:nvSpPr>
          <p:cNvPr id="23" name="Google Shape;323;p27"/>
          <p:cNvSpPr txBox="1">
            <a:spLocks noGrp="1"/>
          </p:cNvSpPr>
          <p:nvPr>
            <p:ph type="title"/>
          </p:nvPr>
        </p:nvSpPr>
        <p:spPr>
          <a:xfrm>
            <a:off x="712973" y="485774"/>
            <a:ext cx="7516625" cy="761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dirty="0" smtClean="0"/>
              <a:t>Under-</a:t>
            </a:r>
            <a:r>
              <a:rPr lang="fr-FR" dirty="0" err="1" smtClean="0"/>
              <a:t>Fetching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7304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1;p28"/>
          <p:cNvSpPr txBox="1">
            <a:spLocks/>
          </p:cNvSpPr>
          <p:nvPr/>
        </p:nvSpPr>
        <p:spPr>
          <a:xfrm>
            <a:off x="2736056" y="1643062"/>
            <a:ext cx="3609272" cy="194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6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pPr marL="0" indent="0" algn="l">
              <a:buSzPts val="1100"/>
            </a:pPr>
            <a:r>
              <a:rPr lang="fr-FR" dirty="0"/>
              <a:t>L'over-</a:t>
            </a:r>
            <a:r>
              <a:rPr lang="fr-FR" dirty="0" err="1"/>
              <a:t>fetching</a:t>
            </a:r>
            <a:r>
              <a:rPr lang="fr-FR" dirty="0"/>
              <a:t> </a:t>
            </a:r>
            <a:r>
              <a:rPr lang="fr-FR" dirty="0" smtClean="0"/>
              <a:t>se </a:t>
            </a:r>
            <a:r>
              <a:rPr lang="fr-FR" dirty="0"/>
              <a:t>produit lorsqu'une API fournit plus de données que nécessaire dans une réponse, ce qui peut entraîner un gaspillage de bande passante et une inefficacité en termes de performances. </a:t>
            </a:r>
          </a:p>
        </p:txBody>
      </p:sp>
      <p:sp>
        <p:nvSpPr>
          <p:cNvPr id="5" name="Google Shape;323;p27"/>
          <p:cNvSpPr txBox="1">
            <a:spLocks noGrp="1"/>
          </p:cNvSpPr>
          <p:nvPr>
            <p:ph type="title"/>
          </p:nvPr>
        </p:nvSpPr>
        <p:spPr>
          <a:xfrm>
            <a:off x="712973" y="485774"/>
            <a:ext cx="7516625" cy="761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dirty="0" smtClean="0"/>
              <a:t>Over-</a:t>
            </a:r>
            <a:r>
              <a:rPr lang="fr-FR" dirty="0" err="1" smtClean="0"/>
              <a:t>Fetching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9743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31;p28"/>
          <p:cNvSpPr txBox="1">
            <a:spLocks/>
          </p:cNvSpPr>
          <p:nvPr/>
        </p:nvSpPr>
        <p:spPr>
          <a:xfrm>
            <a:off x="4722019" y="627662"/>
            <a:ext cx="3429001" cy="36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6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None/>
              <a:defRPr sz="1200" b="0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pPr marL="0" indent="0" algn="just">
              <a:buSzPts val="1100"/>
            </a:pPr>
            <a:r>
              <a:rPr lang="fr-FR" dirty="0" smtClean="0"/>
              <a:t>          </a:t>
            </a:r>
            <a:r>
              <a:rPr lang="fr-FR" dirty="0" err="1" smtClean="0"/>
              <a:t>GraphQL</a:t>
            </a:r>
            <a:r>
              <a:rPr lang="fr-FR" dirty="0" smtClean="0"/>
              <a:t> </a:t>
            </a:r>
            <a:r>
              <a:rPr lang="fr-FR" dirty="0"/>
              <a:t>résout ce problème en permettant aux clients de spécifier exactement les champs dont ils ont besoin dans une requête.</a:t>
            </a:r>
          </a:p>
          <a:p>
            <a:pPr marL="0" indent="0" algn="just">
              <a:buSzPts val="1100"/>
            </a:pPr>
            <a:r>
              <a:rPr lang="fr-FR" dirty="0"/>
              <a:t> Toutes les requêtes sont dirigées vers un unique point </a:t>
            </a:r>
            <a:r>
              <a:rPr lang="fr-FR" dirty="0" smtClean="0"/>
              <a:t>d'accès</a:t>
            </a:r>
            <a:r>
              <a:rPr lang="en-US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Poppins"/>
              </a:rPr>
              <a:t>qui </a:t>
            </a:r>
            <a:r>
              <a:rPr lang="en-US" dirty="0" err="1" smtClean="0">
                <a:solidFill>
                  <a:srgbClr val="FFFFFF"/>
                </a:solidFill>
                <a:latin typeface="Poppins"/>
              </a:rPr>
              <a:t>est</a:t>
            </a:r>
            <a:r>
              <a:rPr lang="en-US" dirty="0" smtClean="0">
                <a:solidFill>
                  <a:srgbClr val="FFFFFF"/>
                </a:solidFill>
                <a:latin typeface="Poppins"/>
              </a:rPr>
              <a:t> "/</a:t>
            </a:r>
            <a:r>
              <a:rPr lang="en-US" dirty="0" err="1" smtClean="0">
                <a:solidFill>
                  <a:srgbClr val="FFFFFF"/>
                </a:solidFill>
                <a:latin typeface="Poppins"/>
              </a:rPr>
              <a:t>graphql</a:t>
            </a:r>
            <a:r>
              <a:rPr lang="en-US" dirty="0" smtClean="0">
                <a:solidFill>
                  <a:srgbClr val="FFFFFF"/>
                </a:solidFill>
                <a:latin typeface="Poppins"/>
              </a:rPr>
              <a:t>"</a:t>
            </a:r>
            <a:r>
              <a:rPr lang="fr-FR" dirty="0" smtClean="0"/>
              <a:t>, </a:t>
            </a:r>
            <a:r>
              <a:rPr lang="fr-FR" dirty="0"/>
              <a:t>simplifiant la gestion des requêtes côté serveur.</a:t>
            </a:r>
          </a:p>
          <a:p>
            <a:pPr marL="0" indent="0" algn="just">
              <a:buSzPts val="1100"/>
            </a:pPr>
            <a:r>
              <a:rPr lang="fr-FR" dirty="0"/>
              <a:t> Les clients peuvent demander uniquement les données nécessaires pour une tâche spécifique, </a:t>
            </a:r>
          </a:p>
          <a:p>
            <a:pPr marL="0" indent="0" algn="just">
              <a:buSzPts val="1100"/>
            </a:pPr>
            <a:r>
              <a:rPr lang="fr-FR" dirty="0"/>
              <a:t>ce qui réduit la quantité de données transférées sur le réseau et améliore l'efficacité de la communication client-serveur.</a:t>
            </a:r>
          </a:p>
          <a:p>
            <a:pPr marL="0" indent="0" algn="l">
              <a:buSzPts val="1100"/>
            </a:pPr>
            <a:endParaRPr lang="fr-FR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48" y="1135856"/>
            <a:ext cx="3591096" cy="253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Innovation Consulting by Slidesgo">
  <a:themeElements>
    <a:clrScheme name="Simple Light">
      <a:dk1>
        <a:srgbClr val="FFFFFF"/>
      </a:dk1>
      <a:lt1>
        <a:srgbClr val="036286"/>
      </a:lt1>
      <a:dk2>
        <a:srgbClr val="53D3F8"/>
      </a:dk2>
      <a:lt2>
        <a:srgbClr val="249AC4"/>
      </a:lt2>
      <a:accent1>
        <a:srgbClr val="011E2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369</Words>
  <Application>Microsoft Office PowerPoint</Application>
  <PresentationFormat>On-screen Show (16:9)</PresentationFormat>
  <Paragraphs>35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Poppins</vt:lpstr>
      <vt:lpstr>Open Sans</vt:lpstr>
      <vt:lpstr>Anek Devanagari</vt:lpstr>
      <vt:lpstr>Arial</vt:lpstr>
      <vt:lpstr>Computer Says No</vt:lpstr>
      <vt:lpstr>IBM Plex Sans SemiBold</vt:lpstr>
      <vt:lpstr>Technology Innovation Consulting by Slidesgo</vt:lpstr>
      <vt:lpstr>GRAPHQL</vt:lpstr>
      <vt:lpstr>02</vt:lpstr>
      <vt:lpstr>  Definition de GraphQl</vt:lpstr>
      <vt:lpstr>PowerPoint Presentation</vt:lpstr>
      <vt:lpstr>GraphQl API vs Rest API </vt:lpstr>
      <vt:lpstr>PowerPoint Presentation</vt:lpstr>
      <vt:lpstr>Under-Fetching</vt:lpstr>
      <vt:lpstr>Over-Fetching</vt:lpstr>
      <vt:lpstr>PowerPoint Presentation</vt:lpstr>
      <vt:lpstr>Queries et  mutations</vt:lpstr>
      <vt:lpstr>PowerPoint Presentation</vt:lpstr>
      <vt:lpstr>PowerPoint Presentation</vt:lpstr>
      <vt:lpstr>PowerPoint Presentation</vt:lpstr>
      <vt:lpstr>PowerPoint Presentation</vt:lpstr>
      <vt:lpstr>Exemple pratique 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cp:lastModifiedBy>YASSINE</cp:lastModifiedBy>
  <cp:revision>19</cp:revision>
  <dcterms:modified xsi:type="dcterms:W3CDTF">2023-11-25T21:19:48Z</dcterms:modified>
</cp:coreProperties>
</file>