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3" r:id="rId5"/>
    <p:sldId id="274" r:id="rId6"/>
    <p:sldId id="275" r:id="rId7"/>
    <p:sldId id="276" r:id="rId8"/>
    <p:sldId id="277" r:id="rId9"/>
    <p:sldId id="278" r:id="rId10"/>
    <p:sldId id="269" r:id="rId11"/>
    <p:sldId id="263" r:id="rId12"/>
    <p:sldId id="272" r:id="rId13"/>
    <p:sldId id="271" r:id="rId14"/>
    <p:sldId id="262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69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94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44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892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972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42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0065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0329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7527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19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142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3D06D-798D-41B2-8E09-945CDEC492DF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58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individual+household+electric+power+consump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Big Data Mining: HW#1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By J. H. Wang</a:t>
            </a:r>
          </a:p>
          <a:p>
            <a:r>
              <a:rPr lang="en-US" altLang="zh-TW" dirty="0" smtClean="0"/>
              <a:t>Oct. </a:t>
            </a:r>
            <a:r>
              <a:rPr lang="en-US" altLang="zh-TW" dirty="0" smtClean="0"/>
              <a:t>12, 2021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186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Note on Programming Exercises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Programming exercises can be done as a team </a:t>
            </a:r>
          </a:p>
          <a:p>
            <a:pPr lvl="1"/>
            <a:r>
              <a:rPr lang="en-US" altLang="zh-TW" dirty="0" smtClean="0"/>
              <a:t>At </a:t>
            </a:r>
            <a:r>
              <a:rPr lang="en-US" altLang="zh-TW" dirty="0" smtClean="0"/>
              <a:t>most </a:t>
            </a:r>
            <a:r>
              <a:rPr lang="en-US" altLang="zh-TW" dirty="0" smtClean="0">
                <a:solidFill>
                  <a:srgbClr val="0000FF"/>
                </a:solidFill>
              </a:rPr>
              <a:t>two</a:t>
            </a:r>
            <a:r>
              <a:rPr lang="en-US" altLang="zh-TW" dirty="0" smtClean="0"/>
              <a:t> persons per team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Programming language</a:t>
            </a:r>
          </a:p>
          <a:p>
            <a:pPr lvl="1"/>
            <a:r>
              <a:rPr lang="en-US" altLang="zh-TW" dirty="0">
                <a:solidFill>
                  <a:srgbClr val="0000FF"/>
                </a:solidFill>
              </a:rPr>
              <a:t>Java, Scala, </a:t>
            </a:r>
            <a:r>
              <a:rPr lang="en-US" altLang="zh-TW" dirty="0">
                <a:solidFill>
                  <a:srgbClr val="FF0000"/>
                </a:solidFill>
              </a:rPr>
              <a:t>Python</a:t>
            </a:r>
            <a:r>
              <a:rPr lang="en-US" altLang="zh-TW" dirty="0">
                <a:solidFill>
                  <a:srgbClr val="0000FF"/>
                </a:solidFill>
              </a:rPr>
              <a:t>, or R </a:t>
            </a:r>
            <a:r>
              <a:rPr lang="en-US" altLang="zh-TW" dirty="0"/>
              <a:t>on Spark (for CS students)</a:t>
            </a:r>
          </a:p>
          <a:p>
            <a:pPr lvl="1"/>
            <a:r>
              <a:rPr lang="en-US" altLang="zh-TW" dirty="0" smtClean="0">
                <a:solidFill>
                  <a:srgbClr val="0000FF"/>
                </a:solidFill>
              </a:rPr>
              <a:t>Java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on Hadoop (for CS students)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/>
              <a:t>Or </a:t>
            </a:r>
            <a:r>
              <a:rPr lang="en-US" altLang="zh-TW" dirty="0" smtClean="0">
                <a:solidFill>
                  <a:srgbClr val="FF0000"/>
                </a:solidFill>
              </a:rPr>
              <a:t>Python</a:t>
            </a:r>
            <a:r>
              <a:rPr lang="en-US" altLang="zh-TW" dirty="0" smtClean="0"/>
              <a:t> in </a:t>
            </a:r>
            <a:r>
              <a:rPr lang="en-US" altLang="zh-TW" dirty="0" err="1" smtClean="0"/>
              <a:t>Jupyter</a:t>
            </a:r>
            <a:r>
              <a:rPr lang="en-US" altLang="zh-TW" dirty="0" smtClean="0"/>
              <a:t> Notebook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153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 Submission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For implementation projects, please submit a compressed file containing:</a:t>
            </a:r>
          </a:p>
          <a:p>
            <a:pPr lvl="1"/>
            <a:r>
              <a:rPr lang="en-US" altLang="zh-TW" dirty="0" smtClean="0"/>
              <a:t>A document showing your </a:t>
            </a:r>
            <a:r>
              <a:rPr lang="en-US" altLang="zh-TW" dirty="0" smtClean="0"/>
              <a:t>environment setup</a:t>
            </a:r>
          </a:p>
          <a:p>
            <a:pPr lvl="2"/>
            <a:r>
              <a:rPr lang="en-US" altLang="zh-TW" dirty="0" smtClean="0"/>
              <a:t>How many </a:t>
            </a:r>
            <a:r>
              <a:rPr lang="en-US" altLang="zh-TW" dirty="0" smtClean="0"/>
              <a:t>PCs/VMs, platform </a:t>
            </a:r>
            <a:r>
              <a:rPr lang="en-US" altLang="zh-TW" dirty="0" smtClean="0"/>
              <a:t>spec, </a:t>
            </a:r>
            <a:r>
              <a:rPr lang="en-US" altLang="zh-TW" dirty="0" smtClean="0"/>
              <a:t>CPU cores, memory size, network </a:t>
            </a:r>
            <a:r>
              <a:rPr lang="en-US" altLang="zh-TW" dirty="0" smtClean="0"/>
              <a:t>setup, …</a:t>
            </a:r>
          </a:p>
          <a:p>
            <a:pPr lvl="1"/>
            <a:r>
              <a:rPr lang="en-US" altLang="zh-TW" dirty="0" smtClean="0"/>
              <a:t>Your </a:t>
            </a:r>
            <a:r>
              <a:rPr lang="en-US" altLang="zh-TW" dirty="0" smtClean="0">
                <a:solidFill>
                  <a:srgbClr val="FF0000"/>
                </a:solidFill>
              </a:rPr>
              <a:t>source codes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The generated </a:t>
            </a:r>
            <a:r>
              <a:rPr lang="en-US" altLang="zh-TW" dirty="0" smtClean="0">
                <a:solidFill>
                  <a:srgbClr val="FF0000"/>
                </a:solidFill>
              </a:rPr>
              <a:t>output</a:t>
            </a:r>
            <a:r>
              <a:rPr lang="en-US" altLang="zh-TW" dirty="0" smtClean="0"/>
              <a:t> (or snapshots)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Documentation</a:t>
            </a:r>
            <a:r>
              <a:rPr lang="en-US" altLang="zh-TW" dirty="0" smtClean="0"/>
              <a:t> on how to compile, install, or configure the environment, and also the detailed responsibility of each member</a:t>
            </a:r>
          </a:p>
          <a:p>
            <a:pPr lvl="1"/>
            <a:endParaRPr lang="en-US" altLang="zh-TW" dirty="0" smtClean="0"/>
          </a:p>
          <a:p>
            <a:r>
              <a:rPr lang="en-US" altLang="zh-TW" dirty="0"/>
              <a:t>Due: </a:t>
            </a:r>
            <a:r>
              <a:rPr lang="en-US" altLang="zh-TW" dirty="0" smtClean="0"/>
              <a:t>2 </a:t>
            </a:r>
            <a:r>
              <a:rPr lang="en-US" altLang="zh-TW" dirty="0"/>
              <a:t>weeks </a:t>
            </a:r>
            <a:r>
              <a:rPr lang="en-US" altLang="zh-TW" dirty="0" smtClean="0"/>
              <a:t>(</a:t>
            </a:r>
            <a:r>
              <a:rPr lang="en-US" altLang="zh-TW" dirty="0" smtClean="0">
                <a:solidFill>
                  <a:srgbClr val="FF0000"/>
                </a:solidFill>
              </a:rPr>
              <a:t>Oct. </a:t>
            </a:r>
            <a:r>
              <a:rPr lang="en-US" altLang="zh-TW" dirty="0" smtClean="0">
                <a:solidFill>
                  <a:srgbClr val="FF0000"/>
                </a:solidFill>
              </a:rPr>
              <a:t>26, 2021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169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 Submission Site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Programs or projects in electronic files must be submitted directly to the TA online </a:t>
            </a:r>
            <a:r>
              <a:rPr lang="en-US" altLang="zh-TW" dirty="0" smtClean="0"/>
              <a:t>at </a:t>
            </a:r>
            <a:r>
              <a:rPr lang="en-US" altLang="zh-TW" dirty="0" err="1" smtClean="0">
                <a:solidFill>
                  <a:srgbClr val="0000FF"/>
                </a:solidFill>
              </a:rPr>
              <a:t>iSchool</a:t>
            </a:r>
            <a:r>
              <a:rPr lang="en-US" altLang="zh-TW" dirty="0" smtClean="0">
                <a:solidFill>
                  <a:srgbClr val="0000FF"/>
                </a:solidFill>
              </a:rPr>
              <a:t>+</a:t>
            </a:r>
            <a:r>
              <a:rPr lang="en-US" altLang="zh-TW" dirty="0"/>
              <a:t> </a:t>
            </a:r>
            <a:r>
              <a:rPr lang="en-US" altLang="zh-TW" dirty="0" smtClean="0"/>
              <a:t> </a:t>
            </a:r>
            <a:r>
              <a:rPr lang="en-US" altLang="zh-TW" dirty="0" smtClean="0"/>
              <a:t>	</a:t>
            </a:r>
          </a:p>
          <a:p>
            <a:r>
              <a:rPr lang="en-US" altLang="zh-TW" dirty="0" smtClean="0"/>
              <a:t>If </a:t>
            </a:r>
            <a:r>
              <a:rPr lang="en-US" altLang="zh-TW" dirty="0"/>
              <a:t>you cannot successfully submit your work, please contact with the TA or the </a:t>
            </a:r>
            <a:r>
              <a:rPr lang="en-US" altLang="zh-TW" dirty="0" smtClean="0"/>
              <a:t>instructor</a:t>
            </a:r>
          </a:p>
          <a:p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Big Data Analytics, Spring 2018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NTUT CSIE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3BAA63-464B-4B64-8A3D-42B2F862B1EA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3392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Evaluation of Results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In completion of each of the tasks, you get part of the scores</a:t>
            </a:r>
          </a:p>
          <a:p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0000FF"/>
                </a:solidFill>
              </a:rPr>
              <a:t>Correctness</a:t>
            </a:r>
            <a:r>
              <a:rPr lang="en-US" altLang="zh-TW" dirty="0" smtClean="0"/>
              <a:t> </a:t>
            </a:r>
            <a:r>
              <a:rPr lang="en-US" altLang="zh-TW" dirty="0"/>
              <a:t>of Output 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Efficiency</a:t>
            </a:r>
          </a:p>
          <a:p>
            <a:endParaRPr lang="en-US" altLang="zh-TW" dirty="0"/>
          </a:p>
          <a:p>
            <a:r>
              <a:rPr lang="en-US" altLang="zh-TW" dirty="0"/>
              <a:t>Please specify the environment setup of your </a:t>
            </a:r>
            <a:r>
              <a:rPr lang="en-US" altLang="zh-TW" dirty="0" smtClean="0"/>
              <a:t>(physical or virtual</a:t>
            </a:r>
            <a:r>
              <a:rPr lang="en-US" altLang="zh-TW" dirty="0"/>
              <a:t>) machines 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You might need to demo if your program was unable to run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352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Questions or Comments?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891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Programming Exercise: the First </a:t>
            </a:r>
            <a:r>
              <a:rPr lang="en-US" altLang="zh-TW" dirty="0" smtClean="0"/>
              <a:t>Data Analysis </a:t>
            </a:r>
            <a:r>
              <a:rPr lang="en-US" altLang="zh-TW" dirty="0" smtClean="0"/>
              <a:t>Program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Goal: Getting familiar with your big data mining environment and writing your first </a:t>
            </a:r>
            <a:r>
              <a:rPr lang="en-US" altLang="zh-TW" dirty="0" smtClean="0"/>
              <a:t>data analysis </a:t>
            </a:r>
            <a:r>
              <a:rPr lang="en-US" altLang="zh-TW" dirty="0" smtClean="0"/>
              <a:t>program</a:t>
            </a:r>
          </a:p>
          <a:p>
            <a:pPr lvl="1"/>
            <a:r>
              <a:rPr lang="en-US" altLang="zh-TW" dirty="0" err="1"/>
              <a:t>MapReduce</a:t>
            </a:r>
            <a:r>
              <a:rPr lang="en-US" altLang="zh-TW" dirty="0"/>
              <a:t> on </a:t>
            </a:r>
            <a:r>
              <a:rPr lang="en-US" altLang="zh-TW" dirty="0" smtClean="0"/>
              <a:t>multi-node Spark (for CS students)</a:t>
            </a:r>
          </a:p>
          <a:p>
            <a:pPr lvl="1"/>
            <a:r>
              <a:rPr lang="en-US" altLang="zh-TW" dirty="0" smtClean="0"/>
              <a:t>or Python in </a:t>
            </a:r>
            <a:r>
              <a:rPr lang="en-US" altLang="zh-TW" dirty="0" err="1" smtClean="0"/>
              <a:t>Jupyter</a:t>
            </a:r>
            <a:r>
              <a:rPr lang="en-US" altLang="zh-TW" dirty="0" smtClean="0"/>
              <a:t> </a:t>
            </a:r>
            <a:r>
              <a:rPr lang="en-US" altLang="zh-TW" dirty="0" smtClean="0"/>
              <a:t>Notebook (for others)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Input: Numeric data (to be detailed later)</a:t>
            </a:r>
            <a:endParaRPr lang="en-US" altLang="zh-TW" i="1" dirty="0" smtClean="0">
              <a:solidFill>
                <a:srgbClr val="0000FF"/>
              </a:solidFill>
            </a:endParaRPr>
          </a:p>
          <a:p>
            <a:pPr lvl="1"/>
            <a:endParaRPr lang="en-US" altLang="zh-TW" dirty="0"/>
          </a:p>
          <a:p>
            <a:r>
              <a:rPr lang="en-US" altLang="zh-TW" dirty="0" smtClean="0"/>
              <a:t>Output: Results of simple statistics (to be detailed later)</a:t>
            </a:r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609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Tasks and Data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Tasks</a:t>
            </a:r>
          </a:p>
          <a:p>
            <a:pPr lvl="1"/>
            <a:r>
              <a:rPr lang="en-US" altLang="zh-TW" dirty="0" smtClean="0"/>
              <a:t>Performing simple statistics on numeric data (as detailed in the following slides)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Data: an open dataset from </a:t>
            </a:r>
            <a:r>
              <a:rPr lang="en-US" altLang="zh-TW" dirty="0">
                <a:solidFill>
                  <a:srgbClr val="0000FF"/>
                </a:solidFill>
              </a:rPr>
              <a:t>UCI Machine Learning </a:t>
            </a:r>
            <a:r>
              <a:rPr lang="en-US" altLang="zh-TW" dirty="0" smtClean="0">
                <a:solidFill>
                  <a:srgbClr val="0000FF"/>
                </a:solidFill>
              </a:rPr>
              <a:t>Repository</a:t>
            </a:r>
            <a:endParaRPr lang="en-US" altLang="zh-TW" dirty="0">
              <a:solidFill>
                <a:srgbClr val="0000FF"/>
              </a:solidFill>
            </a:endParaRP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You have to submit the generated output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You also have to output the efficiency (running time) of each task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661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Input Data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Data: </a:t>
            </a:r>
          </a:p>
          <a:p>
            <a:pPr lvl="1"/>
            <a:r>
              <a:rPr lang="en-US" altLang="zh-TW" dirty="0" smtClean="0"/>
              <a:t>[</a:t>
            </a:r>
            <a:r>
              <a:rPr lang="en-US" altLang="zh-TW" b="1" dirty="0" smtClean="0"/>
              <a:t>Individual household electric power consumption dataset</a:t>
            </a:r>
            <a:r>
              <a:rPr lang="en-US" altLang="zh-TW" dirty="0" smtClean="0"/>
              <a:t>] from UCI Machine Learning Repository</a:t>
            </a:r>
          </a:p>
          <a:p>
            <a:pPr lvl="2"/>
            <a:r>
              <a:rPr lang="en-US" altLang="zh-TW" dirty="0" smtClean="0"/>
              <a:t>About 2 million instances, 20MB (compressed) in size</a:t>
            </a:r>
          </a:p>
          <a:p>
            <a:pPr lvl="1"/>
            <a:r>
              <a:rPr lang="en-US" altLang="zh-TW" dirty="0" smtClean="0"/>
              <a:t>Available at: </a:t>
            </a:r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archive.ics.uci.edu/ml/datasets/individual+household+electric+power+consumption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r>
              <a:rPr lang="en-US" altLang="zh-TW" dirty="0" smtClean="0"/>
              <a:t>Format: </a:t>
            </a:r>
          </a:p>
          <a:p>
            <a:pPr lvl="1"/>
            <a:r>
              <a:rPr lang="en-US" altLang="zh-TW" dirty="0" smtClean="0"/>
              <a:t>One text file consisting of lines of records</a:t>
            </a:r>
          </a:p>
          <a:p>
            <a:pPr lvl="1"/>
            <a:r>
              <a:rPr lang="en-US" altLang="zh-TW" dirty="0" smtClean="0"/>
              <a:t>Each record contains 9 </a:t>
            </a:r>
            <a:r>
              <a:rPr lang="en-US" altLang="zh-TW" dirty="0"/>
              <a:t>attributes </a:t>
            </a:r>
            <a:r>
              <a:rPr lang="en-US" altLang="zh-TW" dirty="0" smtClean="0"/>
              <a:t>separated by semicolons:</a:t>
            </a:r>
            <a:r>
              <a:rPr lang="en-US" altLang="zh-TW" dirty="0"/>
              <a:t> </a:t>
            </a:r>
            <a:br>
              <a:rPr lang="en-US" altLang="zh-TW" dirty="0"/>
            </a:br>
            <a:r>
              <a:rPr lang="en-US" altLang="zh-TW" dirty="0" smtClean="0"/>
              <a:t>Date, time, </a:t>
            </a:r>
            <a:r>
              <a:rPr lang="en-US" altLang="zh-TW" dirty="0" err="1" smtClean="0"/>
              <a:t>global_active_power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global_reactive_power</a:t>
            </a:r>
            <a:r>
              <a:rPr lang="en-US" altLang="zh-TW" dirty="0" smtClean="0"/>
              <a:t>, voltage, </a:t>
            </a:r>
            <a:r>
              <a:rPr lang="en-US" altLang="zh-TW" dirty="0" err="1" smtClean="0"/>
              <a:t>global_intensity</a:t>
            </a:r>
            <a:r>
              <a:rPr lang="en-US" altLang="zh-TW" dirty="0" smtClean="0"/>
              <a:t>, sub_metering_1, sub_metering_2, sub_metering_3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690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Detailed Information about Data Attributes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/>
              <a:t>1</a:t>
            </a:r>
            <a:r>
              <a:rPr lang="en-US" altLang="zh-TW" dirty="0" smtClean="0"/>
              <a:t>. date</a:t>
            </a:r>
            <a:r>
              <a:rPr lang="en-US" altLang="zh-TW" dirty="0"/>
              <a:t>: Date in format </a:t>
            </a:r>
            <a:r>
              <a:rPr lang="en-US" altLang="zh-TW" dirty="0" err="1"/>
              <a:t>dd</a:t>
            </a:r>
            <a:r>
              <a:rPr lang="en-US" altLang="zh-TW" dirty="0"/>
              <a:t>/mm/</a:t>
            </a:r>
            <a:r>
              <a:rPr lang="en-US" altLang="zh-TW" dirty="0" err="1"/>
              <a:t>yyyy</a:t>
            </a:r>
            <a:r>
              <a:rPr lang="en-US" altLang="zh-TW" dirty="0"/>
              <a:t> </a:t>
            </a:r>
            <a:endParaRPr lang="en-US" altLang="zh-TW" dirty="0" smtClean="0"/>
          </a:p>
          <a:p>
            <a:r>
              <a:rPr lang="en-US" altLang="zh-TW" dirty="0" smtClean="0"/>
              <a:t>2</a:t>
            </a:r>
            <a:r>
              <a:rPr lang="en-US" altLang="zh-TW" dirty="0" smtClean="0"/>
              <a:t>. time</a:t>
            </a:r>
            <a:r>
              <a:rPr lang="en-US" altLang="zh-TW" dirty="0"/>
              <a:t>: time in format </a:t>
            </a:r>
            <a:r>
              <a:rPr lang="en-US" altLang="zh-TW" dirty="0" err="1"/>
              <a:t>hh:mm:ss</a:t>
            </a:r>
            <a:r>
              <a:rPr lang="en-US" altLang="zh-TW" dirty="0"/>
              <a:t> </a:t>
            </a:r>
            <a:endParaRPr lang="en-US" altLang="zh-TW" dirty="0" smtClean="0"/>
          </a:p>
          <a:p>
            <a:r>
              <a:rPr lang="en-US" altLang="zh-TW" dirty="0" smtClean="0"/>
              <a:t>3</a:t>
            </a:r>
            <a:r>
              <a:rPr lang="en-US" altLang="zh-TW" dirty="0" smtClean="0"/>
              <a:t>. </a:t>
            </a:r>
            <a:r>
              <a:rPr lang="en-US" altLang="zh-TW" b="1" dirty="0" err="1" smtClean="0"/>
              <a:t>global_active_power</a:t>
            </a:r>
            <a:r>
              <a:rPr lang="en-US" altLang="zh-TW" dirty="0"/>
              <a:t>: household global minute-averaged active power (in kilowatt) </a:t>
            </a:r>
            <a:endParaRPr lang="en-US" altLang="zh-TW" dirty="0" smtClean="0"/>
          </a:p>
          <a:p>
            <a:r>
              <a:rPr lang="en-US" altLang="zh-TW" dirty="0" smtClean="0"/>
              <a:t>4</a:t>
            </a:r>
            <a:r>
              <a:rPr lang="en-US" altLang="zh-TW" dirty="0" smtClean="0"/>
              <a:t>. </a:t>
            </a:r>
            <a:r>
              <a:rPr lang="en-US" altLang="zh-TW" b="1" dirty="0" err="1" smtClean="0"/>
              <a:t>global_reactive_power</a:t>
            </a:r>
            <a:r>
              <a:rPr lang="en-US" altLang="zh-TW" dirty="0"/>
              <a:t>: household global minute-averaged reactive power (in kilowatt) </a:t>
            </a:r>
            <a:endParaRPr lang="en-US" altLang="zh-TW" dirty="0" smtClean="0"/>
          </a:p>
          <a:p>
            <a:r>
              <a:rPr lang="en-US" altLang="zh-TW" dirty="0" smtClean="0"/>
              <a:t>5</a:t>
            </a:r>
            <a:r>
              <a:rPr lang="en-US" altLang="zh-TW" dirty="0" smtClean="0"/>
              <a:t>. </a:t>
            </a:r>
            <a:r>
              <a:rPr lang="en-US" altLang="zh-TW" b="1" dirty="0" smtClean="0"/>
              <a:t>voltage</a:t>
            </a:r>
            <a:r>
              <a:rPr lang="en-US" altLang="zh-TW" dirty="0"/>
              <a:t>: minute-averaged voltage (in volt) </a:t>
            </a:r>
            <a:endParaRPr lang="en-US" altLang="zh-TW" dirty="0" smtClean="0"/>
          </a:p>
          <a:p>
            <a:r>
              <a:rPr lang="en-US" altLang="zh-TW" dirty="0" smtClean="0"/>
              <a:t>6</a:t>
            </a:r>
            <a:r>
              <a:rPr lang="en-US" altLang="zh-TW" dirty="0" smtClean="0"/>
              <a:t>. </a:t>
            </a:r>
            <a:r>
              <a:rPr lang="en-US" altLang="zh-TW" b="1" dirty="0" err="1" smtClean="0"/>
              <a:t>global_intensity</a:t>
            </a:r>
            <a:r>
              <a:rPr lang="en-US" altLang="zh-TW" dirty="0"/>
              <a:t>: household global minute-averaged current intensity (in ampere) </a:t>
            </a:r>
            <a:endParaRPr lang="en-US" altLang="zh-TW" dirty="0" smtClean="0"/>
          </a:p>
          <a:p>
            <a:r>
              <a:rPr lang="en-US" altLang="zh-TW" dirty="0" smtClean="0"/>
              <a:t>7</a:t>
            </a:r>
            <a:r>
              <a:rPr lang="en-US" altLang="zh-TW" dirty="0" smtClean="0"/>
              <a:t>. sub_metering_1</a:t>
            </a:r>
            <a:r>
              <a:rPr lang="en-US" altLang="zh-TW" dirty="0"/>
              <a:t>: energy sub-metering No. 1 (in watt-hour of active energy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It </a:t>
            </a:r>
            <a:r>
              <a:rPr lang="en-US" altLang="zh-TW" dirty="0"/>
              <a:t>corresponds to the kitchen, containing mainly a dishwasher, an oven and a microwave (hot plates are not electric but gas powered</a:t>
            </a:r>
            <a:r>
              <a:rPr lang="en-US" altLang="zh-TW" dirty="0" smtClean="0"/>
              <a:t>)</a:t>
            </a:r>
            <a:r>
              <a:rPr lang="en-US" altLang="zh-TW" dirty="0"/>
              <a:t> </a:t>
            </a:r>
            <a:endParaRPr lang="en-US" altLang="zh-TW" dirty="0" smtClean="0"/>
          </a:p>
          <a:p>
            <a:r>
              <a:rPr lang="en-US" altLang="zh-TW" dirty="0" smtClean="0"/>
              <a:t>8</a:t>
            </a:r>
            <a:r>
              <a:rPr lang="en-US" altLang="zh-TW" dirty="0" smtClean="0"/>
              <a:t>. sub_metering_2</a:t>
            </a:r>
            <a:r>
              <a:rPr lang="en-US" altLang="zh-TW" dirty="0"/>
              <a:t>: energy sub-metering No. 2 (in watt-hour of active energy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It </a:t>
            </a:r>
            <a:r>
              <a:rPr lang="en-US" altLang="zh-TW" dirty="0"/>
              <a:t>corresponds to the laundry room, containing a washing-machine, a tumble-drier, a refrigerator and a light. </a:t>
            </a:r>
            <a:endParaRPr lang="en-US" altLang="zh-TW" dirty="0" smtClean="0"/>
          </a:p>
          <a:p>
            <a:r>
              <a:rPr lang="en-US" altLang="zh-TW" dirty="0" smtClean="0"/>
              <a:t>9</a:t>
            </a:r>
            <a:r>
              <a:rPr lang="en-US" altLang="zh-TW" dirty="0" smtClean="0"/>
              <a:t>. sub_metering_3</a:t>
            </a:r>
            <a:r>
              <a:rPr lang="en-US" altLang="zh-TW" dirty="0"/>
              <a:t>: energy sub-metering No. 3 (in watt-hour of active energy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It </a:t>
            </a:r>
            <a:r>
              <a:rPr lang="en-US" altLang="zh-TW" dirty="0"/>
              <a:t>corresponds to an electric water-heater and an air-conditioner.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898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Tasks in this Homework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3 subtasks:</a:t>
            </a:r>
          </a:p>
          <a:p>
            <a:pPr lvl="1"/>
            <a:r>
              <a:rPr lang="en-US" altLang="zh-TW" dirty="0" smtClean="0"/>
              <a:t>(</a:t>
            </a:r>
            <a:r>
              <a:rPr lang="en-US" altLang="zh-TW" b="1" dirty="0" smtClean="0"/>
              <a:t>30pt</a:t>
            </a:r>
            <a:r>
              <a:rPr lang="en-US" altLang="zh-TW" dirty="0" smtClean="0"/>
              <a:t>) (1) Output the minimum, maximum, and count of </a:t>
            </a:r>
            <a:r>
              <a:rPr lang="en-US" altLang="zh-TW" dirty="0" smtClean="0"/>
              <a:t>the following </a:t>
            </a:r>
            <a:r>
              <a:rPr lang="en-US" altLang="zh-TW" dirty="0" smtClean="0"/>
              <a:t>columns: ‘global active power’, ‘global reactive power’, ‘voltage’, and ‘global intensity</a:t>
            </a:r>
            <a:r>
              <a:rPr lang="en-US" altLang="zh-TW" dirty="0" smtClean="0"/>
              <a:t>’.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(</a:t>
            </a:r>
            <a:r>
              <a:rPr lang="en-US" altLang="zh-TW" b="1" dirty="0" smtClean="0"/>
              <a:t>30pt</a:t>
            </a:r>
            <a:r>
              <a:rPr lang="en-US" altLang="zh-TW" dirty="0" smtClean="0"/>
              <a:t>) (2) Output the mean</a:t>
            </a:r>
            <a:r>
              <a:rPr lang="en-US" altLang="zh-TW" dirty="0"/>
              <a:t> </a:t>
            </a:r>
            <a:r>
              <a:rPr lang="en-US" altLang="zh-TW" dirty="0" smtClean="0"/>
              <a:t>and </a:t>
            </a:r>
            <a:r>
              <a:rPr lang="en-US" altLang="zh-TW" dirty="0"/>
              <a:t>standard deviation</a:t>
            </a:r>
            <a:r>
              <a:rPr lang="en-US" altLang="zh-TW" dirty="0" smtClean="0"/>
              <a:t> of these </a:t>
            </a:r>
            <a:r>
              <a:rPr lang="en-US" altLang="zh-TW" dirty="0" smtClean="0"/>
              <a:t>columns.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(</a:t>
            </a:r>
            <a:r>
              <a:rPr lang="en-US" altLang="zh-TW" b="1" dirty="0" smtClean="0"/>
              <a:t>40pt</a:t>
            </a:r>
            <a:r>
              <a:rPr lang="en-US" altLang="zh-TW" dirty="0" smtClean="0"/>
              <a:t>) (3) Perform min-max normalization on the columns to generate normalized </a:t>
            </a:r>
            <a:r>
              <a:rPr lang="en-US" altLang="zh-TW" dirty="0" smtClean="0"/>
              <a:t>output.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5422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Output Format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(1) 3 values: min, max, count</a:t>
            </a:r>
          </a:p>
          <a:p>
            <a:r>
              <a:rPr lang="en-US" altLang="zh-TW" dirty="0" smtClean="0"/>
              <a:t>(2) 2 values: mean, standard deviation</a:t>
            </a:r>
          </a:p>
          <a:p>
            <a:r>
              <a:rPr lang="en-US" altLang="zh-TW" dirty="0" smtClean="0"/>
              <a:t>(3) 1 file:</a:t>
            </a:r>
          </a:p>
          <a:p>
            <a:pPr lvl="1"/>
            <a:r>
              <a:rPr lang="en-US" altLang="zh-TW" dirty="0" smtClean="0"/>
              <a:t>Each line: &lt;normalized global </a:t>
            </a:r>
            <a:r>
              <a:rPr lang="en-US" altLang="zh-TW" dirty="0"/>
              <a:t>active </a:t>
            </a:r>
            <a:r>
              <a:rPr lang="en-US" altLang="zh-TW" dirty="0" smtClean="0"/>
              <a:t>power&gt;, &lt;normalized global </a:t>
            </a:r>
            <a:r>
              <a:rPr lang="en-US" altLang="zh-TW" dirty="0"/>
              <a:t>reactive </a:t>
            </a:r>
            <a:r>
              <a:rPr lang="en-US" altLang="zh-TW" dirty="0" smtClean="0"/>
              <a:t>power&gt;, &lt;normalized voltage&gt;, </a:t>
            </a:r>
            <a:r>
              <a:rPr lang="en-US" altLang="zh-TW" dirty="0"/>
              <a:t>and </a:t>
            </a:r>
            <a:r>
              <a:rPr lang="en-US" altLang="zh-TW" dirty="0" smtClean="0"/>
              <a:t>&lt;normalized </a:t>
            </a:r>
            <a:r>
              <a:rPr lang="en-US" altLang="zh-TW" smtClean="0"/>
              <a:t>global intensity&gt;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073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Implementation Issues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Missing values</a:t>
            </a:r>
          </a:p>
          <a:p>
            <a:r>
              <a:rPr lang="en-US" altLang="zh-TW" dirty="0" smtClean="0"/>
              <a:t>Conversion of data types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97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UCI ML repository:</a:t>
            </a:r>
          </a:p>
          <a:p>
            <a:pPr lvl="1"/>
            <a:r>
              <a:rPr lang="en-US" altLang="zh-TW" dirty="0" err="1"/>
              <a:t>Dua</a:t>
            </a:r>
            <a:r>
              <a:rPr lang="en-US" altLang="zh-TW" dirty="0"/>
              <a:t>, D. and </a:t>
            </a:r>
            <a:r>
              <a:rPr lang="en-US" altLang="zh-TW" dirty="0" err="1"/>
              <a:t>Karra</a:t>
            </a:r>
            <a:r>
              <a:rPr lang="en-US" altLang="zh-TW" dirty="0"/>
              <a:t> </a:t>
            </a:r>
            <a:r>
              <a:rPr lang="en-US" altLang="zh-TW" dirty="0" err="1"/>
              <a:t>Taniskidou</a:t>
            </a:r>
            <a:r>
              <a:rPr lang="en-US" altLang="zh-TW" dirty="0"/>
              <a:t>, E. (2017). UCI Machine Learning Repository [http://archive.ics.uci.edu/ml]. Irvine, CA: University of California, School of Information and Computer Science</a:t>
            </a:r>
            <a:r>
              <a:rPr lang="en-US" altLang="zh-TW" dirty="0" smtClean="0"/>
              <a:t>.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64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582</Words>
  <Application>Microsoft Office PowerPoint</Application>
  <PresentationFormat>寬螢幕</PresentationFormat>
  <Paragraphs>92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Office 佈景主題</vt:lpstr>
      <vt:lpstr>Big Data Mining: HW#1</vt:lpstr>
      <vt:lpstr>Programming Exercise: the First Data Analysis Program</vt:lpstr>
      <vt:lpstr>Tasks and Data </vt:lpstr>
      <vt:lpstr>Input Data </vt:lpstr>
      <vt:lpstr>Detailed Information about Data Attributes</vt:lpstr>
      <vt:lpstr>Tasks in this Homework</vt:lpstr>
      <vt:lpstr>Output Format</vt:lpstr>
      <vt:lpstr>Implementation Issues</vt:lpstr>
      <vt:lpstr>References</vt:lpstr>
      <vt:lpstr>Note on Programming Exercises</vt:lpstr>
      <vt:lpstr>Homework Submission</vt:lpstr>
      <vt:lpstr>Homework Submission Site</vt:lpstr>
      <vt:lpstr>Evaluation of Results</vt:lpstr>
      <vt:lpstr>Questions or Comments?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HW#1</dc:title>
  <dc:creator>jhwang</dc:creator>
  <cp:lastModifiedBy>Chris Wang</cp:lastModifiedBy>
  <cp:revision>31</cp:revision>
  <dcterms:created xsi:type="dcterms:W3CDTF">2017-03-16T10:08:31Z</dcterms:created>
  <dcterms:modified xsi:type="dcterms:W3CDTF">2021-10-12T01:55:20Z</dcterms:modified>
</cp:coreProperties>
</file>