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74" r:id="rId11"/>
    <p:sldId id="269" r:id="rId12"/>
    <p:sldId id="275" r:id="rId13"/>
    <p:sldId id="285" r:id="rId14"/>
    <p:sldId id="284" r:id="rId15"/>
    <p:sldId id="279" r:id="rId16"/>
    <p:sldId id="270" r:id="rId17"/>
    <p:sldId id="271" r:id="rId18"/>
    <p:sldId id="272" r:id="rId19"/>
    <p:sldId id="273" r:id="rId20"/>
    <p:sldId id="280" r:id="rId21"/>
    <p:sldId id="276" r:id="rId22"/>
    <p:sldId id="277" r:id="rId23"/>
    <p:sldId id="278" r:id="rId24"/>
    <p:sldId id="281" r:id="rId25"/>
    <p:sldId id="282" r:id="rId26"/>
    <p:sldId id="286" r:id="rId27"/>
    <p:sldId id="283" r:id="rId28"/>
    <p:sldId id="261" r:id="rId29"/>
    <p:sldId id="262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4400" y="3189151"/>
            <a:ext cx="5502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64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8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8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8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8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8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8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8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8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3" y="5216825"/>
            <a:ext cx="12192000" cy="16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011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>
  <p:cSld name="Blank circle">
    <p:bg>
      <p:bgPr>
        <a:solidFill>
          <a:schemeClr val="accen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 descr="dark_wood.jpg"/>
          <p:cNvPicPr preferRelativeResize="0"/>
          <p:nvPr/>
        </p:nvPicPr>
        <p:blipFill rotWithShape="1">
          <a:blip r:embed="rId2">
            <a:alphaModFix/>
          </a:blip>
          <a:srcRect r="24998"/>
          <a:stretch/>
        </p:blipFill>
        <p:spPr>
          <a:xfrm>
            <a:off x="3047600" y="380551"/>
            <a:ext cx="6096800" cy="609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5730200" y="6477452"/>
            <a:ext cx="731600" cy="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1D1D1B"/>
                </a:solidFill>
              </a:defRPr>
            </a:lvl1pPr>
            <a:lvl2pPr lvl="1">
              <a:buNone/>
              <a:defRPr>
                <a:solidFill>
                  <a:srgbClr val="1D1D1B"/>
                </a:solidFill>
              </a:defRPr>
            </a:lvl2pPr>
            <a:lvl3pPr lvl="2">
              <a:buNone/>
              <a:defRPr>
                <a:solidFill>
                  <a:srgbClr val="1D1D1B"/>
                </a:solidFill>
              </a:defRPr>
            </a:lvl3pPr>
            <a:lvl4pPr lvl="3">
              <a:buNone/>
              <a:defRPr>
                <a:solidFill>
                  <a:srgbClr val="1D1D1B"/>
                </a:solidFill>
              </a:defRPr>
            </a:lvl4pPr>
            <a:lvl5pPr lvl="4">
              <a:buNone/>
              <a:defRPr>
                <a:solidFill>
                  <a:srgbClr val="1D1D1B"/>
                </a:solidFill>
              </a:defRPr>
            </a:lvl5pPr>
            <a:lvl6pPr lvl="5">
              <a:buNone/>
              <a:defRPr>
                <a:solidFill>
                  <a:srgbClr val="1D1D1B"/>
                </a:solidFill>
              </a:defRPr>
            </a:lvl6pPr>
            <a:lvl7pPr lvl="6">
              <a:buNone/>
              <a:defRPr>
                <a:solidFill>
                  <a:srgbClr val="1D1D1B"/>
                </a:solidFill>
              </a:defRPr>
            </a:lvl7pPr>
            <a:lvl8pPr lvl="7">
              <a:buNone/>
              <a:defRPr>
                <a:solidFill>
                  <a:srgbClr val="1D1D1B"/>
                </a:solidFill>
              </a:defRPr>
            </a:lvl8pPr>
            <a:lvl9pPr lvl="8">
              <a:buNone/>
              <a:defRPr>
                <a:solidFill>
                  <a:srgbClr val="1D1D1B"/>
                </a:solidFill>
              </a:defRPr>
            </a:lvl9pPr>
          </a:lstStyle>
          <a:p>
            <a:fld id="{5EC266BB-AE83-40C6-940A-5287DFD854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3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14400" y="5082167"/>
            <a:ext cx="6260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24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24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24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24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24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24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24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24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24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3112967"/>
            <a:ext cx="626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64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8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8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8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8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8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8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8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8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1074800" y="4831425"/>
            <a:ext cx="10042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EC266BB-AE83-40C6-940A-5287DFD854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03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33" y="6636000"/>
            <a:ext cx="12192000" cy="2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2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 b="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3200" b="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3200" b="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3200" b="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3200" b="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3200" b="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3200" b="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3200" b="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3200" b="0">
                <a:solidFill>
                  <a:srgbClr val="999999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340800" y="1600200"/>
            <a:ext cx="9510400" cy="4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◈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26" name="Google Shape;26;p5"/>
          <p:cNvCxnSpPr/>
          <p:nvPr/>
        </p:nvCxnSpPr>
        <p:spPr>
          <a:xfrm>
            <a:off x="4038200" y="1295408"/>
            <a:ext cx="4115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EC266BB-AE83-40C6-940A-5287DFD854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3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2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73368" y="1600200"/>
            <a:ext cx="4778800" cy="4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◈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39833" y="1600200"/>
            <a:ext cx="4778800" cy="4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◈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32" name="Google Shape;32;p6"/>
          <p:cNvCxnSpPr/>
          <p:nvPr/>
        </p:nvCxnSpPr>
        <p:spPr>
          <a:xfrm>
            <a:off x="4038200" y="1295408"/>
            <a:ext cx="4115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6"/>
          <p:cNvSpPr/>
          <p:nvPr/>
        </p:nvSpPr>
        <p:spPr>
          <a:xfrm>
            <a:off x="33" y="6636000"/>
            <a:ext cx="12192000" cy="2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EC266BB-AE83-40C6-940A-5287DFD854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67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2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3509200" cy="4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◈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4298619" y="1600200"/>
            <a:ext cx="3509200" cy="4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◈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7987636" y="1600200"/>
            <a:ext cx="3509200" cy="4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◈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40" name="Google Shape;40;p7"/>
          <p:cNvCxnSpPr/>
          <p:nvPr/>
        </p:nvCxnSpPr>
        <p:spPr>
          <a:xfrm>
            <a:off x="4038200" y="1295408"/>
            <a:ext cx="4115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7"/>
          <p:cNvSpPr/>
          <p:nvPr/>
        </p:nvSpPr>
        <p:spPr>
          <a:xfrm>
            <a:off x="33" y="6636000"/>
            <a:ext cx="12192000" cy="2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EC266BB-AE83-40C6-940A-5287DFD854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2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2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4038200" y="1295408"/>
            <a:ext cx="4115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8"/>
          <p:cNvSpPr/>
          <p:nvPr/>
        </p:nvSpPr>
        <p:spPr>
          <a:xfrm>
            <a:off x="33" y="6636000"/>
            <a:ext cx="12192000" cy="2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EC266BB-AE83-40C6-940A-5287DFD854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25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609600" y="5875068"/>
            <a:ext cx="10972800" cy="7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600"/>
              <a:buFont typeface="Playfair Display"/>
              <a:buNone/>
              <a:defRPr sz="2133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50" name="Google Shape;50;p9"/>
          <p:cNvCxnSpPr/>
          <p:nvPr/>
        </p:nvCxnSpPr>
        <p:spPr>
          <a:xfrm>
            <a:off x="4038200" y="5875083"/>
            <a:ext cx="4115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5730200" y="6488203"/>
            <a:ext cx="731600" cy="3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5EC266BB-AE83-40C6-940A-5287DFD854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10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>
            <a:off x="979600" y="6310075"/>
            <a:ext cx="10232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0"/>
          <p:cNvCxnSpPr/>
          <p:nvPr/>
        </p:nvCxnSpPr>
        <p:spPr>
          <a:xfrm>
            <a:off x="979600" y="547925"/>
            <a:ext cx="10232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EC266BB-AE83-40C6-940A-5287DFD854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22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chemeClr val="accen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1"/>
          <p:cNvCxnSpPr/>
          <p:nvPr/>
        </p:nvCxnSpPr>
        <p:spPr>
          <a:xfrm>
            <a:off x="979600" y="6310075"/>
            <a:ext cx="10232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1"/>
          <p:cNvCxnSpPr/>
          <p:nvPr/>
        </p:nvCxnSpPr>
        <p:spPr>
          <a:xfrm>
            <a:off x="979600" y="547925"/>
            <a:ext cx="10232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1D1D1B"/>
                </a:solidFill>
              </a:defRPr>
            </a:lvl1pPr>
            <a:lvl2pPr lvl="1">
              <a:buNone/>
              <a:defRPr>
                <a:solidFill>
                  <a:srgbClr val="1D1D1B"/>
                </a:solidFill>
              </a:defRPr>
            </a:lvl2pPr>
            <a:lvl3pPr lvl="2">
              <a:buNone/>
              <a:defRPr>
                <a:solidFill>
                  <a:srgbClr val="1D1D1B"/>
                </a:solidFill>
              </a:defRPr>
            </a:lvl3pPr>
            <a:lvl4pPr lvl="3">
              <a:buNone/>
              <a:defRPr>
                <a:solidFill>
                  <a:srgbClr val="1D1D1B"/>
                </a:solidFill>
              </a:defRPr>
            </a:lvl4pPr>
            <a:lvl5pPr lvl="4">
              <a:buNone/>
              <a:defRPr>
                <a:solidFill>
                  <a:srgbClr val="1D1D1B"/>
                </a:solidFill>
              </a:defRPr>
            </a:lvl5pPr>
            <a:lvl6pPr lvl="5">
              <a:buNone/>
              <a:defRPr>
                <a:solidFill>
                  <a:srgbClr val="1D1D1B"/>
                </a:solidFill>
              </a:defRPr>
            </a:lvl6pPr>
            <a:lvl7pPr lvl="6">
              <a:buNone/>
              <a:defRPr>
                <a:solidFill>
                  <a:srgbClr val="1D1D1B"/>
                </a:solidFill>
              </a:defRPr>
            </a:lvl7pPr>
            <a:lvl8pPr lvl="7">
              <a:buNone/>
              <a:defRPr>
                <a:solidFill>
                  <a:srgbClr val="1D1D1B"/>
                </a:solidFill>
              </a:defRPr>
            </a:lvl8pPr>
            <a:lvl9pPr lvl="8">
              <a:buNone/>
              <a:defRPr>
                <a:solidFill>
                  <a:srgbClr val="1D1D1B"/>
                </a:solidFill>
              </a:defRPr>
            </a:lvl9pPr>
          </a:lstStyle>
          <a:p>
            <a:fld id="{5EC266BB-AE83-40C6-940A-5287DFD854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63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◈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5EC266BB-AE83-40C6-940A-5287DFD854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0244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rakharrathi25/weather-data-clustering-using-k-means/notebook" TargetMode="External"/><Relationship Id="rId2" Type="http://schemas.openxmlformats.org/officeDocument/2006/relationships/hyperlink" Target="https://www.kaggle.com/arshid/iris-flower-dataset%20%5b4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arshid/iris-flower-datase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aggle.com/prakharrathi25/weather-data-clustering-using-k-means/noteboo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ci.stanford.edu/courses/cs448g" TargetMode="External"/><Relationship Id="rId2" Type="http://schemas.openxmlformats.org/officeDocument/2006/relationships/hyperlink" Target="https://towardsdatascienc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prakharrathi25/weather-data-clustering-using-k-means/notebook" TargetMode="External"/><Relationship Id="rId5" Type="http://schemas.openxmlformats.org/officeDocument/2006/relationships/hyperlink" Target="https://www.kaggle.com/arshid/iris-flower-dataset" TargetMode="External"/><Relationship Id="rId4" Type="http://schemas.openxmlformats.org/officeDocument/2006/relationships/hyperlink" Target="https://github.com/davide-coccomini/KMeans-MapRedu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88BE5-E97C-43C4-8738-454C0ECB4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20" y="1727200"/>
            <a:ext cx="7335520" cy="3008351"/>
          </a:xfrm>
        </p:spPr>
        <p:txBody>
          <a:bodyPr/>
          <a:lstStyle/>
          <a:p>
            <a:r>
              <a:rPr lang="en-US" altLang="zh-TW" dirty="0"/>
              <a:t>K-Means Based On MapReduce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3323847-FA98-4A76-B4CE-14FE01A301CE}"/>
              </a:ext>
            </a:extLst>
          </p:cNvPr>
          <p:cNvSpPr txBox="1"/>
          <p:nvPr/>
        </p:nvSpPr>
        <p:spPr>
          <a:xfrm>
            <a:off x="7010400" y="3850640"/>
            <a:ext cx="465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Playfair Display" panose="00000500000000000000" pitchFamily="2" charset="0"/>
                <a:cs typeface="Times New Roman" panose="02020603050405020304" pitchFamily="18" charset="0"/>
              </a:rPr>
              <a:t>Reporter: Hao-Ying Cheng, Yueh Tang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Playfair Display" panose="00000500000000000000" pitchFamily="2" charset="0"/>
                <a:cs typeface="Times New Roman" panose="02020603050405020304" pitchFamily="18" charset="0"/>
              </a:rPr>
              <a:t>Student ID: 109598001, 109598033</a:t>
            </a:r>
          </a:p>
        </p:txBody>
      </p:sp>
    </p:spTree>
    <p:extLst>
      <p:ext uri="{BB962C8B-B14F-4D97-AF65-F5344CB8AC3E}">
        <p14:creationId xmlns:p14="http://schemas.microsoft.com/office/powerpoint/2010/main" val="429420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82A7AF0-1E7B-4314-8B1D-5897B58F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Block: K-Means implemented by MapReduce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F47D25-0C75-46BE-BB61-4DAE4CE149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t="15229" r="19767" b="74416"/>
          <a:stretch/>
        </p:blipFill>
        <p:spPr>
          <a:xfrm>
            <a:off x="481482" y="1411818"/>
            <a:ext cx="11229037" cy="10084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9F4C111-1CDD-4F3B-853A-E091AF6A50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" t="27375" r="9280" b="66619"/>
          <a:stretch/>
        </p:blipFill>
        <p:spPr>
          <a:xfrm>
            <a:off x="481481" y="2743754"/>
            <a:ext cx="11229037" cy="61333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1C2E089-5057-428A-9189-CFCB9BFE44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" t="55501" r="39964" b="19107"/>
          <a:stretch/>
        </p:blipFill>
        <p:spPr>
          <a:xfrm>
            <a:off x="481481" y="4568702"/>
            <a:ext cx="7075457" cy="194152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A025A81-6D67-4591-993F-BE4B6287D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33796" b="60487"/>
          <a:stretch/>
        </p:blipFill>
        <p:spPr>
          <a:xfrm>
            <a:off x="481481" y="3870941"/>
            <a:ext cx="11229037" cy="47374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45492E9-5555-4FF5-9FD9-D35CDC76C606}"/>
              </a:ext>
            </a:extLst>
          </p:cNvPr>
          <p:cNvSpPr/>
          <p:nvPr/>
        </p:nvSpPr>
        <p:spPr>
          <a:xfrm>
            <a:off x="481482" y="1495729"/>
            <a:ext cx="11229036" cy="89408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277822-B172-4494-99C8-3819582D2C10}"/>
              </a:ext>
            </a:extLst>
          </p:cNvPr>
          <p:cNvSpPr txBox="1"/>
          <p:nvPr/>
        </p:nvSpPr>
        <p:spPr>
          <a:xfrm>
            <a:off x="9493722" y="1084442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Map Phase</a:t>
            </a:r>
            <a:endParaRPr lang="zh-TW" alt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5A68A0-0804-47B0-B543-B55CD714553A}"/>
              </a:ext>
            </a:extLst>
          </p:cNvPr>
          <p:cNvSpPr/>
          <p:nvPr/>
        </p:nvSpPr>
        <p:spPr>
          <a:xfrm>
            <a:off x="481480" y="2743754"/>
            <a:ext cx="11229035" cy="68524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4020B0F-1085-410E-A00F-6037B486DE35}"/>
              </a:ext>
            </a:extLst>
          </p:cNvPr>
          <p:cNvSpPr txBox="1"/>
          <p:nvPr/>
        </p:nvSpPr>
        <p:spPr>
          <a:xfrm>
            <a:off x="9493722" y="2363913"/>
            <a:ext cx="18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Reduce Phase</a:t>
            </a:r>
            <a:endParaRPr lang="zh-TW" altLang="en-US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101AD8-FD17-4243-9569-1036E0618F2B}"/>
              </a:ext>
            </a:extLst>
          </p:cNvPr>
          <p:cNvSpPr/>
          <p:nvPr/>
        </p:nvSpPr>
        <p:spPr>
          <a:xfrm>
            <a:off x="481480" y="3757094"/>
            <a:ext cx="11229036" cy="685246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94F644-F0A3-4FC5-B41C-AD1E191FFC1F}"/>
              </a:ext>
            </a:extLst>
          </p:cNvPr>
          <p:cNvSpPr txBox="1"/>
          <p:nvPr/>
        </p:nvSpPr>
        <p:spPr>
          <a:xfrm>
            <a:off x="9493722" y="3439509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Map Phase</a:t>
            </a:r>
            <a:endParaRPr lang="zh-TW" alt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51EE305-6F93-43FF-94FF-1BEB1A3DAC22}"/>
              </a:ext>
            </a:extLst>
          </p:cNvPr>
          <p:cNvSpPr/>
          <p:nvPr/>
        </p:nvSpPr>
        <p:spPr>
          <a:xfrm>
            <a:off x="481479" y="4613571"/>
            <a:ext cx="7229961" cy="18966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994D123-3896-443B-90B0-A0B253B3F3B9}"/>
              </a:ext>
            </a:extLst>
          </p:cNvPr>
          <p:cNvSpPr txBox="1"/>
          <p:nvPr/>
        </p:nvSpPr>
        <p:spPr>
          <a:xfrm>
            <a:off x="7786842" y="5206092"/>
            <a:ext cx="159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92D050"/>
                </a:solidFill>
              </a:rPr>
              <a:t>Convergence Phase</a:t>
            </a:r>
            <a:endParaRPr lang="zh-TW" altLang="en-US" sz="1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9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1CB97720-8ACC-45E8-9B38-289FFD250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0AE925B-914F-405C-BB78-A69FE872C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112967"/>
            <a:ext cx="6878320" cy="1546400"/>
          </a:xfrm>
        </p:spPr>
        <p:txBody>
          <a:bodyPr/>
          <a:lstStyle/>
          <a:p>
            <a:r>
              <a:rPr lang="en-US" altLang="zh-TW" dirty="0"/>
              <a:t>Experiments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30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DC20A-811F-44A0-A1B3-DC867C5E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1D90DE-0BDD-458F-A18C-E1EF59D5A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Iris, online available: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hlinkClick r:id="rId2"/>
              </a:rPr>
              <a:t>https://www.kaggle.com/arshid/iris-flower-dataset </a:t>
            </a:r>
            <a:r>
              <a:rPr lang="en-US" altLang="zh-TW" dirty="0">
                <a:solidFill>
                  <a:schemeClr val="bg1"/>
                </a:solidFill>
              </a:rPr>
              <a:t>[4]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Weather Data, online available: </a:t>
            </a:r>
            <a:r>
              <a:rPr lang="en-US" altLang="zh-TW" dirty="0">
                <a:solidFill>
                  <a:schemeClr val="bg1"/>
                </a:solidFill>
                <a:hlinkClick r:id="rId3"/>
              </a:rPr>
              <a:t>https://www.kaggle.com/prakharrathi25/weather-data-clustering-using-k-means/notebook</a:t>
            </a:r>
            <a:r>
              <a:rPr lang="en-US" altLang="zh-TW" dirty="0">
                <a:solidFill>
                  <a:schemeClr val="bg1"/>
                </a:solidFill>
              </a:rPr>
              <a:t> [5]</a:t>
            </a: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98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C63E5-859B-4375-B6F1-04B940A7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 Setup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45D6D2-2F80-49D6-B643-555B92377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Local Mode:</a:t>
            </a:r>
          </a:p>
          <a:p>
            <a:pPr lvl="1"/>
            <a:r>
              <a:rPr lang="en-US" altLang="zh-TW" dirty="0"/>
              <a:t>Vender: Dell</a:t>
            </a:r>
          </a:p>
          <a:p>
            <a:pPr lvl="1"/>
            <a:r>
              <a:rPr lang="pt-BR" altLang="zh-TW" dirty="0"/>
              <a:t>CPU: Intel(R) Core(TM) i5-2450U CPU @ 2.50GHz</a:t>
            </a:r>
          </a:p>
          <a:p>
            <a:pPr lvl="1"/>
            <a:r>
              <a:rPr lang="en-US" altLang="zh-TW" dirty="0"/>
              <a:t>Memory: 8GB</a:t>
            </a:r>
          </a:p>
          <a:p>
            <a:pPr lvl="1"/>
            <a:r>
              <a:rPr lang="en-US" altLang="zh-TW" dirty="0"/>
              <a:t>Number of CPU: 2C (Cores) 4T (Threads)</a:t>
            </a:r>
          </a:p>
          <a:p>
            <a:r>
              <a:rPr lang="en-US" altLang="zh-TW" dirty="0"/>
              <a:t>Cluster Model— Raspberry Pi:</a:t>
            </a:r>
          </a:p>
          <a:p>
            <a:pPr lvl="1"/>
            <a:r>
              <a:rPr lang="en-US" altLang="zh-TW" dirty="0"/>
              <a:t>Raspberry Pi 4 Model B</a:t>
            </a:r>
          </a:p>
          <a:p>
            <a:pPr lvl="1"/>
            <a:r>
              <a:rPr lang="en-US" altLang="zh-TW" dirty="0"/>
              <a:t>OS: Linux Ubuntu 20.04 Server</a:t>
            </a:r>
          </a:p>
          <a:p>
            <a:pPr lvl="1"/>
            <a:r>
              <a:rPr lang="en-US" altLang="zh-TW" dirty="0"/>
              <a:t>CPU: Broadcom BCM2711, Quad core Cortex-A72 (ARM v8) 64-bit SoC @ 1.5GHz</a:t>
            </a:r>
          </a:p>
          <a:p>
            <a:pPr lvl="1"/>
            <a:r>
              <a:rPr lang="en-US" altLang="zh-TW" dirty="0"/>
              <a:t>Number of CPU: 4C (CPU) 1T (Thread Per CPU)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01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48D07-89AD-48B5-8B6A-863689D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 Based On Spark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56A421-57D5-4E3C-AC90-0C9DF554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310" y="1674299"/>
            <a:ext cx="7355689" cy="45944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A4E160D-89F3-4DD4-8AEE-5FF8C7143283}"/>
              </a:ext>
            </a:extLst>
          </p:cNvPr>
          <p:cNvSpPr txBox="1"/>
          <p:nvPr/>
        </p:nvSpPr>
        <p:spPr>
          <a:xfrm>
            <a:off x="345440" y="1674298"/>
            <a:ext cx="4246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Setup: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it-IT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4 Model B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pt-BR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OS: Linux Ubuntu 20.04 Server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CPU: Broadcom BCM2711, Quad core Cortex-A72 (ARM v8) 64-bit SoC @ 1.5GHz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Number of CPU: 4C (CPU) 1T (Thread Per CPU)</a:t>
            </a:r>
            <a:endParaRPr lang="pt-BR" altLang="zh-TW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0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6BE4EA6B-F851-42BA-9F6F-9104F5E60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CBDB209-E56A-4AE7-A2C4-F16C5F0B9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IRIS Dataset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66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DC20A-811F-44A0-A1B3-DC867C5E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Table: Each Point maps into each cluster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120B69-15F1-4F64-8B42-D918622FA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9" y="2416818"/>
            <a:ext cx="6315172" cy="41363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45231B-F148-44C1-8C7E-763B77976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807364"/>
            <a:ext cx="7112000" cy="36340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2AA70FA-D092-43F7-8DAE-D4471B3C6164}"/>
              </a:ext>
            </a:extLst>
          </p:cNvPr>
          <p:cNvSpPr txBox="1"/>
          <p:nvPr/>
        </p:nvSpPr>
        <p:spPr>
          <a:xfrm>
            <a:off x="177069" y="1486877"/>
            <a:ext cx="10226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bg1"/>
                </a:solidFill>
              </a:rPr>
              <a:t>Dataset: Iris, online available: </a:t>
            </a:r>
            <a:r>
              <a:rPr lang="en-US" altLang="zh-TW" sz="1800" dirty="0">
                <a:solidFill>
                  <a:schemeClr val="bg1"/>
                </a:solidFill>
                <a:hlinkClick r:id="rId4"/>
              </a:rPr>
              <a:t>https://www.kaggle.com/arshid/iris-flower-dataset</a:t>
            </a:r>
            <a:r>
              <a:rPr lang="en-US" altLang="zh-TW" sz="1800" dirty="0">
                <a:solidFill>
                  <a:schemeClr val="bg1"/>
                </a:solidFill>
              </a:rPr>
              <a:t> [4]; Data Size: 151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Feature Selection: </a:t>
            </a:r>
            <a:r>
              <a:rPr lang="en-US" altLang="zh-TW" sz="1800" dirty="0" err="1">
                <a:solidFill>
                  <a:schemeClr val="bg1"/>
                </a:solidFill>
              </a:rPr>
              <a:t>Sepal_Length</a:t>
            </a:r>
            <a:r>
              <a:rPr lang="en-US" altLang="zh-TW" sz="1800" dirty="0">
                <a:solidFill>
                  <a:schemeClr val="bg1"/>
                </a:solidFill>
              </a:rPr>
              <a:t>, </a:t>
            </a:r>
            <a:r>
              <a:rPr lang="en-US" altLang="zh-TW" sz="1800" dirty="0" err="1">
                <a:solidFill>
                  <a:schemeClr val="bg1"/>
                </a:solidFill>
              </a:rPr>
              <a:t>Sepal_Width</a:t>
            </a:r>
            <a:r>
              <a:rPr lang="en-US" altLang="zh-TW" sz="1800" dirty="0">
                <a:solidFill>
                  <a:schemeClr val="bg1"/>
                </a:solidFill>
              </a:rPr>
              <a:t>, </a:t>
            </a:r>
            <a:r>
              <a:rPr lang="en-US" altLang="zh-TW" sz="1800" dirty="0" err="1">
                <a:solidFill>
                  <a:schemeClr val="bg1"/>
                </a:solidFill>
              </a:rPr>
              <a:t>Petal_Length</a:t>
            </a:r>
            <a:r>
              <a:rPr lang="en-US" altLang="zh-TW" sz="1800" dirty="0">
                <a:solidFill>
                  <a:schemeClr val="bg1"/>
                </a:solidFill>
              </a:rPr>
              <a:t>, </a:t>
            </a:r>
            <a:r>
              <a:rPr lang="en-US" altLang="zh-TW" sz="1800" dirty="0" err="1">
                <a:solidFill>
                  <a:schemeClr val="bg1"/>
                </a:solidFill>
              </a:rPr>
              <a:t>Petal_Width</a:t>
            </a:r>
            <a:endParaRPr lang="en-US" altLang="zh-TW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DC20A-811F-44A0-A1B3-DC867C5E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Table: Final Centroids 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357673-581D-47E8-A708-8DCD75CF3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62"/>
          <a:stretch/>
        </p:blipFill>
        <p:spPr>
          <a:xfrm>
            <a:off x="513079" y="1894640"/>
            <a:ext cx="11373483" cy="164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58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DC20A-811F-44A0-A1B3-DC867C5E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Log: Phase of Implementation 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81C943-D1D7-421E-9BCC-7CDBC060E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38" y="1485178"/>
            <a:ext cx="8082378" cy="49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2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DC20A-811F-44A0-A1B3-DC867C5E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Visualization: Points belong to each cluster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559854-E69D-4A73-B018-5591BFD84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19" y="1518183"/>
            <a:ext cx="5719561" cy="502383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DFF11AF-52A3-443B-BAFC-3478C60AC73F}"/>
              </a:ext>
            </a:extLst>
          </p:cNvPr>
          <p:cNvSpPr txBox="1"/>
          <p:nvPr/>
        </p:nvSpPr>
        <p:spPr>
          <a:xfrm>
            <a:off x="508000" y="3073400"/>
            <a:ext cx="25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bg1"/>
                </a:solidFill>
              </a:rPr>
              <a:t>K clustering = 3</a:t>
            </a:r>
          </a:p>
          <a:p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en-US" altLang="zh-TW" sz="1800" dirty="0">
                <a:solidFill>
                  <a:schemeClr val="bg1"/>
                </a:solidFill>
              </a:rPr>
              <a:t>Dimension Reduction: Principle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385152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1CB97720-8ACC-45E8-9B38-289FFD250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0AE925B-914F-405C-BB78-A69FE872C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589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6BE4EA6B-F851-42BA-9F6F-9104F5E60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CBDB209-E56A-4AE7-A2C4-F16C5F0B9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Weather Dataset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023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DC20A-811F-44A0-A1B3-DC867C5E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Table: Each Point maps into each cluster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2AA70FA-D092-43F7-8DAE-D4471B3C6164}"/>
              </a:ext>
            </a:extLst>
          </p:cNvPr>
          <p:cNvSpPr txBox="1"/>
          <p:nvPr/>
        </p:nvSpPr>
        <p:spPr>
          <a:xfrm>
            <a:off x="177068" y="1503730"/>
            <a:ext cx="11872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bg1"/>
                </a:solidFill>
              </a:rPr>
              <a:t>Dataset: Weather Data, online available: </a:t>
            </a:r>
            <a:r>
              <a:rPr lang="en-US" altLang="zh-TW" sz="1800" dirty="0">
                <a:solidFill>
                  <a:schemeClr val="bg1"/>
                </a:solidFill>
                <a:hlinkClick r:id="rId2"/>
              </a:rPr>
              <a:t>https://www.kaggle.com/prakharrathi25/weather-data-clustering-using-k-means/notebook</a:t>
            </a:r>
            <a:r>
              <a:rPr lang="en-US" altLang="zh-TW" sz="1800" dirty="0">
                <a:solidFill>
                  <a:schemeClr val="bg1"/>
                </a:solidFill>
              </a:rPr>
              <a:t> [5]; Data Size: 1587257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Feature Selection: </a:t>
            </a:r>
            <a:r>
              <a:rPr lang="en-US" altLang="zh-TW" sz="1800" dirty="0" err="1">
                <a:solidFill>
                  <a:schemeClr val="bg1"/>
                </a:solidFill>
              </a:rPr>
              <a:t>Air_Pressure</a:t>
            </a:r>
            <a:r>
              <a:rPr lang="en-US" altLang="zh-TW" sz="1800" dirty="0">
                <a:solidFill>
                  <a:schemeClr val="bg1"/>
                </a:solidFill>
              </a:rPr>
              <a:t>, </a:t>
            </a:r>
            <a:r>
              <a:rPr lang="en-US" altLang="zh-TW" sz="1800" dirty="0" err="1">
                <a:solidFill>
                  <a:schemeClr val="bg1"/>
                </a:solidFill>
              </a:rPr>
              <a:t>Air_Temp</a:t>
            </a:r>
            <a:r>
              <a:rPr lang="en-US" altLang="zh-TW" sz="1800" dirty="0">
                <a:solidFill>
                  <a:schemeClr val="bg1"/>
                </a:solidFill>
              </a:rPr>
              <a:t>, </a:t>
            </a:r>
            <a:r>
              <a:rPr lang="en-US" altLang="zh-TW" sz="1800" dirty="0" err="1">
                <a:solidFill>
                  <a:schemeClr val="bg1"/>
                </a:solidFill>
              </a:rPr>
              <a:t>Relative_Humidity</a:t>
            </a:r>
            <a:endParaRPr lang="en-US" altLang="zh-TW" sz="1800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B36D67-5248-4884-9BA3-9CCB2C21F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1" y="2588262"/>
            <a:ext cx="6500637" cy="402479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03DECAB-F194-4797-869E-B7A352EBF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949" y="2635190"/>
            <a:ext cx="6005117" cy="37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98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DC20A-811F-44A0-A1B3-DC867C5E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Table: Final Centroids 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42895B-6320-486F-8577-43AFE0C7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39" y="1758314"/>
            <a:ext cx="10921336" cy="16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43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DC20A-811F-44A0-A1B3-DC867C5E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Log: Phase of Implementation 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31ADEB-7FB9-42AE-88F2-5B867AF63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5"/>
          <a:stretch/>
        </p:blipFill>
        <p:spPr>
          <a:xfrm>
            <a:off x="2295486" y="1625600"/>
            <a:ext cx="7601027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2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DC20A-811F-44A0-A1B3-DC867C5E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Visualization: Points belong to each cluster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FF11AF-52A3-443B-BAFC-3478C60AC73F}"/>
              </a:ext>
            </a:extLst>
          </p:cNvPr>
          <p:cNvSpPr txBox="1"/>
          <p:nvPr/>
        </p:nvSpPr>
        <p:spPr>
          <a:xfrm>
            <a:off x="508000" y="3073400"/>
            <a:ext cx="25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bg1"/>
                </a:solidFill>
              </a:rPr>
              <a:t>K clustering = 3</a:t>
            </a:r>
          </a:p>
          <a:p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en-US" altLang="zh-TW" sz="1800" dirty="0">
                <a:solidFill>
                  <a:schemeClr val="bg1"/>
                </a:solidFill>
              </a:rPr>
              <a:t>Dimension Reduction: Principle Component Analysis (PCA)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BA207D-8DC1-429E-B5B8-FBFA4602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423" y="1457139"/>
            <a:ext cx="5289233" cy="490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75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3C038B31-51B4-4E6B-8158-F1F78A102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0339BB-E09D-45EF-ACF5-A7196AAC5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112967"/>
            <a:ext cx="8514080" cy="1546400"/>
          </a:xfrm>
        </p:spPr>
        <p:txBody>
          <a:bodyPr/>
          <a:lstStyle/>
          <a:p>
            <a:r>
              <a:rPr lang="en-US" altLang="zh-TW" dirty="0"/>
              <a:t>Comparison of Speed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801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C1DA1-586B-4EFC-894C-A6E905F6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Processing Speed of Cluster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F8A7DE-8B67-4446-BC90-0E1D403C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1" y="2274362"/>
            <a:ext cx="12024978" cy="1295599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70068E8B-0337-4040-9AD8-A34B3F501429}"/>
              </a:ext>
            </a:extLst>
          </p:cNvPr>
          <p:cNvSpPr/>
          <p:nvPr/>
        </p:nvSpPr>
        <p:spPr>
          <a:xfrm>
            <a:off x="83511" y="2922161"/>
            <a:ext cx="12108489" cy="3188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E5AF069-98DF-4007-8C9C-850EA3F1212F}"/>
              </a:ext>
            </a:extLst>
          </p:cNvPr>
          <p:cNvCxnSpPr/>
          <p:nvPr/>
        </p:nvCxnSpPr>
        <p:spPr>
          <a:xfrm>
            <a:off x="5577840" y="3241040"/>
            <a:ext cx="0" cy="127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F5DCE7B-796F-4A0D-ADF6-56B237E2FED7}"/>
              </a:ext>
            </a:extLst>
          </p:cNvPr>
          <p:cNvSpPr txBox="1"/>
          <p:nvPr/>
        </p:nvSpPr>
        <p:spPr>
          <a:xfrm>
            <a:off x="4612640" y="4511040"/>
            <a:ext cx="2570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IRIS Dataset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FC67588-1940-4E46-96E9-32B9CC505E76}"/>
              </a:ext>
            </a:extLst>
          </p:cNvPr>
          <p:cNvSpPr/>
          <p:nvPr/>
        </p:nvSpPr>
        <p:spPr>
          <a:xfrm>
            <a:off x="83511" y="3298082"/>
            <a:ext cx="12108489" cy="3188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9416BB2-39D7-4894-A2AB-C8203DD23154}"/>
              </a:ext>
            </a:extLst>
          </p:cNvPr>
          <p:cNvCxnSpPr>
            <a:cxnSpLocks/>
          </p:cNvCxnSpPr>
          <p:nvPr/>
        </p:nvCxnSpPr>
        <p:spPr>
          <a:xfrm>
            <a:off x="9530080" y="3616961"/>
            <a:ext cx="0" cy="1155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BA87E3-F613-4F84-B71C-B9C5D6FB64C3}"/>
              </a:ext>
            </a:extLst>
          </p:cNvPr>
          <p:cNvSpPr txBox="1"/>
          <p:nvPr/>
        </p:nvSpPr>
        <p:spPr>
          <a:xfrm>
            <a:off x="8016240" y="4819650"/>
            <a:ext cx="3027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Weather Dataset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0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C1DA1-586B-4EFC-894C-A6E905F6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Processing Speed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857908-CC67-4FEC-8357-30FB07A0E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43782"/>
              </p:ext>
            </p:extLst>
          </p:nvPr>
        </p:nvGraphicFramePr>
        <p:xfrm>
          <a:off x="1584960" y="1631444"/>
          <a:ext cx="9204960" cy="28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240">
                  <a:extLst>
                    <a:ext uri="{9D8B030D-6E8A-4147-A177-3AD203B41FA5}">
                      <a16:colId xmlns:a16="http://schemas.microsoft.com/office/drawing/2014/main" val="1613519483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961695307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1119024488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326261652"/>
                    </a:ext>
                  </a:extLst>
                </a:gridCol>
              </a:tblGrid>
              <a:tr h="56275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 Size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Cost Time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04568"/>
                  </a:ext>
                </a:extLst>
              </a:tr>
              <a:tr h="562751">
                <a:tc>
                  <a:txBody>
                    <a:bodyPr/>
                    <a:lstStyle/>
                    <a:p>
                      <a:r>
                        <a:rPr lang="en-US" altLang="zh-TW" dirty="0"/>
                        <a:t>IRIS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Local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≈7s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55179"/>
                  </a:ext>
                </a:extLst>
              </a:tr>
              <a:tr h="562751">
                <a:tc>
                  <a:txBody>
                    <a:bodyPr/>
                    <a:lstStyle/>
                    <a:p>
                      <a:r>
                        <a:rPr lang="en-US" altLang="zh-TW" dirty="0"/>
                        <a:t>IRIS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Cluster; 2 Workers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≈32s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22347"/>
                  </a:ext>
                </a:extLst>
              </a:tr>
              <a:tr h="562751">
                <a:tc>
                  <a:txBody>
                    <a:bodyPr/>
                    <a:lstStyle/>
                    <a:p>
                      <a:r>
                        <a:rPr lang="en-US" altLang="zh-TW" dirty="0"/>
                        <a:t>Weather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1587257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Local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≈1.3 min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53896"/>
                  </a:ext>
                </a:extLst>
              </a:tr>
              <a:tr h="562751">
                <a:tc>
                  <a:txBody>
                    <a:bodyPr/>
                    <a:lstStyle/>
                    <a:p>
                      <a:r>
                        <a:rPr lang="en-US" altLang="zh-TW" dirty="0"/>
                        <a:t>Weather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1587257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Cluster; 2 Workers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≈3.9 min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3045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2E69B75-CEB5-46BB-888E-FD1BCEBB1201}"/>
              </a:ext>
            </a:extLst>
          </p:cNvPr>
          <p:cNvSpPr txBox="1"/>
          <p:nvPr/>
        </p:nvSpPr>
        <p:spPr>
          <a:xfrm>
            <a:off x="1584960" y="4626391"/>
            <a:ext cx="8148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reason of this comparison: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Worker’s hardware is not stronger.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Cluster Intrinsic Problem: Communication Delay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Data Size is not larger enough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56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1CB97720-8ACC-45E8-9B38-289FFD250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0AE925B-914F-405C-BB78-A69FE872C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2108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ADFDC-B82B-4083-8C65-14C29077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5E0629-5CEA-428B-A506-01F5D9A08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[1] K-means: A Complete Introduction, online available: </a:t>
            </a:r>
            <a:r>
              <a:rPr lang="en-US" altLang="zh-TW" dirty="0">
                <a:hlinkClick r:id="rId2"/>
              </a:rPr>
              <a:t>https://towardsdatascience.com/</a:t>
            </a:r>
            <a:endParaRPr lang="en-US" altLang="zh-TW" dirty="0"/>
          </a:p>
          <a:p>
            <a:r>
              <a:rPr lang="en-US" altLang="zh-TW" dirty="0"/>
              <a:t>[2] A Very Brief Introduction to MapReduce, online available: </a:t>
            </a:r>
            <a:r>
              <a:rPr lang="en-US" altLang="zh-TW" dirty="0">
                <a:hlinkClick r:id="rId3"/>
              </a:rPr>
              <a:t>https://hci.stanford.edu/courses/cs448g</a:t>
            </a:r>
            <a:endParaRPr lang="en-US" altLang="zh-TW" dirty="0"/>
          </a:p>
          <a:p>
            <a:r>
              <a:rPr lang="en-US" altLang="zh-TW" dirty="0"/>
              <a:t>[3] </a:t>
            </a:r>
            <a:r>
              <a:rPr lang="en-US" altLang="zh-TW" dirty="0" err="1"/>
              <a:t>davide-coccomini</a:t>
            </a:r>
            <a:r>
              <a:rPr lang="en-US" altLang="zh-TW" dirty="0"/>
              <a:t>/</a:t>
            </a:r>
            <a:r>
              <a:rPr lang="en-US" altLang="zh-TW" dirty="0" err="1"/>
              <a:t>KMeans</a:t>
            </a:r>
            <a:r>
              <a:rPr lang="en-US" altLang="zh-TW" dirty="0"/>
              <a:t>-MapReduce, online available: </a:t>
            </a:r>
            <a:r>
              <a:rPr lang="en-US" altLang="zh-TW" dirty="0">
                <a:hlinkClick r:id="rId4"/>
              </a:rPr>
              <a:t>https://github.com/davide-coccomini/KMeans-MapReduce</a:t>
            </a:r>
            <a:endParaRPr lang="en-US" altLang="zh-TW" dirty="0"/>
          </a:p>
          <a:p>
            <a:r>
              <a:rPr lang="en-US" altLang="zh-TW" dirty="0"/>
              <a:t>[4] Iris Flower Dataset, online available: </a:t>
            </a:r>
            <a:r>
              <a:rPr lang="en-US" altLang="zh-TW" dirty="0">
                <a:hlinkClick r:id="rId5"/>
              </a:rPr>
              <a:t>https://www.kaggle.com/arshid/iris-flower-dataset</a:t>
            </a:r>
            <a:endParaRPr lang="en-US" altLang="zh-TW" dirty="0"/>
          </a:p>
          <a:p>
            <a:r>
              <a:rPr lang="en-US" altLang="zh-TW" dirty="0"/>
              <a:t>[5] Weather Data, online available: </a:t>
            </a:r>
            <a:r>
              <a:rPr lang="en-US" altLang="zh-TW" dirty="0">
                <a:hlinkClick r:id="rId6"/>
              </a:rPr>
              <a:t>https://www.kaggle.com/prakharrathi25/weather-data-clustering-using-k-means/notebook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315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2021C-C3FB-413A-8132-3AB93DE8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Clustering &amp; MapReduce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AE3B58-C09F-424B-B37A-2C585A143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K-Means is an unsupervised clustering algorithm designed to partition </a:t>
            </a:r>
            <a:r>
              <a:rPr lang="en-US" altLang="zh-TW" dirty="0" err="1"/>
              <a:t>unlabelled</a:t>
            </a:r>
            <a:r>
              <a:rPr lang="en-US" altLang="zh-TW" dirty="0"/>
              <a:t> data into a certain number (that’s the “K”) of distinct groupings. [1]</a:t>
            </a:r>
          </a:p>
          <a:p>
            <a:r>
              <a:rPr lang="en-US" altLang="zh-TW" dirty="0"/>
              <a:t>MapReduce is a software framework for processing data sets in a distributed fashion over a several machines. The core idea behind MapReduce is </a:t>
            </a:r>
            <a:r>
              <a:rPr lang="en-US" altLang="zh-TW" i="1" dirty="0"/>
              <a:t>mapping </a:t>
            </a:r>
            <a:r>
              <a:rPr lang="en-US" altLang="zh-TW" dirty="0"/>
              <a:t>your data set into a collection of &lt;key, value&gt; pairs, and then </a:t>
            </a:r>
            <a:r>
              <a:rPr lang="en-US" altLang="zh-TW" i="1" dirty="0"/>
              <a:t>reducing</a:t>
            </a:r>
            <a:r>
              <a:rPr lang="en-US" altLang="zh-TW" dirty="0"/>
              <a:t> over all pairs with the same key. [2]</a:t>
            </a:r>
          </a:p>
        </p:txBody>
      </p:sp>
    </p:spTree>
    <p:extLst>
      <p:ext uri="{BB962C8B-B14F-4D97-AF65-F5344CB8AC3E}">
        <p14:creationId xmlns:p14="http://schemas.microsoft.com/office/powerpoint/2010/main" val="379455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1CB97720-8ACC-45E8-9B38-289FFD250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0AE925B-914F-405C-BB78-A69FE872C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590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2021C-C3FB-413A-8132-3AB93DE8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does K-Means Clustering apply into MapReduce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AE3B58-C09F-424B-B37A-2C585A143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MapReduce has several advantages that improves K-Means Clustering.</a:t>
            </a:r>
          </a:p>
          <a:p>
            <a:pPr lvl="1"/>
            <a:r>
              <a:rPr lang="en-US" altLang="zh-TW" dirty="0"/>
              <a:t>Parallel Computing: make the best of multicore.</a:t>
            </a:r>
          </a:p>
          <a:p>
            <a:pPr lvl="1"/>
            <a:r>
              <a:rPr lang="en-US" altLang="zh-TW" dirty="0"/>
              <a:t>Simplicity: Only Map and Reduce Concepts</a:t>
            </a:r>
          </a:p>
          <a:p>
            <a:pPr lvl="1"/>
            <a:r>
              <a:rPr lang="en-US" altLang="zh-TW" dirty="0"/>
              <a:t>Distribution: assign loose-coupling tasks to several workers</a:t>
            </a:r>
          </a:p>
          <a:p>
            <a:r>
              <a:rPr lang="en-US" altLang="zh-TW" dirty="0"/>
              <a:t>This example implies that some algorithm based on MapReduce is possible. </a:t>
            </a:r>
          </a:p>
        </p:txBody>
      </p:sp>
    </p:spTree>
    <p:extLst>
      <p:ext uri="{BB962C8B-B14F-4D97-AF65-F5344CB8AC3E}">
        <p14:creationId xmlns:p14="http://schemas.microsoft.com/office/powerpoint/2010/main" val="417887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1CB97720-8ACC-45E8-9B38-289FFD250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0AE925B-914F-405C-BB78-A69FE872C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112967"/>
            <a:ext cx="6878320" cy="1546400"/>
          </a:xfrm>
        </p:spPr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728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2021C-C3FB-413A-8132-3AB93DE8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Algorithm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AE3B58-C09F-424B-B37A-2C585A143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Randomly assign a number, from 1 to K, to each of the observations.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Randomly select the centroid of the cluster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Group objects based on the closest distance (used Euclidean Distance)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Recalculate centroids to get new centroids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Have objects moved?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If yes, jump to 3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If no, terminate training</a:t>
            </a:r>
          </a:p>
        </p:txBody>
      </p:sp>
    </p:spTree>
    <p:extLst>
      <p:ext uri="{BB962C8B-B14F-4D97-AF65-F5344CB8AC3E}">
        <p14:creationId xmlns:p14="http://schemas.microsoft.com/office/powerpoint/2010/main" val="3814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2021C-C3FB-413A-8132-3AB93DE8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Split K-Means Algorithm into Map and Reduce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AE3B58-C09F-424B-B37A-2C585A143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Randomly assign a number, from 1 to K, to each of the observations.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Randomly select the centroid of the cluster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Group objects based on the closest distance (used Euclidean Distance)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Recalculate centroids to get new centroids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Have objects moved?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If yes, jump to 3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If no, terminate training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A3C7D2-602C-4DEB-8670-76BD2F3E1986}"/>
              </a:ext>
            </a:extLst>
          </p:cNvPr>
          <p:cNvSpPr/>
          <p:nvPr/>
        </p:nvSpPr>
        <p:spPr>
          <a:xfrm>
            <a:off x="1442720" y="3027680"/>
            <a:ext cx="8798560" cy="89408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A046C8-DD16-4863-B4B8-84EB4FCF420A}"/>
              </a:ext>
            </a:extLst>
          </p:cNvPr>
          <p:cNvSpPr txBox="1"/>
          <p:nvPr/>
        </p:nvSpPr>
        <p:spPr>
          <a:xfrm>
            <a:off x="10343200" y="3290054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Map Phase</a:t>
            </a:r>
            <a:endParaRPr lang="zh-TW" alt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E0C7AC-B7C7-41EA-ACCA-E71EAB5CC0DE}"/>
              </a:ext>
            </a:extLst>
          </p:cNvPr>
          <p:cNvSpPr/>
          <p:nvPr/>
        </p:nvSpPr>
        <p:spPr>
          <a:xfrm>
            <a:off x="1442720" y="4013200"/>
            <a:ext cx="8798560" cy="33528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4CF218-CAAA-48EB-A1E0-CFC4045950EE}"/>
              </a:ext>
            </a:extLst>
          </p:cNvPr>
          <p:cNvSpPr txBox="1"/>
          <p:nvPr/>
        </p:nvSpPr>
        <p:spPr>
          <a:xfrm>
            <a:off x="10343200" y="3857674"/>
            <a:ext cx="148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Reduce &amp; Map Phase</a:t>
            </a:r>
            <a:endParaRPr lang="zh-TW" altLang="en-US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9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2021C-C3FB-413A-8132-3AB93DE8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Diagram: K-Means Based On MapReduce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D52FA4-63CB-4576-A22B-01CE2EEB8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1537593"/>
            <a:ext cx="9191625" cy="49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74627"/>
      </p:ext>
    </p:extLst>
  </p:cSld>
  <p:clrMapOvr>
    <a:masterClrMapping/>
  </p:clrMapOvr>
</p:sld>
</file>

<file path=ppt/theme/theme1.xml><?xml version="1.0" encoding="utf-8"?>
<a:theme xmlns:a="http://schemas.openxmlformats.org/drawingml/2006/main" name="Prospero template">
  <a:themeElements>
    <a:clrScheme name="Custom 347">
      <a:dk1>
        <a:srgbClr val="000000"/>
      </a:dk1>
      <a:lt1>
        <a:srgbClr val="FFFFFF"/>
      </a:lt1>
      <a:dk2>
        <a:srgbClr val="1D1D1B"/>
      </a:dk2>
      <a:lt2>
        <a:srgbClr val="F3F3F3"/>
      </a:lt2>
      <a:accent1>
        <a:srgbClr val="FFD900"/>
      </a:accent1>
      <a:accent2>
        <a:srgbClr val="D89F39"/>
      </a:accent2>
      <a:accent3>
        <a:srgbClr val="434343"/>
      </a:accent3>
      <a:accent4>
        <a:srgbClr val="666666"/>
      </a:accent4>
      <a:accent5>
        <a:srgbClr val="999999"/>
      </a:accent5>
      <a:accent6>
        <a:srgbClr val="B7B7B7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Prospero · SlidesCarnival</Template>
  <TotalTime>202</TotalTime>
  <Words>836</Words>
  <Application>Microsoft Office PowerPoint</Application>
  <PresentationFormat>寬螢幕</PresentationFormat>
  <Paragraphs>117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Droid Sans</vt:lpstr>
      <vt:lpstr>Arial</vt:lpstr>
      <vt:lpstr>Playfair Display</vt:lpstr>
      <vt:lpstr>Times New Roman</vt:lpstr>
      <vt:lpstr>Prospero template</vt:lpstr>
      <vt:lpstr>K-Means Based On MapReduce</vt:lpstr>
      <vt:lpstr>Introduction</vt:lpstr>
      <vt:lpstr>K-Means Clustering &amp; MapReduce</vt:lpstr>
      <vt:lpstr>Motivation</vt:lpstr>
      <vt:lpstr>Why does K-Means Clustering apply into MapReduce</vt:lpstr>
      <vt:lpstr>Implementation</vt:lpstr>
      <vt:lpstr>K-Means Algorithm</vt:lpstr>
      <vt:lpstr>Split K-Means Algorithm into Map and Reduce</vt:lpstr>
      <vt:lpstr>Diagram: K-Means Based On MapReduce</vt:lpstr>
      <vt:lpstr>Code Block: K-Means implemented by MapReduce</vt:lpstr>
      <vt:lpstr>Experiments</vt:lpstr>
      <vt:lpstr>Dataset</vt:lpstr>
      <vt:lpstr>Environment Setup</vt:lpstr>
      <vt:lpstr>Cluster Based On Spark</vt:lpstr>
      <vt:lpstr>IRIS Dataset</vt:lpstr>
      <vt:lpstr>Table: Each Point maps into each cluster</vt:lpstr>
      <vt:lpstr>Table: Final Centroids  </vt:lpstr>
      <vt:lpstr>Log: Phase of Implementation  </vt:lpstr>
      <vt:lpstr>Visualization: Points belong to each cluster</vt:lpstr>
      <vt:lpstr>Weather Dataset</vt:lpstr>
      <vt:lpstr>Table: Each Point maps into each cluster</vt:lpstr>
      <vt:lpstr>Table: Final Centroids  </vt:lpstr>
      <vt:lpstr>Log: Phase of Implementation  </vt:lpstr>
      <vt:lpstr>Visualization: Points belong to each cluster</vt:lpstr>
      <vt:lpstr>Comparison of Speed</vt:lpstr>
      <vt:lpstr>Processing Speed of Cluster</vt:lpstr>
      <vt:lpstr>Processing Speed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Based On MapReduce</dc:title>
  <dc:creator>濠營 鄭</dc:creator>
  <cp:lastModifiedBy>濠營 鄭</cp:lastModifiedBy>
  <cp:revision>139</cp:revision>
  <dcterms:created xsi:type="dcterms:W3CDTF">2021-12-19T07:56:56Z</dcterms:created>
  <dcterms:modified xsi:type="dcterms:W3CDTF">2022-01-03T09:44:12Z</dcterms:modified>
</cp:coreProperties>
</file>