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Economica"/>
      <p:regular r:id="rId31"/>
      <p:bold r:id="rId32"/>
      <p:italic r:id="rId33"/>
      <p:boldItalic r:id="rId34"/>
    </p:embeddedFont>
    <p:embeddedFont>
      <p:font typeface="Roboto"/>
      <p:regular r:id="rId35"/>
      <p:bold r:id="rId36"/>
      <p:italic r:id="rId37"/>
      <p:boldItalic r:id="rId38"/>
    </p:embeddedFont>
    <p:embeddedFont>
      <p:font typeface="Open Sans SemiBold"/>
      <p:regular r:id="rId39"/>
      <p:bold r:id="rId40"/>
      <p:italic r:id="rId41"/>
      <p:boldItalic r:id="rId42"/>
    </p:embeddedFont>
    <p:embeddedFont>
      <p:font typeface="Open Sans Light"/>
      <p:regular r:id="rId43"/>
      <p:bold r:id="rId44"/>
      <p:italic r:id="rId45"/>
      <p:boldItalic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4D30E0-63D7-4409-A74B-8C8736AB8D6D}">
  <a:tblStyle styleId="{A34D30E0-63D7-4409-A74B-8C8736AB8D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SemiBold-bold.fntdata"/><Relationship Id="rId42" Type="http://schemas.openxmlformats.org/officeDocument/2006/relationships/font" Target="fonts/OpenSansSemiBold-boldItalic.fntdata"/><Relationship Id="rId41" Type="http://schemas.openxmlformats.org/officeDocument/2006/relationships/font" Target="fonts/OpenSansSemiBold-italic.fntdata"/><Relationship Id="rId44" Type="http://schemas.openxmlformats.org/officeDocument/2006/relationships/font" Target="fonts/OpenSansLight-bold.fntdata"/><Relationship Id="rId43" Type="http://schemas.openxmlformats.org/officeDocument/2006/relationships/font" Target="fonts/OpenSansLight-regular.fntdata"/><Relationship Id="rId46" Type="http://schemas.openxmlformats.org/officeDocument/2006/relationships/font" Target="fonts/OpenSansLight-boldItalic.fntdata"/><Relationship Id="rId45" Type="http://schemas.openxmlformats.org/officeDocument/2006/relationships/font" Target="fonts/OpenSans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conomica-regular.fntdata"/><Relationship Id="rId30" Type="http://schemas.openxmlformats.org/officeDocument/2006/relationships/slide" Target="slides/slide24.xml"/><Relationship Id="rId33" Type="http://schemas.openxmlformats.org/officeDocument/2006/relationships/font" Target="fonts/Economica-italic.fntdata"/><Relationship Id="rId32" Type="http://schemas.openxmlformats.org/officeDocument/2006/relationships/font" Target="fonts/Economica-bold.fntdata"/><Relationship Id="rId35" Type="http://schemas.openxmlformats.org/officeDocument/2006/relationships/font" Target="fonts/Roboto-regular.fntdata"/><Relationship Id="rId34" Type="http://schemas.openxmlformats.org/officeDocument/2006/relationships/font" Target="fonts/Economica-boldItalic.fntdata"/><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OpenSansSemiBold-regular.fntdata"/><Relationship Id="rId38"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c348ff20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c348ff20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c348ff20b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c348ff20b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4e0447b0e_1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4e0447b0e_1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4e0447b0e_1_1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4e0447b0e_1_1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4e0447b0e_1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4e0447b0e_1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4e0447b0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4e0447b0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6a66b4a9a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6a66b4a9a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6a66b4a9a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d6a66b4a9a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6a66b4a9a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d6a66b4a9a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d6a66b4a9a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d6a66b4a9a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c348ff20b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c348ff20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6a66b4a9a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6a66b4a9a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d4e0447b0e_1_2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d4e0447b0e_1_2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cf59e74a5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cf59e74a5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d4e0447b0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d4e0447b0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cd0ce811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cd0ce811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c348ff08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c348ff08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c348ff20b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c348ff20b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c348ff20b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c348ff20b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6a66b4a9a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6a66b4a9a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c348ff2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c348ff2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c348ff20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c348ff20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c348ff20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c348ff20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jp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Gestion de rendez-vous</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523"/>
              <a:buNone/>
            </a:pPr>
            <a:r>
              <a:rPr lang="en" sz="1197"/>
              <a:t>Groupe 5:</a:t>
            </a:r>
            <a:endParaRPr sz="1197"/>
          </a:p>
          <a:p>
            <a:pPr indent="0" lvl="0" marL="0" rtl="0" algn="ctr">
              <a:lnSpc>
                <a:spcPct val="80000"/>
              </a:lnSpc>
              <a:spcBef>
                <a:spcPts val="0"/>
              </a:spcBef>
              <a:spcAft>
                <a:spcPts val="0"/>
              </a:spcAft>
              <a:buSzPts val="523"/>
              <a:buNone/>
            </a:pPr>
            <a:r>
              <a:rPr lang="en" sz="1197"/>
              <a:t>Aymen maskhi</a:t>
            </a:r>
            <a:endParaRPr sz="1197"/>
          </a:p>
          <a:p>
            <a:pPr indent="0" lvl="0" marL="0" rtl="0" algn="ctr">
              <a:lnSpc>
                <a:spcPct val="80000"/>
              </a:lnSpc>
              <a:spcBef>
                <a:spcPts val="0"/>
              </a:spcBef>
              <a:spcAft>
                <a:spcPts val="0"/>
              </a:spcAft>
              <a:buSzPts val="523"/>
              <a:buNone/>
            </a:pPr>
            <a:r>
              <a:rPr lang="en" sz="1197"/>
              <a:t>Wael seddik</a:t>
            </a:r>
            <a:endParaRPr sz="1197"/>
          </a:p>
          <a:p>
            <a:pPr indent="0" lvl="0" marL="0" rtl="0" algn="ctr">
              <a:lnSpc>
                <a:spcPct val="80000"/>
              </a:lnSpc>
              <a:spcBef>
                <a:spcPts val="0"/>
              </a:spcBef>
              <a:spcAft>
                <a:spcPts val="0"/>
              </a:spcAft>
              <a:buSzPts val="523"/>
              <a:buNone/>
            </a:pPr>
            <a:r>
              <a:rPr lang="en" sz="1197"/>
              <a:t>sakhri wissal</a:t>
            </a:r>
            <a:endParaRPr sz="1197"/>
          </a:p>
        </p:txBody>
      </p:sp>
      <p:pic>
        <p:nvPicPr>
          <p:cNvPr id="64" name="Google Shape;64;p13"/>
          <p:cNvPicPr preferRelativeResize="0"/>
          <p:nvPr/>
        </p:nvPicPr>
        <p:blipFill>
          <a:blip r:embed="rId3">
            <a:alphaModFix/>
          </a:blip>
          <a:stretch>
            <a:fillRect/>
          </a:stretch>
        </p:blipFill>
        <p:spPr>
          <a:xfrm>
            <a:off x="3986942" y="507000"/>
            <a:ext cx="1088758" cy="1057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idx="1" type="body"/>
          </p:nvPr>
        </p:nvSpPr>
        <p:spPr>
          <a:xfrm>
            <a:off x="311700" y="170225"/>
            <a:ext cx="8520600" cy="440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sz="2800"/>
              <a:t>➱TIMIFY</a:t>
            </a:r>
            <a:r>
              <a:rPr lang="en" sz="4200">
                <a:latin typeface="Economica"/>
                <a:ea typeface="Economica"/>
                <a:cs typeface="Economica"/>
                <a:sym typeface="Economica"/>
              </a:rPr>
              <a:t> </a:t>
            </a:r>
            <a:r>
              <a:rPr lang="en" sz="2300">
                <a:latin typeface="Economica"/>
                <a:ea typeface="Economica"/>
                <a:cs typeface="Economica"/>
                <a:sym typeface="Economica"/>
              </a:rPr>
              <a:t>:</a:t>
            </a:r>
            <a:endParaRPr sz="2300">
              <a:latin typeface="Economica"/>
              <a:ea typeface="Economica"/>
              <a:cs typeface="Economica"/>
              <a:sym typeface="Economica"/>
            </a:endParaRPr>
          </a:p>
          <a:p>
            <a:pPr indent="0" lvl="0" marL="0" rtl="0" algn="ctr">
              <a:spcBef>
                <a:spcPts val="1200"/>
              </a:spcBef>
              <a:spcAft>
                <a:spcPts val="1200"/>
              </a:spcAft>
              <a:buClr>
                <a:schemeClr val="dk1"/>
              </a:buClr>
              <a:buSzPts val="1100"/>
              <a:buFont typeface="Arial"/>
              <a:buNone/>
            </a:pPr>
            <a:r>
              <a:rPr lang="en" sz="2100"/>
              <a:t> </a:t>
            </a:r>
            <a:r>
              <a:rPr lang="en" sz="1600"/>
              <a:t>    </a:t>
            </a:r>
            <a:r>
              <a:rPr lang="en" sz="1500"/>
              <a:t>  un Logiciel de Prise de RDV et de Gestion des Ressources </a:t>
            </a:r>
            <a:r>
              <a:rPr b="1" lang="en" sz="1600"/>
              <a:t>en ligne</a:t>
            </a:r>
            <a:r>
              <a:rPr lang="en" sz="1500"/>
              <a:t> .ce logiciel offre plusieur fonction a l’utilisateur pour facilter la gestion de prise de rendez-vous. </a:t>
            </a:r>
            <a:endParaRPr sz="1500"/>
          </a:p>
        </p:txBody>
      </p:sp>
      <p:cxnSp>
        <p:nvCxnSpPr>
          <p:cNvPr id="129" name="Google Shape;129;p22"/>
          <p:cNvCxnSpPr/>
          <p:nvPr/>
        </p:nvCxnSpPr>
        <p:spPr>
          <a:xfrm>
            <a:off x="1032325" y="925100"/>
            <a:ext cx="1301700" cy="0"/>
          </a:xfrm>
          <a:prstGeom prst="straightConnector1">
            <a:avLst/>
          </a:prstGeom>
          <a:noFill/>
          <a:ln cap="flat" cmpd="sng" w="9525">
            <a:solidFill>
              <a:schemeClr val="dk2"/>
            </a:solidFill>
            <a:prstDash val="solid"/>
            <a:round/>
            <a:headEnd len="med" w="med" type="none"/>
            <a:tailEnd len="med" w="med" type="none"/>
          </a:ln>
        </p:spPr>
      </p:cxnSp>
      <p:pic>
        <p:nvPicPr>
          <p:cNvPr id="130" name="Google Shape;130;p22"/>
          <p:cNvPicPr preferRelativeResize="0"/>
          <p:nvPr/>
        </p:nvPicPr>
        <p:blipFill>
          <a:blip r:embed="rId3">
            <a:alphaModFix/>
          </a:blip>
          <a:stretch>
            <a:fillRect/>
          </a:stretch>
        </p:blipFill>
        <p:spPr>
          <a:xfrm>
            <a:off x="7679000" y="170225"/>
            <a:ext cx="817009" cy="1011550"/>
          </a:xfrm>
          <a:prstGeom prst="rect">
            <a:avLst/>
          </a:prstGeom>
          <a:noFill/>
          <a:ln>
            <a:noFill/>
          </a:ln>
        </p:spPr>
      </p:pic>
      <p:pic>
        <p:nvPicPr>
          <p:cNvPr id="131" name="Google Shape;131;p22"/>
          <p:cNvPicPr preferRelativeResize="0"/>
          <p:nvPr/>
        </p:nvPicPr>
        <p:blipFill>
          <a:blip r:embed="rId4">
            <a:alphaModFix/>
          </a:blip>
          <a:stretch>
            <a:fillRect/>
          </a:stretch>
        </p:blipFill>
        <p:spPr>
          <a:xfrm>
            <a:off x="1124324" y="1829050"/>
            <a:ext cx="7371674" cy="31263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420350" y="670100"/>
            <a:ext cx="8520600" cy="287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6600"/>
              <a:t>Analyse fonctionnelle</a:t>
            </a:r>
            <a:endParaRPr sz="6600"/>
          </a:p>
          <a:p>
            <a:pPr indent="0" lvl="0" marL="0" rtl="0" algn="l">
              <a:spcBef>
                <a:spcPts val="0"/>
              </a:spcBef>
              <a:spcAft>
                <a:spcPts val="0"/>
              </a:spcAft>
              <a:buClr>
                <a:schemeClr val="dk1"/>
              </a:buClr>
              <a:buSzPts val="1100"/>
              <a:buFont typeface="Arial"/>
              <a:buNone/>
            </a:pPr>
            <a:r>
              <a:rPr lang="en" sz="6600"/>
              <a:t>              Conception de projet </a:t>
            </a:r>
            <a:endParaRPr sz="6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grpSp>
        <p:nvGrpSpPr>
          <p:cNvPr id="141" name="Google Shape;141;p24"/>
          <p:cNvGrpSpPr/>
          <p:nvPr/>
        </p:nvGrpSpPr>
        <p:grpSpPr>
          <a:xfrm>
            <a:off x="5384830" y="2915326"/>
            <a:ext cx="1854000" cy="1854000"/>
            <a:chOff x="4601780" y="1168776"/>
            <a:chExt cx="1854000" cy="1854000"/>
          </a:xfrm>
        </p:grpSpPr>
        <p:sp>
          <p:nvSpPr>
            <p:cNvPr id="142" name="Google Shape;142;p24"/>
            <p:cNvSpPr/>
            <p:nvPr/>
          </p:nvSpPr>
          <p:spPr>
            <a:xfrm>
              <a:off x="4601780" y="1168776"/>
              <a:ext cx="1854000" cy="1854000"/>
            </a:xfrm>
            <a:prstGeom prst="ellipse">
              <a:avLst/>
            </a:prstGeom>
            <a:solidFill>
              <a:srgbClr val="C27BA0"/>
            </a:solidFill>
            <a:ln cap="flat" cmpd="sng" w="28575">
              <a:solidFill>
                <a:srgbClr val="83E3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txBox="1"/>
            <p:nvPr/>
          </p:nvSpPr>
          <p:spPr>
            <a:xfrm>
              <a:off x="4833400" y="1789015"/>
              <a:ext cx="1290600" cy="521400"/>
            </a:xfrm>
            <a:prstGeom prst="rect">
              <a:avLst/>
            </a:prstGeom>
            <a:solidFill>
              <a:srgbClr val="C27BA0"/>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     </a:t>
              </a:r>
              <a:r>
                <a:rPr b="1" lang="en" sz="1500">
                  <a:solidFill>
                    <a:srgbClr val="FFFFFF"/>
                  </a:solidFill>
                  <a:latin typeface="Roboto"/>
                  <a:ea typeface="Roboto"/>
                  <a:cs typeface="Roboto"/>
                  <a:sym typeface="Roboto"/>
                </a:rPr>
                <a:t>RDV radio</a:t>
              </a:r>
              <a:r>
                <a:rPr b="1" lang="en" sz="1500">
                  <a:solidFill>
                    <a:srgbClr val="FFFFFF"/>
                  </a:solidFill>
                  <a:latin typeface="Roboto"/>
                  <a:ea typeface="Roboto"/>
                  <a:cs typeface="Roboto"/>
                  <a:sym typeface="Roboto"/>
                </a:rPr>
                <a:t> </a:t>
              </a:r>
              <a:endParaRPr b="1" sz="1500">
                <a:solidFill>
                  <a:srgbClr val="FFFFFF"/>
                </a:solidFill>
                <a:latin typeface="Roboto"/>
                <a:ea typeface="Roboto"/>
                <a:cs typeface="Roboto"/>
                <a:sym typeface="Roboto"/>
              </a:endParaRPr>
            </a:p>
          </p:txBody>
        </p:sp>
      </p:grpSp>
      <p:grpSp>
        <p:nvGrpSpPr>
          <p:cNvPr id="144" name="Google Shape;144;p24"/>
          <p:cNvGrpSpPr/>
          <p:nvPr/>
        </p:nvGrpSpPr>
        <p:grpSpPr>
          <a:xfrm>
            <a:off x="3847452" y="3134087"/>
            <a:ext cx="1854000" cy="1854000"/>
            <a:chOff x="2834102" y="1644762"/>
            <a:chExt cx="1854000" cy="1854000"/>
          </a:xfrm>
        </p:grpSpPr>
        <p:sp>
          <p:nvSpPr>
            <p:cNvPr id="145" name="Google Shape;145;p24"/>
            <p:cNvSpPr/>
            <p:nvPr/>
          </p:nvSpPr>
          <p:spPr>
            <a:xfrm>
              <a:off x="2834102" y="1644762"/>
              <a:ext cx="1854000" cy="1854000"/>
            </a:xfrm>
            <a:prstGeom prst="ellipse">
              <a:avLst/>
            </a:prstGeom>
            <a:solidFill>
              <a:srgbClr val="C27BA0"/>
            </a:solidFill>
            <a:ln cap="flat" cmpd="sng" w="28575">
              <a:solidFill>
                <a:srgbClr val="83E3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txBox="1"/>
            <p:nvPr/>
          </p:nvSpPr>
          <p:spPr>
            <a:xfrm>
              <a:off x="3142502" y="2311050"/>
              <a:ext cx="1290600" cy="521400"/>
            </a:xfrm>
            <a:prstGeom prst="rect">
              <a:avLst/>
            </a:prstGeom>
            <a:solidFill>
              <a:srgbClr val="C27BA0"/>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FFFFFF"/>
                  </a:solidFill>
                  <a:latin typeface="Roboto"/>
                  <a:ea typeface="Roboto"/>
                  <a:cs typeface="Roboto"/>
                  <a:sym typeface="Roboto"/>
                </a:rPr>
                <a:t>RDV analyse de sang</a:t>
              </a:r>
              <a:r>
                <a:rPr b="1" lang="en" sz="1500">
                  <a:solidFill>
                    <a:srgbClr val="FFFFFF"/>
                  </a:solidFill>
                  <a:latin typeface="Roboto"/>
                  <a:ea typeface="Roboto"/>
                  <a:cs typeface="Roboto"/>
                  <a:sym typeface="Roboto"/>
                </a:rPr>
                <a:t> </a:t>
              </a:r>
              <a:endParaRPr b="1" sz="1500">
                <a:solidFill>
                  <a:srgbClr val="FFFFFF"/>
                </a:solidFill>
                <a:latin typeface="Roboto"/>
                <a:ea typeface="Roboto"/>
                <a:cs typeface="Roboto"/>
                <a:sym typeface="Roboto"/>
              </a:endParaRPr>
            </a:p>
          </p:txBody>
        </p:sp>
      </p:grpSp>
      <p:grpSp>
        <p:nvGrpSpPr>
          <p:cNvPr id="147" name="Google Shape;147;p24"/>
          <p:cNvGrpSpPr/>
          <p:nvPr/>
        </p:nvGrpSpPr>
        <p:grpSpPr>
          <a:xfrm>
            <a:off x="2317775" y="3226212"/>
            <a:ext cx="1854000" cy="1854000"/>
            <a:chOff x="1212300" y="1690837"/>
            <a:chExt cx="1854000" cy="1854000"/>
          </a:xfrm>
        </p:grpSpPr>
        <p:sp>
          <p:nvSpPr>
            <p:cNvPr id="148" name="Google Shape;148;p24"/>
            <p:cNvSpPr/>
            <p:nvPr/>
          </p:nvSpPr>
          <p:spPr>
            <a:xfrm>
              <a:off x="1212300" y="1690837"/>
              <a:ext cx="1854000" cy="1854000"/>
            </a:xfrm>
            <a:prstGeom prst="ellipse">
              <a:avLst/>
            </a:prstGeom>
            <a:solidFill>
              <a:srgbClr val="C27BA0"/>
            </a:solidFill>
            <a:ln cap="flat" cmpd="sng" w="28575">
              <a:solidFill>
                <a:srgbClr val="83E3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txBox="1"/>
            <p:nvPr/>
          </p:nvSpPr>
          <p:spPr>
            <a:xfrm>
              <a:off x="1275350" y="2226300"/>
              <a:ext cx="1618800" cy="606300"/>
            </a:xfrm>
            <a:prstGeom prst="rect">
              <a:avLst/>
            </a:prstGeom>
            <a:solidFill>
              <a:srgbClr val="C27BA0"/>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FFFFFF"/>
                  </a:solidFill>
                  <a:latin typeface="Roboto"/>
                  <a:ea typeface="Roboto"/>
                  <a:cs typeface="Roboto"/>
                  <a:sym typeface="Roboto"/>
                </a:rPr>
                <a:t>           RDV mammographie</a:t>
              </a:r>
              <a:endParaRPr b="1" sz="1500">
                <a:solidFill>
                  <a:srgbClr val="FFFFFF"/>
                </a:solidFill>
                <a:latin typeface="Roboto"/>
                <a:ea typeface="Roboto"/>
                <a:cs typeface="Roboto"/>
                <a:sym typeface="Roboto"/>
              </a:endParaRPr>
            </a:p>
          </p:txBody>
        </p:sp>
      </p:grpSp>
      <p:grpSp>
        <p:nvGrpSpPr>
          <p:cNvPr id="150" name="Google Shape;150;p24"/>
          <p:cNvGrpSpPr/>
          <p:nvPr/>
        </p:nvGrpSpPr>
        <p:grpSpPr>
          <a:xfrm>
            <a:off x="5100780" y="431851"/>
            <a:ext cx="1854000" cy="1854000"/>
            <a:chOff x="4455905" y="1698501"/>
            <a:chExt cx="1854000" cy="1854000"/>
          </a:xfrm>
        </p:grpSpPr>
        <p:sp>
          <p:nvSpPr>
            <p:cNvPr id="151" name="Google Shape;151;p24"/>
            <p:cNvSpPr/>
            <p:nvPr/>
          </p:nvSpPr>
          <p:spPr>
            <a:xfrm>
              <a:off x="4455905" y="1698501"/>
              <a:ext cx="1854000" cy="1854000"/>
            </a:xfrm>
            <a:prstGeom prst="ellipse">
              <a:avLst/>
            </a:prstGeom>
            <a:solidFill>
              <a:srgbClr val="C27BA0"/>
            </a:solidFill>
            <a:ln cap="flat" cmpd="sng" w="28575">
              <a:solidFill>
                <a:srgbClr val="83E3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txBox="1"/>
            <p:nvPr/>
          </p:nvSpPr>
          <p:spPr>
            <a:xfrm>
              <a:off x="4915525" y="2311040"/>
              <a:ext cx="1290600" cy="521400"/>
            </a:xfrm>
            <a:prstGeom prst="rect">
              <a:avLst/>
            </a:prstGeom>
            <a:solidFill>
              <a:srgbClr val="C27BA0"/>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  </a:t>
              </a:r>
              <a:r>
                <a:rPr b="1" lang="en" sz="1500">
                  <a:solidFill>
                    <a:srgbClr val="FFFFFF"/>
                  </a:solidFill>
                  <a:latin typeface="Roboto"/>
                  <a:ea typeface="Roboto"/>
                  <a:cs typeface="Roboto"/>
                  <a:sym typeface="Roboto"/>
                </a:rPr>
                <a:t>   RDV ordinaire</a:t>
              </a:r>
              <a:r>
                <a:rPr b="1" lang="en" sz="1500">
                  <a:solidFill>
                    <a:srgbClr val="FFFFFF"/>
                  </a:solidFill>
                  <a:latin typeface="Roboto"/>
                  <a:ea typeface="Roboto"/>
                  <a:cs typeface="Roboto"/>
                  <a:sym typeface="Roboto"/>
                </a:rPr>
                <a:t> </a:t>
              </a:r>
              <a:endParaRPr b="1" sz="1500">
                <a:solidFill>
                  <a:srgbClr val="FFFFFF"/>
                </a:solidFill>
                <a:latin typeface="Roboto"/>
                <a:ea typeface="Roboto"/>
                <a:cs typeface="Roboto"/>
                <a:sym typeface="Roboto"/>
              </a:endParaRPr>
            </a:p>
          </p:txBody>
        </p:sp>
      </p:grpSp>
      <p:grpSp>
        <p:nvGrpSpPr>
          <p:cNvPr id="153" name="Google Shape;153;p24"/>
          <p:cNvGrpSpPr/>
          <p:nvPr/>
        </p:nvGrpSpPr>
        <p:grpSpPr>
          <a:xfrm>
            <a:off x="6091102" y="1715737"/>
            <a:ext cx="1854000" cy="1854000"/>
            <a:chOff x="8642677" y="362712"/>
            <a:chExt cx="1854000" cy="1854000"/>
          </a:xfrm>
        </p:grpSpPr>
        <p:sp>
          <p:nvSpPr>
            <p:cNvPr id="154" name="Google Shape;154;p24"/>
            <p:cNvSpPr/>
            <p:nvPr/>
          </p:nvSpPr>
          <p:spPr>
            <a:xfrm>
              <a:off x="8642677" y="362712"/>
              <a:ext cx="1854000" cy="1854000"/>
            </a:xfrm>
            <a:prstGeom prst="ellipse">
              <a:avLst/>
            </a:prstGeom>
            <a:solidFill>
              <a:srgbClr val="C27BA0"/>
            </a:solidFill>
            <a:ln cap="flat" cmpd="sng" w="28575">
              <a:solidFill>
                <a:srgbClr val="83E3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txBox="1"/>
            <p:nvPr/>
          </p:nvSpPr>
          <p:spPr>
            <a:xfrm>
              <a:off x="8970427" y="1067463"/>
              <a:ext cx="1290600" cy="521400"/>
            </a:xfrm>
            <a:prstGeom prst="rect">
              <a:avLst/>
            </a:prstGeom>
            <a:solidFill>
              <a:srgbClr val="C27BA0"/>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FFFFFF"/>
                  </a:solidFill>
                  <a:latin typeface="Roboto"/>
                  <a:ea typeface="Roboto"/>
                  <a:cs typeface="Roboto"/>
                  <a:sym typeface="Roboto"/>
                </a:rPr>
                <a:t>RDV scanner</a:t>
              </a:r>
              <a:r>
                <a:rPr b="1" lang="en" sz="1500">
                  <a:solidFill>
                    <a:srgbClr val="FFFFFF"/>
                  </a:solidFill>
                  <a:latin typeface="Roboto"/>
                  <a:ea typeface="Roboto"/>
                  <a:cs typeface="Roboto"/>
                  <a:sym typeface="Roboto"/>
                </a:rPr>
                <a:t> </a:t>
              </a:r>
              <a:endParaRPr b="1" sz="1500">
                <a:solidFill>
                  <a:srgbClr val="FFFFFF"/>
                </a:solidFill>
                <a:latin typeface="Roboto"/>
                <a:ea typeface="Roboto"/>
                <a:cs typeface="Roboto"/>
                <a:sym typeface="Roboto"/>
              </a:endParaRPr>
            </a:p>
          </p:txBody>
        </p:sp>
      </p:grpSp>
      <p:grpSp>
        <p:nvGrpSpPr>
          <p:cNvPr id="156" name="Google Shape;156;p24"/>
          <p:cNvGrpSpPr/>
          <p:nvPr/>
        </p:nvGrpSpPr>
        <p:grpSpPr>
          <a:xfrm>
            <a:off x="3645000" y="12"/>
            <a:ext cx="1854000" cy="1854000"/>
            <a:chOff x="1212300" y="1644762"/>
            <a:chExt cx="1854000" cy="1854000"/>
          </a:xfrm>
        </p:grpSpPr>
        <p:sp>
          <p:nvSpPr>
            <p:cNvPr id="157" name="Google Shape;157;p24"/>
            <p:cNvSpPr/>
            <p:nvPr/>
          </p:nvSpPr>
          <p:spPr>
            <a:xfrm>
              <a:off x="1212300" y="1644762"/>
              <a:ext cx="1854000" cy="1854000"/>
            </a:xfrm>
            <a:prstGeom prst="ellipse">
              <a:avLst/>
            </a:prstGeom>
            <a:solidFill>
              <a:srgbClr val="C27BA0"/>
            </a:solidFill>
            <a:ln cap="flat" cmpd="sng" w="28575">
              <a:solidFill>
                <a:srgbClr val="83E3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txBox="1"/>
            <p:nvPr/>
          </p:nvSpPr>
          <p:spPr>
            <a:xfrm>
              <a:off x="1275350" y="2311050"/>
              <a:ext cx="1290600" cy="521400"/>
            </a:xfrm>
            <a:prstGeom prst="rect">
              <a:avLst/>
            </a:prstGeom>
            <a:solidFill>
              <a:srgbClr val="C27BA0"/>
            </a:solid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None/>
              </a:pPr>
              <a:r>
                <a:rPr b="1" lang="en" sz="1500">
                  <a:solidFill>
                    <a:srgbClr val="FFFFFF"/>
                  </a:solidFill>
                  <a:latin typeface="Roboto"/>
                  <a:ea typeface="Roboto"/>
                  <a:cs typeface="Roboto"/>
                  <a:sym typeface="Roboto"/>
                </a:rPr>
                <a:t>Patient</a:t>
              </a:r>
              <a:r>
                <a:rPr b="1" lang="en" sz="1500">
                  <a:solidFill>
                    <a:srgbClr val="FFFFFF"/>
                  </a:solidFill>
                  <a:latin typeface="Roboto"/>
                  <a:ea typeface="Roboto"/>
                  <a:cs typeface="Roboto"/>
                  <a:sym typeface="Roboto"/>
                </a:rPr>
                <a:t> </a:t>
              </a:r>
              <a:endParaRPr b="1" sz="1500">
                <a:solidFill>
                  <a:srgbClr val="FFFFFF"/>
                </a:solidFill>
                <a:latin typeface="Roboto"/>
                <a:ea typeface="Roboto"/>
                <a:cs typeface="Roboto"/>
                <a:sym typeface="Roboto"/>
              </a:endParaRPr>
            </a:p>
          </p:txBody>
        </p:sp>
      </p:grpSp>
      <p:sp>
        <p:nvSpPr>
          <p:cNvPr id="159" name="Google Shape;159;p24"/>
          <p:cNvSpPr txBox="1"/>
          <p:nvPr/>
        </p:nvSpPr>
        <p:spPr>
          <a:xfrm>
            <a:off x="4194992" y="614054"/>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FFFFFF"/>
                </a:solidFill>
                <a:latin typeface="Roboto"/>
                <a:ea typeface="Roboto"/>
                <a:cs typeface="Roboto"/>
                <a:sym typeface="Roboto"/>
              </a:rPr>
              <a:t>L</a:t>
            </a:r>
            <a:endParaRPr sz="800">
              <a:solidFill>
                <a:srgbClr val="FFFFFF"/>
              </a:solidFill>
              <a:latin typeface="Roboto"/>
              <a:ea typeface="Roboto"/>
              <a:cs typeface="Roboto"/>
              <a:sym typeface="Roboto"/>
            </a:endParaRPr>
          </a:p>
        </p:txBody>
      </p:sp>
      <p:grpSp>
        <p:nvGrpSpPr>
          <p:cNvPr id="160" name="Google Shape;160;p24"/>
          <p:cNvGrpSpPr/>
          <p:nvPr/>
        </p:nvGrpSpPr>
        <p:grpSpPr>
          <a:xfrm>
            <a:off x="281640" y="293463"/>
            <a:ext cx="1385867" cy="1373472"/>
            <a:chOff x="5214448" y="3234278"/>
            <a:chExt cx="1068600" cy="1068600"/>
          </a:xfrm>
        </p:grpSpPr>
        <p:sp>
          <p:nvSpPr>
            <p:cNvPr id="161" name="Google Shape;161;p24"/>
            <p:cNvSpPr/>
            <p:nvPr/>
          </p:nvSpPr>
          <p:spPr>
            <a:xfrm>
              <a:off x="5214448" y="3234278"/>
              <a:ext cx="1068600" cy="1068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txBox="1"/>
            <p:nvPr/>
          </p:nvSpPr>
          <p:spPr>
            <a:xfrm>
              <a:off x="5349220" y="3402030"/>
              <a:ext cx="785100" cy="65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900">
                  <a:solidFill>
                    <a:srgbClr val="FFFFFF"/>
                  </a:solidFill>
                  <a:latin typeface="Roboto"/>
                  <a:ea typeface="Roboto"/>
                  <a:cs typeface="Roboto"/>
                  <a:sym typeface="Roboto"/>
                </a:rPr>
                <a:t>Les classes </a:t>
              </a:r>
              <a:r>
                <a:rPr lang="en" sz="1500">
                  <a:solidFill>
                    <a:srgbClr val="FFFFFF"/>
                  </a:solidFill>
                  <a:latin typeface="Roboto"/>
                  <a:ea typeface="Roboto"/>
                  <a:cs typeface="Roboto"/>
                  <a:sym typeface="Roboto"/>
                </a:rPr>
                <a:t> </a:t>
              </a:r>
              <a:endParaRPr sz="1500">
                <a:solidFill>
                  <a:srgbClr val="FFFFFF"/>
                </a:solidFill>
                <a:latin typeface="Roboto"/>
                <a:ea typeface="Roboto"/>
                <a:cs typeface="Roboto"/>
                <a:sym typeface="Robo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p:nvPr/>
        </p:nvSpPr>
        <p:spPr>
          <a:xfrm>
            <a:off x="6456167" y="224425"/>
            <a:ext cx="1157294"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25"/>
          <p:cNvGrpSpPr/>
          <p:nvPr/>
        </p:nvGrpSpPr>
        <p:grpSpPr>
          <a:xfrm>
            <a:off x="6544978" y="3820875"/>
            <a:ext cx="1068600" cy="1068600"/>
            <a:chOff x="6217848" y="3427353"/>
            <a:chExt cx="1068600" cy="1068600"/>
          </a:xfrm>
        </p:grpSpPr>
        <p:sp>
          <p:nvSpPr>
            <p:cNvPr id="169" name="Google Shape;169;p25"/>
            <p:cNvSpPr/>
            <p:nvPr/>
          </p:nvSpPr>
          <p:spPr>
            <a:xfrm>
              <a:off x="6217848" y="3427353"/>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txBox="1"/>
            <p:nvPr/>
          </p:nvSpPr>
          <p:spPr>
            <a:xfrm>
              <a:off x="6429646" y="3576753"/>
              <a:ext cx="645000" cy="7911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2000">
                  <a:solidFill>
                    <a:srgbClr val="FFFFFF"/>
                  </a:solidFill>
                  <a:latin typeface="Roboto"/>
                  <a:ea typeface="Roboto"/>
                  <a:cs typeface="Roboto"/>
                  <a:sym typeface="Roboto"/>
                </a:rPr>
                <a:t>Etat</a:t>
              </a:r>
              <a:r>
                <a:rPr i="1" lang="en" sz="1700">
                  <a:solidFill>
                    <a:srgbClr val="FFFFFF"/>
                  </a:solidFill>
                  <a:latin typeface="Roboto"/>
                  <a:ea typeface="Roboto"/>
                  <a:cs typeface="Roboto"/>
                  <a:sym typeface="Roboto"/>
                </a:rPr>
                <a:t> </a:t>
              </a:r>
              <a:r>
                <a:rPr lang="en" sz="800">
                  <a:solidFill>
                    <a:srgbClr val="FFFFFF"/>
                  </a:solidFill>
                  <a:latin typeface="Roboto"/>
                  <a:ea typeface="Roboto"/>
                  <a:cs typeface="Roboto"/>
                  <a:sym typeface="Roboto"/>
                </a:rPr>
                <a:t> </a:t>
              </a:r>
              <a:endParaRPr sz="800">
                <a:solidFill>
                  <a:srgbClr val="FFFFFF"/>
                </a:solidFill>
                <a:latin typeface="Roboto"/>
                <a:ea typeface="Roboto"/>
                <a:cs typeface="Roboto"/>
                <a:sym typeface="Roboto"/>
              </a:endParaRPr>
            </a:p>
          </p:txBody>
        </p:sp>
      </p:grpSp>
      <p:grpSp>
        <p:nvGrpSpPr>
          <p:cNvPr id="171" name="Google Shape;171;p25"/>
          <p:cNvGrpSpPr/>
          <p:nvPr/>
        </p:nvGrpSpPr>
        <p:grpSpPr>
          <a:xfrm>
            <a:off x="1742165" y="139079"/>
            <a:ext cx="1068600" cy="1068600"/>
            <a:chOff x="2174073" y="853971"/>
            <a:chExt cx="1068600" cy="1068600"/>
          </a:xfrm>
        </p:grpSpPr>
        <p:sp>
          <p:nvSpPr>
            <p:cNvPr id="172" name="Google Shape;172;p25"/>
            <p:cNvSpPr/>
            <p:nvPr/>
          </p:nvSpPr>
          <p:spPr>
            <a:xfrm>
              <a:off x="2174073" y="853971"/>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txBox="1"/>
            <p:nvPr/>
          </p:nvSpPr>
          <p:spPr>
            <a:xfrm>
              <a:off x="2234833" y="1130867"/>
              <a:ext cx="947100" cy="5148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1600">
                  <a:solidFill>
                    <a:srgbClr val="FFFFFF"/>
                  </a:solidFill>
                  <a:latin typeface="Roboto"/>
                  <a:ea typeface="Roboto"/>
                  <a:cs typeface="Roboto"/>
                  <a:sym typeface="Roboto"/>
                </a:rPr>
                <a:t>prenom</a:t>
              </a:r>
              <a:endParaRPr sz="1200">
                <a:solidFill>
                  <a:srgbClr val="FFFFFF"/>
                </a:solidFill>
                <a:latin typeface="Roboto"/>
                <a:ea typeface="Roboto"/>
                <a:cs typeface="Roboto"/>
                <a:sym typeface="Roboto"/>
              </a:endParaRPr>
            </a:p>
          </p:txBody>
        </p:sp>
      </p:grpSp>
      <p:grpSp>
        <p:nvGrpSpPr>
          <p:cNvPr id="174" name="Google Shape;174;p25"/>
          <p:cNvGrpSpPr/>
          <p:nvPr/>
        </p:nvGrpSpPr>
        <p:grpSpPr>
          <a:xfrm>
            <a:off x="7959098" y="2037446"/>
            <a:ext cx="1068600" cy="1068600"/>
            <a:chOff x="4510398" y="1022196"/>
            <a:chExt cx="1068600" cy="1068600"/>
          </a:xfrm>
        </p:grpSpPr>
        <p:sp>
          <p:nvSpPr>
            <p:cNvPr id="175" name="Google Shape;175;p25"/>
            <p:cNvSpPr/>
            <p:nvPr/>
          </p:nvSpPr>
          <p:spPr>
            <a:xfrm>
              <a:off x="4510398" y="1022196"/>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txBox="1"/>
            <p:nvPr/>
          </p:nvSpPr>
          <p:spPr>
            <a:xfrm>
              <a:off x="4663400" y="1285349"/>
              <a:ext cx="762600" cy="6156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1500">
                  <a:solidFill>
                    <a:srgbClr val="FFFFFF"/>
                  </a:solidFill>
                  <a:latin typeface="Roboto"/>
                  <a:ea typeface="Roboto"/>
                  <a:cs typeface="Roboto"/>
                  <a:sym typeface="Roboto"/>
                </a:rPr>
                <a:t>Besoin </a:t>
              </a:r>
              <a:endParaRPr sz="1100">
                <a:solidFill>
                  <a:srgbClr val="FFFFFF"/>
                </a:solidFill>
                <a:latin typeface="Roboto"/>
                <a:ea typeface="Roboto"/>
                <a:cs typeface="Roboto"/>
                <a:sym typeface="Roboto"/>
              </a:endParaRPr>
            </a:p>
          </p:txBody>
        </p:sp>
      </p:grpSp>
      <p:grpSp>
        <p:nvGrpSpPr>
          <p:cNvPr id="177" name="Google Shape;177;p25"/>
          <p:cNvGrpSpPr/>
          <p:nvPr/>
        </p:nvGrpSpPr>
        <p:grpSpPr>
          <a:xfrm>
            <a:off x="1473670" y="3831525"/>
            <a:ext cx="1068600" cy="1068600"/>
            <a:chOff x="5214448" y="3234278"/>
            <a:chExt cx="1068600" cy="1068600"/>
          </a:xfrm>
        </p:grpSpPr>
        <p:sp>
          <p:nvSpPr>
            <p:cNvPr id="178" name="Google Shape;178;p25"/>
            <p:cNvSpPr/>
            <p:nvPr/>
          </p:nvSpPr>
          <p:spPr>
            <a:xfrm>
              <a:off x="5214448" y="3234278"/>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txBox="1"/>
            <p:nvPr/>
          </p:nvSpPr>
          <p:spPr>
            <a:xfrm>
              <a:off x="5520452" y="3402428"/>
              <a:ext cx="449700" cy="732300"/>
            </a:xfrm>
            <a:prstGeom prst="rect">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2300">
                  <a:solidFill>
                    <a:srgbClr val="FFFFFF"/>
                  </a:solidFill>
                  <a:latin typeface="Roboto"/>
                  <a:ea typeface="Roboto"/>
                  <a:cs typeface="Roboto"/>
                  <a:sym typeface="Roboto"/>
                </a:rPr>
                <a:t>Id </a:t>
              </a:r>
              <a:endParaRPr i="1" sz="2300">
                <a:solidFill>
                  <a:srgbClr val="FFFFFF"/>
                </a:solidFill>
                <a:latin typeface="Roboto"/>
                <a:ea typeface="Roboto"/>
                <a:cs typeface="Roboto"/>
                <a:sym typeface="Roboto"/>
              </a:endParaRPr>
            </a:p>
          </p:txBody>
        </p:sp>
      </p:grpSp>
      <p:grpSp>
        <p:nvGrpSpPr>
          <p:cNvPr id="180" name="Google Shape;180;p25"/>
          <p:cNvGrpSpPr/>
          <p:nvPr/>
        </p:nvGrpSpPr>
        <p:grpSpPr>
          <a:xfrm>
            <a:off x="76195" y="1975000"/>
            <a:ext cx="1068600" cy="1068600"/>
            <a:chOff x="4738473" y="4984603"/>
            <a:chExt cx="1068600" cy="1068600"/>
          </a:xfrm>
        </p:grpSpPr>
        <p:sp>
          <p:nvSpPr>
            <p:cNvPr id="181" name="Google Shape;181;p25"/>
            <p:cNvSpPr/>
            <p:nvPr/>
          </p:nvSpPr>
          <p:spPr>
            <a:xfrm>
              <a:off x="4738473" y="4984603"/>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txBox="1"/>
            <p:nvPr/>
          </p:nvSpPr>
          <p:spPr>
            <a:xfrm>
              <a:off x="4891475" y="5152753"/>
              <a:ext cx="762600" cy="7323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2200">
                  <a:solidFill>
                    <a:srgbClr val="FFFFFF"/>
                  </a:solidFill>
                  <a:latin typeface="Roboto"/>
                  <a:ea typeface="Roboto"/>
                  <a:cs typeface="Roboto"/>
                  <a:sym typeface="Roboto"/>
                </a:rPr>
                <a:t>nom</a:t>
              </a:r>
              <a:endParaRPr i="1" sz="2500">
                <a:solidFill>
                  <a:srgbClr val="FFFFFF"/>
                </a:solidFill>
                <a:latin typeface="Roboto"/>
                <a:ea typeface="Roboto"/>
                <a:cs typeface="Roboto"/>
                <a:sym typeface="Roboto"/>
              </a:endParaRPr>
            </a:p>
          </p:txBody>
        </p:sp>
      </p:grpSp>
      <p:sp>
        <p:nvSpPr>
          <p:cNvPr id="183" name="Google Shape;183;p25"/>
          <p:cNvSpPr/>
          <p:nvPr/>
        </p:nvSpPr>
        <p:spPr>
          <a:xfrm rot="-5400000">
            <a:off x="2780900" y="-819475"/>
            <a:ext cx="3513300" cy="6769800"/>
          </a:xfrm>
          <a:prstGeom prst="ellipse">
            <a:avLst/>
          </a:prstGeom>
          <a:noFill/>
          <a:ln cap="flat" cmpd="sng" w="19050">
            <a:solidFill>
              <a:srgbClr val="C27BA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25"/>
          <p:cNvGrpSpPr/>
          <p:nvPr/>
        </p:nvGrpSpPr>
        <p:grpSpPr>
          <a:xfrm>
            <a:off x="3670488" y="1649445"/>
            <a:ext cx="1815900" cy="1815900"/>
            <a:chOff x="3664038" y="1663782"/>
            <a:chExt cx="1815900" cy="1815900"/>
          </a:xfrm>
        </p:grpSpPr>
        <p:sp>
          <p:nvSpPr>
            <p:cNvPr id="185" name="Google Shape;185;p25"/>
            <p:cNvSpPr/>
            <p:nvPr/>
          </p:nvSpPr>
          <p:spPr>
            <a:xfrm>
              <a:off x="3664038" y="1663782"/>
              <a:ext cx="1815900" cy="1815900"/>
            </a:xfrm>
            <a:prstGeom prst="ellipse">
              <a:avLst/>
            </a:prstGeom>
            <a:solidFill>
              <a:schemeClr val="dk2"/>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txBox="1"/>
            <p:nvPr/>
          </p:nvSpPr>
          <p:spPr>
            <a:xfrm>
              <a:off x="3900000" y="2082288"/>
              <a:ext cx="1447800" cy="826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latin typeface="Roboto"/>
                  <a:ea typeface="Roboto"/>
                  <a:cs typeface="Roboto"/>
                  <a:sym typeface="Roboto"/>
                </a:rPr>
                <a:t>      </a:t>
              </a:r>
              <a:r>
                <a:rPr b="1" lang="en" sz="2900">
                  <a:solidFill>
                    <a:srgbClr val="FFFFFF"/>
                  </a:solidFill>
                  <a:latin typeface="Roboto"/>
                  <a:ea typeface="Roboto"/>
                  <a:cs typeface="Roboto"/>
                  <a:sym typeface="Roboto"/>
                </a:rPr>
                <a:t>Patient</a:t>
              </a:r>
              <a:endParaRPr b="1" sz="2900">
                <a:solidFill>
                  <a:srgbClr val="FFFFFF"/>
                </a:solidFill>
                <a:latin typeface="Roboto"/>
                <a:ea typeface="Roboto"/>
                <a:cs typeface="Roboto"/>
                <a:sym typeface="Roboto"/>
              </a:endParaRPr>
            </a:p>
          </p:txBody>
        </p:sp>
      </p:grpSp>
      <p:sp>
        <p:nvSpPr>
          <p:cNvPr id="187" name="Google Shape;187;p25"/>
          <p:cNvSpPr txBox="1"/>
          <p:nvPr/>
        </p:nvSpPr>
        <p:spPr>
          <a:xfrm>
            <a:off x="6544975" y="451450"/>
            <a:ext cx="99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Nom de medecin</a:t>
            </a:r>
            <a:endParaRPr>
              <a:solidFill>
                <a:srgbClr val="FFFFFF"/>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p:nvPr/>
        </p:nvSpPr>
        <p:spPr>
          <a:xfrm>
            <a:off x="1301550" y="1135025"/>
            <a:ext cx="6540900" cy="2729400"/>
          </a:xfrm>
          <a:prstGeom prst="ellipse">
            <a:avLst/>
          </a:prstGeom>
          <a:noFill/>
          <a:ln cap="flat" cmpd="sng" w="19050">
            <a:solidFill>
              <a:srgbClr val="C27BA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26"/>
          <p:cNvGrpSpPr/>
          <p:nvPr/>
        </p:nvGrpSpPr>
        <p:grpSpPr>
          <a:xfrm>
            <a:off x="2779238" y="1597282"/>
            <a:ext cx="1815900" cy="1815900"/>
            <a:chOff x="3435438" y="1663782"/>
            <a:chExt cx="1815900" cy="1815900"/>
          </a:xfrm>
        </p:grpSpPr>
        <p:sp>
          <p:nvSpPr>
            <p:cNvPr id="194" name="Google Shape;194;p26"/>
            <p:cNvSpPr/>
            <p:nvPr/>
          </p:nvSpPr>
          <p:spPr>
            <a:xfrm>
              <a:off x="3435438" y="1663782"/>
              <a:ext cx="1815900" cy="1815900"/>
            </a:xfrm>
            <a:prstGeom prst="ellipse">
              <a:avLst/>
            </a:prstGeom>
            <a:solidFill>
              <a:schemeClr val="dk2"/>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txBox="1"/>
            <p:nvPr/>
          </p:nvSpPr>
          <p:spPr>
            <a:xfrm>
              <a:off x="3621875" y="2158475"/>
              <a:ext cx="1606200" cy="826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700">
                  <a:solidFill>
                    <a:srgbClr val="FFFFFF"/>
                  </a:solidFill>
                  <a:latin typeface="Roboto"/>
                  <a:ea typeface="Roboto"/>
                  <a:cs typeface="Roboto"/>
                  <a:sym typeface="Roboto"/>
                </a:rPr>
                <a:t>RDV analyse de sang</a:t>
              </a:r>
              <a:endParaRPr b="1" sz="1700">
                <a:solidFill>
                  <a:srgbClr val="FFFFFF"/>
                </a:solidFill>
                <a:latin typeface="Roboto"/>
                <a:ea typeface="Roboto"/>
                <a:cs typeface="Roboto"/>
                <a:sym typeface="Roboto"/>
              </a:endParaRPr>
            </a:p>
          </p:txBody>
        </p:sp>
      </p:grpSp>
      <p:grpSp>
        <p:nvGrpSpPr>
          <p:cNvPr id="196" name="Google Shape;196;p26"/>
          <p:cNvGrpSpPr/>
          <p:nvPr/>
        </p:nvGrpSpPr>
        <p:grpSpPr>
          <a:xfrm>
            <a:off x="4595303" y="111354"/>
            <a:ext cx="1068600" cy="1068600"/>
            <a:chOff x="2631273" y="472971"/>
            <a:chExt cx="1068600" cy="1068600"/>
          </a:xfrm>
        </p:grpSpPr>
        <p:sp>
          <p:nvSpPr>
            <p:cNvPr id="197" name="Google Shape;197;p26"/>
            <p:cNvSpPr/>
            <p:nvPr/>
          </p:nvSpPr>
          <p:spPr>
            <a:xfrm>
              <a:off x="2631273" y="472971"/>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6"/>
            <p:cNvSpPr txBox="1"/>
            <p:nvPr/>
          </p:nvSpPr>
          <p:spPr>
            <a:xfrm>
              <a:off x="2784200" y="641197"/>
              <a:ext cx="762600" cy="7323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1600">
                  <a:solidFill>
                    <a:srgbClr val="FFFFFF"/>
                  </a:solidFill>
                  <a:latin typeface="Roboto"/>
                  <a:ea typeface="Roboto"/>
                  <a:cs typeface="Roboto"/>
                  <a:sym typeface="Roboto"/>
                </a:rPr>
                <a:t>RDV4</a:t>
              </a:r>
              <a:r>
                <a:rPr lang="en" sz="1200">
                  <a:solidFill>
                    <a:srgbClr val="FFFFFF"/>
                  </a:solidFill>
                  <a:latin typeface="Roboto"/>
                  <a:ea typeface="Roboto"/>
                  <a:cs typeface="Roboto"/>
                  <a:sym typeface="Roboto"/>
                </a:rPr>
                <a:t> </a:t>
              </a:r>
              <a:endParaRPr sz="1200">
                <a:solidFill>
                  <a:srgbClr val="FFFFFF"/>
                </a:solidFill>
                <a:latin typeface="Roboto"/>
                <a:ea typeface="Roboto"/>
                <a:cs typeface="Roboto"/>
                <a:sym typeface="Roboto"/>
              </a:endParaRPr>
            </a:p>
          </p:txBody>
        </p:sp>
      </p:grpSp>
      <p:grpSp>
        <p:nvGrpSpPr>
          <p:cNvPr id="199" name="Google Shape;199;p26"/>
          <p:cNvGrpSpPr/>
          <p:nvPr/>
        </p:nvGrpSpPr>
        <p:grpSpPr>
          <a:xfrm>
            <a:off x="7789728" y="1780575"/>
            <a:ext cx="1068600" cy="1068600"/>
            <a:chOff x="6217848" y="3579753"/>
            <a:chExt cx="1068600" cy="1068600"/>
          </a:xfrm>
        </p:grpSpPr>
        <p:sp>
          <p:nvSpPr>
            <p:cNvPr id="200" name="Google Shape;200;p26"/>
            <p:cNvSpPr/>
            <p:nvPr/>
          </p:nvSpPr>
          <p:spPr>
            <a:xfrm>
              <a:off x="6217848" y="3579753"/>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txBox="1"/>
            <p:nvPr/>
          </p:nvSpPr>
          <p:spPr>
            <a:xfrm>
              <a:off x="6402046" y="3774403"/>
              <a:ext cx="645000" cy="7911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1500">
                  <a:solidFill>
                    <a:srgbClr val="FFFFFF"/>
                  </a:solidFill>
                  <a:latin typeface="Roboto"/>
                  <a:ea typeface="Roboto"/>
                  <a:cs typeface="Roboto"/>
                  <a:sym typeface="Roboto"/>
                </a:rPr>
                <a:t>RDV6</a:t>
              </a:r>
              <a:r>
                <a:rPr lang="en" sz="1100">
                  <a:solidFill>
                    <a:srgbClr val="FFFFFF"/>
                  </a:solidFill>
                  <a:latin typeface="Roboto"/>
                  <a:ea typeface="Roboto"/>
                  <a:cs typeface="Roboto"/>
                  <a:sym typeface="Roboto"/>
                </a:rPr>
                <a:t> </a:t>
              </a:r>
              <a:endParaRPr sz="1100">
                <a:solidFill>
                  <a:srgbClr val="FFFFFF"/>
                </a:solidFill>
                <a:latin typeface="Roboto"/>
                <a:ea typeface="Roboto"/>
                <a:cs typeface="Roboto"/>
                <a:sym typeface="Roboto"/>
              </a:endParaRPr>
            </a:p>
          </p:txBody>
        </p:sp>
      </p:grpSp>
      <p:grpSp>
        <p:nvGrpSpPr>
          <p:cNvPr id="202" name="Google Shape;202;p26"/>
          <p:cNvGrpSpPr/>
          <p:nvPr/>
        </p:nvGrpSpPr>
        <p:grpSpPr>
          <a:xfrm>
            <a:off x="2965678" y="154929"/>
            <a:ext cx="1068600" cy="1068600"/>
            <a:chOff x="2174073" y="853971"/>
            <a:chExt cx="1068600" cy="1068600"/>
          </a:xfrm>
        </p:grpSpPr>
        <p:sp>
          <p:nvSpPr>
            <p:cNvPr id="203" name="Google Shape;203;p26"/>
            <p:cNvSpPr/>
            <p:nvPr/>
          </p:nvSpPr>
          <p:spPr>
            <a:xfrm>
              <a:off x="2174073" y="853971"/>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txBox="1"/>
            <p:nvPr/>
          </p:nvSpPr>
          <p:spPr>
            <a:xfrm>
              <a:off x="2327000" y="1022197"/>
              <a:ext cx="762600" cy="7323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1500">
                  <a:solidFill>
                    <a:srgbClr val="FFFFFF"/>
                  </a:solidFill>
                  <a:latin typeface="Roboto"/>
                  <a:ea typeface="Roboto"/>
                  <a:cs typeface="Roboto"/>
                  <a:sym typeface="Roboto"/>
                </a:rPr>
                <a:t>RDV3</a:t>
              </a:r>
              <a:r>
                <a:rPr lang="en" sz="1100">
                  <a:solidFill>
                    <a:srgbClr val="FFFFFF"/>
                  </a:solidFill>
                  <a:latin typeface="Roboto"/>
                  <a:ea typeface="Roboto"/>
                  <a:cs typeface="Roboto"/>
                  <a:sym typeface="Roboto"/>
                </a:rPr>
                <a:t> </a:t>
              </a:r>
              <a:endParaRPr sz="1100">
                <a:solidFill>
                  <a:srgbClr val="FFFFFF"/>
                </a:solidFill>
                <a:latin typeface="Roboto"/>
                <a:ea typeface="Roboto"/>
                <a:cs typeface="Roboto"/>
                <a:sym typeface="Roboto"/>
              </a:endParaRPr>
            </a:p>
          </p:txBody>
        </p:sp>
      </p:grpSp>
      <p:grpSp>
        <p:nvGrpSpPr>
          <p:cNvPr id="205" name="Google Shape;205;p26"/>
          <p:cNvGrpSpPr/>
          <p:nvPr/>
        </p:nvGrpSpPr>
        <p:grpSpPr>
          <a:xfrm>
            <a:off x="1032895" y="3231800"/>
            <a:ext cx="1068600" cy="1068600"/>
            <a:chOff x="5214448" y="2700878"/>
            <a:chExt cx="1068600" cy="1068600"/>
          </a:xfrm>
        </p:grpSpPr>
        <p:sp>
          <p:nvSpPr>
            <p:cNvPr id="206" name="Google Shape;206;p26"/>
            <p:cNvSpPr/>
            <p:nvPr/>
          </p:nvSpPr>
          <p:spPr>
            <a:xfrm>
              <a:off x="5214448" y="2700878"/>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txBox="1"/>
            <p:nvPr/>
          </p:nvSpPr>
          <p:spPr>
            <a:xfrm>
              <a:off x="5367375" y="2869103"/>
              <a:ext cx="762600" cy="7323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1800">
                  <a:solidFill>
                    <a:srgbClr val="FFFFFF"/>
                  </a:solidFill>
                  <a:latin typeface="Roboto"/>
                  <a:ea typeface="Roboto"/>
                  <a:cs typeface="Roboto"/>
                  <a:sym typeface="Roboto"/>
                </a:rPr>
                <a:t>Date</a:t>
              </a:r>
              <a:endParaRPr i="1" sz="1800">
                <a:solidFill>
                  <a:srgbClr val="FFFFFF"/>
                </a:solidFill>
                <a:latin typeface="Roboto"/>
                <a:ea typeface="Roboto"/>
                <a:cs typeface="Roboto"/>
                <a:sym typeface="Roboto"/>
              </a:endParaRPr>
            </a:p>
          </p:txBody>
        </p:sp>
      </p:grpSp>
      <p:grpSp>
        <p:nvGrpSpPr>
          <p:cNvPr id="208" name="Google Shape;208;p26"/>
          <p:cNvGrpSpPr/>
          <p:nvPr/>
        </p:nvGrpSpPr>
        <p:grpSpPr>
          <a:xfrm>
            <a:off x="2720778" y="3779200"/>
            <a:ext cx="1068600" cy="1068600"/>
            <a:chOff x="5138248" y="3310478"/>
            <a:chExt cx="1068600" cy="1068600"/>
          </a:xfrm>
        </p:grpSpPr>
        <p:sp>
          <p:nvSpPr>
            <p:cNvPr id="209" name="Google Shape;209;p26"/>
            <p:cNvSpPr/>
            <p:nvPr/>
          </p:nvSpPr>
          <p:spPr>
            <a:xfrm>
              <a:off x="5138248" y="3310478"/>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
            <p:cNvSpPr txBox="1"/>
            <p:nvPr/>
          </p:nvSpPr>
          <p:spPr>
            <a:xfrm>
              <a:off x="5291250" y="3496978"/>
              <a:ext cx="762600" cy="7323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1500">
                  <a:solidFill>
                    <a:srgbClr val="FFFFFF"/>
                  </a:solidFill>
                  <a:latin typeface="Roboto"/>
                  <a:ea typeface="Roboto"/>
                  <a:cs typeface="Roboto"/>
                  <a:sym typeface="Roboto"/>
                </a:rPr>
                <a:t>RDV10</a:t>
              </a:r>
              <a:endParaRPr sz="1100">
                <a:solidFill>
                  <a:srgbClr val="FFFFFF"/>
                </a:solidFill>
                <a:latin typeface="Roboto"/>
                <a:ea typeface="Roboto"/>
                <a:cs typeface="Roboto"/>
                <a:sym typeface="Roboto"/>
              </a:endParaRPr>
            </a:p>
          </p:txBody>
        </p:sp>
      </p:grpSp>
      <p:grpSp>
        <p:nvGrpSpPr>
          <p:cNvPr id="211" name="Google Shape;211;p26"/>
          <p:cNvGrpSpPr/>
          <p:nvPr/>
        </p:nvGrpSpPr>
        <p:grpSpPr>
          <a:xfrm>
            <a:off x="7216528" y="3029925"/>
            <a:ext cx="1068600" cy="1068600"/>
            <a:chOff x="6129973" y="3441553"/>
            <a:chExt cx="1068600" cy="1068600"/>
          </a:xfrm>
        </p:grpSpPr>
        <p:sp>
          <p:nvSpPr>
            <p:cNvPr id="212" name="Google Shape;212;p26"/>
            <p:cNvSpPr/>
            <p:nvPr/>
          </p:nvSpPr>
          <p:spPr>
            <a:xfrm>
              <a:off x="6129973" y="3441553"/>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txBox="1"/>
            <p:nvPr/>
          </p:nvSpPr>
          <p:spPr>
            <a:xfrm>
              <a:off x="6282975" y="3609703"/>
              <a:ext cx="762600" cy="7323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1500">
                  <a:solidFill>
                    <a:srgbClr val="FFFFFF"/>
                  </a:solidFill>
                  <a:latin typeface="Roboto"/>
                  <a:ea typeface="Roboto"/>
                  <a:cs typeface="Roboto"/>
                  <a:sym typeface="Roboto"/>
                </a:rPr>
                <a:t>RDV7</a:t>
              </a:r>
              <a:r>
                <a:rPr lang="en" sz="1100">
                  <a:solidFill>
                    <a:srgbClr val="FFFFFF"/>
                  </a:solidFill>
                  <a:latin typeface="Roboto"/>
                  <a:ea typeface="Roboto"/>
                  <a:cs typeface="Roboto"/>
                  <a:sym typeface="Roboto"/>
                </a:rPr>
                <a:t> </a:t>
              </a:r>
              <a:endParaRPr sz="1100">
                <a:solidFill>
                  <a:srgbClr val="FFFFFF"/>
                </a:solidFill>
                <a:latin typeface="Roboto"/>
                <a:ea typeface="Roboto"/>
                <a:cs typeface="Roboto"/>
                <a:sym typeface="Roboto"/>
              </a:endParaRPr>
            </a:p>
          </p:txBody>
        </p:sp>
      </p:grpSp>
      <p:grpSp>
        <p:nvGrpSpPr>
          <p:cNvPr id="214" name="Google Shape;214;p26"/>
          <p:cNvGrpSpPr/>
          <p:nvPr/>
        </p:nvGrpSpPr>
        <p:grpSpPr>
          <a:xfrm>
            <a:off x="6301148" y="440821"/>
            <a:ext cx="1068600" cy="1068600"/>
            <a:chOff x="2859873" y="853971"/>
            <a:chExt cx="1068600" cy="1068600"/>
          </a:xfrm>
        </p:grpSpPr>
        <p:sp>
          <p:nvSpPr>
            <p:cNvPr id="215" name="Google Shape;215;p26"/>
            <p:cNvSpPr/>
            <p:nvPr/>
          </p:nvSpPr>
          <p:spPr>
            <a:xfrm>
              <a:off x="2859873" y="853971"/>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txBox="1"/>
            <p:nvPr/>
          </p:nvSpPr>
          <p:spPr>
            <a:xfrm>
              <a:off x="3012800" y="1022197"/>
              <a:ext cx="762600" cy="7323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1600">
                  <a:solidFill>
                    <a:srgbClr val="FFFFFF"/>
                  </a:solidFill>
                  <a:latin typeface="Roboto"/>
                  <a:ea typeface="Roboto"/>
                  <a:cs typeface="Roboto"/>
                  <a:sym typeface="Roboto"/>
                </a:rPr>
                <a:t>RDV5</a:t>
              </a:r>
              <a:endParaRPr sz="1200">
                <a:solidFill>
                  <a:srgbClr val="FFFFFF"/>
                </a:solidFill>
                <a:latin typeface="Roboto"/>
                <a:ea typeface="Roboto"/>
                <a:cs typeface="Roboto"/>
                <a:sym typeface="Roboto"/>
              </a:endParaRPr>
            </a:p>
          </p:txBody>
        </p:sp>
      </p:grpSp>
      <p:grpSp>
        <p:nvGrpSpPr>
          <p:cNvPr id="217" name="Google Shape;217;p26"/>
          <p:cNvGrpSpPr/>
          <p:nvPr/>
        </p:nvGrpSpPr>
        <p:grpSpPr>
          <a:xfrm>
            <a:off x="231795" y="1821425"/>
            <a:ext cx="1068600" cy="1068600"/>
            <a:chOff x="5214448" y="3234278"/>
            <a:chExt cx="1068600" cy="1068600"/>
          </a:xfrm>
        </p:grpSpPr>
        <p:sp>
          <p:nvSpPr>
            <p:cNvPr id="218" name="Google Shape;218;p26"/>
            <p:cNvSpPr/>
            <p:nvPr/>
          </p:nvSpPr>
          <p:spPr>
            <a:xfrm>
              <a:off x="5214448" y="3234278"/>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txBox="1"/>
            <p:nvPr/>
          </p:nvSpPr>
          <p:spPr>
            <a:xfrm>
              <a:off x="5367375" y="3402503"/>
              <a:ext cx="762600" cy="7323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1500">
                  <a:solidFill>
                    <a:srgbClr val="FFFFFF"/>
                  </a:solidFill>
                  <a:latin typeface="Roboto"/>
                  <a:ea typeface="Roboto"/>
                  <a:cs typeface="Roboto"/>
                  <a:sym typeface="Roboto"/>
                </a:rPr>
                <a:t>RDV1</a:t>
              </a:r>
              <a:endParaRPr i="1" sz="1500">
                <a:solidFill>
                  <a:srgbClr val="FFFFFF"/>
                </a:solidFill>
                <a:latin typeface="Roboto"/>
                <a:ea typeface="Roboto"/>
                <a:cs typeface="Roboto"/>
                <a:sym typeface="Roboto"/>
              </a:endParaRPr>
            </a:p>
          </p:txBody>
        </p:sp>
      </p:grpSp>
      <p:grpSp>
        <p:nvGrpSpPr>
          <p:cNvPr id="220" name="Google Shape;220;p26"/>
          <p:cNvGrpSpPr/>
          <p:nvPr/>
        </p:nvGrpSpPr>
        <p:grpSpPr>
          <a:xfrm>
            <a:off x="4300053" y="3875525"/>
            <a:ext cx="1068600" cy="1068600"/>
            <a:chOff x="3766648" y="3823703"/>
            <a:chExt cx="1068600" cy="1068600"/>
          </a:xfrm>
        </p:grpSpPr>
        <p:sp>
          <p:nvSpPr>
            <p:cNvPr id="221" name="Google Shape;221;p26"/>
            <p:cNvSpPr/>
            <p:nvPr/>
          </p:nvSpPr>
          <p:spPr>
            <a:xfrm>
              <a:off x="3766648" y="3823703"/>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txBox="1"/>
            <p:nvPr/>
          </p:nvSpPr>
          <p:spPr>
            <a:xfrm>
              <a:off x="3919650" y="4012028"/>
              <a:ext cx="762600" cy="7323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a:solidFill>
                    <a:srgbClr val="FFFFFF"/>
                  </a:solidFill>
                  <a:latin typeface="Roboto"/>
                  <a:ea typeface="Roboto"/>
                  <a:cs typeface="Roboto"/>
                  <a:sym typeface="Roboto"/>
                </a:rPr>
                <a:t>RDV9</a:t>
              </a:r>
              <a:endParaRPr sz="1000">
                <a:solidFill>
                  <a:srgbClr val="FFFFFF"/>
                </a:solidFill>
                <a:latin typeface="Roboto"/>
                <a:ea typeface="Roboto"/>
                <a:cs typeface="Roboto"/>
                <a:sym typeface="Roboto"/>
              </a:endParaRPr>
            </a:p>
          </p:txBody>
        </p:sp>
      </p:grpSp>
      <p:grpSp>
        <p:nvGrpSpPr>
          <p:cNvPr id="223" name="Google Shape;223;p26"/>
          <p:cNvGrpSpPr/>
          <p:nvPr/>
        </p:nvGrpSpPr>
        <p:grpSpPr>
          <a:xfrm>
            <a:off x="1279695" y="596825"/>
            <a:ext cx="1068600" cy="1068600"/>
            <a:chOff x="5214448" y="3234278"/>
            <a:chExt cx="1068600" cy="1068600"/>
          </a:xfrm>
        </p:grpSpPr>
        <p:sp>
          <p:nvSpPr>
            <p:cNvPr id="224" name="Google Shape;224;p26"/>
            <p:cNvSpPr/>
            <p:nvPr/>
          </p:nvSpPr>
          <p:spPr>
            <a:xfrm>
              <a:off x="5214448" y="3234278"/>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txBox="1"/>
            <p:nvPr/>
          </p:nvSpPr>
          <p:spPr>
            <a:xfrm>
              <a:off x="5367375" y="3402503"/>
              <a:ext cx="762600" cy="7323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a:solidFill>
                    <a:srgbClr val="FFFFFF"/>
                  </a:solidFill>
                  <a:latin typeface="Roboto"/>
                  <a:ea typeface="Roboto"/>
                  <a:cs typeface="Roboto"/>
                  <a:sym typeface="Roboto"/>
                </a:rPr>
                <a:t>RDV2</a:t>
              </a:r>
              <a:endParaRPr i="1">
                <a:solidFill>
                  <a:srgbClr val="FFFFFF"/>
                </a:solidFill>
                <a:latin typeface="Roboto"/>
                <a:ea typeface="Roboto"/>
                <a:cs typeface="Roboto"/>
                <a:sym typeface="Roboto"/>
              </a:endParaRPr>
            </a:p>
          </p:txBody>
        </p:sp>
      </p:grpSp>
      <p:grpSp>
        <p:nvGrpSpPr>
          <p:cNvPr id="226" name="Google Shape;226;p26"/>
          <p:cNvGrpSpPr/>
          <p:nvPr/>
        </p:nvGrpSpPr>
        <p:grpSpPr>
          <a:xfrm>
            <a:off x="5803128" y="3641325"/>
            <a:ext cx="1068600" cy="1068600"/>
            <a:chOff x="5214448" y="3234278"/>
            <a:chExt cx="1068600" cy="1068600"/>
          </a:xfrm>
        </p:grpSpPr>
        <p:sp>
          <p:nvSpPr>
            <p:cNvPr id="227" name="Google Shape;227;p26"/>
            <p:cNvSpPr/>
            <p:nvPr/>
          </p:nvSpPr>
          <p:spPr>
            <a:xfrm>
              <a:off x="5214448" y="3234278"/>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txBox="1"/>
            <p:nvPr/>
          </p:nvSpPr>
          <p:spPr>
            <a:xfrm>
              <a:off x="5367450" y="3402428"/>
              <a:ext cx="762600" cy="7323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a:solidFill>
                    <a:srgbClr val="FFFFFF"/>
                  </a:solidFill>
                  <a:latin typeface="Roboto"/>
                  <a:ea typeface="Roboto"/>
                  <a:cs typeface="Roboto"/>
                  <a:sym typeface="Roboto"/>
                </a:rPr>
                <a:t>RDV8</a:t>
              </a:r>
              <a:endParaRPr sz="1000">
                <a:solidFill>
                  <a:srgbClr val="FFFFFF"/>
                </a:solidFill>
                <a:latin typeface="Roboto"/>
                <a:ea typeface="Roboto"/>
                <a:cs typeface="Roboto"/>
                <a:sym typeface="Roboto"/>
              </a:endParaRPr>
            </a:p>
          </p:txBody>
        </p:sp>
      </p:grpSp>
      <p:grpSp>
        <p:nvGrpSpPr>
          <p:cNvPr id="229" name="Google Shape;229;p26"/>
          <p:cNvGrpSpPr/>
          <p:nvPr/>
        </p:nvGrpSpPr>
        <p:grpSpPr>
          <a:xfrm>
            <a:off x="4300038" y="1591770"/>
            <a:ext cx="1815900" cy="1815900"/>
            <a:chOff x="3664038" y="1663782"/>
            <a:chExt cx="1815900" cy="1815900"/>
          </a:xfrm>
        </p:grpSpPr>
        <p:sp>
          <p:nvSpPr>
            <p:cNvPr id="230" name="Google Shape;230;p26"/>
            <p:cNvSpPr/>
            <p:nvPr/>
          </p:nvSpPr>
          <p:spPr>
            <a:xfrm>
              <a:off x="3664038" y="1663782"/>
              <a:ext cx="1815900" cy="1815900"/>
            </a:xfrm>
            <a:prstGeom prst="ellipse">
              <a:avLst/>
            </a:prstGeom>
            <a:solidFill>
              <a:schemeClr val="dk2"/>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txBox="1"/>
            <p:nvPr/>
          </p:nvSpPr>
          <p:spPr>
            <a:xfrm>
              <a:off x="3899988" y="2158482"/>
              <a:ext cx="1344000" cy="826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FFF"/>
                  </a:solidFill>
                  <a:latin typeface="Roboto"/>
                  <a:ea typeface="Roboto"/>
                  <a:cs typeface="Roboto"/>
                  <a:sym typeface="Roboto"/>
                </a:rPr>
                <a:t>RDV scanner</a:t>
              </a:r>
              <a:endParaRPr b="1" sz="2000">
                <a:solidFill>
                  <a:srgbClr val="FFFFFF"/>
                </a:solidFill>
                <a:latin typeface="Roboto"/>
                <a:ea typeface="Roboto"/>
                <a:cs typeface="Roboto"/>
                <a:sym typeface="Robot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p:nvPr/>
        </p:nvSpPr>
        <p:spPr>
          <a:xfrm>
            <a:off x="941550" y="1044425"/>
            <a:ext cx="7260900" cy="3063000"/>
          </a:xfrm>
          <a:prstGeom prst="ellipse">
            <a:avLst/>
          </a:prstGeom>
          <a:noFill/>
          <a:ln cap="flat" cmpd="sng" w="19050">
            <a:solidFill>
              <a:srgbClr val="A64D7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27"/>
          <p:cNvGrpSpPr/>
          <p:nvPr/>
        </p:nvGrpSpPr>
        <p:grpSpPr>
          <a:xfrm>
            <a:off x="3769838" y="1597282"/>
            <a:ext cx="1815900" cy="1815900"/>
            <a:chOff x="3435438" y="1663782"/>
            <a:chExt cx="1815900" cy="1815900"/>
          </a:xfrm>
        </p:grpSpPr>
        <p:sp>
          <p:nvSpPr>
            <p:cNvPr id="238" name="Google Shape;238;p27"/>
            <p:cNvSpPr/>
            <p:nvPr/>
          </p:nvSpPr>
          <p:spPr>
            <a:xfrm>
              <a:off x="3435438" y="1663782"/>
              <a:ext cx="1815900" cy="1815900"/>
            </a:xfrm>
            <a:prstGeom prst="ellipse">
              <a:avLst/>
            </a:prstGeom>
            <a:solidFill>
              <a:schemeClr val="dk2"/>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txBox="1"/>
            <p:nvPr/>
          </p:nvSpPr>
          <p:spPr>
            <a:xfrm>
              <a:off x="3671401" y="2158475"/>
              <a:ext cx="1445700" cy="826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700">
                  <a:solidFill>
                    <a:srgbClr val="FFFFFF"/>
                  </a:solidFill>
                  <a:latin typeface="Roboto"/>
                  <a:ea typeface="Roboto"/>
                  <a:cs typeface="Roboto"/>
                  <a:sym typeface="Roboto"/>
                </a:rPr>
                <a:t>RDV analyse de sang</a:t>
              </a:r>
              <a:endParaRPr b="1" sz="1700">
                <a:solidFill>
                  <a:srgbClr val="FFFFFF"/>
                </a:solidFill>
                <a:latin typeface="Roboto"/>
                <a:ea typeface="Roboto"/>
                <a:cs typeface="Roboto"/>
                <a:sym typeface="Roboto"/>
              </a:endParaRPr>
            </a:p>
          </p:txBody>
        </p:sp>
      </p:grpSp>
      <p:grpSp>
        <p:nvGrpSpPr>
          <p:cNvPr id="240" name="Google Shape;240;p27"/>
          <p:cNvGrpSpPr/>
          <p:nvPr/>
        </p:nvGrpSpPr>
        <p:grpSpPr>
          <a:xfrm>
            <a:off x="4499265" y="-11371"/>
            <a:ext cx="1068600" cy="1068600"/>
            <a:chOff x="2631273" y="472971"/>
            <a:chExt cx="1068600" cy="1068600"/>
          </a:xfrm>
        </p:grpSpPr>
        <p:sp>
          <p:nvSpPr>
            <p:cNvPr id="241" name="Google Shape;241;p27"/>
            <p:cNvSpPr/>
            <p:nvPr/>
          </p:nvSpPr>
          <p:spPr>
            <a:xfrm>
              <a:off x="2631273" y="472971"/>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txBox="1"/>
            <p:nvPr/>
          </p:nvSpPr>
          <p:spPr>
            <a:xfrm>
              <a:off x="2784200" y="641197"/>
              <a:ext cx="762600" cy="7323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1600">
                  <a:solidFill>
                    <a:srgbClr val="FFFFFF"/>
                  </a:solidFill>
                  <a:latin typeface="Roboto"/>
                  <a:ea typeface="Roboto"/>
                  <a:cs typeface="Roboto"/>
                  <a:sym typeface="Roboto"/>
                </a:rPr>
                <a:t>RDV4</a:t>
              </a:r>
              <a:r>
                <a:rPr lang="en" sz="1200">
                  <a:solidFill>
                    <a:srgbClr val="FFFFFF"/>
                  </a:solidFill>
                  <a:latin typeface="Roboto"/>
                  <a:ea typeface="Roboto"/>
                  <a:cs typeface="Roboto"/>
                  <a:sym typeface="Roboto"/>
                </a:rPr>
                <a:t> </a:t>
              </a:r>
              <a:endParaRPr sz="1200">
                <a:solidFill>
                  <a:srgbClr val="FFFFFF"/>
                </a:solidFill>
                <a:latin typeface="Roboto"/>
                <a:ea typeface="Roboto"/>
                <a:cs typeface="Roboto"/>
                <a:sym typeface="Roboto"/>
              </a:endParaRPr>
            </a:p>
          </p:txBody>
        </p:sp>
      </p:grpSp>
      <p:grpSp>
        <p:nvGrpSpPr>
          <p:cNvPr id="243" name="Google Shape;243;p27"/>
          <p:cNvGrpSpPr/>
          <p:nvPr/>
        </p:nvGrpSpPr>
        <p:grpSpPr>
          <a:xfrm>
            <a:off x="3575045" y="4090573"/>
            <a:ext cx="1068600" cy="1068600"/>
            <a:chOff x="5214448" y="3234278"/>
            <a:chExt cx="1068600" cy="1068600"/>
          </a:xfrm>
        </p:grpSpPr>
        <p:sp>
          <p:nvSpPr>
            <p:cNvPr id="244" name="Google Shape;244;p27"/>
            <p:cNvSpPr/>
            <p:nvPr/>
          </p:nvSpPr>
          <p:spPr>
            <a:xfrm>
              <a:off x="5214448" y="3234278"/>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txBox="1"/>
            <p:nvPr/>
          </p:nvSpPr>
          <p:spPr>
            <a:xfrm>
              <a:off x="5353225" y="3392003"/>
              <a:ext cx="762600" cy="7323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 sz="1500">
                  <a:solidFill>
                    <a:srgbClr val="FFFFFF"/>
                  </a:solidFill>
                  <a:latin typeface="Roboto"/>
                  <a:ea typeface="Roboto"/>
                  <a:cs typeface="Roboto"/>
                  <a:sym typeface="Roboto"/>
                </a:rPr>
                <a:t>RDV12</a:t>
              </a:r>
              <a:endParaRPr sz="1100">
                <a:solidFill>
                  <a:srgbClr val="FFFFFF"/>
                </a:solidFill>
                <a:latin typeface="Roboto"/>
                <a:ea typeface="Roboto"/>
                <a:cs typeface="Roboto"/>
                <a:sym typeface="Roboto"/>
              </a:endParaRPr>
            </a:p>
          </p:txBody>
        </p:sp>
      </p:grpSp>
      <p:grpSp>
        <p:nvGrpSpPr>
          <p:cNvPr id="246" name="Google Shape;246;p27"/>
          <p:cNvGrpSpPr/>
          <p:nvPr/>
        </p:nvGrpSpPr>
        <p:grpSpPr>
          <a:xfrm>
            <a:off x="4910170" y="4057775"/>
            <a:ext cx="1068600" cy="1068600"/>
            <a:chOff x="5214448" y="3310478"/>
            <a:chExt cx="1068600" cy="1068600"/>
          </a:xfrm>
        </p:grpSpPr>
        <p:sp>
          <p:nvSpPr>
            <p:cNvPr id="247" name="Google Shape;247;p27"/>
            <p:cNvSpPr/>
            <p:nvPr/>
          </p:nvSpPr>
          <p:spPr>
            <a:xfrm>
              <a:off x="5214448" y="3310478"/>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txBox="1"/>
            <p:nvPr/>
          </p:nvSpPr>
          <p:spPr>
            <a:xfrm>
              <a:off x="5367378" y="3589528"/>
              <a:ext cx="762600" cy="5454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 sz="1500">
                  <a:solidFill>
                    <a:srgbClr val="FFFFFF"/>
                  </a:solidFill>
                  <a:latin typeface="Roboto"/>
                  <a:ea typeface="Roboto"/>
                  <a:cs typeface="Roboto"/>
                  <a:sym typeface="Roboto"/>
                </a:rPr>
                <a:t>RDV11</a:t>
              </a:r>
              <a:endParaRPr sz="1100">
                <a:solidFill>
                  <a:srgbClr val="FFFFFF"/>
                </a:solidFill>
                <a:latin typeface="Roboto"/>
                <a:ea typeface="Roboto"/>
                <a:cs typeface="Roboto"/>
                <a:sym typeface="Roboto"/>
              </a:endParaRPr>
            </a:p>
          </p:txBody>
        </p:sp>
      </p:grpSp>
      <p:grpSp>
        <p:nvGrpSpPr>
          <p:cNvPr id="249" name="Google Shape;249;p27"/>
          <p:cNvGrpSpPr/>
          <p:nvPr/>
        </p:nvGrpSpPr>
        <p:grpSpPr>
          <a:xfrm>
            <a:off x="6934228" y="376275"/>
            <a:ext cx="1068600" cy="1068600"/>
            <a:chOff x="6217848" y="3579753"/>
            <a:chExt cx="1068600" cy="1068600"/>
          </a:xfrm>
        </p:grpSpPr>
        <p:sp>
          <p:nvSpPr>
            <p:cNvPr id="250" name="Google Shape;250;p27"/>
            <p:cNvSpPr/>
            <p:nvPr/>
          </p:nvSpPr>
          <p:spPr>
            <a:xfrm>
              <a:off x="6217848" y="3579753"/>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txBox="1"/>
            <p:nvPr/>
          </p:nvSpPr>
          <p:spPr>
            <a:xfrm>
              <a:off x="6402046" y="3813353"/>
              <a:ext cx="733800" cy="5997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1500">
                  <a:solidFill>
                    <a:srgbClr val="FFFFFF"/>
                  </a:solidFill>
                  <a:latin typeface="Roboto"/>
                  <a:ea typeface="Roboto"/>
                  <a:cs typeface="Roboto"/>
                  <a:sym typeface="Roboto"/>
                </a:rPr>
                <a:t>RDV6</a:t>
              </a:r>
              <a:r>
                <a:rPr lang="en" sz="1100">
                  <a:solidFill>
                    <a:srgbClr val="FFFFFF"/>
                  </a:solidFill>
                  <a:latin typeface="Roboto"/>
                  <a:ea typeface="Roboto"/>
                  <a:cs typeface="Roboto"/>
                  <a:sym typeface="Roboto"/>
                </a:rPr>
                <a:t> </a:t>
              </a:r>
              <a:endParaRPr sz="1100">
                <a:solidFill>
                  <a:srgbClr val="FFFFFF"/>
                </a:solidFill>
                <a:latin typeface="Roboto"/>
                <a:ea typeface="Roboto"/>
                <a:cs typeface="Roboto"/>
                <a:sym typeface="Roboto"/>
              </a:endParaRPr>
            </a:p>
          </p:txBody>
        </p:sp>
      </p:grpSp>
      <p:grpSp>
        <p:nvGrpSpPr>
          <p:cNvPr id="252" name="Google Shape;252;p27"/>
          <p:cNvGrpSpPr/>
          <p:nvPr/>
        </p:nvGrpSpPr>
        <p:grpSpPr>
          <a:xfrm>
            <a:off x="3334665" y="-20496"/>
            <a:ext cx="1068600" cy="1068600"/>
            <a:chOff x="2174073" y="853971"/>
            <a:chExt cx="1068600" cy="1068600"/>
          </a:xfrm>
        </p:grpSpPr>
        <p:sp>
          <p:nvSpPr>
            <p:cNvPr id="253" name="Google Shape;253;p27"/>
            <p:cNvSpPr/>
            <p:nvPr/>
          </p:nvSpPr>
          <p:spPr>
            <a:xfrm>
              <a:off x="2174073" y="853971"/>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txBox="1"/>
            <p:nvPr/>
          </p:nvSpPr>
          <p:spPr>
            <a:xfrm>
              <a:off x="2327000" y="1022197"/>
              <a:ext cx="762600" cy="7323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 sz="1600">
                  <a:solidFill>
                    <a:srgbClr val="FFFFFF"/>
                  </a:solidFill>
                  <a:latin typeface="Roboto"/>
                  <a:ea typeface="Roboto"/>
                  <a:cs typeface="Roboto"/>
                  <a:sym typeface="Roboto"/>
                </a:rPr>
                <a:t>RDV3</a:t>
              </a:r>
              <a:r>
                <a:rPr lang="en" sz="1200">
                  <a:solidFill>
                    <a:srgbClr val="FFFFFF"/>
                  </a:solidFill>
                  <a:latin typeface="Roboto"/>
                  <a:ea typeface="Roboto"/>
                  <a:cs typeface="Roboto"/>
                  <a:sym typeface="Roboto"/>
                </a:rPr>
                <a:t> </a:t>
              </a:r>
              <a:endParaRPr sz="1200">
                <a:solidFill>
                  <a:srgbClr val="FFFFFF"/>
                </a:solidFill>
                <a:latin typeface="Roboto"/>
                <a:ea typeface="Roboto"/>
                <a:cs typeface="Roboto"/>
                <a:sym typeface="Roboto"/>
              </a:endParaRPr>
            </a:p>
          </p:txBody>
        </p:sp>
      </p:grpSp>
      <p:grpSp>
        <p:nvGrpSpPr>
          <p:cNvPr id="255" name="Google Shape;255;p27"/>
          <p:cNvGrpSpPr/>
          <p:nvPr/>
        </p:nvGrpSpPr>
        <p:grpSpPr>
          <a:xfrm>
            <a:off x="3095" y="1707800"/>
            <a:ext cx="1068600" cy="1068600"/>
            <a:chOff x="5214448" y="3234278"/>
            <a:chExt cx="1068600" cy="1068600"/>
          </a:xfrm>
        </p:grpSpPr>
        <p:sp>
          <p:nvSpPr>
            <p:cNvPr id="256" name="Google Shape;256;p27"/>
            <p:cNvSpPr/>
            <p:nvPr/>
          </p:nvSpPr>
          <p:spPr>
            <a:xfrm>
              <a:off x="5214448" y="3234278"/>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txBox="1"/>
            <p:nvPr/>
          </p:nvSpPr>
          <p:spPr>
            <a:xfrm>
              <a:off x="5367375" y="3402503"/>
              <a:ext cx="762600" cy="7323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1700">
                  <a:solidFill>
                    <a:srgbClr val="FFFFFF"/>
                  </a:solidFill>
                  <a:latin typeface="Roboto"/>
                  <a:ea typeface="Roboto"/>
                  <a:cs typeface="Roboto"/>
                  <a:sym typeface="Roboto"/>
                </a:rPr>
                <a:t>Date</a:t>
              </a:r>
              <a:endParaRPr i="1" sz="1700">
                <a:solidFill>
                  <a:srgbClr val="FFFFFF"/>
                </a:solidFill>
                <a:latin typeface="Roboto"/>
                <a:ea typeface="Roboto"/>
                <a:cs typeface="Roboto"/>
                <a:sym typeface="Roboto"/>
              </a:endParaRPr>
            </a:p>
          </p:txBody>
        </p:sp>
      </p:grpSp>
      <p:grpSp>
        <p:nvGrpSpPr>
          <p:cNvPr id="258" name="Google Shape;258;p27"/>
          <p:cNvGrpSpPr/>
          <p:nvPr/>
        </p:nvGrpSpPr>
        <p:grpSpPr>
          <a:xfrm>
            <a:off x="6142678" y="3859362"/>
            <a:ext cx="1068600" cy="1068600"/>
            <a:chOff x="5138248" y="3310478"/>
            <a:chExt cx="1068600" cy="1068600"/>
          </a:xfrm>
        </p:grpSpPr>
        <p:sp>
          <p:nvSpPr>
            <p:cNvPr id="259" name="Google Shape;259;p27"/>
            <p:cNvSpPr/>
            <p:nvPr/>
          </p:nvSpPr>
          <p:spPr>
            <a:xfrm>
              <a:off x="5138248" y="3310478"/>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txBox="1"/>
            <p:nvPr/>
          </p:nvSpPr>
          <p:spPr>
            <a:xfrm>
              <a:off x="5291250" y="3496978"/>
              <a:ext cx="762600" cy="7323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 sz="1500">
                  <a:solidFill>
                    <a:srgbClr val="FFFFFF"/>
                  </a:solidFill>
                  <a:latin typeface="Roboto"/>
                  <a:ea typeface="Roboto"/>
                  <a:cs typeface="Roboto"/>
                  <a:sym typeface="Roboto"/>
                </a:rPr>
                <a:t>RDV10</a:t>
              </a:r>
              <a:endParaRPr sz="1100">
                <a:solidFill>
                  <a:srgbClr val="FFFFFF"/>
                </a:solidFill>
                <a:latin typeface="Roboto"/>
                <a:ea typeface="Roboto"/>
                <a:cs typeface="Roboto"/>
                <a:sym typeface="Roboto"/>
              </a:endParaRPr>
            </a:p>
          </p:txBody>
        </p:sp>
      </p:grpSp>
      <p:grpSp>
        <p:nvGrpSpPr>
          <p:cNvPr id="261" name="Google Shape;261;p27"/>
          <p:cNvGrpSpPr/>
          <p:nvPr/>
        </p:nvGrpSpPr>
        <p:grpSpPr>
          <a:xfrm>
            <a:off x="1313090" y="3557229"/>
            <a:ext cx="1068600" cy="1068600"/>
            <a:chOff x="2859873" y="853971"/>
            <a:chExt cx="1068600" cy="1068600"/>
          </a:xfrm>
        </p:grpSpPr>
        <p:sp>
          <p:nvSpPr>
            <p:cNvPr id="262" name="Google Shape;262;p27"/>
            <p:cNvSpPr/>
            <p:nvPr/>
          </p:nvSpPr>
          <p:spPr>
            <a:xfrm>
              <a:off x="2859873" y="853971"/>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txBox="1"/>
            <p:nvPr/>
          </p:nvSpPr>
          <p:spPr>
            <a:xfrm>
              <a:off x="3012800" y="1022197"/>
              <a:ext cx="762600" cy="7323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1500">
                  <a:solidFill>
                    <a:srgbClr val="FFFFFF"/>
                  </a:solidFill>
                  <a:latin typeface="Roboto"/>
                  <a:ea typeface="Roboto"/>
                  <a:cs typeface="Roboto"/>
                  <a:sym typeface="Roboto"/>
                </a:rPr>
                <a:t>RDV14</a:t>
              </a:r>
              <a:r>
                <a:rPr lang="en" sz="1100">
                  <a:solidFill>
                    <a:srgbClr val="FFFFFF"/>
                  </a:solidFill>
                  <a:latin typeface="Roboto"/>
                  <a:ea typeface="Roboto"/>
                  <a:cs typeface="Roboto"/>
                  <a:sym typeface="Roboto"/>
                </a:rPr>
                <a:t> </a:t>
              </a:r>
              <a:endParaRPr sz="1100">
                <a:solidFill>
                  <a:srgbClr val="FFFFFF"/>
                </a:solidFill>
                <a:latin typeface="Roboto"/>
                <a:ea typeface="Roboto"/>
                <a:cs typeface="Roboto"/>
                <a:sym typeface="Roboto"/>
              </a:endParaRPr>
            </a:p>
          </p:txBody>
        </p:sp>
      </p:grpSp>
      <p:grpSp>
        <p:nvGrpSpPr>
          <p:cNvPr id="264" name="Google Shape;264;p27"/>
          <p:cNvGrpSpPr/>
          <p:nvPr/>
        </p:nvGrpSpPr>
        <p:grpSpPr>
          <a:xfrm>
            <a:off x="378595" y="2968500"/>
            <a:ext cx="1068600" cy="1068600"/>
            <a:chOff x="5138248" y="3234278"/>
            <a:chExt cx="1068600" cy="1068600"/>
          </a:xfrm>
        </p:grpSpPr>
        <p:sp>
          <p:nvSpPr>
            <p:cNvPr id="265" name="Google Shape;265;p27"/>
            <p:cNvSpPr/>
            <p:nvPr/>
          </p:nvSpPr>
          <p:spPr>
            <a:xfrm>
              <a:off x="5138248" y="3234278"/>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txBox="1"/>
            <p:nvPr/>
          </p:nvSpPr>
          <p:spPr>
            <a:xfrm>
              <a:off x="5275503" y="3475503"/>
              <a:ext cx="778200" cy="5832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1500">
                  <a:solidFill>
                    <a:srgbClr val="FFFFFF"/>
                  </a:solidFill>
                  <a:latin typeface="Roboto"/>
                  <a:ea typeface="Roboto"/>
                  <a:cs typeface="Roboto"/>
                  <a:sym typeface="Roboto"/>
                </a:rPr>
                <a:t>RDV15</a:t>
              </a:r>
              <a:r>
                <a:rPr lang="en" sz="1100">
                  <a:solidFill>
                    <a:srgbClr val="FFFFFF"/>
                  </a:solidFill>
                  <a:latin typeface="Roboto"/>
                  <a:ea typeface="Roboto"/>
                  <a:cs typeface="Roboto"/>
                  <a:sym typeface="Roboto"/>
                </a:rPr>
                <a:t> </a:t>
              </a:r>
              <a:endParaRPr sz="1100">
                <a:solidFill>
                  <a:srgbClr val="FFFFFF"/>
                </a:solidFill>
                <a:latin typeface="Roboto"/>
                <a:ea typeface="Roboto"/>
                <a:cs typeface="Roboto"/>
                <a:sym typeface="Roboto"/>
              </a:endParaRPr>
            </a:p>
          </p:txBody>
        </p:sp>
      </p:grpSp>
      <p:grpSp>
        <p:nvGrpSpPr>
          <p:cNvPr id="267" name="Google Shape;267;p27"/>
          <p:cNvGrpSpPr/>
          <p:nvPr/>
        </p:nvGrpSpPr>
        <p:grpSpPr>
          <a:xfrm>
            <a:off x="7941303" y="1140275"/>
            <a:ext cx="1068600" cy="1068600"/>
            <a:chOff x="6129973" y="3441553"/>
            <a:chExt cx="1068600" cy="1068600"/>
          </a:xfrm>
        </p:grpSpPr>
        <p:sp>
          <p:nvSpPr>
            <p:cNvPr id="268" name="Google Shape;268;p27"/>
            <p:cNvSpPr/>
            <p:nvPr/>
          </p:nvSpPr>
          <p:spPr>
            <a:xfrm>
              <a:off x="6129973" y="3441553"/>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txBox="1"/>
            <p:nvPr/>
          </p:nvSpPr>
          <p:spPr>
            <a:xfrm>
              <a:off x="6282975" y="3609703"/>
              <a:ext cx="762600" cy="7323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1500">
                  <a:solidFill>
                    <a:srgbClr val="FFFFFF"/>
                  </a:solidFill>
                  <a:latin typeface="Roboto"/>
                  <a:ea typeface="Roboto"/>
                  <a:cs typeface="Roboto"/>
                  <a:sym typeface="Roboto"/>
                </a:rPr>
                <a:t>RDV7</a:t>
              </a:r>
              <a:r>
                <a:rPr lang="en" sz="1100">
                  <a:solidFill>
                    <a:srgbClr val="FFFFFF"/>
                  </a:solidFill>
                  <a:latin typeface="Roboto"/>
                  <a:ea typeface="Roboto"/>
                  <a:cs typeface="Roboto"/>
                  <a:sym typeface="Roboto"/>
                </a:rPr>
                <a:t> </a:t>
              </a:r>
              <a:endParaRPr sz="1100">
                <a:solidFill>
                  <a:srgbClr val="FFFFFF"/>
                </a:solidFill>
                <a:latin typeface="Roboto"/>
                <a:ea typeface="Roboto"/>
                <a:cs typeface="Roboto"/>
                <a:sym typeface="Roboto"/>
              </a:endParaRPr>
            </a:p>
          </p:txBody>
        </p:sp>
      </p:grpSp>
      <p:grpSp>
        <p:nvGrpSpPr>
          <p:cNvPr id="270" name="Google Shape;270;p27"/>
          <p:cNvGrpSpPr/>
          <p:nvPr/>
        </p:nvGrpSpPr>
        <p:grpSpPr>
          <a:xfrm>
            <a:off x="5747848" y="-4729"/>
            <a:ext cx="1068600" cy="1068600"/>
            <a:chOff x="2859873" y="853971"/>
            <a:chExt cx="1068600" cy="1068600"/>
          </a:xfrm>
        </p:grpSpPr>
        <p:sp>
          <p:nvSpPr>
            <p:cNvPr id="271" name="Google Shape;271;p27"/>
            <p:cNvSpPr/>
            <p:nvPr/>
          </p:nvSpPr>
          <p:spPr>
            <a:xfrm>
              <a:off x="2859873" y="853971"/>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txBox="1"/>
            <p:nvPr/>
          </p:nvSpPr>
          <p:spPr>
            <a:xfrm>
              <a:off x="3012800" y="1022197"/>
              <a:ext cx="762600" cy="7323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 sz="1500">
                  <a:solidFill>
                    <a:srgbClr val="FFFFFF"/>
                  </a:solidFill>
                  <a:latin typeface="Roboto"/>
                  <a:ea typeface="Roboto"/>
                  <a:cs typeface="Roboto"/>
                  <a:sym typeface="Roboto"/>
                </a:rPr>
                <a:t>RDV5</a:t>
              </a:r>
              <a:endParaRPr sz="1100">
                <a:solidFill>
                  <a:srgbClr val="FFFFFF"/>
                </a:solidFill>
                <a:latin typeface="Roboto"/>
                <a:ea typeface="Roboto"/>
                <a:cs typeface="Roboto"/>
                <a:sym typeface="Roboto"/>
              </a:endParaRPr>
            </a:p>
          </p:txBody>
        </p:sp>
      </p:grpSp>
      <p:grpSp>
        <p:nvGrpSpPr>
          <p:cNvPr id="273" name="Google Shape;273;p27"/>
          <p:cNvGrpSpPr/>
          <p:nvPr/>
        </p:nvGrpSpPr>
        <p:grpSpPr>
          <a:xfrm>
            <a:off x="2440070" y="3938173"/>
            <a:ext cx="1068600" cy="1068600"/>
            <a:chOff x="5214448" y="3234278"/>
            <a:chExt cx="1068600" cy="1068600"/>
          </a:xfrm>
        </p:grpSpPr>
        <p:sp>
          <p:nvSpPr>
            <p:cNvPr id="274" name="Google Shape;274;p27"/>
            <p:cNvSpPr/>
            <p:nvPr/>
          </p:nvSpPr>
          <p:spPr>
            <a:xfrm>
              <a:off x="5214448" y="3234278"/>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txBox="1"/>
            <p:nvPr/>
          </p:nvSpPr>
          <p:spPr>
            <a:xfrm>
              <a:off x="5367375" y="3402503"/>
              <a:ext cx="762600" cy="7323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1500">
                  <a:solidFill>
                    <a:srgbClr val="FFFFFF"/>
                  </a:solidFill>
                  <a:latin typeface="Roboto"/>
                  <a:ea typeface="Roboto"/>
                  <a:cs typeface="Roboto"/>
                  <a:sym typeface="Roboto"/>
                </a:rPr>
                <a:t>RDV13</a:t>
              </a:r>
              <a:r>
                <a:rPr lang="en" sz="1100">
                  <a:solidFill>
                    <a:srgbClr val="FFFFFF"/>
                  </a:solidFill>
                  <a:latin typeface="Roboto"/>
                  <a:ea typeface="Roboto"/>
                  <a:cs typeface="Roboto"/>
                  <a:sym typeface="Roboto"/>
                </a:rPr>
                <a:t> </a:t>
              </a:r>
              <a:endParaRPr sz="1100">
                <a:solidFill>
                  <a:srgbClr val="FFFFFF"/>
                </a:solidFill>
                <a:latin typeface="Roboto"/>
                <a:ea typeface="Roboto"/>
                <a:cs typeface="Roboto"/>
                <a:sym typeface="Roboto"/>
              </a:endParaRPr>
            </a:p>
          </p:txBody>
        </p:sp>
      </p:grpSp>
      <p:grpSp>
        <p:nvGrpSpPr>
          <p:cNvPr id="276" name="Google Shape;276;p27"/>
          <p:cNvGrpSpPr/>
          <p:nvPr/>
        </p:nvGrpSpPr>
        <p:grpSpPr>
          <a:xfrm>
            <a:off x="855895" y="691025"/>
            <a:ext cx="1068600" cy="1068600"/>
            <a:chOff x="5214448" y="3234278"/>
            <a:chExt cx="1068600" cy="1068600"/>
          </a:xfrm>
        </p:grpSpPr>
        <p:sp>
          <p:nvSpPr>
            <p:cNvPr id="277" name="Google Shape;277;p27"/>
            <p:cNvSpPr/>
            <p:nvPr/>
          </p:nvSpPr>
          <p:spPr>
            <a:xfrm>
              <a:off x="5214448" y="3234278"/>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txBox="1"/>
            <p:nvPr/>
          </p:nvSpPr>
          <p:spPr>
            <a:xfrm>
              <a:off x="5367375" y="3402503"/>
              <a:ext cx="762600" cy="7323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1600">
                  <a:solidFill>
                    <a:srgbClr val="FFFFFF"/>
                  </a:solidFill>
                  <a:latin typeface="Roboto"/>
                  <a:ea typeface="Roboto"/>
                  <a:cs typeface="Roboto"/>
                  <a:sym typeface="Roboto"/>
                </a:rPr>
                <a:t>RDV1</a:t>
              </a:r>
              <a:endParaRPr i="1" sz="1600">
                <a:solidFill>
                  <a:srgbClr val="FFFFFF"/>
                </a:solidFill>
                <a:latin typeface="Roboto"/>
                <a:ea typeface="Roboto"/>
                <a:cs typeface="Roboto"/>
                <a:sym typeface="Roboto"/>
              </a:endParaRPr>
            </a:p>
          </p:txBody>
        </p:sp>
      </p:grpSp>
      <p:grpSp>
        <p:nvGrpSpPr>
          <p:cNvPr id="279" name="Google Shape;279;p27"/>
          <p:cNvGrpSpPr/>
          <p:nvPr/>
        </p:nvGrpSpPr>
        <p:grpSpPr>
          <a:xfrm>
            <a:off x="7231628" y="3412625"/>
            <a:ext cx="1068600" cy="1068600"/>
            <a:chOff x="5290648" y="3386678"/>
            <a:chExt cx="1068600" cy="1068600"/>
          </a:xfrm>
        </p:grpSpPr>
        <p:sp>
          <p:nvSpPr>
            <p:cNvPr id="280" name="Google Shape;280;p27"/>
            <p:cNvSpPr/>
            <p:nvPr/>
          </p:nvSpPr>
          <p:spPr>
            <a:xfrm>
              <a:off x="5290648" y="3386678"/>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txBox="1"/>
            <p:nvPr/>
          </p:nvSpPr>
          <p:spPr>
            <a:xfrm>
              <a:off x="5443571" y="3620403"/>
              <a:ext cx="762600" cy="5907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 sz="1600">
                  <a:solidFill>
                    <a:srgbClr val="FFFFFF"/>
                  </a:solidFill>
                  <a:latin typeface="Roboto"/>
                  <a:ea typeface="Roboto"/>
                  <a:cs typeface="Roboto"/>
                  <a:sym typeface="Roboto"/>
                </a:rPr>
                <a:t>RDV9</a:t>
              </a:r>
              <a:endParaRPr sz="1200">
                <a:solidFill>
                  <a:srgbClr val="FFFFFF"/>
                </a:solidFill>
                <a:latin typeface="Roboto"/>
                <a:ea typeface="Roboto"/>
                <a:cs typeface="Roboto"/>
                <a:sym typeface="Roboto"/>
              </a:endParaRPr>
            </a:p>
          </p:txBody>
        </p:sp>
      </p:grpSp>
      <p:grpSp>
        <p:nvGrpSpPr>
          <p:cNvPr id="282" name="Google Shape;282;p27"/>
          <p:cNvGrpSpPr/>
          <p:nvPr/>
        </p:nvGrpSpPr>
        <p:grpSpPr>
          <a:xfrm>
            <a:off x="2305238" y="1702157"/>
            <a:ext cx="1815900" cy="1815900"/>
            <a:chOff x="3664038" y="1663782"/>
            <a:chExt cx="1815900" cy="1815900"/>
          </a:xfrm>
        </p:grpSpPr>
        <p:sp>
          <p:nvSpPr>
            <p:cNvPr id="283" name="Google Shape;283;p27"/>
            <p:cNvSpPr/>
            <p:nvPr/>
          </p:nvSpPr>
          <p:spPr>
            <a:xfrm>
              <a:off x="3664038" y="1663782"/>
              <a:ext cx="1815900" cy="1815900"/>
            </a:xfrm>
            <a:prstGeom prst="ellipse">
              <a:avLst/>
            </a:prstGeom>
            <a:solidFill>
              <a:schemeClr val="dk2"/>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txBox="1"/>
            <p:nvPr/>
          </p:nvSpPr>
          <p:spPr>
            <a:xfrm>
              <a:off x="3899988" y="2158482"/>
              <a:ext cx="1344000" cy="826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FFFFFF"/>
                  </a:solidFill>
                  <a:latin typeface="Roboto"/>
                  <a:ea typeface="Roboto"/>
                  <a:cs typeface="Roboto"/>
                  <a:sym typeface="Roboto"/>
                </a:rPr>
                <a:t>RDV ordinaire</a:t>
              </a:r>
              <a:endParaRPr b="1" sz="2000">
                <a:solidFill>
                  <a:srgbClr val="FFFFFF"/>
                </a:solidFill>
                <a:latin typeface="Roboto"/>
                <a:ea typeface="Roboto"/>
                <a:cs typeface="Roboto"/>
                <a:sym typeface="Roboto"/>
              </a:endParaRPr>
            </a:p>
          </p:txBody>
        </p:sp>
      </p:grpSp>
      <p:grpSp>
        <p:nvGrpSpPr>
          <p:cNvPr id="285" name="Google Shape;285;p27"/>
          <p:cNvGrpSpPr/>
          <p:nvPr/>
        </p:nvGrpSpPr>
        <p:grpSpPr>
          <a:xfrm>
            <a:off x="2113670" y="206800"/>
            <a:ext cx="1068600" cy="1068600"/>
            <a:chOff x="5214448" y="3234278"/>
            <a:chExt cx="1068600" cy="1068600"/>
          </a:xfrm>
        </p:grpSpPr>
        <p:sp>
          <p:nvSpPr>
            <p:cNvPr id="286" name="Google Shape;286;p27"/>
            <p:cNvSpPr/>
            <p:nvPr/>
          </p:nvSpPr>
          <p:spPr>
            <a:xfrm>
              <a:off x="5214448" y="3234278"/>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txBox="1"/>
            <p:nvPr/>
          </p:nvSpPr>
          <p:spPr>
            <a:xfrm>
              <a:off x="5367375" y="3402503"/>
              <a:ext cx="762600" cy="7323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1600">
                  <a:solidFill>
                    <a:srgbClr val="FFFFFF"/>
                  </a:solidFill>
                  <a:latin typeface="Roboto"/>
                  <a:ea typeface="Roboto"/>
                  <a:cs typeface="Roboto"/>
                  <a:sym typeface="Roboto"/>
                </a:rPr>
                <a:t>RDV</a:t>
              </a:r>
              <a:r>
                <a:rPr i="1" lang="en" sz="1600">
                  <a:solidFill>
                    <a:srgbClr val="FFFFFF"/>
                  </a:solidFill>
                  <a:latin typeface="Roboto"/>
                  <a:ea typeface="Roboto"/>
                  <a:cs typeface="Roboto"/>
                  <a:sym typeface="Roboto"/>
                </a:rPr>
                <a:t>2</a:t>
              </a:r>
              <a:endParaRPr i="1" sz="1600">
                <a:solidFill>
                  <a:srgbClr val="FFFFFF"/>
                </a:solidFill>
                <a:latin typeface="Roboto"/>
                <a:ea typeface="Roboto"/>
                <a:cs typeface="Roboto"/>
                <a:sym typeface="Roboto"/>
              </a:endParaRPr>
            </a:p>
          </p:txBody>
        </p:sp>
      </p:grpSp>
      <p:grpSp>
        <p:nvGrpSpPr>
          <p:cNvPr id="288" name="Google Shape;288;p27"/>
          <p:cNvGrpSpPr/>
          <p:nvPr/>
        </p:nvGrpSpPr>
        <p:grpSpPr>
          <a:xfrm>
            <a:off x="8091978" y="2503225"/>
            <a:ext cx="1068600" cy="1068600"/>
            <a:chOff x="5214448" y="3234278"/>
            <a:chExt cx="1068600" cy="1068600"/>
          </a:xfrm>
        </p:grpSpPr>
        <p:sp>
          <p:nvSpPr>
            <p:cNvPr id="289" name="Google Shape;289;p27"/>
            <p:cNvSpPr/>
            <p:nvPr/>
          </p:nvSpPr>
          <p:spPr>
            <a:xfrm>
              <a:off x="5214448" y="3234278"/>
              <a:ext cx="1068600" cy="1068600"/>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txBox="1"/>
            <p:nvPr/>
          </p:nvSpPr>
          <p:spPr>
            <a:xfrm>
              <a:off x="5367450" y="3402428"/>
              <a:ext cx="762600" cy="7323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 sz="1600">
                  <a:solidFill>
                    <a:srgbClr val="FFFFFF"/>
                  </a:solidFill>
                  <a:latin typeface="Roboto"/>
                  <a:ea typeface="Roboto"/>
                  <a:cs typeface="Roboto"/>
                  <a:sym typeface="Roboto"/>
                </a:rPr>
                <a:t>RDV8</a:t>
              </a:r>
              <a:endParaRPr sz="1200">
                <a:solidFill>
                  <a:srgbClr val="FFFFFF"/>
                </a:solidFill>
                <a:latin typeface="Roboto"/>
                <a:ea typeface="Roboto"/>
                <a:cs typeface="Roboto"/>
                <a:sym typeface="Roboto"/>
              </a:endParaRPr>
            </a:p>
          </p:txBody>
        </p:sp>
      </p:grpSp>
      <p:grpSp>
        <p:nvGrpSpPr>
          <p:cNvPr id="291" name="Google Shape;291;p27"/>
          <p:cNvGrpSpPr/>
          <p:nvPr/>
        </p:nvGrpSpPr>
        <p:grpSpPr>
          <a:xfrm>
            <a:off x="5290638" y="1667970"/>
            <a:ext cx="1815900" cy="1815900"/>
            <a:chOff x="3664038" y="1663782"/>
            <a:chExt cx="1815900" cy="1815900"/>
          </a:xfrm>
        </p:grpSpPr>
        <p:sp>
          <p:nvSpPr>
            <p:cNvPr id="292" name="Google Shape;292;p27"/>
            <p:cNvSpPr/>
            <p:nvPr/>
          </p:nvSpPr>
          <p:spPr>
            <a:xfrm>
              <a:off x="3664038" y="1663782"/>
              <a:ext cx="1815900" cy="1815900"/>
            </a:xfrm>
            <a:prstGeom prst="ellipse">
              <a:avLst/>
            </a:prstGeom>
            <a:solidFill>
              <a:schemeClr val="dk2"/>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txBox="1"/>
            <p:nvPr/>
          </p:nvSpPr>
          <p:spPr>
            <a:xfrm>
              <a:off x="3899988" y="2158482"/>
              <a:ext cx="1344000" cy="826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FFF"/>
                  </a:solidFill>
                  <a:latin typeface="Roboto"/>
                  <a:ea typeface="Roboto"/>
                  <a:cs typeface="Roboto"/>
                  <a:sym typeface="Roboto"/>
                </a:rPr>
                <a:t>RDV radio</a:t>
              </a:r>
              <a:endParaRPr b="1" sz="2000">
                <a:solidFill>
                  <a:srgbClr val="FFFFFF"/>
                </a:solidFill>
                <a:latin typeface="Roboto"/>
                <a:ea typeface="Roboto"/>
                <a:cs typeface="Roboto"/>
                <a:sym typeface="Roboto"/>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8"/>
          <p:cNvSpPr/>
          <p:nvPr/>
        </p:nvSpPr>
        <p:spPr>
          <a:xfrm>
            <a:off x="2650525" y="334350"/>
            <a:ext cx="1829100" cy="1104900"/>
          </a:xfrm>
          <a:prstGeom prst="flowChartAlternateProcess">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
          <p:cNvSpPr txBox="1"/>
          <p:nvPr/>
        </p:nvSpPr>
        <p:spPr>
          <a:xfrm>
            <a:off x="2800525" y="586650"/>
            <a:ext cx="1829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FFFFF"/>
                </a:solidFill>
                <a:latin typeface="Open Sans"/>
                <a:ea typeface="Open Sans"/>
                <a:cs typeface="Open Sans"/>
                <a:sym typeface="Open Sans"/>
              </a:rPr>
              <a:t>Patient</a:t>
            </a:r>
            <a:endParaRPr b="1" sz="2300">
              <a:solidFill>
                <a:srgbClr val="FFFFFF"/>
              </a:solidFill>
              <a:latin typeface="Open Sans"/>
              <a:ea typeface="Open Sans"/>
              <a:cs typeface="Open Sans"/>
              <a:sym typeface="Open Sans"/>
            </a:endParaRPr>
          </a:p>
        </p:txBody>
      </p:sp>
      <p:sp>
        <p:nvSpPr>
          <p:cNvPr id="300" name="Google Shape;300;p28"/>
          <p:cNvSpPr/>
          <p:nvPr/>
        </p:nvSpPr>
        <p:spPr>
          <a:xfrm>
            <a:off x="3193450" y="1439250"/>
            <a:ext cx="615900" cy="633900"/>
          </a:xfrm>
          <a:prstGeom prst="downArrow">
            <a:avLst>
              <a:gd fmla="val 50000" name="adj1"/>
              <a:gd fmla="val 50000" name="adj2"/>
            </a:avLst>
          </a:prstGeom>
          <a:solidFill>
            <a:srgbClr val="85858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rot="5400000">
            <a:off x="2242075" y="2571750"/>
            <a:ext cx="2736000" cy="17388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4957100" y="317100"/>
            <a:ext cx="1829100" cy="1104900"/>
          </a:xfrm>
          <a:prstGeom prst="flowChartAlternateProcess">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5576225" y="1422000"/>
            <a:ext cx="615900" cy="633900"/>
          </a:xfrm>
          <a:prstGeom prst="downArrow">
            <a:avLst>
              <a:gd fmla="val 50000" name="adj1"/>
              <a:gd fmla="val 50000" name="adj2"/>
            </a:avLst>
          </a:prstGeom>
          <a:solidFill>
            <a:srgbClr val="85858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8"/>
          <p:cNvSpPr/>
          <p:nvPr/>
        </p:nvSpPr>
        <p:spPr>
          <a:xfrm rot="5400000">
            <a:off x="4548650" y="2554500"/>
            <a:ext cx="2736000" cy="17388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8"/>
          <p:cNvSpPr/>
          <p:nvPr/>
        </p:nvSpPr>
        <p:spPr>
          <a:xfrm>
            <a:off x="7190900" y="334350"/>
            <a:ext cx="1738800" cy="1104900"/>
          </a:xfrm>
          <a:prstGeom prst="flowChartAlternateProcess">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p:nvPr/>
        </p:nvSpPr>
        <p:spPr>
          <a:xfrm>
            <a:off x="7752200" y="1435500"/>
            <a:ext cx="615900" cy="633900"/>
          </a:xfrm>
          <a:prstGeom prst="downArrow">
            <a:avLst>
              <a:gd fmla="val 50000" name="adj1"/>
              <a:gd fmla="val 50000" name="adj2"/>
            </a:avLst>
          </a:prstGeom>
          <a:solidFill>
            <a:srgbClr val="85858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p:nvPr/>
        </p:nvSpPr>
        <p:spPr>
          <a:xfrm rot="5400000">
            <a:off x="6692150" y="2571750"/>
            <a:ext cx="2736000" cy="17388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
          <p:cNvSpPr txBox="1"/>
          <p:nvPr/>
        </p:nvSpPr>
        <p:spPr>
          <a:xfrm>
            <a:off x="2800525" y="2499300"/>
            <a:ext cx="20283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rPr>
              <a:t>-I</a:t>
            </a:r>
            <a:r>
              <a:rPr lang="en" sz="1600">
                <a:solidFill>
                  <a:srgbClr val="FFFFFF"/>
                </a:solidFill>
              </a:rPr>
              <a:t>d</a:t>
            </a:r>
            <a:endParaRPr sz="1600">
              <a:solidFill>
                <a:srgbClr val="FFFFFF"/>
              </a:solidFill>
            </a:endParaRPr>
          </a:p>
          <a:p>
            <a:pPr indent="0" lvl="0" marL="0" rtl="0" algn="l">
              <a:spcBef>
                <a:spcPts val="0"/>
              </a:spcBef>
              <a:spcAft>
                <a:spcPts val="0"/>
              </a:spcAft>
              <a:buNone/>
            </a:pPr>
            <a:r>
              <a:rPr lang="en" sz="1600">
                <a:solidFill>
                  <a:srgbClr val="FFFFFF"/>
                </a:solidFill>
              </a:rPr>
              <a:t>-nom</a:t>
            </a:r>
            <a:endParaRPr sz="1600">
              <a:solidFill>
                <a:srgbClr val="FFFFFF"/>
              </a:solidFill>
            </a:endParaRPr>
          </a:p>
          <a:p>
            <a:pPr indent="0" lvl="0" marL="0" rtl="0" algn="l">
              <a:spcBef>
                <a:spcPts val="0"/>
              </a:spcBef>
              <a:spcAft>
                <a:spcPts val="0"/>
              </a:spcAft>
              <a:buNone/>
            </a:pPr>
            <a:r>
              <a:rPr lang="en" sz="1600">
                <a:solidFill>
                  <a:srgbClr val="FFFFFF"/>
                </a:solidFill>
              </a:rPr>
              <a:t>-prenom</a:t>
            </a:r>
            <a:endParaRPr sz="1600">
              <a:solidFill>
                <a:srgbClr val="FFFFFF"/>
              </a:solidFill>
            </a:endParaRPr>
          </a:p>
          <a:p>
            <a:pPr indent="0" lvl="0" marL="0" rtl="0" algn="l">
              <a:spcBef>
                <a:spcPts val="0"/>
              </a:spcBef>
              <a:spcAft>
                <a:spcPts val="0"/>
              </a:spcAft>
              <a:buNone/>
            </a:pPr>
            <a:r>
              <a:rPr lang="en" sz="1600">
                <a:solidFill>
                  <a:srgbClr val="FFFFFF"/>
                </a:solidFill>
              </a:rPr>
              <a:t>-nom de medcin</a:t>
            </a:r>
            <a:endParaRPr sz="1600">
              <a:solidFill>
                <a:srgbClr val="FFFFFF"/>
              </a:solidFill>
            </a:endParaRPr>
          </a:p>
          <a:p>
            <a:pPr indent="0" lvl="0" marL="0" rtl="0" algn="l">
              <a:spcBef>
                <a:spcPts val="0"/>
              </a:spcBef>
              <a:spcAft>
                <a:spcPts val="0"/>
              </a:spcAft>
              <a:buNone/>
            </a:pPr>
            <a:r>
              <a:rPr lang="en" sz="1600">
                <a:solidFill>
                  <a:srgbClr val="FFFFFF"/>
                </a:solidFill>
              </a:rPr>
              <a:t>-besoin</a:t>
            </a:r>
            <a:endParaRPr sz="1600">
              <a:solidFill>
                <a:srgbClr val="FFFFFF"/>
              </a:solidFill>
            </a:endParaRPr>
          </a:p>
          <a:p>
            <a:pPr indent="0" lvl="0" marL="0" rtl="0" algn="l">
              <a:spcBef>
                <a:spcPts val="0"/>
              </a:spcBef>
              <a:spcAft>
                <a:spcPts val="0"/>
              </a:spcAft>
              <a:buClr>
                <a:schemeClr val="dk1"/>
              </a:buClr>
              <a:buSzPts val="1100"/>
              <a:buFont typeface="Arial"/>
              <a:buNone/>
            </a:pPr>
            <a:r>
              <a:rPr lang="en" sz="1600">
                <a:solidFill>
                  <a:srgbClr val="FFFFFF"/>
                </a:solidFill>
              </a:rPr>
              <a:t>-etat</a:t>
            </a:r>
            <a:endParaRPr sz="1600">
              <a:solidFill>
                <a:srgbClr val="FFFFFF"/>
              </a:solidFill>
            </a:endParaRPr>
          </a:p>
        </p:txBody>
      </p:sp>
      <p:sp>
        <p:nvSpPr>
          <p:cNvPr id="309" name="Google Shape;309;p28"/>
          <p:cNvSpPr txBox="1"/>
          <p:nvPr/>
        </p:nvSpPr>
        <p:spPr>
          <a:xfrm>
            <a:off x="5445638" y="2348350"/>
            <a:ext cx="10503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-Date  -rv1</a:t>
            </a:r>
            <a:endParaRPr>
              <a:solidFill>
                <a:srgbClr val="FFFFFF"/>
              </a:solidFill>
              <a:latin typeface="Open Sans"/>
              <a:ea typeface="Open Sans"/>
              <a:cs typeface="Open Sans"/>
              <a:sym typeface="Open Sans"/>
            </a:endParaRPr>
          </a:p>
          <a:p>
            <a:pPr indent="0" lvl="0" marL="0" rtl="0" algn="l">
              <a:spcBef>
                <a:spcPts val="0"/>
              </a:spcBef>
              <a:spcAft>
                <a:spcPts val="0"/>
              </a:spcAft>
              <a:buNone/>
            </a:pPr>
            <a:r>
              <a:rPr lang="en">
                <a:solidFill>
                  <a:srgbClr val="FFFFFF"/>
                </a:solidFill>
                <a:latin typeface="Open Sans"/>
                <a:ea typeface="Open Sans"/>
                <a:cs typeface="Open Sans"/>
                <a:sym typeface="Open Sans"/>
              </a:rPr>
              <a:t>-rv2     </a:t>
            </a:r>
            <a:r>
              <a:rPr lang="en">
                <a:solidFill>
                  <a:srgbClr val="FFFFFF"/>
                </a:solidFill>
              </a:rPr>
              <a:t>-rv3</a:t>
            </a:r>
            <a:endParaRPr>
              <a:solidFill>
                <a:srgbClr val="FFFFFF"/>
              </a:solidFill>
            </a:endParaRPr>
          </a:p>
          <a:p>
            <a:pPr indent="0" lvl="0" marL="0" rtl="0" algn="l">
              <a:spcBef>
                <a:spcPts val="0"/>
              </a:spcBef>
              <a:spcAft>
                <a:spcPts val="0"/>
              </a:spcAft>
              <a:buNone/>
            </a:pPr>
            <a:r>
              <a:rPr lang="en">
                <a:solidFill>
                  <a:srgbClr val="FFFFFF"/>
                </a:solidFill>
              </a:rPr>
              <a:t>-rv4     -rv5</a:t>
            </a:r>
            <a:endParaRPr>
              <a:solidFill>
                <a:srgbClr val="FFFFFF"/>
              </a:solidFill>
            </a:endParaRPr>
          </a:p>
          <a:p>
            <a:pPr indent="0" lvl="0" marL="0" rtl="0" algn="l">
              <a:spcBef>
                <a:spcPts val="0"/>
              </a:spcBef>
              <a:spcAft>
                <a:spcPts val="0"/>
              </a:spcAft>
              <a:buNone/>
            </a:pPr>
            <a:r>
              <a:rPr lang="en">
                <a:solidFill>
                  <a:srgbClr val="FFFFFF"/>
                </a:solidFill>
              </a:rPr>
              <a:t>-rv6</a:t>
            </a:r>
            <a:endParaRPr>
              <a:solidFill>
                <a:srgbClr val="FFFFFF"/>
              </a:solidFill>
            </a:endParaRPr>
          </a:p>
          <a:p>
            <a:pPr indent="0" lvl="0" marL="0" rtl="0" algn="l">
              <a:spcBef>
                <a:spcPts val="0"/>
              </a:spcBef>
              <a:spcAft>
                <a:spcPts val="0"/>
              </a:spcAft>
              <a:buNone/>
            </a:pPr>
            <a:r>
              <a:rPr lang="en">
                <a:solidFill>
                  <a:srgbClr val="FFFFFF"/>
                </a:solidFill>
              </a:rPr>
              <a:t>-rv7</a:t>
            </a:r>
            <a:endParaRPr>
              <a:solidFill>
                <a:srgbClr val="FFFFFF"/>
              </a:solidFill>
            </a:endParaRPr>
          </a:p>
          <a:p>
            <a:pPr indent="0" lvl="0" marL="0" rtl="0" algn="l">
              <a:spcBef>
                <a:spcPts val="0"/>
              </a:spcBef>
              <a:spcAft>
                <a:spcPts val="0"/>
              </a:spcAft>
              <a:buNone/>
            </a:pPr>
            <a:r>
              <a:rPr lang="en">
                <a:solidFill>
                  <a:srgbClr val="FFFFFF"/>
                </a:solidFill>
              </a:rPr>
              <a:t>-rv8     </a:t>
            </a:r>
            <a:endParaRPr>
              <a:solidFill>
                <a:srgbClr val="FFFFFF"/>
              </a:solidFill>
            </a:endParaRPr>
          </a:p>
          <a:p>
            <a:pPr indent="0" lvl="0" marL="0" rtl="0" algn="l">
              <a:spcBef>
                <a:spcPts val="0"/>
              </a:spcBef>
              <a:spcAft>
                <a:spcPts val="0"/>
              </a:spcAft>
              <a:buNone/>
            </a:pPr>
            <a:r>
              <a:rPr lang="en">
                <a:solidFill>
                  <a:srgbClr val="FFFFFF"/>
                </a:solidFill>
              </a:rPr>
              <a:t>-rv9</a:t>
            </a:r>
            <a:endParaRPr>
              <a:solidFill>
                <a:srgbClr val="FFFFFF"/>
              </a:solidFill>
            </a:endParaRPr>
          </a:p>
          <a:p>
            <a:pPr indent="0" lvl="0" marL="0" rtl="0" algn="l">
              <a:spcBef>
                <a:spcPts val="0"/>
              </a:spcBef>
              <a:spcAft>
                <a:spcPts val="0"/>
              </a:spcAft>
              <a:buNone/>
            </a:pPr>
            <a:r>
              <a:rPr lang="en">
                <a:solidFill>
                  <a:srgbClr val="FFFFFF"/>
                </a:solidFill>
              </a:rPr>
              <a:t>-rv10</a:t>
            </a:r>
            <a:endParaRPr>
              <a:solidFill>
                <a:srgbClr val="FFFFFF"/>
              </a:solidFill>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310" name="Google Shape;310;p28"/>
          <p:cNvSpPr txBox="1"/>
          <p:nvPr/>
        </p:nvSpPr>
        <p:spPr>
          <a:xfrm>
            <a:off x="7462100" y="2396400"/>
            <a:ext cx="1196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-Date -rv1</a:t>
            </a:r>
            <a:endParaRPr>
              <a:solidFill>
                <a:srgbClr val="FFFFFF"/>
              </a:solidFill>
              <a:latin typeface="Open Sans"/>
              <a:ea typeface="Open Sans"/>
              <a:cs typeface="Open Sans"/>
              <a:sym typeface="Open Sans"/>
            </a:endParaRPr>
          </a:p>
          <a:p>
            <a:pPr indent="0" lvl="0" marL="0" rtl="0" algn="l">
              <a:spcBef>
                <a:spcPts val="0"/>
              </a:spcBef>
              <a:spcAft>
                <a:spcPts val="0"/>
              </a:spcAft>
              <a:buNone/>
            </a:pPr>
            <a:r>
              <a:rPr lang="en">
                <a:solidFill>
                  <a:srgbClr val="FFFFFF"/>
                </a:solidFill>
                <a:latin typeface="Open Sans"/>
                <a:ea typeface="Open Sans"/>
                <a:cs typeface="Open Sans"/>
                <a:sym typeface="Open Sans"/>
              </a:rPr>
              <a:t>-rv2    </a:t>
            </a:r>
            <a:r>
              <a:rPr lang="en">
                <a:solidFill>
                  <a:srgbClr val="FFFFFF"/>
                </a:solidFill>
              </a:rPr>
              <a:t>-rv3</a:t>
            </a:r>
            <a:endParaRPr>
              <a:solidFill>
                <a:srgbClr val="FFFFFF"/>
              </a:solidFill>
            </a:endParaRPr>
          </a:p>
          <a:p>
            <a:pPr indent="0" lvl="0" marL="0" rtl="0" algn="l">
              <a:spcBef>
                <a:spcPts val="0"/>
              </a:spcBef>
              <a:spcAft>
                <a:spcPts val="0"/>
              </a:spcAft>
              <a:buNone/>
            </a:pPr>
            <a:r>
              <a:rPr lang="en">
                <a:solidFill>
                  <a:srgbClr val="FFFFFF"/>
                </a:solidFill>
              </a:rPr>
              <a:t>-rv4    -rv5</a:t>
            </a:r>
            <a:endParaRPr>
              <a:solidFill>
                <a:srgbClr val="FFFFFF"/>
              </a:solidFill>
            </a:endParaRPr>
          </a:p>
          <a:p>
            <a:pPr indent="0" lvl="0" marL="0" rtl="0" algn="l">
              <a:spcBef>
                <a:spcPts val="0"/>
              </a:spcBef>
              <a:spcAft>
                <a:spcPts val="0"/>
              </a:spcAft>
              <a:buNone/>
            </a:pPr>
            <a:r>
              <a:rPr lang="en">
                <a:solidFill>
                  <a:srgbClr val="FFFFFF"/>
                </a:solidFill>
              </a:rPr>
              <a:t>-rv6    -rv7</a:t>
            </a:r>
            <a:endParaRPr>
              <a:solidFill>
                <a:srgbClr val="FFFFFF"/>
              </a:solidFill>
            </a:endParaRPr>
          </a:p>
          <a:p>
            <a:pPr indent="0" lvl="0" marL="0" rtl="0" algn="l">
              <a:spcBef>
                <a:spcPts val="0"/>
              </a:spcBef>
              <a:spcAft>
                <a:spcPts val="0"/>
              </a:spcAft>
              <a:buNone/>
            </a:pPr>
            <a:r>
              <a:rPr lang="en">
                <a:solidFill>
                  <a:srgbClr val="FFFFFF"/>
                </a:solidFill>
              </a:rPr>
              <a:t>-rv8    -rv9</a:t>
            </a:r>
            <a:endParaRPr>
              <a:solidFill>
                <a:srgbClr val="FFFFFF"/>
              </a:solidFill>
            </a:endParaRPr>
          </a:p>
          <a:p>
            <a:pPr indent="0" lvl="0" marL="0" rtl="0" algn="l">
              <a:spcBef>
                <a:spcPts val="0"/>
              </a:spcBef>
              <a:spcAft>
                <a:spcPts val="0"/>
              </a:spcAft>
              <a:buNone/>
            </a:pPr>
            <a:r>
              <a:rPr lang="en">
                <a:solidFill>
                  <a:srgbClr val="FFFFFF"/>
                </a:solidFill>
              </a:rPr>
              <a:t>-rv10  -rv11</a:t>
            </a:r>
            <a:endParaRPr>
              <a:solidFill>
                <a:srgbClr val="FFFFFF"/>
              </a:solidFill>
            </a:endParaRPr>
          </a:p>
          <a:p>
            <a:pPr indent="0" lvl="0" marL="0" rtl="0" algn="l">
              <a:spcBef>
                <a:spcPts val="0"/>
              </a:spcBef>
              <a:spcAft>
                <a:spcPts val="0"/>
              </a:spcAft>
              <a:buNone/>
            </a:pPr>
            <a:r>
              <a:rPr lang="en">
                <a:solidFill>
                  <a:srgbClr val="FFFFFF"/>
                </a:solidFill>
              </a:rPr>
              <a:t>-rv12  -rv13</a:t>
            </a:r>
            <a:endParaRPr>
              <a:solidFill>
                <a:srgbClr val="FFFFFF"/>
              </a:solidFill>
            </a:endParaRPr>
          </a:p>
          <a:p>
            <a:pPr indent="0" lvl="0" marL="0" rtl="0" algn="l">
              <a:spcBef>
                <a:spcPts val="0"/>
              </a:spcBef>
              <a:spcAft>
                <a:spcPts val="0"/>
              </a:spcAft>
              <a:buNone/>
            </a:pPr>
            <a:r>
              <a:rPr lang="en">
                <a:solidFill>
                  <a:srgbClr val="FFFFFF"/>
                </a:solidFill>
              </a:rPr>
              <a:t>-rv14   -rv15</a:t>
            </a:r>
            <a:endParaRPr>
              <a:solidFill>
                <a:srgbClr val="FFFFFF"/>
              </a:solidFill>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311" name="Google Shape;311;p28"/>
          <p:cNvSpPr/>
          <p:nvPr/>
        </p:nvSpPr>
        <p:spPr>
          <a:xfrm>
            <a:off x="126775" y="325650"/>
            <a:ext cx="2432100" cy="1087800"/>
          </a:xfrm>
          <a:prstGeom prst="chevron">
            <a:avLst>
              <a:gd fmla="val 50000" name="adj"/>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
          <p:cNvSpPr/>
          <p:nvPr/>
        </p:nvSpPr>
        <p:spPr>
          <a:xfrm>
            <a:off x="126775" y="2786550"/>
            <a:ext cx="2432100" cy="10878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txBox="1"/>
          <p:nvPr/>
        </p:nvSpPr>
        <p:spPr>
          <a:xfrm>
            <a:off x="667675" y="3000300"/>
            <a:ext cx="1829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FFFFFF"/>
                </a:solidFill>
                <a:latin typeface="Open Sans"/>
                <a:ea typeface="Open Sans"/>
                <a:cs typeface="Open Sans"/>
                <a:sym typeface="Open Sans"/>
              </a:rPr>
              <a:t>Attributs</a:t>
            </a:r>
            <a:endParaRPr b="1" sz="2600">
              <a:solidFill>
                <a:srgbClr val="FFFFFF"/>
              </a:solidFill>
              <a:latin typeface="Open Sans"/>
              <a:ea typeface="Open Sans"/>
              <a:cs typeface="Open Sans"/>
              <a:sym typeface="Open Sans"/>
            </a:endParaRPr>
          </a:p>
        </p:txBody>
      </p:sp>
      <p:sp>
        <p:nvSpPr>
          <p:cNvPr id="314" name="Google Shape;314;p28"/>
          <p:cNvSpPr txBox="1"/>
          <p:nvPr/>
        </p:nvSpPr>
        <p:spPr>
          <a:xfrm>
            <a:off x="695050" y="521450"/>
            <a:ext cx="1549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rgbClr val="FFFFFF"/>
                </a:solidFill>
                <a:latin typeface="Open Sans"/>
                <a:ea typeface="Open Sans"/>
                <a:cs typeface="Open Sans"/>
                <a:sym typeface="Open Sans"/>
              </a:rPr>
              <a:t>Classes</a:t>
            </a:r>
            <a:endParaRPr b="1" sz="2700">
              <a:solidFill>
                <a:srgbClr val="FFFFFF"/>
              </a:solidFill>
              <a:latin typeface="Open Sans"/>
              <a:ea typeface="Open Sans"/>
              <a:cs typeface="Open Sans"/>
              <a:sym typeface="Open Sans"/>
            </a:endParaRPr>
          </a:p>
        </p:txBody>
      </p:sp>
      <p:sp>
        <p:nvSpPr>
          <p:cNvPr id="315" name="Google Shape;315;p28"/>
          <p:cNvSpPr txBox="1"/>
          <p:nvPr/>
        </p:nvSpPr>
        <p:spPr>
          <a:xfrm>
            <a:off x="4871275" y="483050"/>
            <a:ext cx="2282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FFFFFF"/>
                </a:solidFill>
                <a:latin typeface="Open Sans"/>
                <a:ea typeface="Open Sans"/>
                <a:cs typeface="Open Sans"/>
                <a:sym typeface="Open Sans"/>
              </a:rPr>
              <a:t>RDV scanner</a:t>
            </a:r>
            <a:endParaRPr b="1" sz="1500">
              <a:solidFill>
                <a:srgbClr val="FFFFFF"/>
              </a:solidFill>
              <a:latin typeface="Open Sans"/>
              <a:ea typeface="Open Sans"/>
              <a:cs typeface="Open Sans"/>
              <a:sym typeface="Open Sans"/>
            </a:endParaRPr>
          </a:p>
          <a:p>
            <a:pPr indent="0" lvl="0" marL="0" rtl="0" algn="l">
              <a:spcBef>
                <a:spcPts val="0"/>
              </a:spcBef>
              <a:spcAft>
                <a:spcPts val="0"/>
              </a:spcAft>
              <a:buNone/>
            </a:pPr>
            <a:r>
              <a:rPr b="1" lang="en" sz="1500">
                <a:solidFill>
                  <a:srgbClr val="FFFFFF"/>
                </a:solidFill>
                <a:latin typeface="Open Sans"/>
                <a:ea typeface="Open Sans"/>
                <a:cs typeface="Open Sans"/>
                <a:sym typeface="Open Sans"/>
              </a:rPr>
              <a:t>RDV </a:t>
            </a:r>
            <a:r>
              <a:rPr b="1" lang="en" sz="1500">
                <a:solidFill>
                  <a:srgbClr val="FFFFFF"/>
                </a:solidFill>
              </a:rPr>
              <a:t>mammographie</a:t>
            </a:r>
            <a:r>
              <a:rPr lang="en" sz="1300">
                <a:solidFill>
                  <a:srgbClr val="FFFFFF"/>
                </a:solidFill>
              </a:rPr>
              <a:t> </a:t>
            </a:r>
            <a:endParaRPr sz="1300">
              <a:solidFill>
                <a:srgbClr val="FFFFFF"/>
              </a:solidFill>
              <a:latin typeface="Open Sans"/>
              <a:ea typeface="Open Sans"/>
              <a:cs typeface="Open Sans"/>
              <a:sym typeface="Open Sans"/>
            </a:endParaRPr>
          </a:p>
        </p:txBody>
      </p:sp>
      <p:sp>
        <p:nvSpPr>
          <p:cNvPr id="316" name="Google Shape;316;p28"/>
          <p:cNvSpPr txBox="1"/>
          <p:nvPr/>
        </p:nvSpPr>
        <p:spPr>
          <a:xfrm>
            <a:off x="7113675" y="494250"/>
            <a:ext cx="2282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FFFFFF"/>
                </a:solidFill>
                <a:latin typeface="Open Sans"/>
                <a:ea typeface="Open Sans"/>
                <a:cs typeface="Open Sans"/>
                <a:sym typeface="Open Sans"/>
              </a:rPr>
              <a:t>RDV analyse de sang</a:t>
            </a:r>
            <a:endParaRPr b="1" sz="1300">
              <a:solidFill>
                <a:srgbClr val="FFFFFF"/>
              </a:solidFill>
              <a:latin typeface="Open Sans"/>
              <a:ea typeface="Open Sans"/>
              <a:cs typeface="Open Sans"/>
              <a:sym typeface="Open Sans"/>
            </a:endParaRPr>
          </a:p>
          <a:p>
            <a:pPr indent="0" lvl="0" marL="0" rtl="0" algn="l">
              <a:spcBef>
                <a:spcPts val="0"/>
              </a:spcBef>
              <a:spcAft>
                <a:spcPts val="0"/>
              </a:spcAft>
              <a:buNone/>
            </a:pPr>
            <a:r>
              <a:rPr b="1" lang="en" sz="1300">
                <a:solidFill>
                  <a:srgbClr val="FFFFFF"/>
                </a:solidFill>
                <a:latin typeface="Open Sans"/>
                <a:ea typeface="Open Sans"/>
                <a:cs typeface="Open Sans"/>
                <a:sym typeface="Open Sans"/>
              </a:rPr>
              <a:t>RDV ordinaire</a:t>
            </a:r>
            <a:endParaRPr b="1" sz="1300">
              <a:solidFill>
                <a:srgbClr val="FFFFFF"/>
              </a:solidFill>
              <a:latin typeface="Open Sans"/>
              <a:ea typeface="Open Sans"/>
              <a:cs typeface="Open Sans"/>
              <a:sym typeface="Open Sans"/>
            </a:endParaRPr>
          </a:p>
          <a:p>
            <a:pPr indent="0" lvl="0" marL="0" rtl="0" algn="l">
              <a:spcBef>
                <a:spcPts val="0"/>
              </a:spcBef>
              <a:spcAft>
                <a:spcPts val="0"/>
              </a:spcAft>
              <a:buNone/>
            </a:pPr>
            <a:r>
              <a:rPr b="1" lang="en" sz="1300">
                <a:solidFill>
                  <a:srgbClr val="FFFFFF"/>
                </a:solidFill>
                <a:latin typeface="Open Sans"/>
                <a:ea typeface="Open Sans"/>
                <a:cs typeface="Open Sans"/>
                <a:sym typeface="Open Sans"/>
              </a:rPr>
              <a:t>RDV radio</a:t>
            </a:r>
            <a:endParaRPr b="1" sz="1300">
              <a:solidFill>
                <a:srgbClr val="FFFFFF"/>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29"/>
          <p:cNvPicPr preferRelativeResize="0"/>
          <p:nvPr/>
        </p:nvPicPr>
        <p:blipFill>
          <a:blip r:embed="rId3">
            <a:alphaModFix/>
          </a:blip>
          <a:stretch>
            <a:fillRect/>
          </a:stretch>
        </p:blipFill>
        <p:spPr>
          <a:xfrm rot="10800000">
            <a:off x="4755163" y="2569600"/>
            <a:ext cx="3270550" cy="3270550"/>
          </a:xfrm>
          <a:prstGeom prst="rect">
            <a:avLst/>
          </a:prstGeom>
          <a:noFill/>
          <a:ln>
            <a:noFill/>
          </a:ln>
        </p:spPr>
      </p:pic>
      <p:pic>
        <p:nvPicPr>
          <p:cNvPr id="322" name="Google Shape;322;p29"/>
          <p:cNvPicPr preferRelativeResize="0"/>
          <p:nvPr/>
        </p:nvPicPr>
        <p:blipFill>
          <a:blip r:embed="rId3">
            <a:alphaModFix/>
          </a:blip>
          <a:stretch>
            <a:fillRect/>
          </a:stretch>
        </p:blipFill>
        <p:spPr>
          <a:xfrm>
            <a:off x="1404825" y="2569600"/>
            <a:ext cx="3270550" cy="3270550"/>
          </a:xfrm>
          <a:prstGeom prst="rect">
            <a:avLst/>
          </a:prstGeom>
          <a:noFill/>
          <a:ln>
            <a:noFill/>
          </a:ln>
        </p:spPr>
      </p:pic>
      <p:pic>
        <p:nvPicPr>
          <p:cNvPr id="323" name="Google Shape;323;p29"/>
          <p:cNvPicPr preferRelativeResize="0"/>
          <p:nvPr/>
        </p:nvPicPr>
        <p:blipFill>
          <a:blip r:embed="rId3">
            <a:alphaModFix/>
          </a:blip>
          <a:stretch>
            <a:fillRect/>
          </a:stretch>
        </p:blipFill>
        <p:spPr>
          <a:xfrm>
            <a:off x="5741850" y="936475"/>
            <a:ext cx="3270550" cy="3270550"/>
          </a:xfrm>
          <a:prstGeom prst="rect">
            <a:avLst/>
          </a:prstGeom>
          <a:noFill/>
          <a:ln>
            <a:noFill/>
          </a:ln>
        </p:spPr>
      </p:pic>
      <p:pic>
        <p:nvPicPr>
          <p:cNvPr id="324" name="Google Shape;324;p29"/>
          <p:cNvPicPr preferRelativeResize="0"/>
          <p:nvPr/>
        </p:nvPicPr>
        <p:blipFill>
          <a:blip r:embed="rId3">
            <a:alphaModFix/>
          </a:blip>
          <a:stretch>
            <a:fillRect/>
          </a:stretch>
        </p:blipFill>
        <p:spPr>
          <a:xfrm>
            <a:off x="-332225" y="918125"/>
            <a:ext cx="3270550" cy="3270550"/>
          </a:xfrm>
          <a:prstGeom prst="rect">
            <a:avLst/>
          </a:prstGeom>
          <a:noFill/>
          <a:ln>
            <a:noFill/>
          </a:ln>
        </p:spPr>
      </p:pic>
      <p:pic>
        <p:nvPicPr>
          <p:cNvPr id="325" name="Google Shape;325;p29"/>
          <p:cNvPicPr preferRelativeResize="0"/>
          <p:nvPr/>
        </p:nvPicPr>
        <p:blipFill>
          <a:blip r:embed="rId3">
            <a:alphaModFix/>
          </a:blip>
          <a:stretch>
            <a:fillRect/>
          </a:stretch>
        </p:blipFill>
        <p:spPr>
          <a:xfrm>
            <a:off x="4675375" y="-698800"/>
            <a:ext cx="3270550" cy="3270550"/>
          </a:xfrm>
          <a:prstGeom prst="rect">
            <a:avLst/>
          </a:prstGeom>
          <a:noFill/>
          <a:ln>
            <a:noFill/>
          </a:ln>
        </p:spPr>
      </p:pic>
      <p:sp>
        <p:nvSpPr>
          <p:cNvPr id="326" name="Google Shape;326;p29"/>
          <p:cNvSpPr txBox="1"/>
          <p:nvPr/>
        </p:nvSpPr>
        <p:spPr>
          <a:xfrm>
            <a:off x="3188250" y="1565050"/>
            <a:ext cx="25536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3000">
                <a:solidFill>
                  <a:schemeClr val="dk1"/>
                </a:solidFill>
                <a:latin typeface="Open Sans"/>
                <a:ea typeface="Open Sans"/>
                <a:cs typeface="Open Sans"/>
                <a:sym typeface="Open Sans"/>
              </a:rPr>
              <a:t>Les Principales Fichiers </a:t>
            </a:r>
            <a:endParaRPr b="1" sz="2200">
              <a:latin typeface="Open Sans"/>
              <a:ea typeface="Open Sans"/>
              <a:cs typeface="Open Sans"/>
              <a:sym typeface="Open Sans"/>
            </a:endParaRPr>
          </a:p>
        </p:txBody>
      </p:sp>
      <p:sp>
        <p:nvSpPr>
          <p:cNvPr id="327" name="Google Shape;327;p29"/>
          <p:cNvSpPr txBox="1"/>
          <p:nvPr/>
        </p:nvSpPr>
        <p:spPr>
          <a:xfrm>
            <a:off x="663875" y="2276450"/>
            <a:ext cx="1629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chemeClr val="dk1"/>
                </a:solidFill>
              </a:rPr>
              <a:t>f_analyse</a:t>
            </a:r>
            <a:endParaRPr b="1" sz="1800">
              <a:latin typeface="Open Sans"/>
              <a:ea typeface="Open Sans"/>
              <a:cs typeface="Open Sans"/>
              <a:sym typeface="Open Sans"/>
            </a:endParaRPr>
          </a:p>
        </p:txBody>
      </p:sp>
      <p:sp>
        <p:nvSpPr>
          <p:cNvPr id="328" name="Google Shape;328;p29"/>
          <p:cNvSpPr txBox="1"/>
          <p:nvPr/>
        </p:nvSpPr>
        <p:spPr>
          <a:xfrm>
            <a:off x="5567375" y="581725"/>
            <a:ext cx="1629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chemeClr val="dk1"/>
                </a:solidFill>
              </a:rPr>
              <a:t>f_scanner</a:t>
            </a:r>
            <a:endParaRPr b="1" sz="1900">
              <a:latin typeface="Open Sans"/>
              <a:ea typeface="Open Sans"/>
              <a:cs typeface="Open Sans"/>
              <a:sym typeface="Open Sans"/>
            </a:endParaRPr>
          </a:p>
        </p:txBody>
      </p:sp>
      <p:sp>
        <p:nvSpPr>
          <p:cNvPr id="329" name="Google Shape;329;p29"/>
          <p:cNvSpPr txBox="1"/>
          <p:nvPr/>
        </p:nvSpPr>
        <p:spPr>
          <a:xfrm>
            <a:off x="6601375" y="2168650"/>
            <a:ext cx="2630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chemeClr val="dk1"/>
                </a:solidFill>
              </a:rPr>
              <a:t>f_mammo</a:t>
            </a:r>
            <a:endParaRPr b="1" sz="1900">
              <a:latin typeface="Open Sans"/>
              <a:ea typeface="Open Sans"/>
              <a:cs typeface="Open Sans"/>
              <a:sym typeface="Open Sans"/>
            </a:endParaRPr>
          </a:p>
        </p:txBody>
      </p:sp>
      <p:sp>
        <p:nvSpPr>
          <p:cNvPr id="330" name="Google Shape;330;p29"/>
          <p:cNvSpPr txBox="1"/>
          <p:nvPr/>
        </p:nvSpPr>
        <p:spPr>
          <a:xfrm>
            <a:off x="5639821" y="3927825"/>
            <a:ext cx="2070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chemeClr val="dk1"/>
                </a:solidFill>
              </a:rPr>
              <a:t>f_control</a:t>
            </a:r>
            <a:endParaRPr b="1" sz="1500">
              <a:latin typeface="Open Sans"/>
              <a:ea typeface="Open Sans"/>
              <a:cs typeface="Open Sans"/>
              <a:sym typeface="Open Sans"/>
            </a:endParaRPr>
          </a:p>
        </p:txBody>
      </p:sp>
      <p:sp>
        <p:nvSpPr>
          <p:cNvPr id="331" name="Google Shape;331;p29"/>
          <p:cNvSpPr txBox="1"/>
          <p:nvPr/>
        </p:nvSpPr>
        <p:spPr>
          <a:xfrm>
            <a:off x="2322250" y="3927825"/>
            <a:ext cx="2070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chemeClr val="dk1"/>
                </a:solidFill>
              </a:rPr>
              <a:t>f_radio</a:t>
            </a:r>
            <a:endParaRPr b="1"/>
          </a:p>
        </p:txBody>
      </p:sp>
      <p:pic>
        <p:nvPicPr>
          <p:cNvPr id="332" name="Google Shape;332;p29"/>
          <p:cNvPicPr preferRelativeResize="0"/>
          <p:nvPr/>
        </p:nvPicPr>
        <p:blipFill>
          <a:blip r:embed="rId3">
            <a:alphaModFix/>
          </a:blip>
          <a:stretch>
            <a:fillRect/>
          </a:stretch>
        </p:blipFill>
        <p:spPr>
          <a:xfrm rot="10800000">
            <a:off x="1404825" y="-698800"/>
            <a:ext cx="3270550" cy="3270550"/>
          </a:xfrm>
          <a:prstGeom prst="rect">
            <a:avLst/>
          </a:prstGeom>
          <a:noFill/>
          <a:ln>
            <a:noFill/>
          </a:ln>
        </p:spPr>
      </p:pic>
      <p:sp>
        <p:nvSpPr>
          <p:cNvPr id="333" name="Google Shape;333;p29"/>
          <p:cNvSpPr txBox="1"/>
          <p:nvPr/>
        </p:nvSpPr>
        <p:spPr>
          <a:xfrm>
            <a:off x="2322250" y="688675"/>
            <a:ext cx="1629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chemeClr val="dk1"/>
                </a:solidFill>
              </a:rPr>
              <a:t>f_patient</a:t>
            </a:r>
            <a:endParaRPr b="1" sz="170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30"/>
          <p:cNvPicPr preferRelativeResize="0"/>
          <p:nvPr/>
        </p:nvPicPr>
        <p:blipFill>
          <a:blip r:embed="rId3">
            <a:alphaModFix/>
          </a:blip>
          <a:stretch>
            <a:fillRect/>
          </a:stretch>
        </p:blipFill>
        <p:spPr>
          <a:xfrm rot="5400000">
            <a:off x="2338213" y="-234550"/>
            <a:ext cx="3495425" cy="6135800"/>
          </a:xfrm>
          <a:prstGeom prst="rect">
            <a:avLst/>
          </a:prstGeom>
          <a:noFill/>
          <a:ln>
            <a:noFill/>
          </a:ln>
        </p:spPr>
      </p:pic>
      <p:sp>
        <p:nvSpPr>
          <p:cNvPr id="339" name="Google Shape;339;p30"/>
          <p:cNvSpPr txBox="1"/>
          <p:nvPr/>
        </p:nvSpPr>
        <p:spPr>
          <a:xfrm>
            <a:off x="1692300" y="2032950"/>
            <a:ext cx="57594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dk1"/>
                </a:solidFill>
              </a:rPr>
              <a:t>N</a:t>
            </a:r>
            <a:r>
              <a:rPr lang="en" sz="2300">
                <a:solidFill>
                  <a:schemeClr val="dk1"/>
                </a:solidFill>
              </a:rPr>
              <a:t>om:prenom:id:doctor:etat:besoin</a:t>
            </a:r>
            <a:endParaRPr sz="2300">
              <a:solidFill>
                <a:schemeClr val="dk1"/>
              </a:solidFill>
            </a:endParaRPr>
          </a:p>
          <a:p>
            <a:pPr indent="0" lvl="0" marL="0" rtl="0" algn="l">
              <a:spcBef>
                <a:spcPts val="0"/>
              </a:spcBef>
              <a:spcAft>
                <a:spcPts val="0"/>
              </a:spcAft>
              <a:buNone/>
            </a:pPr>
            <a:r>
              <a:rPr lang="en" sz="2300">
                <a:solidFill>
                  <a:schemeClr val="dk1"/>
                </a:solidFill>
              </a:rPr>
              <a:t>...</a:t>
            </a:r>
            <a:endParaRPr sz="2300">
              <a:solidFill>
                <a:schemeClr val="dk1"/>
              </a:solidFill>
            </a:endParaRPr>
          </a:p>
          <a:p>
            <a:pPr indent="0" lvl="0" marL="0" rtl="0" algn="l">
              <a:spcBef>
                <a:spcPts val="0"/>
              </a:spcBef>
              <a:spcAft>
                <a:spcPts val="0"/>
              </a:spcAft>
              <a:buNone/>
            </a:pPr>
            <a:r>
              <a:rPr lang="en" sz="2300">
                <a:solidFill>
                  <a:schemeClr val="dk1"/>
                </a:solidFill>
              </a:rPr>
              <a:t>...</a:t>
            </a:r>
            <a:endParaRPr sz="2300">
              <a:solidFill>
                <a:schemeClr val="dk1"/>
              </a:solidFill>
            </a:endParaRPr>
          </a:p>
          <a:p>
            <a:pPr indent="0" lvl="0" marL="0" rtl="0" algn="l">
              <a:spcBef>
                <a:spcPts val="0"/>
              </a:spcBef>
              <a:spcAft>
                <a:spcPts val="0"/>
              </a:spcAft>
              <a:buClr>
                <a:schemeClr val="dk1"/>
              </a:buClr>
              <a:buSzPts val="1100"/>
              <a:buFont typeface="Arial"/>
              <a:buNone/>
            </a:pPr>
            <a:r>
              <a:rPr lang="en" sz="2300">
                <a:solidFill>
                  <a:schemeClr val="dk1"/>
                </a:solidFill>
              </a:rPr>
              <a:t>...</a:t>
            </a:r>
            <a:endParaRPr sz="2300">
              <a:solidFill>
                <a:schemeClr val="dk1"/>
              </a:solidFill>
            </a:endParaRPr>
          </a:p>
        </p:txBody>
      </p:sp>
      <p:sp>
        <p:nvSpPr>
          <p:cNvPr id="340" name="Google Shape;340;p30"/>
          <p:cNvSpPr txBox="1"/>
          <p:nvPr/>
        </p:nvSpPr>
        <p:spPr>
          <a:xfrm>
            <a:off x="6170050" y="0"/>
            <a:ext cx="779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Open Sans"/>
                <a:ea typeface="Open Sans"/>
                <a:cs typeface="Open Sans"/>
                <a:sym typeface="Open Sans"/>
              </a:rPr>
              <a:t>La structure des fichier</a:t>
            </a:r>
            <a:endParaRPr b="1" sz="1800">
              <a:latin typeface="Open Sans"/>
              <a:ea typeface="Open Sans"/>
              <a:cs typeface="Open Sans"/>
              <a:sym typeface="Open Sans"/>
            </a:endParaRPr>
          </a:p>
        </p:txBody>
      </p:sp>
      <p:cxnSp>
        <p:nvCxnSpPr>
          <p:cNvPr id="341" name="Google Shape;341;p30"/>
          <p:cNvCxnSpPr/>
          <p:nvPr/>
        </p:nvCxnSpPr>
        <p:spPr>
          <a:xfrm>
            <a:off x="6170050" y="461700"/>
            <a:ext cx="2838000" cy="0"/>
          </a:xfrm>
          <a:prstGeom prst="straightConnector1">
            <a:avLst/>
          </a:prstGeom>
          <a:noFill/>
          <a:ln cap="flat" cmpd="sng" w="9525">
            <a:solidFill>
              <a:srgbClr val="000000"/>
            </a:solidFill>
            <a:prstDash val="solid"/>
            <a:round/>
            <a:headEnd len="med" w="med" type="none"/>
            <a:tailEnd len="med" w="med" type="none"/>
          </a:ln>
        </p:spPr>
      </p:cxnSp>
      <p:sp>
        <p:nvSpPr>
          <p:cNvPr id="342" name="Google Shape;342;p30"/>
          <p:cNvSpPr/>
          <p:nvPr/>
        </p:nvSpPr>
        <p:spPr>
          <a:xfrm>
            <a:off x="3513475" y="895600"/>
            <a:ext cx="1593900" cy="461700"/>
          </a:xfrm>
          <a:prstGeom prst="bevel">
            <a:avLst>
              <a:gd fmla="val 125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txBox="1"/>
          <p:nvPr/>
        </p:nvSpPr>
        <p:spPr>
          <a:xfrm>
            <a:off x="3171300" y="1071750"/>
            <a:ext cx="150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344" name="Google Shape;344;p30"/>
          <p:cNvSpPr txBox="1"/>
          <p:nvPr/>
        </p:nvSpPr>
        <p:spPr>
          <a:xfrm>
            <a:off x="3624175" y="849400"/>
            <a:ext cx="2093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400">
                <a:solidFill>
                  <a:schemeClr val="dk1"/>
                </a:solidFill>
              </a:rPr>
              <a:t>f_patient</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31"/>
          <p:cNvPicPr preferRelativeResize="0"/>
          <p:nvPr/>
        </p:nvPicPr>
        <p:blipFill>
          <a:blip r:embed="rId3">
            <a:alphaModFix/>
          </a:blip>
          <a:stretch>
            <a:fillRect/>
          </a:stretch>
        </p:blipFill>
        <p:spPr>
          <a:xfrm rot="5400000">
            <a:off x="2338213" y="-234550"/>
            <a:ext cx="3495425" cy="6135800"/>
          </a:xfrm>
          <a:prstGeom prst="rect">
            <a:avLst/>
          </a:prstGeom>
          <a:noFill/>
          <a:ln>
            <a:noFill/>
          </a:ln>
        </p:spPr>
      </p:pic>
      <p:sp>
        <p:nvSpPr>
          <p:cNvPr id="350" name="Google Shape;350;p31"/>
          <p:cNvSpPr txBox="1"/>
          <p:nvPr/>
        </p:nvSpPr>
        <p:spPr>
          <a:xfrm>
            <a:off x="1631925" y="2227650"/>
            <a:ext cx="49080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rPr>
              <a:t>D</a:t>
            </a:r>
            <a:r>
              <a:rPr lang="en" sz="1900">
                <a:solidFill>
                  <a:schemeClr val="dk1"/>
                </a:solidFill>
              </a:rPr>
              <a:t>ate:rv1:rv2:rv3:rv4:rv5:rv6:rv7:rv8:rv9:rv10</a:t>
            </a:r>
            <a:endParaRPr sz="1900">
              <a:solidFill>
                <a:schemeClr val="dk1"/>
              </a:solidFill>
            </a:endParaRPr>
          </a:p>
          <a:p>
            <a:pPr indent="0" lvl="0" marL="0" rtl="0" algn="l">
              <a:spcBef>
                <a:spcPts val="0"/>
              </a:spcBef>
              <a:spcAft>
                <a:spcPts val="0"/>
              </a:spcAft>
              <a:buNone/>
            </a:pPr>
            <a:r>
              <a:rPr lang="en" sz="1900">
                <a:solidFill>
                  <a:schemeClr val="dk1"/>
                </a:solidFill>
              </a:rPr>
              <a:t>...</a:t>
            </a:r>
            <a:endParaRPr sz="1900">
              <a:solidFill>
                <a:schemeClr val="dk1"/>
              </a:solidFill>
            </a:endParaRPr>
          </a:p>
          <a:p>
            <a:pPr indent="0" lvl="0" marL="0" rtl="0" algn="l">
              <a:spcBef>
                <a:spcPts val="0"/>
              </a:spcBef>
              <a:spcAft>
                <a:spcPts val="0"/>
              </a:spcAft>
              <a:buNone/>
            </a:pPr>
            <a:r>
              <a:rPr lang="en" sz="1900">
                <a:solidFill>
                  <a:schemeClr val="dk1"/>
                </a:solidFill>
              </a:rPr>
              <a:t>...</a:t>
            </a:r>
            <a:endParaRPr sz="1900">
              <a:solidFill>
                <a:schemeClr val="dk1"/>
              </a:solidFill>
            </a:endParaRPr>
          </a:p>
          <a:p>
            <a:pPr indent="0" lvl="0" marL="0" rtl="0" algn="l">
              <a:spcBef>
                <a:spcPts val="0"/>
              </a:spcBef>
              <a:spcAft>
                <a:spcPts val="0"/>
              </a:spcAft>
              <a:buClr>
                <a:schemeClr val="dk1"/>
              </a:buClr>
              <a:buSzPts val="1100"/>
              <a:buFont typeface="Arial"/>
              <a:buNone/>
            </a:pPr>
            <a:r>
              <a:rPr lang="en" sz="1900">
                <a:solidFill>
                  <a:schemeClr val="dk1"/>
                </a:solidFill>
              </a:rPr>
              <a:t>...</a:t>
            </a:r>
            <a:endParaRPr sz="1900">
              <a:solidFill>
                <a:schemeClr val="dk1"/>
              </a:solidFill>
            </a:endParaRPr>
          </a:p>
        </p:txBody>
      </p:sp>
      <p:sp>
        <p:nvSpPr>
          <p:cNvPr id="351" name="Google Shape;351;p31"/>
          <p:cNvSpPr/>
          <p:nvPr/>
        </p:nvSpPr>
        <p:spPr>
          <a:xfrm>
            <a:off x="3531650" y="978000"/>
            <a:ext cx="1648200" cy="398400"/>
          </a:xfrm>
          <a:prstGeom prst="bevel">
            <a:avLst>
              <a:gd fmla="val 125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1"/>
          <p:cNvSpPr txBox="1"/>
          <p:nvPr/>
        </p:nvSpPr>
        <p:spPr>
          <a:xfrm>
            <a:off x="3531650" y="900150"/>
            <a:ext cx="2173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400">
                <a:solidFill>
                  <a:schemeClr val="dk1"/>
                </a:solidFill>
              </a:rPr>
              <a:t>f_scanner</a:t>
            </a:r>
            <a:endParaRPr>
              <a:latin typeface="Open Sans"/>
              <a:ea typeface="Open Sans"/>
              <a:cs typeface="Open Sans"/>
              <a:sym typeface="Open Sans"/>
            </a:endParaRPr>
          </a:p>
        </p:txBody>
      </p:sp>
      <p:sp>
        <p:nvSpPr>
          <p:cNvPr id="353" name="Google Shape;353;p31"/>
          <p:cNvSpPr/>
          <p:nvPr/>
        </p:nvSpPr>
        <p:spPr>
          <a:xfrm>
            <a:off x="5179850" y="978000"/>
            <a:ext cx="1648200" cy="398400"/>
          </a:xfrm>
          <a:prstGeom prst="bevel">
            <a:avLst>
              <a:gd fmla="val 125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1"/>
          <p:cNvSpPr txBox="1"/>
          <p:nvPr/>
        </p:nvSpPr>
        <p:spPr>
          <a:xfrm>
            <a:off x="5270275" y="900150"/>
            <a:ext cx="164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400">
                <a:solidFill>
                  <a:schemeClr val="dk1"/>
                </a:solidFill>
              </a:rPr>
              <a:t>f_mammo</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nvSpPr>
        <p:spPr>
          <a:xfrm>
            <a:off x="279600" y="2070025"/>
            <a:ext cx="8584800" cy="26196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70" name="Google Shape;70;p14"/>
          <p:cNvPicPr preferRelativeResize="0"/>
          <p:nvPr/>
        </p:nvPicPr>
        <p:blipFill>
          <a:blip r:embed="rId3">
            <a:alphaModFix/>
          </a:blip>
          <a:stretch>
            <a:fillRect/>
          </a:stretch>
        </p:blipFill>
        <p:spPr>
          <a:xfrm>
            <a:off x="4408725" y="76075"/>
            <a:ext cx="4423575" cy="1993950"/>
          </a:xfrm>
          <a:prstGeom prst="rect">
            <a:avLst/>
          </a:prstGeom>
          <a:noFill/>
          <a:ln>
            <a:noFill/>
          </a:ln>
        </p:spPr>
      </p:pic>
      <p:sp>
        <p:nvSpPr>
          <p:cNvPr id="71" name="Google Shape;71;p14"/>
          <p:cNvSpPr txBox="1"/>
          <p:nvPr>
            <p:ph type="title"/>
          </p:nvPr>
        </p:nvSpPr>
        <p:spPr>
          <a:xfrm>
            <a:off x="444050" y="249100"/>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t/>
            </a:r>
            <a:endParaRPr/>
          </a:p>
          <a:p>
            <a:pPr indent="0" lvl="0" marL="0" rtl="0" algn="l">
              <a:spcBef>
                <a:spcPts val="0"/>
              </a:spcBef>
              <a:spcAft>
                <a:spcPts val="0"/>
              </a:spcAft>
              <a:buClr>
                <a:schemeClr val="dk1"/>
              </a:buClr>
              <a:buSzPct val="26190"/>
              <a:buFont typeface="Arial"/>
              <a:buNone/>
            </a:pPr>
            <a:r>
              <a:rPr lang="en"/>
              <a:t>Problématique :</a:t>
            </a:r>
            <a:endParaRPr/>
          </a:p>
        </p:txBody>
      </p:sp>
      <p:sp>
        <p:nvSpPr>
          <p:cNvPr id="72" name="Google Shape;72;p14"/>
          <p:cNvSpPr txBox="1"/>
          <p:nvPr>
            <p:ph idx="1" type="body"/>
          </p:nvPr>
        </p:nvSpPr>
        <p:spPr>
          <a:xfrm>
            <a:off x="311700" y="2070025"/>
            <a:ext cx="8520600" cy="30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58"/>
              <a:buFont typeface="Arial"/>
              <a:buNone/>
            </a:pPr>
            <a:r>
              <a:rPr b="1" lang="en" sz="1468"/>
              <a:t>Le cancer est considéré comme une maladie de l’âge en raison de la gravité de sa propagation et de son absence de lien avec un sexe ou un groupe d’âge spécifique. Il est souvent qualifié de «malin» en raison de sa gravité et de sa propagation rapide dans le corps humain, surtout s'il est remarqué à des états avancés.Malgré la propagation rapide de cette maladie, nous constatons que les centres publics ou hôpitaux qui soignent les malades sont peu nombreux et mal préparés, et c'est ce qui a suscité de nombreuses plaintes de la part des patients, notamment la durée des rendez-vous qui peuvent ne pas retarder beaucoup le patient cancéreux avant que sa santé ne se détériore,et la fluctuation des soins médicaux et le traitement qui ne prend souvent pas en compte l'état psychologique du patient.</a:t>
            </a:r>
            <a:endParaRPr b="1" sz="1468"/>
          </a:p>
          <a:p>
            <a:pPr indent="0" lvl="0" marL="0" rtl="0" algn="l">
              <a:spcBef>
                <a:spcPts val="1200"/>
              </a:spcBef>
              <a:spcAft>
                <a:spcPts val="1200"/>
              </a:spcAft>
              <a:buSzPts val="358"/>
              <a:buNone/>
            </a:pPr>
            <a:r>
              <a:t/>
            </a:r>
            <a:endParaRPr sz="585"/>
          </a:p>
        </p:txBody>
      </p:sp>
      <p:cxnSp>
        <p:nvCxnSpPr>
          <p:cNvPr id="73" name="Google Shape;73;p14"/>
          <p:cNvCxnSpPr/>
          <p:nvPr/>
        </p:nvCxnSpPr>
        <p:spPr>
          <a:xfrm>
            <a:off x="444050" y="1065700"/>
            <a:ext cx="2331300" cy="14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32"/>
          <p:cNvPicPr preferRelativeResize="0"/>
          <p:nvPr/>
        </p:nvPicPr>
        <p:blipFill>
          <a:blip r:embed="rId3">
            <a:alphaModFix/>
          </a:blip>
          <a:stretch>
            <a:fillRect/>
          </a:stretch>
        </p:blipFill>
        <p:spPr>
          <a:xfrm rot="5400000">
            <a:off x="2375650" y="-992975"/>
            <a:ext cx="4074950" cy="7546000"/>
          </a:xfrm>
          <a:prstGeom prst="rect">
            <a:avLst/>
          </a:prstGeom>
          <a:noFill/>
          <a:ln>
            <a:noFill/>
          </a:ln>
        </p:spPr>
      </p:pic>
      <p:sp>
        <p:nvSpPr>
          <p:cNvPr id="360" name="Google Shape;360;p32"/>
          <p:cNvSpPr txBox="1"/>
          <p:nvPr/>
        </p:nvSpPr>
        <p:spPr>
          <a:xfrm>
            <a:off x="1223400" y="2140650"/>
            <a:ext cx="66972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D</a:t>
            </a:r>
            <a:r>
              <a:rPr lang="en" sz="1600">
                <a:solidFill>
                  <a:schemeClr val="dk1"/>
                </a:solidFill>
              </a:rPr>
              <a:t>ate:rv1:rv2:rv3:rv4:rv5:rv6:rv7:rv8:rv9:rv10:rv11:rv12:rv13:rv14:rv15</a:t>
            </a:r>
            <a:endParaRPr sz="1600">
              <a:solidFill>
                <a:schemeClr val="dk1"/>
              </a:solidFill>
            </a:endParaRPr>
          </a:p>
          <a:p>
            <a:pPr indent="0" lvl="0" marL="0" rtl="0" algn="l">
              <a:spcBef>
                <a:spcPts val="0"/>
              </a:spcBef>
              <a:spcAft>
                <a:spcPts val="0"/>
              </a:spcAft>
              <a:buNone/>
            </a:pPr>
            <a:r>
              <a:rPr lang="en" sz="1600">
                <a:solidFill>
                  <a:schemeClr val="dk1"/>
                </a:solidFill>
              </a:rPr>
              <a:t>...</a:t>
            </a:r>
            <a:endParaRPr sz="1600">
              <a:solidFill>
                <a:schemeClr val="dk1"/>
              </a:solidFill>
            </a:endParaRPr>
          </a:p>
          <a:p>
            <a:pPr indent="0" lvl="0" marL="0" rtl="0" algn="l">
              <a:spcBef>
                <a:spcPts val="0"/>
              </a:spcBef>
              <a:spcAft>
                <a:spcPts val="0"/>
              </a:spcAft>
              <a:buNone/>
            </a:pPr>
            <a:r>
              <a:rPr lang="en" sz="1600">
                <a:solidFill>
                  <a:schemeClr val="dk1"/>
                </a:solidFill>
              </a:rPr>
              <a:t>...</a:t>
            </a:r>
            <a:endParaRPr sz="1600">
              <a:solidFill>
                <a:schemeClr val="dk1"/>
              </a:solidFill>
            </a:endParaRPr>
          </a:p>
          <a:p>
            <a:pPr indent="0" lvl="0" marL="0" rtl="0" algn="l">
              <a:spcBef>
                <a:spcPts val="0"/>
              </a:spcBef>
              <a:spcAft>
                <a:spcPts val="0"/>
              </a:spcAft>
              <a:buNone/>
            </a:pPr>
            <a:r>
              <a:rPr lang="en" sz="1600">
                <a:solidFill>
                  <a:schemeClr val="dk1"/>
                </a:solidFill>
              </a:rPr>
              <a:t>...</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361" name="Google Shape;361;p32"/>
          <p:cNvSpPr/>
          <p:nvPr/>
        </p:nvSpPr>
        <p:spPr>
          <a:xfrm>
            <a:off x="3640300" y="597650"/>
            <a:ext cx="1811100" cy="471000"/>
          </a:xfrm>
          <a:prstGeom prst="bevel">
            <a:avLst>
              <a:gd fmla="val 125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2"/>
          <p:cNvSpPr/>
          <p:nvPr/>
        </p:nvSpPr>
        <p:spPr>
          <a:xfrm>
            <a:off x="5451400" y="588650"/>
            <a:ext cx="1593900" cy="489000"/>
          </a:xfrm>
          <a:prstGeom prst="bevel">
            <a:avLst>
              <a:gd fmla="val 125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2"/>
          <p:cNvSpPr/>
          <p:nvPr/>
        </p:nvSpPr>
        <p:spPr>
          <a:xfrm>
            <a:off x="7045300" y="579500"/>
            <a:ext cx="1684200" cy="507300"/>
          </a:xfrm>
          <a:prstGeom prst="bevel">
            <a:avLst>
              <a:gd fmla="val 125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2"/>
          <p:cNvSpPr txBox="1"/>
          <p:nvPr/>
        </p:nvSpPr>
        <p:spPr>
          <a:xfrm>
            <a:off x="3785175" y="553925"/>
            <a:ext cx="150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400">
                <a:solidFill>
                  <a:schemeClr val="dk1"/>
                </a:solidFill>
              </a:rPr>
              <a:t>f_analyse</a:t>
            </a:r>
            <a:endParaRPr>
              <a:latin typeface="Open Sans"/>
              <a:ea typeface="Open Sans"/>
              <a:cs typeface="Open Sans"/>
              <a:sym typeface="Open Sans"/>
            </a:endParaRPr>
          </a:p>
        </p:txBody>
      </p:sp>
      <p:sp>
        <p:nvSpPr>
          <p:cNvPr id="365" name="Google Shape;365;p32"/>
          <p:cNvSpPr txBox="1"/>
          <p:nvPr/>
        </p:nvSpPr>
        <p:spPr>
          <a:xfrm>
            <a:off x="5614375" y="535825"/>
            <a:ext cx="143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400">
                <a:solidFill>
                  <a:schemeClr val="dk1"/>
                </a:solidFill>
              </a:rPr>
              <a:t>f_radio</a:t>
            </a:r>
            <a:endParaRPr>
              <a:latin typeface="Open Sans"/>
              <a:ea typeface="Open Sans"/>
              <a:cs typeface="Open Sans"/>
              <a:sym typeface="Open Sans"/>
            </a:endParaRPr>
          </a:p>
        </p:txBody>
      </p:sp>
      <p:sp>
        <p:nvSpPr>
          <p:cNvPr id="366" name="Google Shape;366;p32"/>
          <p:cNvSpPr txBox="1"/>
          <p:nvPr/>
        </p:nvSpPr>
        <p:spPr>
          <a:xfrm>
            <a:off x="7244375" y="513950"/>
            <a:ext cx="150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400">
                <a:solidFill>
                  <a:schemeClr val="dk1"/>
                </a:solidFill>
              </a:rPr>
              <a:t>f_control</a:t>
            </a: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3"/>
          <p:cNvSpPr txBox="1"/>
          <p:nvPr>
            <p:ph type="title"/>
          </p:nvPr>
        </p:nvSpPr>
        <p:spPr>
          <a:xfrm>
            <a:off x="2915850" y="99800"/>
            <a:ext cx="5816700" cy="570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100">
                <a:latin typeface="Open Sans"/>
                <a:ea typeface="Open Sans"/>
                <a:cs typeface="Open Sans"/>
                <a:sym typeface="Open Sans"/>
              </a:rPr>
              <a:t>methode de travail</a:t>
            </a:r>
            <a:endParaRPr/>
          </a:p>
        </p:txBody>
      </p:sp>
      <p:sp>
        <p:nvSpPr>
          <p:cNvPr id="372" name="Google Shape;372;p33"/>
          <p:cNvSpPr/>
          <p:nvPr/>
        </p:nvSpPr>
        <p:spPr>
          <a:xfrm flipH="1" rot="10800000">
            <a:off x="854825" y="1472500"/>
            <a:ext cx="772200" cy="37800"/>
          </a:xfrm>
          <a:prstGeom prst="roundRect">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33"/>
          <p:cNvGrpSpPr/>
          <p:nvPr/>
        </p:nvGrpSpPr>
        <p:grpSpPr>
          <a:xfrm>
            <a:off x="-46556" y="1195152"/>
            <a:ext cx="1389082" cy="3452579"/>
            <a:chOff x="647725" y="2109548"/>
            <a:chExt cx="1755000" cy="3452579"/>
          </a:xfrm>
        </p:grpSpPr>
        <p:sp>
          <p:nvSpPr>
            <p:cNvPr id="374" name="Google Shape;374;p33"/>
            <p:cNvSpPr/>
            <p:nvPr/>
          </p:nvSpPr>
          <p:spPr>
            <a:xfrm>
              <a:off x="1000848" y="2109548"/>
              <a:ext cx="787500" cy="594300"/>
            </a:xfrm>
            <a:prstGeom prst="ellipse">
              <a:avLst/>
            </a:prstGeom>
            <a:noFill/>
            <a:ln cap="flat" cmpd="sng" w="38100">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3"/>
            <p:cNvSpPr txBox="1"/>
            <p:nvPr/>
          </p:nvSpPr>
          <p:spPr>
            <a:xfrm>
              <a:off x="983757" y="2182274"/>
              <a:ext cx="9147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A64D79"/>
                  </a:solidFill>
                  <a:latin typeface="Roboto"/>
                  <a:ea typeface="Roboto"/>
                  <a:cs typeface="Roboto"/>
                  <a:sym typeface="Roboto"/>
                </a:rPr>
                <a:t>étape1</a:t>
              </a:r>
              <a:endParaRPr b="1" sz="1200">
                <a:solidFill>
                  <a:srgbClr val="A64D79"/>
                </a:solidFill>
                <a:latin typeface="Roboto"/>
                <a:ea typeface="Roboto"/>
                <a:cs typeface="Roboto"/>
                <a:sym typeface="Roboto"/>
              </a:endParaRPr>
            </a:p>
          </p:txBody>
        </p:sp>
        <p:sp>
          <p:nvSpPr>
            <p:cNvPr id="376" name="Google Shape;376;p33"/>
            <p:cNvSpPr txBox="1"/>
            <p:nvPr/>
          </p:nvSpPr>
          <p:spPr>
            <a:xfrm>
              <a:off x="647725" y="3117726"/>
              <a:ext cx="1755000" cy="24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Open Sans"/>
                  <a:ea typeface="Open Sans"/>
                  <a:cs typeface="Open Sans"/>
                  <a:sym typeface="Open Sans"/>
                </a:rPr>
                <a:t>-</a:t>
              </a:r>
              <a:r>
                <a:rPr lang="en" sz="1300">
                  <a:solidFill>
                    <a:schemeClr val="dk1"/>
                  </a:solidFill>
                  <a:latin typeface="Open Sans"/>
                  <a:ea typeface="Open Sans"/>
                  <a:cs typeface="Open Sans"/>
                  <a:sym typeface="Open Sans"/>
                </a:rPr>
                <a:t>lecture de fichier patient et stocker les patient dans chaque ligne de tableau du type patient</a:t>
              </a:r>
              <a:endParaRPr sz="1300">
                <a:solidFill>
                  <a:schemeClr val="dk1"/>
                </a:solidFill>
                <a:latin typeface="Open Sans"/>
                <a:ea typeface="Open Sans"/>
                <a:cs typeface="Open Sans"/>
                <a:sym typeface="Open Sans"/>
              </a:endParaRPr>
            </a:p>
            <a:p>
              <a:pPr indent="0" lvl="0" marL="0" rtl="0" algn="ctr">
                <a:lnSpc>
                  <a:spcPct val="115000"/>
                </a:lnSpc>
                <a:spcBef>
                  <a:spcPts val="0"/>
                </a:spcBef>
                <a:spcAft>
                  <a:spcPts val="1600"/>
                </a:spcAft>
                <a:buNone/>
              </a:pPr>
              <a:r>
                <a:t/>
              </a:r>
              <a:endParaRPr sz="800">
                <a:solidFill>
                  <a:srgbClr val="A72A1E"/>
                </a:solidFill>
                <a:latin typeface="Roboto"/>
                <a:ea typeface="Roboto"/>
                <a:cs typeface="Roboto"/>
                <a:sym typeface="Roboto"/>
              </a:endParaRPr>
            </a:p>
          </p:txBody>
        </p:sp>
      </p:grpSp>
      <p:grpSp>
        <p:nvGrpSpPr>
          <p:cNvPr id="377" name="Google Shape;377;p33"/>
          <p:cNvGrpSpPr/>
          <p:nvPr/>
        </p:nvGrpSpPr>
        <p:grpSpPr>
          <a:xfrm>
            <a:off x="1231813" y="1250725"/>
            <a:ext cx="1709100" cy="2850359"/>
            <a:chOff x="3004225" y="2165463"/>
            <a:chExt cx="1709100" cy="2850359"/>
          </a:xfrm>
        </p:grpSpPr>
        <p:sp>
          <p:nvSpPr>
            <p:cNvPr id="378" name="Google Shape;378;p33"/>
            <p:cNvSpPr/>
            <p:nvPr/>
          </p:nvSpPr>
          <p:spPr>
            <a:xfrm>
              <a:off x="3409213" y="2165463"/>
              <a:ext cx="575100" cy="614700"/>
            </a:xfrm>
            <a:prstGeom prst="ellipse">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3"/>
            <p:cNvSpPr txBox="1"/>
            <p:nvPr/>
          </p:nvSpPr>
          <p:spPr>
            <a:xfrm>
              <a:off x="3004225" y="3117722"/>
              <a:ext cx="1709100" cy="18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-lecture des autres fichier et stocker dans chaque ligne une case du type correspondant dans le tableau correspondant</a:t>
              </a:r>
              <a:endParaRPr>
                <a:solidFill>
                  <a:schemeClr val="dk1"/>
                </a:solidFill>
                <a:latin typeface="Open Sans"/>
                <a:ea typeface="Open Sans"/>
                <a:cs typeface="Open Sans"/>
                <a:sym typeface="Open Sans"/>
              </a:endParaRPr>
            </a:p>
            <a:p>
              <a:pPr indent="0" lvl="0" marL="0" rtl="0" algn="ctr">
                <a:lnSpc>
                  <a:spcPct val="115000"/>
                </a:lnSpc>
                <a:spcBef>
                  <a:spcPts val="0"/>
                </a:spcBef>
                <a:spcAft>
                  <a:spcPts val="1600"/>
                </a:spcAft>
                <a:buNone/>
              </a:pPr>
              <a:r>
                <a:t/>
              </a:r>
              <a:endParaRPr sz="800">
                <a:solidFill>
                  <a:srgbClr val="A72A1E"/>
                </a:solidFill>
                <a:latin typeface="Roboto"/>
                <a:ea typeface="Roboto"/>
                <a:cs typeface="Roboto"/>
                <a:sym typeface="Roboto"/>
              </a:endParaRPr>
            </a:p>
          </p:txBody>
        </p:sp>
        <p:sp>
          <p:nvSpPr>
            <p:cNvPr id="380" name="Google Shape;380;p33"/>
            <p:cNvSpPr txBox="1"/>
            <p:nvPr/>
          </p:nvSpPr>
          <p:spPr>
            <a:xfrm>
              <a:off x="3324312" y="2253363"/>
              <a:ext cx="772200" cy="44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A64D79"/>
                  </a:solidFill>
                  <a:latin typeface="Roboto"/>
                  <a:ea typeface="Roboto"/>
                  <a:cs typeface="Roboto"/>
                  <a:sym typeface="Roboto"/>
                </a:rPr>
                <a:t>étape2</a:t>
              </a:r>
              <a:endParaRPr b="1" sz="1200">
                <a:solidFill>
                  <a:srgbClr val="A64D79"/>
                </a:solidFill>
                <a:latin typeface="Roboto"/>
                <a:ea typeface="Roboto"/>
                <a:cs typeface="Roboto"/>
                <a:sym typeface="Roboto"/>
              </a:endParaRPr>
            </a:p>
          </p:txBody>
        </p:sp>
      </p:grpSp>
      <p:grpSp>
        <p:nvGrpSpPr>
          <p:cNvPr id="381" name="Google Shape;381;p33"/>
          <p:cNvGrpSpPr/>
          <p:nvPr/>
        </p:nvGrpSpPr>
        <p:grpSpPr>
          <a:xfrm>
            <a:off x="2827676" y="1195150"/>
            <a:ext cx="2587189" cy="3241375"/>
            <a:chOff x="4686904" y="2109550"/>
            <a:chExt cx="2379900" cy="3241375"/>
          </a:xfrm>
        </p:grpSpPr>
        <p:sp>
          <p:nvSpPr>
            <p:cNvPr id="382" name="Google Shape;382;p33"/>
            <p:cNvSpPr/>
            <p:nvPr/>
          </p:nvSpPr>
          <p:spPr>
            <a:xfrm>
              <a:off x="5619177" y="2109550"/>
              <a:ext cx="563700" cy="570300"/>
            </a:xfrm>
            <a:prstGeom prst="ellipse">
              <a:avLst/>
            </a:prstGeom>
            <a:noFill/>
            <a:ln cap="flat" cmpd="sng" w="38100">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3"/>
            <p:cNvSpPr txBox="1"/>
            <p:nvPr/>
          </p:nvSpPr>
          <p:spPr>
            <a:xfrm>
              <a:off x="4686904" y="3117725"/>
              <a:ext cx="2379900" cy="22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-traitement par etat (on va definie 4 etat)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A:rendez vous dans une semaine</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B:rendez vous dans deux semaines</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C:rendez vous dans une mois</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D:rendez vous dans deux mois</a:t>
              </a:r>
              <a:endParaRPr sz="600">
                <a:solidFill>
                  <a:schemeClr val="dk1"/>
                </a:solidFill>
                <a:latin typeface="Roboto"/>
                <a:ea typeface="Roboto"/>
                <a:cs typeface="Roboto"/>
                <a:sym typeface="Roboto"/>
              </a:endParaRPr>
            </a:p>
          </p:txBody>
        </p:sp>
        <p:sp>
          <p:nvSpPr>
            <p:cNvPr id="384" name="Google Shape;384;p33"/>
            <p:cNvSpPr txBox="1"/>
            <p:nvPr/>
          </p:nvSpPr>
          <p:spPr>
            <a:xfrm>
              <a:off x="5487657" y="2194525"/>
              <a:ext cx="7896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A64D79"/>
                  </a:solidFill>
                  <a:latin typeface="Roboto"/>
                  <a:ea typeface="Roboto"/>
                  <a:cs typeface="Roboto"/>
                  <a:sym typeface="Roboto"/>
                </a:rPr>
                <a:t>étape3</a:t>
              </a:r>
              <a:endParaRPr b="1" sz="1200">
                <a:solidFill>
                  <a:srgbClr val="A64D79"/>
                </a:solidFill>
                <a:latin typeface="Roboto"/>
                <a:ea typeface="Roboto"/>
                <a:cs typeface="Roboto"/>
                <a:sym typeface="Roboto"/>
              </a:endParaRPr>
            </a:p>
          </p:txBody>
        </p:sp>
      </p:grpSp>
      <p:grpSp>
        <p:nvGrpSpPr>
          <p:cNvPr id="385" name="Google Shape;385;p33"/>
          <p:cNvGrpSpPr/>
          <p:nvPr/>
        </p:nvGrpSpPr>
        <p:grpSpPr>
          <a:xfrm>
            <a:off x="5231650" y="1189950"/>
            <a:ext cx="2433600" cy="3922145"/>
            <a:chOff x="6908153" y="1864868"/>
            <a:chExt cx="2433600" cy="2297549"/>
          </a:xfrm>
        </p:grpSpPr>
        <p:sp>
          <p:nvSpPr>
            <p:cNvPr id="386" name="Google Shape;386;p33"/>
            <p:cNvSpPr/>
            <p:nvPr/>
          </p:nvSpPr>
          <p:spPr>
            <a:xfrm>
              <a:off x="7420778" y="1864868"/>
              <a:ext cx="647100" cy="376500"/>
            </a:xfrm>
            <a:prstGeom prst="ellipse">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3"/>
            <p:cNvSpPr txBox="1"/>
            <p:nvPr/>
          </p:nvSpPr>
          <p:spPr>
            <a:xfrm>
              <a:off x="6908153" y="2415216"/>
              <a:ext cx="2433600" cy="17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Open Sans"/>
                  <a:ea typeface="Open Sans"/>
                  <a:cs typeface="Open Sans"/>
                  <a:sym typeface="Open Sans"/>
                </a:rPr>
                <a:t>-on va parcourir le tableau patient :</a:t>
              </a:r>
              <a:endParaRPr sz="13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300">
                  <a:solidFill>
                    <a:schemeClr val="dk1"/>
                  </a:solidFill>
                  <a:latin typeface="Open Sans"/>
                  <a:ea typeface="Open Sans"/>
                  <a:cs typeface="Open Sans"/>
                  <a:sym typeface="Open Sans"/>
                </a:rPr>
                <a:t>1er fois en prenant seulement l'état A selon le besoin on cherche de prendre un rv disponible dans le tableau correspondent dans la première semaine</a:t>
              </a:r>
              <a:endParaRPr sz="13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300">
                  <a:solidFill>
                    <a:schemeClr val="dk1"/>
                  </a:solidFill>
                  <a:latin typeface="Open Sans"/>
                  <a:ea typeface="Open Sans"/>
                  <a:cs typeface="Open Sans"/>
                  <a:sym typeface="Open Sans"/>
                </a:rPr>
                <a:t>puis on passe a l'état B,C et D une fois le mise a jour des tableau rendez vous terminer , on stock les information.</a:t>
              </a:r>
              <a:endParaRPr sz="500">
                <a:solidFill>
                  <a:schemeClr val="dk1"/>
                </a:solidFill>
                <a:latin typeface="Roboto"/>
                <a:ea typeface="Roboto"/>
                <a:cs typeface="Roboto"/>
                <a:sym typeface="Roboto"/>
              </a:endParaRPr>
            </a:p>
          </p:txBody>
        </p:sp>
        <p:sp>
          <p:nvSpPr>
            <p:cNvPr id="388" name="Google Shape;388;p33"/>
            <p:cNvSpPr txBox="1"/>
            <p:nvPr/>
          </p:nvSpPr>
          <p:spPr>
            <a:xfrm>
              <a:off x="7324403" y="1920371"/>
              <a:ext cx="7722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A64D79"/>
                  </a:solidFill>
                  <a:latin typeface="Roboto"/>
                  <a:ea typeface="Roboto"/>
                  <a:cs typeface="Roboto"/>
                  <a:sym typeface="Roboto"/>
                </a:rPr>
                <a:t>étape4</a:t>
              </a:r>
              <a:endParaRPr b="1" sz="1200">
                <a:solidFill>
                  <a:srgbClr val="A64D79"/>
                </a:solidFill>
                <a:latin typeface="Roboto"/>
                <a:ea typeface="Roboto"/>
                <a:cs typeface="Roboto"/>
                <a:sym typeface="Roboto"/>
              </a:endParaRPr>
            </a:p>
          </p:txBody>
        </p:sp>
      </p:grpSp>
      <p:sp>
        <p:nvSpPr>
          <p:cNvPr id="389" name="Google Shape;389;p33"/>
          <p:cNvSpPr/>
          <p:nvPr/>
        </p:nvSpPr>
        <p:spPr>
          <a:xfrm flipH="1" rot="10800000">
            <a:off x="2237900" y="1467021"/>
            <a:ext cx="1605300" cy="25500"/>
          </a:xfrm>
          <a:prstGeom prst="roundRect">
            <a:avLst>
              <a:gd fmla="val 0" name="adj"/>
            </a:avLst>
          </a:prstGeom>
          <a:solidFill>
            <a:schemeClr val="dk2"/>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3"/>
          <p:cNvSpPr/>
          <p:nvPr/>
        </p:nvSpPr>
        <p:spPr>
          <a:xfrm flipH="1" rot="10800000">
            <a:off x="4454075" y="1467049"/>
            <a:ext cx="1281300" cy="34800"/>
          </a:xfrm>
          <a:prstGeom prst="roundRect">
            <a:avLst>
              <a:gd fmla="val 0" name="adj"/>
            </a:avLst>
          </a:prstGeom>
          <a:solidFill>
            <a:schemeClr val="dk2"/>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1" name="Google Shape;391;p33"/>
          <p:cNvCxnSpPr/>
          <p:nvPr/>
        </p:nvCxnSpPr>
        <p:spPr>
          <a:xfrm>
            <a:off x="1198050" y="2069675"/>
            <a:ext cx="32700" cy="2607600"/>
          </a:xfrm>
          <a:prstGeom prst="straightConnector1">
            <a:avLst/>
          </a:prstGeom>
          <a:noFill/>
          <a:ln cap="flat" cmpd="sng" w="9525">
            <a:solidFill>
              <a:schemeClr val="dk2"/>
            </a:solidFill>
            <a:prstDash val="solid"/>
            <a:round/>
            <a:headEnd len="med" w="med" type="none"/>
            <a:tailEnd len="med" w="med" type="none"/>
          </a:ln>
        </p:spPr>
      </p:cxnSp>
      <p:cxnSp>
        <p:nvCxnSpPr>
          <p:cNvPr id="392" name="Google Shape;392;p33"/>
          <p:cNvCxnSpPr/>
          <p:nvPr/>
        </p:nvCxnSpPr>
        <p:spPr>
          <a:xfrm>
            <a:off x="2827675" y="2279225"/>
            <a:ext cx="15300" cy="2161200"/>
          </a:xfrm>
          <a:prstGeom prst="straightConnector1">
            <a:avLst/>
          </a:prstGeom>
          <a:noFill/>
          <a:ln cap="flat" cmpd="sng" w="9525">
            <a:solidFill>
              <a:schemeClr val="dk2"/>
            </a:solidFill>
            <a:prstDash val="solid"/>
            <a:round/>
            <a:headEnd len="med" w="med" type="none"/>
            <a:tailEnd len="med" w="med" type="none"/>
          </a:ln>
        </p:spPr>
      </p:cxnSp>
      <p:grpSp>
        <p:nvGrpSpPr>
          <p:cNvPr id="393" name="Google Shape;393;p33"/>
          <p:cNvGrpSpPr/>
          <p:nvPr/>
        </p:nvGrpSpPr>
        <p:grpSpPr>
          <a:xfrm>
            <a:off x="7589050" y="1215863"/>
            <a:ext cx="1557000" cy="2830063"/>
            <a:chOff x="3003962" y="2185750"/>
            <a:chExt cx="1557000" cy="2830063"/>
          </a:xfrm>
        </p:grpSpPr>
        <p:sp>
          <p:nvSpPr>
            <p:cNvPr id="394" name="Google Shape;394;p33"/>
            <p:cNvSpPr/>
            <p:nvPr/>
          </p:nvSpPr>
          <p:spPr>
            <a:xfrm>
              <a:off x="3180623" y="2185750"/>
              <a:ext cx="594300" cy="594300"/>
            </a:xfrm>
            <a:prstGeom prst="ellipse">
              <a:avLst/>
            </a:prstGeom>
            <a:noFill/>
            <a:ln cap="flat" cmpd="sng" w="38100">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3"/>
            <p:cNvSpPr txBox="1"/>
            <p:nvPr/>
          </p:nvSpPr>
          <p:spPr>
            <a:xfrm>
              <a:off x="3003962" y="3117713"/>
              <a:ext cx="1557000" cy="18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restocker les rendez vous des tableaux après traitement dans chaque fichier correspondant</a:t>
              </a:r>
              <a:endParaRPr sz="800">
                <a:solidFill>
                  <a:srgbClr val="A72A1E"/>
                </a:solidFill>
                <a:latin typeface="Roboto"/>
                <a:ea typeface="Roboto"/>
                <a:cs typeface="Roboto"/>
                <a:sym typeface="Roboto"/>
              </a:endParaRPr>
            </a:p>
          </p:txBody>
        </p:sp>
        <p:sp>
          <p:nvSpPr>
            <p:cNvPr id="396" name="Google Shape;396;p33"/>
            <p:cNvSpPr txBox="1"/>
            <p:nvPr/>
          </p:nvSpPr>
          <p:spPr>
            <a:xfrm>
              <a:off x="3093416" y="2258488"/>
              <a:ext cx="7722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100">
                  <a:solidFill>
                    <a:srgbClr val="A64D79"/>
                  </a:solidFill>
                  <a:latin typeface="Roboto"/>
                  <a:ea typeface="Roboto"/>
                  <a:cs typeface="Roboto"/>
                  <a:sym typeface="Roboto"/>
                </a:rPr>
                <a:t>étape5</a:t>
              </a:r>
              <a:endParaRPr b="1" sz="1100">
                <a:solidFill>
                  <a:srgbClr val="A64D79"/>
                </a:solidFill>
                <a:latin typeface="Roboto"/>
                <a:ea typeface="Roboto"/>
                <a:cs typeface="Roboto"/>
                <a:sym typeface="Roboto"/>
              </a:endParaRPr>
            </a:p>
          </p:txBody>
        </p:sp>
      </p:grpSp>
      <p:cxnSp>
        <p:nvCxnSpPr>
          <p:cNvPr id="397" name="Google Shape;397;p33"/>
          <p:cNvCxnSpPr/>
          <p:nvPr/>
        </p:nvCxnSpPr>
        <p:spPr>
          <a:xfrm rot="10800000">
            <a:off x="5184950" y="2279300"/>
            <a:ext cx="20400" cy="2357100"/>
          </a:xfrm>
          <a:prstGeom prst="straightConnector1">
            <a:avLst/>
          </a:prstGeom>
          <a:noFill/>
          <a:ln cap="flat" cmpd="sng" w="9525">
            <a:solidFill>
              <a:schemeClr val="dk2"/>
            </a:solidFill>
            <a:prstDash val="solid"/>
            <a:round/>
            <a:headEnd len="med" w="med" type="none"/>
            <a:tailEnd len="med" w="med" type="none"/>
          </a:ln>
        </p:spPr>
      </p:cxnSp>
      <p:sp>
        <p:nvSpPr>
          <p:cNvPr id="398" name="Google Shape;398;p33"/>
          <p:cNvSpPr/>
          <p:nvPr/>
        </p:nvSpPr>
        <p:spPr>
          <a:xfrm flipH="1" rot="10800000">
            <a:off x="6383000" y="1466952"/>
            <a:ext cx="1364700" cy="48900"/>
          </a:xfrm>
          <a:prstGeom prst="roundRect">
            <a:avLst>
              <a:gd fmla="val 0" name="adj"/>
            </a:avLst>
          </a:prstGeom>
          <a:solidFill>
            <a:schemeClr val="dk2"/>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33"/>
          <p:cNvCxnSpPr/>
          <p:nvPr/>
        </p:nvCxnSpPr>
        <p:spPr>
          <a:xfrm>
            <a:off x="7570125" y="2301625"/>
            <a:ext cx="11400" cy="2208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graphicFrame>
        <p:nvGraphicFramePr>
          <p:cNvPr id="404" name="Google Shape;404;p34"/>
          <p:cNvGraphicFramePr/>
          <p:nvPr/>
        </p:nvGraphicFramePr>
        <p:xfrm>
          <a:off x="109725" y="1509350"/>
          <a:ext cx="3000000" cy="3000000"/>
        </p:xfrm>
        <a:graphic>
          <a:graphicData uri="http://schemas.openxmlformats.org/drawingml/2006/table">
            <a:tbl>
              <a:tblPr>
                <a:noFill/>
                <a:tableStyleId>{A34D30E0-63D7-4409-A74B-8C8736AB8D6D}</a:tableStyleId>
              </a:tblPr>
              <a:tblGrid>
                <a:gridCol w="6680775"/>
                <a:gridCol w="2243775"/>
              </a:tblGrid>
              <a:tr h="1147350">
                <a:tc>
                  <a:txBody>
                    <a:bodyPr/>
                    <a:lstStyle/>
                    <a:p>
                      <a:pPr indent="0" lvl="0" marL="0" rtl="0" algn="l">
                        <a:spcBef>
                          <a:spcPts val="0"/>
                        </a:spcBef>
                        <a:spcAft>
                          <a:spcPts val="0"/>
                        </a:spcAft>
                        <a:buClr>
                          <a:schemeClr val="dk1"/>
                        </a:buClr>
                        <a:buSzPts val="1100"/>
                        <a:buFont typeface="Arial"/>
                        <a:buNone/>
                      </a:pPr>
                      <a:r>
                        <a:rPr lang="en">
                          <a:solidFill>
                            <a:schemeClr val="dk1"/>
                          </a:solidFill>
                        </a:rPr>
                        <a:t>fonctions de stocker les informations du fichiers dans des tableaux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Fonction : fichier_tab()</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Sakhri Wissal</a:t>
                      </a:r>
                      <a:endParaRPr/>
                    </a:p>
                  </a:txBody>
                  <a:tcPr marT="91425" marB="91425" marR="91425" marL="91425"/>
                </a:tc>
              </a:tr>
              <a:tr h="1147350">
                <a:tc>
                  <a:txBody>
                    <a:bodyPr/>
                    <a:lstStyle/>
                    <a:p>
                      <a:pPr indent="0" lvl="0" marL="0" rtl="0" algn="l">
                        <a:spcBef>
                          <a:spcPts val="0"/>
                        </a:spcBef>
                        <a:spcAft>
                          <a:spcPts val="0"/>
                        </a:spcAft>
                        <a:buNone/>
                      </a:pPr>
                      <a:r>
                        <a:rPr lang="en"/>
                        <a:t> fonctions de traitement des tableaux </a:t>
                      </a:r>
                      <a:endParaRPr/>
                    </a:p>
                    <a:p>
                      <a:pPr indent="0" lvl="0" marL="0" rtl="0" algn="l">
                        <a:spcBef>
                          <a:spcPts val="0"/>
                        </a:spcBef>
                        <a:spcAft>
                          <a:spcPts val="0"/>
                        </a:spcAft>
                        <a:buNone/>
                      </a:pPr>
                      <a:r>
                        <a:rPr lang="en"/>
                        <a:t>Fonction : traitement ()</a:t>
                      </a:r>
                      <a:endParaRPr/>
                    </a:p>
                  </a:txBody>
                  <a:tcPr marT="91425" marB="91425" marR="91425" marL="91425"/>
                </a:tc>
                <a:tc>
                  <a:txBody>
                    <a:bodyPr/>
                    <a:lstStyle/>
                    <a:p>
                      <a:pPr indent="0" lvl="0" marL="0" rtl="0" algn="l">
                        <a:spcBef>
                          <a:spcPts val="0"/>
                        </a:spcBef>
                        <a:spcAft>
                          <a:spcPts val="0"/>
                        </a:spcAft>
                        <a:buNone/>
                      </a:pPr>
                      <a:r>
                        <a:rPr lang="en"/>
                        <a:t>Seddik Weal </a:t>
                      </a:r>
                      <a:endParaRPr/>
                    </a:p>
                  </a:txBody>
                  <a:tcPr marT="91425" marB="91425" marR="91425" marL="91425"/>
                </a:tc>
              </a:tr>
              <a:tr h="1147350">
                <a:tc>
                  <a:txBody>
                    <a:bodyPr/>
                    <a:lstStyle/>
                    <a:p>
                      <a:pPr indent="0" lvl="0" marL="0" rtl="0" algn="l">
                        <a:spcBef>
                          <a:spcPts val="0"/>
                        </a:spcBef>
                        <a:spcAft>
                          <a:spcPts val="0"/>
                        </a:spcAft>
                        <a:buClr>
                          <a:schemeClr val="dk1"/>
                        </a:buClr>
                        <a:buSzPts val="1100"/>
                        <a:buFont typeface="Arial"/>
                        <a:buNone/>
                      </a:pPr>
                      <a:r>
                        <a:rPr lang="en">
                          <a:solidFill>
                            <a:schemeClr val="dk1"/>
                          </a:solidFill>
                        </a:rPr>
                        <a:t>fonctions de restocker les rendez-vous dans les  tableaux après la traitement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Fonction : Tab_fichier ()</a:t>
                      </a:r>
                      <a:endParaRPr>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Maskhi Aymen</a:t>
                      </a:r>
                      <a:endParaRPr/>
                    </a:p>
                  </a:txBody>
                  <a:tcPr marT="91425" marB="91425" marR="91425" marL="91425"/>
                </a:tc>
              </a:tr>
            </a:tbl>
          </a:graphicData>
        </a:graphic>
      </p:graphicFrame>
      <p:sp>
        <p:nvSpPr>
          <p:cNvPr id="405" name="Google Shape;405;p34"/>
          <p:cNvSpPr txBox="1"/>
          <p:nvPr/>
        </p:nvSpPr>
        <p:spPr>
          <a:xfrm>
            <a:off x="1871500" y="223100"/>
            <a:ext cx="5688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Open Sans"/>
                <a:ea typeface="Open Sans"/>
                <a:cs typeface="Open Sans"/>
                <a:sym typeface="Open Sans"/>
              </a:rPr>
              <a:t>Plan de travail </a:t>
            </a:r>
            <a:endParaRPr b="1" sz="1700">
              <a:latin typeface="Open Sans"/>
              <a:ea typeface="Open Sans"/>
              <a:cs typeface="Open Sans"/>
              <a:sym typeface="Open Sans"/>
            </a:endParaRPr>
          </a:p>
        </p:txBody>
      </p:sp>
      <p:sp>
        <p:nvSpPr>
          <p:cNvPr id="406" name="Google Shape;406;p34"/>
          <p:cNvSpPr txBox="1"/>
          <p:nvPr/>
        </p:nvSpPr>
        <p:spPr>
          <a:xfrm>
            <a:off x="109725" y="1016300"/>
            <a:ext cx="661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Faire la </a:t>
            </a:r>
            <a:r>
              <a:rPr lang="en">
                <a:latin typeface="Open Sans"/>
                <a:ea typeface="Open Sans"/>
                <a:cs typeface="Open Sans"/>
                <a:sym typeface="Open Sans"/>
              </a:rPr>
              <a:t>définitions</a:t>
            </a:r>
            <a:r>
              <a:rPr lang="en">
                <a:latin typeface="Open Sans"/>
                <a:ea typeface="Open Sans"/>
                <a:cs typeface="Open Sans"/>
                <a:sym typeface="Open Sans"/>
              </a:rPr>
              <a:t> des fonctions suivants :</a:t>
            </a:r>
            <a:endParaRPr>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id="411" name="Google Shape;411;p35" title="Points scored"/>
          <p:cNvPicPr preferRelativeResize="0"/>
          <p:nvPr/>
        </p:nvPicPr>
        <p:blipFill>
          <a:blip r:embed="rId3">
            <a:alphaModFix/>
          </a:blip>
          <a:stretch>
            <a:fillRect/>
          </a:stretch>
        </p:blipFill>
        <p:spPr>
          <a:xfrm>
            <a:off x="365075" y="154063"/>
            <a:ext cx="8413851" cy="4716976"/>
          </a:xfrm>
          <a:prstGeom prst="rect">
            <a:avLst/>
          </a:prstGeom>
          <a:noFill/>
          <a:ln>
            <a:noFill/>
          </a:ln>
        </p:spPr>
      </p:pic>
      <p:sp>
        <p:nvSpPr>
          <p:cNvPr id="412" name="Google Shape;412;p35"/>
          <p:cNvSpPr txBox="1"/>
          <p:nvPr/>
        </p:nvSpPr>
        <p:spPr>
          <a:xfrm>
            <a:off x="614150" y="422800"/>
            <a:ext cx="17394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Période de travail :</a:t>
            </a:r>
            <a:endParaRPr>
              <a:latin typeface="Open Sans"/>
              <a:ea typeface="Open Sans"/>
              <a:cs typeface="Open Sans"/>
              <a:sym typeface="Open Sans"/>
            </a:endParaRPr>
          </a:p>
        </p:txBody>
      </p:sp>
      <p:cxnSp>
        <p:nvCxnSpPr>
          <p:cNvPr id="413" name="Google Shape;413;p35"/>
          <p:cNvCxnSpPr/>
          <p:nvPr/>
        </p:nvCxnSpPr>
        <p:spPr>
          <a:xfrm>
            <a:off x="675425" y="798400"/>
            <a:ext cx="1543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6"/>
          <p:cNvSpPr txBox="1"/>
          <p:nvPr>
            <p:ph type="title"/>
          </p:nvPr>
        </p:nvSpPr>
        <p:spPr>
          <a:xfrm>
            <a:off x="311700" y="2121700"/>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400">
                <a:solidFill>
                  <a:srgbClr val="666666"/>
                </a:solidFill>
              </a:rPr>
              <a:t>Merci pour votre attention</a:t>
            </a:r>
            <a:r>
              <a:rPr b="1" lang="en" sz="4400">
                <a:solidFill>
                  <a:srgbClr val="674EA7"/>
                </a:solidFill>
              </a:rPr>
              <a:t> </a:t>
            </a:r>
            <a:endParaRPr b="1" sz="4400">
              <a:solidFill>
                <a:srgbClr val="674EA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rPr>
              <a:t>Description</a:t>
            </a:r>
            <a:r>
              <a:rPr lang="en">
                <a:solidFill>
                  <a:srgbClr val="000000"/>
                </a:solidFill>
              </a:rPr>
              <a:t> de projet :</a:t>
            </a:r>
            <a:endParaRPr>
              <a:solidFill>
                <a:srgbClr val="000000"/>
              </a:solidFill>
            </a:endParaRPr>
          </a:p>
        </p:txBody>
      </p:sp>
      <p:sp>
        <p:nvSpPr>
          <p:cNvPr id="79" name="Google Shape;79;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3800"/>
              <a:t>➦</a:t>
            </a:r>
            <a:r>
              <a:rPr lang="en" sz="5200"/>
              <a:t>c</a:t>
            </a:r>
            <a:r>
              <a:rPr lang="en" sz="2600">
                <a:latin typeface="Open Sans Light"/>
                <a:ea typeface="Open Sans Light"/>
                <a:cs typeface="Open Sans Light"/>
                <a:sym typeface="Open Sans Light"/>
              </a:rPr>
              <a:t>’est un logiciel de gestion des rendez-vous selon le cas des patients du cancer ,désigné </a:t>
            </a:r>
            <a:r>
              <a:rPr lang="en" sz="2600">
                <a:latin typeface="Open Sans Light"/>
                <a:ea typeface="Open Sans Light"/>
                <a:cs typeface="Open Sans Light"/>
                <a:sym typeface="Open Sans Light"/>
              </a:rPr>
              <a:t>essentiellement</a:t>
            </a:r>
            <a:r>
              <a:rPr lang="en" sz="2600">
                <a:latin typeface="Open Sans Light"/>
                <a:ea typeface="Open Sans Light"/>
                <a:cs typeface="Open Sans Light"/>
                <a:sym typeface="Open Sans Light"/>
              </a:rPr>
              <a:t> pour les </a:t>
            </a:r>
            <a:r>
              <a:rPr lang="en" sz="2600">
                <a:latin typeface="Open Sans Light"/>
                <a:ea typeface="Open Sans Light"/>
                <a:cs typeface="Open Sans Light"/>
                <a:sym typeface="Open Sans Light"/>
              </a:rPr>
              <a:t>hôpitaux publics (</a:t>
            </a:r>
            <a:r>
              <a:rPr b="1" lang="en" sz="2600"/>
              <a:t>spécialement à l'hôpital Saleh Azaiz</a:t>
            </a:r>
            <a:r>
              <a:rPr lang="en" sz="2600">
                <a:latin typeface="Open Sans Light"/>
                <a:ea typeface="Open Sans Light"/>
                <a:cs typeface="Open Sans Light"/>
                <a:sym typeface="Open Sans Light"/>
              </a:rPr>
              <a:t>).</a:t>
            </a:r>
            <a:endParaRPr sz="2600">
              <a:latin typeface="Open Sans Light"/>
              <a:ea typeface="Open Sans Light"/>
              <a:cs typeface="Open Sans Light"/>
              <a:sym typeface="Open Sans Light"/>
            </a:endParaRPr>
          </a:p>
          <a:p>
            <a:pPr indent="0" lvl="0" marL="0" rtl="0" algn="l">
              <a:spcBef>
                <a:spcPts val="1200"/>
              </a:spcBef>
              <a:spcAft>
                <a:spcPts val="1200"/>
              </a:spcAft>
              <a:buNone/>
            </a:pPr>
            <a:r>
              <a:rPr lang="en" sz="3800">
                <a:latin typeface="Open Sans Light"/>
                <a:ea typeface="Open Sans Light"/>
                <a:cs typeface="Open Sans Light"/>
                <a:sym typeface="Open Sans Light"/>
              </a:rPr>
              <a:t>➦</a:t>
            </a:r>
            <a:r>
              <a:rPr lang="en" sz="5200"/>
              <a:t>u</a:t>
            </a:r>
            <a:r>
              <a:rPr lang="en" sz="2600">
                <a:latin typeface="Open Sans Light"/>
                <a:ea typeface="Open Sans Light"/>
                <a:cs typeface="Open Sans Light"/>
                <a:sym typeface="Open Sans Light"/>
              </a:rPr>
              <a:t>n outil de planification pour mieux </a:t>
            </a:r>
            <a:r>
              <a:rPr lang="en" sz="2600">
                <a:latin typeface="Open Sans Light"/>
                <a:ea typeface="Open Sans Light"/>
                <a:cs typeface="Open Sans Light"/>
                <a:sym typeface="Open Sans Light"/>
              </a:rPr>
              <a:t>gérer</a:t>
            </a:r>
            <a:r>
              <a:rPr lang="en" sz="2600">
                <a:latin typeface="Open Sans Light"/>
                <a:ea typeface="Open Sans Light"/>
                <a:cs typeface="Open Sans Light"/>
                <a:sym typeface="Open Sans Light"/>
              </a:rPr>
              <a:t> les cas urgentes .</a:t>
            </a:r>
            <a:endParaRPr sz="2600">
              <a:latin typeface="Open Sans Light"/>
              <a:ea typeface="Open Sans Light"/>
              <a:cs typeface="Open Sans Light"/>
              <a:sym typeface="Open Sans Light"/>
            </a:endParaRPr>
          </a:p>
        </p:txBody>
      </p:sp>
      <p:cxnSp>
        <p:nvCxnSpPr>
          <p:cNvPr id="80" name="Google Shape;80;p15"/>
          <p:cNvCxnSpPr/>
          <p:nvPr/>
        </p:nvCxnSpPr>
        <p:spPr>
          <a:xfrm>
            <a:off x="421850" y="1073100"/>
            <a:ext cx="3589500" cy="75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Objectif :</a:t>
            </a:r>
            <a:endParaRPr/>
          </a:p>
        </p:txBody>
      </p:sp>
      <p:sp>
        <p:nvSpPr>
          <p:cNvPr id="86" name="Google Shape;86;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208"/>
              <a:t>➨ </a:t>
            </a:r>
            <a:r>
              <a:rPr lang="en" sz="2208"/>
              <a:t>Ce projet a pour objectif de </a:t>
            </a:r>
            <a:r>
              <a:rPr b="1" lang="en" sz="2208"/>
              <a:t>gérer</a:t>
            </a:r>
            <a:r>
              <a:rPr b="1" lang="en" sz="2208"/>
              <a:t> le planning des rendez-vous des patient selon l’urgence de cas</a:t>
            </a:r>
            <a:r>
              <a:rPr lang="en" sz="2208"/>
              <a:t> .</a:t>
            </a:r>
            <a:endParaRPr sz="2208"/>
          </a:p>
          <a:p>
            <a:pPr indent="0" lvl="0" marL="0" rtl="0" algn="l">
              <a:spcBef>
                <a:spcPts val="1200"/>
              </a:spcBef>
              <a:spcAft>
                <a:spcPts val="0"/>
              </a:spcAft>
              <a:buClr>
                <a:schemeClr val="dk1"/>
              </a:buClr>
              <a:buSzPts val="1100"/>
              <a:buFont typeface="Arial"/>
              <a:buNone/>
            </a:pPr>
            <a:r>
              <a:rPr lang="en" sz="2208"/>
              <a:t>➨ Révolutionner le secteur sanitaire et </a:t>
            </a:r>
            <a:r>
              <a:rPr lang="en" sz="2208"/>
              <a:t>surtout</a:t>
            </a:r>
            <a:r>
              <a:rPr lang="en" sz="2208"/>
              <a:t> la nécessité de prêter attention aux patients atteints de cancer à travers cette digitalisation innovante. </a:t>
            </a:r>
            <a:endParaRPr sz="2208"/>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cxnSp>
        <p:nvCxnSpPr>
          <p:cNvPr id="87" name="Google Shape;87;p16"/>
          <p:cNvCxnSpPr/>
          <p:nvPr/>
        </p:nvCxnSpPr>
        <p:spPr>
          <a:xfrm>
            <a:off x="488450" y="1013900"/>
            <a:ext cx="13914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a:t>
            </a:r>
            <a:r>
              <a:rPr lang="en"/>
              <a:t>es </a:t>
            </a:r>
            <a:r>
              <a:rPr lang="en"/>
              <a:t>caractéristiques</a:t>
            </a:r>
            <a:r>
              <a:rPr lang="en"/>
              <a:t> et les specifitées :</a:t>
            </a:r>
            <a:endParaRPr/>
          </a:p>
        </p:txBody>
      </p:sp>
      <p:sp>
        <p:nvSpPr>
          <p:cNvPr id="93" name="Google Shape;93;p17"/>
          <p:cNvSpPr txBox="1"/>
          <p:nvPr>
            <p:ph idx="1" type="body"/>
          </p:nvPr>
        </p:nvSpPr>
        <p:spPr>
          <a:xfrm>
            <a:off x="311700" y="1557550"/>
            <a:ext cx="8520600" cy="30216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Clr>
                <a:schemeClr val="dk1"/>
              </a:buClr>
              <a:buSzPct val="26966"/>
              <a:buFont typeface="Arial"/>
              <a:buNone/>
            </a:pPr>
            <a:r>
              <a:rPr lang="en" sz="4079"/>
              <a:t>⦁	Gain du temps. (Pour gagner du temps.)</a:t>
            </a:r>
            <a:endParaRPr sz="4079"/>
          </a:p>
          <a:p>
            <a:pPr indent="0" lvl="0" marL="0" rtl="0" algn="l">
              <a:spcBef>
                <a:spcPts val="1200"/>
              </a:spcBef>
              <a:spcAft>
                <a:spcPts val="0"/>
              </a:spcAft>
              <a:buClr>
                <a:schemeClr val="dk1"/>
              </a:buClr>
              <a:buSzPct val="26966"/>
              <a:buFont typeface="Arial"/>
              <a:buNone/>
            </a:pPr>
            <a:r>
              <a:rPr lang="en" sz="4079"/>
              <a:t>⦁	les données de patient  sont sécurisées. </a:t>
            </a:r>
            <a:endParaRPr sz="4079"/>
          </a:p>
          <a:p>
            <a:pPr indent="0" lvl="0" marL="0" rtl="0" algn="l">
              <a:spcBef>
                <a:spcPts val="1200"/>
              </a:spcBef>
              <a:spcAft>
                <a:spcPts val="0"/>
              </a:spcAft>
              <a:buClr>
                <a:schemeClr val="dk1"/>
              </a:buClr>
              <a:buSzPct val="26966"/>
              <a:buFont typeface="Arial"/>
              <a:buNone/>
            </a:pPr>
            <a:r>
              <a:rPr lang="en" sz="4079"/>
              <a:t>⦁	Traiter les dossier  selon l’urgence des cas.</a:t>
            </a:r>
            <a:endParaRPr sz="4079"/>
          </a:p>
          <a:p>
            <a:pPr indent="0" lvl="0" marL="0" rtl="0" algn="l">
              <a:spcBef>
                <a:spcPts val="1200"/>
              </a:spcBef>
              <a:spcAft>
                <a:spcPts val="0"/>
              </a:spcAft>
              <a:buClr>
                <a:schemeClr val="dk1"/>
              </a:buClr>
              <a:buSzPct val="26966"/>
              <a:buFont typeface="Arial"/>
              <a:buNone/>
            </a:pPr>
            <a:r>
              <a:t/>
            </a:r>
            <a:endParaRPr sz="4079"/>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cxnSp>
        <p:nvCxnSpPr>
          <p:cNvPr id="94" name="Google Shape;94;p17"/>
          <p:cNvCxnSpPr/>
          <p:nvPr/>
        </p:nvCxnSpPr>
        <p:spPr>
          <a:xfrm flipH="1">
            <a:off x="421850" y="1021300"/>
            <a:ext cx="6283200" cy="7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nvSpPr>
        <p:spPr>
          <a:xfrm>
            <a:off x="1176250" y="1434550"/>
            <a:ext cx="7805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400">
                <a:solidFill>
                  <a:schemeClr val="dk1"/>
                </a:solidFill>
                <a:latin typeface="Economica"/>
                <a:ea typeface="Economica"/>
                <a:cs typeface="Economica"/>
                <a:sym typeface="Economica"/>
              </a:rPr>
              <a:t>Etude de l'existant</a:t>
            </a:r>
            <a:endParaRPr sz="56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311700" y="428350"/>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Il existe plusieurs solutions pour la gestion des prises de rendez-vous et des dossiers médicaux dans les établissements de santé : </a:t>
            </a:r>
            <a:endParaRPr sz="2200"/>
          </a:p>
          <a:p>
            <a:pPr indent="0" lvl="0" marL="0" rtl="0" algn="l">
              <a:spcBef>
                <a:spcPts val="1200"/>
              </a:spcBef>
              <a:spcAft>
                <a:spcPts val="1200"/>
              </a:spcAft>
              <a:buNone/>
            </a:pPr>
            <a:r>
              <a:rPr lang="en"/>
              <a:t>      </a:t>
            </a:r>
            <a:r>
              <a:rPr lang="en" sz="2300"/>
              <a:t> </a:t>
            </a:r>
            <a:endParaRPr sz="2000"/>
          </a:p>
        </p:txBody>
      </p:sp>
      <p:pic>
        <p:nvPicPr>
          <p:cNvPr id="105" name="Google Shape;105;p19"/>
          <p:cNvPicPr preferRelativeResize="0"/>
          <p:nvPr/>
        </p:nvPicPr>
        <p:blipFill>
          <a:blip r:embed="rId3">
            <a:alphaModFix/>
          </a:blip>
          <a:stretch>
            <a:fillRect/>
          </a:stretch>
        </p:blipFill>
        <p:spPr>
          <a:xfrm>
            <a:off x="6778275" y="1674650"/>
            <a:ext cx="2054025" cy="2672750"/>
          </a:xfrm>
          <a:prstGeom prst="rect">
            <a:avLst/>
          </a:prstGeom>
          <a:noFill/>
          <a:ln>
            <a:noFill/>
          </a:ln>
        </p:spPr>
      </p:pic>
      <p:pic>
        <p:nvPicPr>
          <p:cNvPr id="106" name="Google Shape;106;p19"/>
          <p:cNvPicPr preferRelativeResize="0"/>
          <p:nvPr/>
        </p:nvPicPr>
        <p:blipFill>
          <a:blip r:embed="rId4">
            <a:alphaModFix/>
          </a:blip>
          <a:stretch>
            <a:fillRect/>
          </a:stretch>
        </p:blipFill>
        <p:spPr>
          <a:xfrm>
            <a:off x="429250" y="2022132"/>
            <a:ext cx="2054026" cy="1977785"/>
          </a:xfrm>
          <a:prstGeom prst="rect">
            <a:avLst/>
          </a:prstGeom>
          <a:noFill/>
          <a:ln>
            <a:noFill/>
          </a:ln>
        </p:spPr>
      </p:pic>
      <p:pic>
        <p:nvPicPr>
          <p:cNvPr id="107" name="Google Shape;107;p19"/>
          <p:cNvPicPr preferRelativeResize="0"/>
          <p:nvPr/>
        </p:nvPicPr>
        <p:blipFill>
          <a:blip r:embed="rId5">
            <a:alphaModFix/>
          </a:blip>
          <a:stretch>
            <a:fillRect/>
          </a:stretch>
        </p:blipFill>
        <p:spPr>
          <a:xfrm>
            <a:off x="151275" y="2274950"/>
            <a:ext cx="6858050" cy="6858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311700" y="259325"/>
            <a:ext cx="8520600" cy="432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sz="2300"/>
              <a:t> ➱</a:t>
            </a:r>
            <a:r>
              <a:rPr lang="en" sz="2300">
                <a:latin typeface="Open Sans SemiBold"/>
                <a:ea typeface="Open Sans SemiBold"/>
                <a:cs typeface="Open Sans SemiBold"/>
                <a:sym typeface="Open Sans SemiBold"/>
              </a:rPr>
              <a:t>MédiStory :</a:t>
            </a:r>
            <a:r>
              <a:rPr lang="en" sz="2300"/>
              <a:t>  </a:t>
            </a:r>
            <a:endParaRPr sz="2300"/>
          </a:p>
          <a:p>
            <a:pPr indent="0" lvl="0" marL="0" rtl="0" algn="l">
              <a:spcBef>
                <a:spcPts val="1200"/>
              </a:spcBef>
              <a:spcAft>
                <a:spcPts val="1200"/>
              </a:spcAft>
              <a:buNone/>
            </a:pPr>
            <a:r>
              <a:rPr lang="en" sz="1500"/>
              <a:t>un logiciel fiable et intuitif pour la gestion de votre cabinet médical. Ce logiciel de gestion de cabinet médical s'occupe de tout, de la prise de rendez-vous aux annulations. Urgences, visites de suivi, les consultations sont programmées en fonction de critères définis par le doctor.        </a:t>
            </a:r>
            <a:endParaRPr sz="1500"/>
          </a:p>
        </p:txBody>
      </p:sp>
      <p:cxnSp>
        <p:nvCxnSpPr>
          <p:cNvPr id="113" name="Google Shape;113;p20"/>
          <p:cNvCxnSpPr/>
          <p:nvPr/>
        </p:nvCxnSpPr>
        <p:spPr>
          <a:xfrm>
            <a:off x="1154500" y="569850"/>
            <a:ext cx="1539300" cy="0"/>
          </a:xfrm>
          <a:prstGeom prst="straightConnector1">
            <a:avLst/>
          </a:prstGeom>
          <a:noFill/>
          <a:ln cap="flat" cmpd="sng" w="9525">
            <a:solidFill>
              <a:schemeClr val="dk2"/>
            </a:solidFill>
            <a:prstDash val="solid"/>
            <a:round/>
            <a:headEnd len="med" w="med" type="none"/>
            <a:tailEnd len="med" w="med" type="none"/>
          </a:ln>
        </p:spPr>
      </p:cxnSp>
      <p:pic>
        <p:nvPicPr>
          <p:cNvPr id="114" name="Google Shape;114;p20"/>
          <p:cNvPicPr preferRelativeResize="0"/>
          <p:nvPr/>
        </p:nvPicPr>
        <p:blipFill>
          <a:blip r:embed="rId3">
            <a:alphaModFix/>
          </a:blip>
          <a:stretch>
            <a:fillRect/>
          </a:stretch>
        </p:blipFill>
        <p:spPr>
          <a:xfrm>
            <a:off x="432225" y="2009850"/>
            <a:ext cx="8255526" cy="2977724"/>
          </a:xfrm>
          <a:prstGeom prst="rect">
            <a:avLst/>
          </a:prstGeom>
          <a:noFill/>
          <a:ln>
            <a:noFill/>
          </a:ln>
        </p:spPr>
      </p:pic>
      <p:pic>
        <p:nvPicPr>
          <p:cNvPr id="115" name="Google Shape;115;p20"/>
          <p:cNvPicPr preferRelativeResize="0"/>
          <p:nvPr/>
        </p:nvPicPr>
        <p:blipFill>
          <a:blip r:embed="rId4">
            <a:alphaModFix/>
          </a:blip>
          <a:stretch>
            <a:fillRect/>
          </a:stretch>
        </p:blipFill>
        <p:spPr>
          <a:xfrm>
            <a:off x="7052300" y="153500"/>
            <a:ext cx="1008725" cy="832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idx="1" type="body"/>
          </p:nvPr>
        </p:nvSpPr>
        <p:spPr>
          <a:xfrm>
            <a:off x="290075" y="172875"/>
            <a:ext cx="8592300" cy="457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sz="2800"/>
              <a:t>➱</a:t>
            </a:r>
            <a:r>
              <a:rPr b="1" lang="en" sz="2800"/>
              <a:t>MedicalPlus</a:t>
            </a:r>
            <a:r>
              <a:rPr lang="en" sz="2300">
                <a:latin typeface="Open Sans SemiBold"/>
                <a:ea typeface="Open Sans SemiBold"/>
                <a:cs typeface="Open Sans SemiBold"/>
                <a:sym typeface="Open Sans SemiBold"/>
              </a:rPr>
              <a:t> : </a:t>
            </a:r>
            <a:endParaRPr sz="2300">
              <a:latin typeface="Open Sans SemiBold"/>
              <a:ea typeface="Open Sans SemiBold"/>
              <a:cs typeface="Open Sans SemiBold"/>
              <a:sym typeface="Open Sans SemiBold"/>
            </a:endParaRPr>
          </a:p>
          <a:p>
            <a:pPr indent="0" lvl="0" marL="0" rtl="0" algn="just">
              <a:lnSpc>
                <a:spcPct val="115000"/>
              </a:lnSpc>
              <a:spcBef>
                <a:spcPts val="1200"/>
              </a:spcBef>
              <a:spcAft>
                <a:spcPts val="1200"/>
              </a:spcAft>
              <a:buClr>
                <a:schemeClr val="dk1"/>
              </a:buClr>
              <a:buSzPts val="1100"/>
              <a:buFont typeface="Arial"/>
              <a:buNone/>
            </a:pPr>
            <a:r>
              <a:rPr b="1" lang="en" sz="1600"/>
              <a:t>MedicalPlus</a:t>
            </a:r>
            <a:r>
              <a:rPr lang="en" sz="1600"/>
              <a:t> est  un  logiciel de gestion de cabinet  Médical évolutif et multi-spécialités développé  par des ingénieurs informaticiens tunisiens  . l’un de ces fonction c’est la gestion de rendez-vous, ou le medcin peut définir les rendez-vous des consultations et des controles des patientes. </a:t>
            </a:r>
            <a:endParaRPr sz="1600"/>
          </a:p>
        </p:txBody>
      </p:sp>
      <p:cxnSp>
        <p:nvCxnSpPr>
          <p:cNvPr id="121" name="Google Shape;121;p21"/>
          <p:cNvCxnSpPr/>
          <p:nvPr/>
        </p:nvCxnSpPr>
        <p:spPr>
          <a:xfrm>
            <a:off x="568475" y="737663"/>
            <a:ext cx="2630100" cy="59700"/>
          </a:xfrm>
          <a:prstGeom prst="straightConnector1">
            <a:avLst/>
          </a:prstGeom>
          <a:noFill/>
          <a:ln cap="flat" cmpd="sng" w="9525">
            <a:solidFill>
              <a:schemeClr val="dk2"/>
            </a:solidFill>
            <a:prstDash val="solid"/>
            <a:round/>
            <a:headEnd len="med" w="med" type="none"/>
            <a:tailEnd len="med" w="med" type="none"/>
          </a:ln>
        </p:spPr>
      </p:cxnSp>
      <p:pic>
        <p:nvPicPr>
          <p:cNvPr id="122" name="Google Shape;122;p21"/>
          <p:cNvPicPr preferRelativeResize="0"/>
          <p:nvPr/>
        </p:nvPicPr>
        <p:blipFill>
          <a:blip r:embed="rId3">
            <a:alphaModFix/>
          </a:blip>
          <a:stretch>
            <a:fillRect/>
          </a:stretch>
        </p:blipFill>
        <p:spPr>
          <a:xfrm>
            <a:off x="290075" y="2052212"/>
            <a:ext cx="8592299" cy="2854038"/>
          </a:xfrm>
          <a:prstGeom prst="rect">
            <a:avLst/>
          </a:prstGeom>
          <a:noFill/>
          <a:ln>
            <a:noFill/>
          </a:ln>
        </p:spPr>
      </p:pic>
      <p:pic>
        <p:nvPicPr>
          <p:cNvPr id="123" name="Google Shape;123;p21"/>
          <p:cNvPicPr preferRelativeResize="0"/>
          <p:nvPr/>
        </p:nvPicPr>
        <p:blipFill>
          <a:blip r:embed="rId4">
            <a:alphaModFix/>
          </a:blip>
          <a:stretch>
            <a:fillRect/>
          </a:stretch>
        </p:blipFill>
        <p:spPr>
          <a:xfrm>
            <a:off x="5359600" y="324150"/>
            <a:ext cx="3306525" cy="2506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E4E2E2"/>
      </a:lt1>
      <a:dk2>
        <a:srgbClr val="B7B7B7"/>
      </a:dk2>
      <a:lt2>
        <a:srgbClr val="666666"/>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