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1" r:id="rId2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tuhan\Desktop\Pasta_Grafikl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tuhan\Desktop\Pasta_Grafikler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tuhan\Desktop\Pasta_Grafikler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tuhan\Desktop\Pasta_Grafikler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tuhan\Desktop\Pasta_Grafikl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tuhan\Desktop\Pasta_Grafikl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tuhan\Desktop\Pasta_Grafikle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tuhan\Desktop\Pasta_Grafikle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tuhan\Desktop\Pasta_Grafikler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tuhan\Desktop\Pasta_Grafikler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tuhan\Desktop\Pasta_Grafikler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tuhan\Desktop\Pasta_Grafikler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Friday Afternoon Network Traffic Prediction</a:t>
            </a:r>
          </a:p>
        </c:rich>
      </c:tx>
      <c:layout>
        <c:manualLayout>
          <c:xMode val="edge"/>
          <c:yMode val="edge"/>
          <c:x val="0.17661111111111108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Sheet1!$C$31:$E$31</c:f>
              <c:strCache>
                <c:ptCount val="3"/>
                <c:pt idx="0">
                  <c:v>SVC-LINEAR</c:v>
                </c:pt>
                <c:pt idx="1">
                  <c:v>SVC-RBF</c:v>
                </c:pt>
                <c:pt idx="2">
                  <c:v>KNN</c:v>
                </c:pt>
              </c:strCache>
            </c:strRef>
          </c:cat>
          <c:val>
            <c:numRef>
              <c:f>Sheet1!$C$32:$E$32</c:f>
              <c:numCache>
                <c:formatCode>0.00%</c:formatCode>
                <c:ptCount val="3"/>
                <c:pt idx="0" formatCode="0%">
                  <c:v>0.97030000000000005</c:v>
                </c:pt>
                <c:pt idx="1">
                  <c:v>0.98560000000000003</c:v>
                </c:pt>
                <c:pt idx="2">
                  <c:v>0.99439999999999995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39-4366-B96F-48681281F0E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73891816"/>
        <c:axId val="373891160"/>
      </c:barChart>
      <c:catAx>
        <c:axId val="373891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373891160"/>
        <c:crosses val="autoZero"/>
        <c:auto val="1"/>
        <c:lblAlgn val="ctr"/>
        <c:lblOffset val="100"/>
        <c:noMultiLvlLbl val="0"/>
      </c:catAx>
      <c:valAx>
        <c:axId val="37389116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73891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svC - LINEAR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Sheet1!$G$32:$G$34</c:f>
              <c:strCache>
                <c:ptCount val="3"/>
                <c:pt idx="0">
                  <c:v>Frıday  Test Set</c:v>
                </c:pt>
                <c:pt idx="1">
                  <c:v>Kaggle Test Set</c:v>
                </c:pt>
                <c:pt idx="2">
                  <c:v>Monday Test Set</c:v>
                </c:pt>
              </c:strCache>
            </c:strRef>
          </c:cat>
          <c:val>
            <c:numRef>
              <c:f>Sheet1!$H$32:$H$34</c:f>
              <c:numCache>
                <c:formatCode>0.00%</c:formatCode>
                <c:ptCount val="3"/>
                <c:pt idx="0">
                  <c:v>0.97109999999999996</c:v>
                </c:pt>
                <c:pt idx="1">
                  <c:v>0.48115999999999998</c:v>
                </c:pt>
                <c:pt idx="2">
                  <c:v>0.68110000000000004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E3-41B4-A8F0-79BA200937A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62260256"/>
        <c:axId val="362261504"/>
      </c:barChart>
      <c:catAx>
        <c:axId val="362260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362261504"/>
        <c:crosses val="autoZero"/>
        <c:auto val="1"/>
        <c:lblAlgn val="ctr"/>
        <c:lblOffset val="100"/>
        <c:noMultiLvlLbl val="0"/>
      </c:catAx>
      <c:valAx>
        <c:axId val="362261504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362260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SVC - KERNEL (rBF)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Sheet1!$G$32:$G$34</c:f>
              <c:strCache>
                <c:ptCount val="3"/>
                <c:pt idx="0">
                  <c:v>Frıday  Test Set</c:v>
                </c:pt>
                <c:pt idx="1">
                  <c:v>Kaggle Test Set</c:v>
                </c:pt>
                <c:pt idx="2">
                  <c:v>Monday Test Set</c:v>
                </c:pt>
              </c:strCache>
            </c:strRef>
          </c:cat>
          <c:val>
            <c:numRef>
              <c:f>Sheet1!$I$32:$I$34</c:f>
              <c:numCache>
                <c:formatCode>0.00%</c:formatCode>
                <c:ptCount val="3"/>
                <c:pt idx="0">
                  <c:v>0.98599999999999999</c:v>
                </c:pt>
                <c:pt idx="1">
                  <c:v>0.61843999999999999</c:v>
                </c:pt>
                <c:pt idx="2">
                  <c:v>0.92449999999999999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44-4311-99EF-E98C300D60A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62245280"/>
        <c:axId val="362255680"/>
      </c:barChart>
      <c:catAx>
        <c:axId val="362245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362255680"/>
        <c:crosses val="autoZero"/>
        <c:auto val="1"/>
        <c:lblAlgn val="ctr"/>
        <c:lblOffset val="100"/>
        <c:noMultiLvlLbl val="0"/>
      </c:catAx>
      <c:valAx>
        <c:axId val="362255680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362245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K-NN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Sheet1!$G$32:$G$34</c:f>
              <c:strCache>
                <c:ptCount val="3"/>
                <c:pt idx="0">
                  <c:v>Frıday  Test Set</c:v>
                </c:pt>
                <c:pt idx="1">
                  <c:v>Kaggle Test Set</c:v>
                </c:pt>
                <c:pt idx="2">
                  <c:v>Monday Test Set</c:v>
                </c:pt>
              </c:strCache>
            </c:strRef>
          </c:cat>
          <c:val>
            <c:numRef>
              <c:f>Sheet1!$J$32:$J$34</c:f>
              <c:numCache>
                <c:formatCode>0.00%</c:formatCode>
                <c:ptCount val="3"/>
                <c:pt idx="0">
                  <c:v>0.99450000000000005</c:v>
                </c:pt>
                <c:pt idx="1">
                  <c:v>0.5716</c:v>
                </c:pt>
                <c:pt idx="2">
                  <c:v>0.96079999999999999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CB-4074-984D-047BAC14915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62254848"/>
        <c:axId val="362231968"/>
      </c:barChart>
      <c:catAx>
        <c:axId val="362254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362231968"/>
        <c:crosses val="autoZero"/>
        <c:auto val="1"/>
        <c:lblAlgn val="ctr"/>
        <c:lblOffset val="100"/>
        <c:noMultiLvlLbl val="0"/>
      </c:catAx>
      <c:valAx>
        <c:axId val="362231968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362254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 sz="1400" dirty="0" err="1" smtClean="0"/>
              <a:t>Kaggle</a:t>
            </a:r>
            <a:r>
              <a:rPr lang="tr-TR" sz="1400" dirty="0" smtClean="0"/>
              <a:t> </a:t>
            </a:r>
            <a:r>
              <a:rPr lang="tr-TR" sz="1400" dirty="0"/>
              <a:t>network</a:t>
            </a:r>
            <a:r>
              <a:rPr lang="tr-TR" sz="1400" baseline="0" dirty="0"/>
              <a:t> </a:t>
            </a:r>
            <a:r>
              <a:rPr lang="tr-TR" sz="1400" baseline="0" dirty="0" err="1"/>
              <a:t>traffıc</a:t>
            </a:r>
            <a:r>
              <a:rPr lang="tr-TR" sz="1400" baseline="0" dirty="0"/>
              <a:t> </a:t>
            </a:r>
            <a:r>
              <a:rPr lang="tr-TR" sz="1400" baseline="0" dirty="0" smtClean="0"/>
              <a:t>DATA- </a:t>
            </a:r>
            <a:r>
              <a:rPr lang="tr-TR" sz="1400" baseline="0" dirty="0" err="1"/>
              <a:t>ddos</a:t>
            </a:r>
            <a:r>
              <a:rPr lang="tr-TR" sz="1400" baseline="0" dirty="0"/>
              <a:t> </a:t>
            </a:r>
            <a:r>
              <a:rPr lang="tr-TR" sz="1400" baseline="0" dirty="0" err="1"/>
              <a:t>detectıon</a:t>
            </a:r>
            <a:endParaRPr lang="tr-TR" sz="1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Sheet1!$C$31:$E$31</c:f>
              <c:strCache>
                <c:ptCount val="3"/>
                <c:pt idx="0">
                  <c:v>SVC-LINEAR</c:v>
                </c:pt>
                <c:pt idx="1">
                  <c:v>SVC-RBF</c:v>
                </c:pt>
                <c:pt idx="2">
                  <c:v>KNN</c:v>
                </c:pt>
              </c:strCache>
            </c:strRef>
          </c:cat>
          <c:val>
            <c:numRef>
              <c:f>Sheet1!$C$33:$E$33</c:f>
              <c:numCache>
                <c:formatCode>0.00%</c:formatCode>
                <c:ptCount val="3"/>
                <c:pt idx="0">
                  <c:v>0.39560000000000001</c:v>
                </c:pt>
                <c:pt idx="1">
                  <c:v>0.59140000000000004</c:v>
                </c:pt>
                <c:pt idx="2">
                  <c:v>0.52090000000000003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0C-4D8F-B01B-E6A58C495A1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36137280"/>
        <c:axId val="436138920"/>
      </c:barChart>
      <c:catAx>
        <c:axId val="436137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36138920"/>
        <c:crosses val="autoZero"/>
        <c:auto val="1"/>
        <c:lblAlgn val="ctr"/>
        <c:lblOffset val="100"/>
        <c:noMultiLvlLbl val="0"/>
      </c:catAx>
      <c:valAx>
        <c:axId val="436138920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436137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 sz="1500" b="1" i="0" cap="all" baseline="0" dirty="0" smtClean="0">
                <a:effectLst/>
              </a:rPr>
              <a:t>MONDAY network </a:t>
            </a:r>
            <a:r>
              <a:rPr lang="tr-TR" sz="1500" b="1" i="0" cap="all" baseline="0" dirty="0" err="1" smtClean="0">
                <a:effectLst/>
              </a:rPr>
              <a:t>traffıc</a:t>
            </a:r>
            <a:r>
              <a:rPr lang="tr-TR" sz="1500" b="1" i="0" cap="all" baseline="0" dirty="0" smtClean="0">
                <a:effectLst/>
              </a:rPr>
              <a:t> - </a:t>
            </a:r>
            <a:r>
              <a:rPr lang="tr-TR" sz="1500" b="1" i="0" cap="all" baseline="0" dirty="0" err="1" smtClean="0">
                <a:effectLst/>
              </a:rPr>
              <a:t>ddos</a:t>
            </a:r>
            <a:r>
              <a:rPr lang="tr-TR" sz="1500" b="1" i="0" cap="all" baseline="0" dirty="0" smtClean="0">
                <a:effectLst/>
              </a:rPr>
              <a:t> </a:t>
            </a:r>
            <a:r>
              <a:rPr lang="tr-TR" sz="1500" b="1" i="0" cap="all" baseline="0" dirty="0" err="1" smtClean="0">
                <a:effectLst/>
              </a:rPr>
              <a:t>detectıon</a:t>
            </a:r>
            <a:endParaRPr lang="tr-TR" sz="15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Sheet1!$C$31:$E$31</c:f>
              <c:strCache>
                <c:ptCount val="3"/>
                <c:pt idx="0">
                  <c:v>SVC-LINEAR</c:v>
                </c:pt>
                <c:pt idx="1">
                  <c:v>SVC-RBF</c:v>
                </c:pt>
                <c:pt idx="2">
                  <c:v>KNN</c:v>
                </c:pt>
              </c:strCache>
            </c:strRef>
          </c:cat>
          <c:val>
            <c:numRef>
              <c:f>Sheet1!$C$34:$E$34</c:f>
              <c:numCache>
                <c:formatCode>0.00%</c:formatCode>
                <c:ptCount val="3"/>
                <c:pt idx="0">
                  <c:v>0.405339</c:v>
                </c:pt>
                <c:pt idx="1">
                  <c:v>0.4803</c:v>
                </c:pt>
                <c:pt idx="2" formatCode="0%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FB-4FCB-B3D3-D2D4A7F64E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71876736"/>
        <c:axId val="371879032"/>
      </c:barChart>
      <c:catAx>
        <c:axId val="371876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371879032"/>
        <c:crosses val="autoZero"/>
        <c:auto val="1"/>
        <c:lblAlgn val="ctr"/>
        <c:lblOffset val="100"/>
        <c:noMultiLvlLbl val="0"/>
      </c:catAx>
      <c:valAx>
        <c:axId val="37187903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37187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aseline="0"/>
      </a:pPr>
      <a:endParaRPr lang="tr-T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 sz="1500"/>
              <a:t>f1-score</a:t>
            </a:r>
            <a:r>
              <a:rPr lang="tr-TR" sz="1500" baseline="0"/>
              <a:t> knn , n = 1500</a:t>
            </a:r>
            <a:endParaRPr lang="tr-TR" sz="15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1.540832049306629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91A2-4B1C-945D-A1BE4D45BAA0}"/>
                </c:ext>
              </c:extLst>
            </c:dLbl>
            <c:dLbl>
              <c:idx val="1"/>
              <c:layout>
                <c:manualLayout>
                  <c:x val="-5.3889246171513196E-17"/>
                  <c:y val="-5.1361068310220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91A2-4B1C-945D-A1BE4D45BAA0}"/>
                </c:ext>
              </c:extLst>
            </c:dLbl>
            <c:dLbl>
              <c:idx val="2"/>
              <c:layout>
                <c:manualLayout>
                  <c:x val="0"/>
                  <c:y val="-5.136106831022085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91A2-4B1C-945D-A1BE4D45BA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Sheet1!$B$97:$B$99</c:f>
              <c:strCache>
                <c:ptCount val="3"/>
                <c:pt idx="0">
                  <c:v>Friday  Test Set</c:v>
                </c:pt>
                <c:pt idx="1">
                  <c:v>Kaggle Test Set</c:v>
                </c:pt>
                <c:pt idx="2">
                  <c:v>Monday Test Set</c:v>
                </c:pt>
              </c:strCache>
            </c:strRef>
          </c:cat>
          <c:val>
            <c:numRef>
              <c:f>Sheet1!$C$97:$C$99</c:f>
              <c:numCache>
                <c:formatCode>0.00%</c:formatCode>
                <c:ptCount val="3"/>
                <c:pt idx="0">
                  <c:v>0.98609999999999998</c:v>
                </c:pt>
                <c:pt idx="1">
                  <c:v>0.54339999999999999</c:v>
                </c:pt>
                <c:pt idx="2" formatCode="0%">
                  <c:v>0.48199999999999998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1A2-4B1C-945D-A1BE4D45BA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38533392"/>
        <c:axId val="239468736"/>
      </c:barChart>
      <c:catAx>
        <c:axId val="238533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239468736"/>
        <c:crosses val="autoZero"/>
        <c:auto val="1"/>
        <c:lblAlgn val="ctr"/>
        <c:lblOffset val="100"/>
        <c:noMultiLvlLbl val="0"/>
      </c:catAx>
      <c:valAx>
        <c:axId val="239468736"/>
        <c:scaling>
          <c:orientation val="minMax"/>
        </c:scaling>
        <c:delete val="0"/>
        <c:axPos val="l"/>
        <c:numFmt formatCode="0.0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238533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f1-score knn, n</a:t>
            </a:r>
            <a:r>
              <a:rPr lang="tr-TR" baseline="0"/>
              <a:t> = 2500</a:t>
            </a:r>
            <a:endParaRPr lang="tr-T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>
        <c:manualLayout>
          <c:layoutTarget val="inner"/>
          <c:xMode val="edge"/>
          <c:yMode val="edge"/>
          <c:x val="3.0555555555555555E-2"/>
          <c:y val="0.18300925925925926"/>
          <c:w val="0.93888888888888888"/>
          <c:h val="0.7181864246135899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2.777777777777777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AEB2-4DC9-AFD1-C52829C195F3}"/>
                </c:ext>
              </c:extLst>
            </c:dLbl>
            <c:dLbl>
              <c:idx val="1"/>
              <c:layout>
                <c:manualLayout>
                  <c:x val="0"/>
                  <c:y val="-6.018518518518518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AEB2-4DC9-AFD1-C52829C195F3}"/>
                </c:ext>
              </c:extLst>
            </c:dLbl>
            <c:dLbl>
              <c:idx val="2"/>
              <c:layout>
                <c:manualLayout>
                  <c:x val="-1.0185067526415994E-16"/>
                  <c:y val="-5.555555555555564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AEB2-4DC9-AFD1-C52829C195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Sheet1!$B$104:$B$106</c:f>
              <c:strCache>
                <c:ptCount val="3"/>
                <c:pt idx="0">
                  <c:v>Friday  Test Set</c:v>
                </c:pt>
                <c:pt idx="1">
                  <c:v>Kaggle Test Set</c:v>
                </c:pt>
                <c:pt idx="2">
                  <c:v>Monday Test Set</c:v>
                </c:pt>
              </c:strCache>
            </c:strRef>
          </c:cat>
          <c:val>
            <c:numRef>
              <c:f>Sheet1!$C$104:$C$106</c:f>
              <c:numCache>
                <c:formatCode>0.00%</c:formatCode>
                <c:ptCount val="3"/>
                <c:pt idx="0">
                  <c:v>0.97789999999999999</c:v>
                </c:pt>
                <c:pt idx="1">
                  <c:v>0.60950000000000004</c:v>
                </c:pt>
                <c:pt idx="2" formatCode="0%">
                  <c:v>0.46800000000000003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EB2-4DC9-AFD1-C52829C195F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04721424"/>
        <c:axId val="204717680"/>
      </c:barChart>
      <c:catAx>
        <c:axId val="204721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204717680"/>
        <c:crosses val="autoZero"/>
        <c:auto val="1"/>
        <c:lblAlgn val="ctr"/>
        <c:lblOffset val="100"/>
        <c:noMultiLvlLbl val="0"/>
      </c:catAx>
      <c:valAx>
        <c:axId val="204717680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204721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f1-score knn,</a:t>
            </a:r>
            <a:r>
              <a:rPr lang="tr-TR" baseline="0"/>
              <a:t> n = 5000</a:t>
            </a:r>
            <a:endParaRPr lang="tr-T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3.240740740740740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142A-47FA-8D40-EE8AE2FA4B9C}"/>
                </c:ext>
              </c:extLst>
            </c:dLbl>
            <c:dLbl>
              <c:idx val="1"/>
              <c:layout>
                <c:manualLayout>
                  <c:x val="2.7777777777777779E-3"/>
                  <c:y val="-6.481481481481481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42A-47FA-8D40-EE8AE2FA4B9C}"/>
                </c:ext>
              </c:extLst>
            </c:dLbl>
            <c:dLbl>
              <c:idx val="2"/>
              <c:layout>
                <c:manualLayout>
                  <c:x val="-1.0185067526415994E-16"/>
                  <c:y val="-4.629629629629638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142A-47FA-8D40-EE8AE2FA4B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Sheet1!$B$110:$B$112</c:f>
              <c:strCache>
                <c:ptCount val="3"/>
                <c:pt idx="0">
                  <c:v>Friday  Test Set</c:v>
                </c:pt>
                <c:pt idx="1">
                  <c:v>Kaggle Test Set</c:v>
                </c:pt>
                <c:pt idx="2">
                  <c:v>Monday Test Set</c:v>
                </c:pt>
              </c:strCache>
            </c:strRef>
          </c:cat>
          <c:val>
            <c:numRef>
              <c:f>Sheet1!$C$110:$C$112</c:f>
              <c:numCache>
                <c:formatCode>0.00%</c:formatCode>
                <c:ptCount val="3"/>
                <c:pt idx="0">
                  <c:v>0.97399999999999998</c:v>
                </c:pt>
                <c:pt idx="1">
                  <c:v>0.70140000000000002</c:v>
                </c:pt>
                <c:pt idx="2" formatCode="0%">
                  <c:v>0.45240000000000002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2A-47FA-8D40-EE8AE2FA4B9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06946464"/>
        <c:axId val="206950624"/>
      </c:barChart>
      <c:catAx>
        <c:axId val="206946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206950624"/>
        <c:crosses val="autoZero"/>
        <c:auto val="1"/>
        <c:lblAlgn val="ctr"/>
        <c:lblOffset val="100"/>
        <c:noMultiLvlLbl val="0"/>
      </c:catAx>
      <c:valAx>
        <c:axId val="206950624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206946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SVC - Lınear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Sheet1!$B$32:$B$34</c:f>
              <c:strCache>
                <c:ptCount val="3"/>
                <c:pt idx="0">
                  <c:v>Frıday  Test Set</c:v>
                </c:pt>
                <c:pt idx="1">
                  <c:v>Kaggle Test Set</c:v>
                </c:pt>
                <c:pt idx="2">
                  <c:v>Monday Test Set</c:v>
                </c:pt>
              </c:strCache>
            </c:strRef>
          </c:cat>
          <c:val>
            <c:numRef>
              <c:f>Sheet1!$C$32:$C$34</c:f>
              <c:numCache>
                <c:formatCode>0.00%</c:formatCode>
                <c:ptCount val="3"/>
                <c:pt idx="0" formatCode="0%">
                  <c:v>0.97030000000000005</c:v>
                </c:pt>
                <c:pt idx="1">
                  <c:v>0.39560000000000001</c:v>
                </c:pt>
                <c:pt idx="2">
                  <c:v>0.405339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E0-42E1-9D99-540E38DA1C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62235296"/>
        <c:axId val="362235712"/>
      </c:barChart>
      <c:catAx>
        <c:axId val="362235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362235712"/>
        <c:crosses val="autoZero"/>
        <c:auto val="1"/>
        <c:lblAlgn val="ctr"/>
        <c:lblOffset val="100"/>
        <c:noMultiLvlLbl val="0"/>
      </c:catAx>
      <c:valAx>
        <c:axId val="36223571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62235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Svc - kernel (rbf)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Sheet1!$B$32:$B$34</c:f>
              <c:strCache>
                <c:ptCount val="3"/>
                <c:pt idx="0">
                  <c:v>Frıday  Test Set</c:v>
                </c:pt>
                <c:pt idx="1">
                  <c:v>Kaggle Test Set</c:v>
                </c:pt>
                <c:pt idx="2">
                  <c:v>Monday Test Set</c:v>
                </c:pt>
              </c:strCache>
            </c:strRef>
          </c:cat>
          <c:val>
            <c:numRef>
              <c:f>Sheet1!$D$32:$D$34</c:f>
              <c:numCache>
                <c:formatCode>0.00%</c:formatCode>
                <c:ptCount val="3"/>
                <c:pt idx="0">
                  <c:v>0.98560000000000003</c:v>
                </c:pt>
                <c:pt idx="1">
                  <c:v>0.59140000000000004</c:v>
                </c:pt>
                <c:pt idx="2">
                  <c:v>0.4803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D7-493E-B28C-220A83704DB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62245696"/>
        <c:axId val="362249440"/>
      </c:barChart>
      <c:catAx>
        <c:axId val="362245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362249440"/>
        <c:crosses val="autoZero"/>
        <c:auto val="1"/>
        <c:lblAlgn val="ctr"/>
        <c:lblOffset val="100"/>
        <c:noMultiLvlLbl val="0"/>
      </c:catAx>
      <c:valAx>
        <c:axId val="362249440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362245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k-nn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Sheet1!$B$32:$B$34</c:f>
              <c:strCache>
                <c:ptCount val="3"/>
                <c:pt idx="0">
                  <c:v>Frıday  Test Set</c:v>
                </c:pt>
                <c:pt idx="1">
                  <c:v>Kaggle Test Set</c:v>
                </c:pt>
                <c:pt idx="2">
                  <c:v>Monday Test Set</c:v>
                </c:pt>
              </c:strCache>
            </c:strRef>
          </c:cat>
          <c:val>
            <c:numRef>
              <c:f>Sheet1!$E$32:$E$34</c:f>
              <c:numCache>
                <c:formatCode>0.00%</c:formatCode>
                <c:ptCount val="3"/>
                <c:pt idx="0">
                  <c:v>0.99439999999999995</c:v>
                </c:pt>
                <c:pt idx="1">
                  <c:v>0.52090000000000003</c:v>
                </c:pt>
                <c:pt idx="2" formatCode="0%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E1-442A-BC5E-D02CAF7BAD5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62244864"/>
        <c:axId val="362233632"/>
      </c:barChart>
      <c:catAx>
        <c:axId val="362244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362233632"/>
        <c:crosses val="autoZero"/>
        <c:auto val="1"/>
        <c:lblAlgn val="ctr"/>
        <c:lblOffset val="100"/>
        <c:noMultiLvlLbl val="0"/>
      </c:catAx>
      <c:valAx>
        <c:axId val="36223363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362244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FD1C9D-CA24-4A82-870E-1A7A019D7DC4}" type="datetimeFigureOut">
              <a:rPr lang="tr-TR" smtClean="0"/>
              <a:t>23.12.2019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C268CC2-9F7D-4B62-961E-B52B6E5132F9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1163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1C9D-CA24-4A82-870E-1A7A019D7DC4}" type="datetimeFigureOut">
              <a:rPr lang="tr-TR" smtClean="0"/>
              <a:t>23.12.2019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8CC2-9F7D-4B62-961E-B52B6E5132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788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1C9D-CA24-4A82-870E-1A7A019D7DC4}" type="datetimeFigureOut">
              <a:rPr lang="tr-TR" smtClean="0"/>
              <a:t>23.12.2019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8CC2-9F7D-4B62-961E-B52B6E5132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710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1C9D-CA24-4A82-870E-1A7A019D7DC4}" type="datetimeFigureOut">
              <a:rPr lang="tr-TR" smtClean="0"/>
              <a:t>23.12.2019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8CC2-9F7D-4B62-961E-B52B6E5132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946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FD1C9D-CA24-4A82-870E-1A7A019D7DC4}" type="datetimeFigureOut">
              <a:rPr lang="tr-TR" smtClean="0"/>
              <a:t>23.12.2019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268CC2-9F7D-4B62-961E-B52B6E5132F9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6568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1C9D-CA24-4A82-870E-1A7A019D7DC4}" type="datetimeFigureOut">
              <a:rPr lang="tr-TR" smtClean="0"/>
              <a:t>23.12.2019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8CC2-9F7D-4B62-961E-B52B6E5132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892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1C9D-CA24-4A82-870E-1A7A019D7DC4}" type="datetimeFigureOut">
              <a:rPr lang="tr-TR" smtClean="0"/>
              <a:t>23.12.2019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8CC2-9F7D-4B62-961E-B52B6E5132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620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1C9D-CA24-4A82-870E-1A7A019D7DC4}" type="datetimeFigureOut">
              <a:rPr lang="tr-TR" smtClean="0"/>
              <a:t>23.12.2019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8CC2-9F7D-4B62-961E-B52B6E5132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753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1C9D-CA24-4A82-870E-1A7A019D7DC4}" type="datetimeFigureOut">
              <a:rPr lang="tr-TR" smtClean="0"/>
              <a:t>23.12.2019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8CC2-9F7D-4B62-961E-B52B6E5132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079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FD1C9D-CA24-4A82-870E-1A7A019D7DC4}" type="datetimeFigureOut">
              <a:rPr lang="tr-TR" smtClean="0"/>
              <a:t>23.12.2019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268CC2-9F7D-4B62-961E-B52B6E5132F9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127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FD1C9D-CA24-4A82-870E-1A7A019D7DC4}" type="datetimeFigureOut">
              <a:rPr lang="tr-TR" smtClean="0"/>
              <a:t>23.12.2019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268CC2-9F7D-4B62-961E-B52B6E5132F9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591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CFD1C9D-CA24-4A82-870E-1A7A019D7DC4}" type="datetimeFigureOut">
              <a:rPr lang="tr-TR" smtClean="0"/>
              <a:t>23.12.2019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C268CC2-9F7D-4B62-961E-B52B6E5132F9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142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chart" Target="../charts/chart12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ieeexplore.ieee.org/document/8697702" TargetMode="External"/><Relationship Id="rId7" Type="http://schemas.openxmlformats.org/officeDocument/2006/relationships/hyperlink" Target="https://docs.scipy.org/doc/numpy/reference/generated/numpy.asarray.html" TargetMode="External"/><Relationship Id="rId2" Type="http://schemas.openxmlformats.org/officeDocument/2006/relationships/hyperlink" Target="https://www.kaggle.com/wardac/applicationlayer-ddos-datase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DataFrame.html" TargetMode="External"/><Relationship Id="rId5" Type="http://schemas.openxmlformats.org/officeDocument/2006/relationships/hyperlink" Target="https://scikit-learn.org/stable/modules/svm.html" TargetMode="External"/><Relationship Id="rId4" Type="http://schemas.openxmlformats.org/officeDocument/2006/relationships/hyperlink" Target="https://www.cloudflare.com/learning/ddos/what-is-a-ddos-attack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Ddos</a:t>
            </a:r>
            <a:r>
              <a:rPr lang="tr-TR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attack</a:t>
            </a:r>
            <a:r>
              <a:rPr lang="tr-TR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detection</a:t>
            </a:r>
            <a:endParaRPr lang="tr-TR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Using Machine Learning </a:t>
            </a:r>
            <a:r>
              <a:rPr lang="tr-TR" dirty="0" err="1" smtClean="0"/>
              <a:t>Algorithms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2076994" y="5042516"/>
            <a:ext cx="791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Alperen Budak		Batuhan </a:t>
            </a:r>
            <a:r>
              <a:rPr lang="tr-TR" dirty="0" err="1" smtClean="0"/>
              <a:t>Duyuler</a:t>
            </a:r>
            <a:r>
              <a:rPr lang="tr-TR" dirty="0" smtClean="0"/>
              <a:t>		Merve Duru</a:t>
            </a:r>
          </a:p>
          <a:p>
            <a:pPr algn="ctr"/>
            <a:r>
              <a:rPr lang="tr-TR" dirty="0" smtClean="0"/>
              <a:t>040150017		040150046		040150107</a:t>
            </a:r>
          </a:p>
        </p:txBody>
      </p:sp>
      <p:pic>
        <p:nvPicPr>
          <p:cNvPr id="1026" name="Picture 2" descr="itü logo ile ilgili görsel sonuc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732" y="172579"/>
            <a:ext cx="927492" cy="129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49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760" y="142059"/>
            <a:ext cx="4733925" cy="382905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0" y="2880203"/>
            <a:ext cx="5192058" cy="2094449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60" y="4323807"/>
            <a:ext cx="5635759" cy="236437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0" y="301523"/>
            <a:ext cx="5192058" cy="2192667"/>
          </a:xfrm>
          <a:prstGeom prst="rect">
            <a:avLst/>
          </a:prstGeom>
        </p:spPr>
      </p:pic>
      <p:sp>
        <p:nvSpPr>
          <p:cNvPr id="17" name="Aşağı Ok 16"/>
          <p:cNvSpPr/>
          <p:nvPr/>
        </p:nvSpPr>
        <p:spPr>
          <a:xfrm rot="15872797">
            <a:off x="5549173" y="324662"/>
            <a:ext cx="290832" cy="237293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Aşağı Ok 17"/>
          <p:cNvSpPr/>
          <p:nvPr/>
        </p:nvSpPr>
        <p:spPr>
          <a:xfrm rot="18114506">
            <a:off x="5915227" y="2409367"/>
            <a:ext cx="310289" cy="173721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Metin kutusu 18"/>
          <p:cNvSpPr txBox="1"/>
          <p:nvPr/>
        </p:nvSpPr>
        <p:spPr>
          <a:xfrm>
            <a:off x="7955280" y="17717"/>
            <a:ext cx="21804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500" b="1" dirty="0" err="1" smtClean="0"/>
              <a:t>Confusion</a:t>
            </a:r>
            <a:r>
              <a:rPr lang="tr-TR" sz="1500" b="1" dirty="0" smtClean="0"/>
              <a:t> </a:t>
            </a:r>
            <a:r>
              <a:rPr lang="tr-TR" sz="1500" b="1" dirty="0" err="1" smtClean="0"/>
              <a:t>Matrix</a:t>
            </a:r>
            <a:r>
              <a:rPr lang="tr-TR" sz="1500" b="1" dirty="0" smtClean="0"/>
              <a:t> of KNN</a:t>
            </a:r>
            <a:endParaRPr lang="tr-TR" sz="1500" b="1" dirty="0"/>
          </a:p>
        </p:txBody>
      </p:sp>
      <p:sp>
        <p:nvSpPr>
          <p:cNvPr id="20" name="Metin kutusu 19"/>
          <p:cNvSpPr txBox="1"/>
          <p:nvPr/>
        </p:nvSpPr>
        <p:spPr>
          <a:xfrm>
            <a:off x="7955280" y="2454830"/>
            <a:ext cx="3295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/>
              <a:t>Confusion</a:t>
            </a:r>
            <a:r>
              <a:rPr lang="tr-TR" b="1" dirty="0"/>
              <a:t> </a:t>
            </a:r>
            <a:r>
              <a:rPr lang="tr-TR" b="1" dirty="0" err="1"/>
              <a:t>Matrix</a:t>
            </a:r>
            <a:r>
              <a:rPr lang="tr-TR" b="1" dirty="0"/>
              <a:t> of </a:t>
            </a:r>
            <a:r>
              <a:rPr lang="tr-TR" b="1" dirty="0" smtClean="0"/>
              <a:t>SVC - </a:t>
            </a:r>
            <a:r>
              <a:rPr lang="tr-TR" b="1" dirty="0" err="1" smtClean="0"/>
              <a:t>Linear</a:t>
            </a:r>
            <a:endParaRPr lang="tr-TR" b="1" dirty="0"/>
          </a:p>
          <a:p>
            <a:endParaRPr lang="tr-TR" dirty="0"/>
          </a:p>
        </p:txBody>
      </p:sp>
      <p:sp>
        <p:nvSpPr>
          <p:cNvPr id="21" name="Metin kutusu 20"/>
          <p:cNvSpPr txBox="1"/>
          <p:nvPr/>
        </p:nvSpPr>
        <p:spPr>
          <a:xfrm>
            <a:off x="7132234" y="5360665"/>
            <a:ext cx="4944815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b="1" dirty="0" err="1" smtClean="0"/>
              <a:t>So</a:t>
            </a:r>
            <a:r>
              <a:rPr lang="tr-TR" b="1" dirty="0" smtClean="0"/>
              <a:t> </a:t>
            </a:r>
            <a:r>
              <a:rPr lang="tr-TR" b="1" dirty="0" err="1" smtClean="0"/>
              <a:t>we</a:t>
            </a:r>
            <a:r>
              <a:rPr lang="tr-TR" b="1" dirty="0" smtClean="0"/>
              <a:t> </a:t>
            </a:r>
            <a:r>
              <a:rPr lang="tr-TR" b="1" dirty="0" err="1" smtClean="0"/>
              <a:t>tested</a:t>
            </a:r>
            <a:r>
              <a:rPr lang="tr-TR" b="1" dirty="0" smtClean="0"/>
              <a:t> </a:t>
            </a:r>
            <a:r>
              <a:rPr lang="tr-TR" b="1" dirty="0" err="1" smtClean="0"/>
              <a:t>kaggle</a:t>
            </a:r>
            <a:r>
              <a:rPr lang="tr-TR" b="1" dirty="0" smtClean="0"/>
              <a:t> network </a:t>
            </a:r>
            <a:r>
              <a:rPr lang="tr-TR" b="1" dirty="0" err="1" smtClean="0"/>
              <a:t>traffic</a:t>
            </a:r>
            <a:r>
              <a:rPr lang="tr-TR" b="1" dirty="0" smtClean="0"/>
              <a:t> data</a:t>
            </a:r>
          </a:p>
          <a:p>
            <a:r>
              <a:rPr lang="tr-TR" b="1" dirty="0" err="1"/>
              <a:t>w</a:t>
            </a:r>
            <a:r>
              <a:rPr lang="tr-TR" b="1" dirty="0" err="1" smtClean="0"/>
              <a:t>ith</a:t>
            </a:r>
            <a:r>
              <a:rPr lang="tr-TR" b="1" dirty="0" smtClean="0"/>
              <a:t> </a:t>
            </a:r>
            <a:r>
              <a:rPr lang="tr-TR" b="1" dirty="0" err="1" smtClean="0"/>
              <a:t>our</a:t>
            </a:r>
            <a:r>
              <a:rPr lang="tr-TR" b="1" dirty="0" smtClean="0"/>
              <a:t> model </a:t>
            </a:r>
            <a:r>
              <a:rPr lang="tr-TR" b="1" dirty="0" err="1" smtClean="0"/>
              <a:t>then</a:t>
            </a:r>
            <a:r>
              <a:rPr lang="tr-TR" b="1" dirty="0" smtClean="0"/>
              <a:t> </a:t>
            </a:r>
            <a:r>
              <a:rPr lang="tr-TR" b="1" dirty="0" err="1" smtClean="0"/>
              <a:t>obtained</a:t>
            </a:r>
            <a:r>
              <a:rPr lang="tr-TR" b="1" dirty="0" smtClean="0"/>
              <a:t> </a:t>
            </a:r>
            <a:r>
              <a:rPr lang="tr-TR" b="1" dirty="0" err="1" smtClean="0"/>
              <a:t>confusion</a:t>
            </a:r>
            <a:r>
              <a:rPr lang="tr-TR" b="1" dirty="0" smtClean="0"/>
              <a:t> </a:t>
            </a:r>
            <a:r>
              <a:rPr lang="tr-TR" b="1" dirty="0" err="1" smtClean="0"/>
              <a:t>matrixes</a:t>
            </a:r>
            <a:endParaRPr lang="tr-TR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b="1" dirty="0" err="1" smtClean="0"/>
              <a:t>We</a:t>
            </a:r>
            <a:r>
              <a:rPr lang="tr-TR" b="1" dirty="0" smtClean="0"/>
              <a:t> </a:t>
            </a:r>
            <a:r>
              <a:rPr lang="tr-TR" b="1" dirty="0" err="1" smtClean="0"/>
              <a:t>did</a:t>
            </a:r>
            <a:r>
              <a:rPr lang="tr-TR" b="1" dirty="0"/>
              <a:t> </a:t>
            </a:r>
            <a:r>
              <a:rPr lang="tr-TR" b="1" dirty="0" smtClean="0"/>
              <a:t>not fit </a:t>
            </a:r>
            <a:r>
              <a:rPr lang="tr-TR" b="1" dirty="0" err="1" smtClean="0"/>
              <a:t>the</a:t>
            </a:r>
            <a:r>
              <a:rPr lang="tr-TR" b="1" dirty="0" smtClean="0"/>
              <a:t> data, </a:t>
            </a:r>
            <a:r>
              <a:rPr lang="tr-TR" b="1" dirty="0" err="1" smtClean="0"/>
              <a:t>only</a:t>
            </a:r>
            <a:r>
              <a:rPr lang="tr-TR" b="1" dirty="0"/>
              <a:t> </a:t>
            </a:r>
            <a:r>
              <a:rPr lang="tr-TR" b="1" dirty="0" err="1" smtClean="0"/>
              <a:t>predicted</a:t>
            </a:r>
            <a:r>
              <a:rPr lang="tr-TR" b="1" dirty="0" smtClean="0"/>
              <a:t> </a:t>
            </a:r>
            <a:r>
              <a:rPr lang="tr-TR" b="1" dirty="0" err="1" smtClean="0"/>
              <a:t>with</a:t>
            </a:r>
            <a:r>
              <a:rPr lang="tr-TR" b="1" dirty="0" smtClean="0"/>
              <a:t> </a:t>
            </a:r>
          </a:p>
          <a:p>
            <a:r>
              <a:rPr lang="tr-TR" b="1" dirty="0" err="1"/>
              <a:t>a</a:t>
            </a:r>
            <a:r>
              <a:rPr lang="tr-TR" b="1" dirty="0" err="1" smtClean="0"/>
              <a:t>lgorithm</a:t>
            </a:r>
            <a:r>
              <a:rPr lang="tr-TR" b="1" dirty="0" smtClean="0"/>
              <a:t>. </a:t>
            </a:r>
            <a:r>
              <a:rPr lang="tr-TR" b="1" dirty="0" err="1" smtClean="0"/>
              <a:t>predict</a:t>
            </a:r>
            <a:r>
              <a:rPr lang="tr-TR" b="1" dirty="0" smtClean="0"/>
              <a:t> </a:t>
            </a:r>
            <a:endParaRPr lang="tr-TR" b="1" dirty="0"/>
          </a:p>
        </p:txBody>
      </p:sp>
      <p:sp>
        <p:nvSpPr>
          <p:cNvPr id="24" name="Metin kutusu 23"/>
          <p:cNvSpPr txBox="1"/>
          <p:nvPr/>
        </p:nvSpPr>
        <p:spPr>
          <a:xfrm>
            <a:off x="1436914" y="4020387"/>
            <a:ext cx="4057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/>
              <a:t>Confusion</a:t>
            </a:r>
            <a:r>
              <a:rPr lang="tr-TR" b="1" dirty="0"/>
              <a:t> </a:t>
            </a:r>
            <a:r>
              <a:rPr lang="tr-TR" b="1" dirty="0" err="1"/>
              <a:t>Matrix</a:t>
            </a:r>
            <a:r>
              <a:rPr lang="tr-TR" b="1" dirty="0"/>
              <a:t> of SVC </a:t>
            </a:r>
            <a:r>
              <a:rPr lang="tr-TR" b="1" dirty="0" smtClean="0"/>
              <a:t>– </a:t>
            </a:r>
            <a:r>
              <a:rPr lang="tr-TR" b="1" dirty="0" err="1" smtClean="0"/>
              <a:t>Kernel</a:t>
            </a:r>
            <a:r>
              <a:rPr lang="tr-TR" b="1" dirty="0" smtClean="0"/>
              <a:t> (RBF)</a:t>
            </a:r>
            <a:endParaRPr lang="tr-TR" b="1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1012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50" y="538707"/>
            <a:ext cx="6877050" cy="170497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4082415" y="0"/>
            <a:ext cx="4262321" cy="4308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2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Obtaining</a:t>
            </a:r>
            <a:r>
              <a:rPr lang="tr-TR" sz="2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22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</a:t>
            </a:r>
            <a:r>
              <a:rPr lang="tr-TR" sz="2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22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tr-TR" sz="2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22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Kaggle</a:t>
            </a:r>
            <a:r>
              <a:rPr lang="tr-TR" sz="2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endParaRPr lang="tr-TR" sz="2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Grafik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0794743"/>
              </p:ext>
            </p:extLst>
          </p:nvPr>
        </p:nvGraphicFramePr>
        <p:xfrm>
          <a:off x="802550" y="2625822"/>
          <a:ext cx="6177642" cy="3715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Metin kutusu 4"/>
          <p:cNvSpPr txBox="1"/>
          <p:nvPr/>
        </p:nvSpPr>
        <p:spPr>
          <a:xfrm>
            <a:off x="7202260" y="3096084"/>
            <a:ext cx="4070985" cy="31393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b="1" dirty="0" err="1" smtClean="0"/>
              <a:t>For</a:t>
            </a:r>
            <a:r>
              <a:rPr lang="tr-TR" b="1" dirty="0" smtClean="0"/>
              <a:t> </a:t>
            </a:r>
            <a:r>
              <a:rPr lang="tr-TR" b="1" dirty="0" err="1" smtClean="0"/>
              <a:t>kaggle</a:t>
            </a:r>
            <a:r>
              <a:rPr lang="tr-TR" b="1" dirty="0" smtClean="0"/>
              <a:t> set, as </a:t>
            </a:r>
            <a:r>
              <a:rPr lang="tr-TR" b="1" dirty="0" err="1" smtClean="0"/>
              <a:t>seen</a:t>
            </a:r>
            <a:r>
              <a:rPr lang="tr-TR" b="1" dirty="0" smtClean="0"/>
              <a:t> in </a:t>
            </a:r>
            <a:r>
              <a:rPr lang="tr-TR" b="1" dirty="0" err="1" smtClean="0"/>
              <a:t>the</a:t>
            </a:r>
            <a:r>
              <a:rPr lang="tr-TR" b="1" dirty="0" smtClean="0"/>
              <a:t> </a:t>
            </a:r>
            <a:r>
              <a:rPr lang="tr-TR" b="1" dirty="0" err="1" smtClean="0"/>
              <a:t>graph</a:t>
            </a:r>
            <a:r>
              <a:rPr lang="tr-TR" b="1" dirty="0" smtClean="0"/>
              <a:t>, </a:t>
            </a:r>
            <a:r>
              <a:rPr lang="tr-TR" b="1" dirty="0" err="1" smtClean="0"/>
              <a:t>the</a:t>
            </a:r>
            <a:r>
              <a:rPr lang="tr-TR" b="1" dirty="0" smtClean="0"/>
              <a:t> model </a:t>
            </a:r>
            <a:r>
              <a:rPr lang="tr-TR" b="1" dirty="0" err="1" smtClean="0"/>
              <a:t>predicted</a:t>
            </a:r>
            <a:r>
              <a:rPr lang="tr-TR" b="1" dirty="0"/>
              <a:t> </a:t>
            </a:r>
            <a:r>
              <a:rPr lang="tr-TR" b="1" dirty="0" err="1" smtClean="0"/>
              <a:t>worse</a:t>
            </a:r>
            <a:r>
              <a:rPr lang="tr-TR" b="1" dirty="0" smtClean="0"/>
              <a:t> </a:t>
            </a:r>
            <a:r>
              <a:rPr lang="tr-TR" b="1" dirty="0" err="1" smtClean="0"/>
              <a:t>than</a:t>
            </a:r>
            <a:r>
              <a:rPr lang="tr-TR" b="1" dirty="0" smtClean="0"/>
              <a:t> </a:t>
            </a:r>
            <a:r>
              <a:rPr lang="tr-TR" b="1" dirty="0" err="1" smtClean="0"/>
              <a:t>friday</a:t>
            </a:r>
            <a:r>
              <a:rPr lang="tr-TR" b="1" dirty="0" smtClean="0"/>
              <a:t> </a:t>
            </a:r>
            <a:r>
              <a:rPr lang="tr-TR" b="1" dirty="0" err="1" smtClean="0"/>
              <a:t>afternoon</a:t>
            </a:r>
            <a:r>
              <a:rPr lang="tr-TR" b="1" dirty="0" smtClean="0"/>
              <a:t> test set.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tr-T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b="1" dirty="0" err="1" smtClean="0"/>
              <a:t>Next</a:t>
            </a:r>
            <a:r>
              <a:rPr lang="tr-TR" b="1" dirty="0" smtClean="0"/>
              <a:t> </a:t>
            </a:r>
            <a:r>
              <a:rPr lang="tr-TR" b="1" dirty="0" err="1" smtClean="0"/>
              <a:t>we</a:t>
            </a:r>
            <a:r>
              <a:rPr lang="tr-TR" b="1" dirty="0" smtClean="0"/>
              <a:t> test </a:t>
            </a:r>
            <a:r>
              <a:rPr lang="tr-TR" b="1" dirty="0" err="1" smtClean="0"/>
              <a:t>our</a:t>
            </a:r>
            <a:r>
              <a:rPr lang="tr-TR" b="1" dirty="0" smtClean="0"/>
              <a:t> data </a:t>
            </a:r>
            <a:r>
              <a:rPr lang="tr-TR" b="1" dirty="0" err="1" smtClean="0"/>
              <a:t>for</a:t>
            </a:r>
            <a:r>
              <a:rPr lang="tr-TR" b="1" dirty="0" smtClean="0"/>
              <a:t> </a:t>
            </a:r>
            <a:r>
              <a:rPr lang="tr-TR" b="1" dirty="0" err="1" smtClean="0"/>
              <a:t>Monday</a:t>
            </a:r>
            <a:r>
              <a:rPr lang="tr-TR" b="1" dirty="0" smtClean="0"/>
              <a:t> </a:t>
            </a:r>
            <a:r>
              <a:rPr lang="tr-TR" b="1" dirty="0" err="1" smtClean="0"/>
              <a:t>working</a:t>
            </a:r>
            <a:r>
              <a:rPr lang="tr-TR" b="1" dirty="0" smtClean="0"/>
              <a:t> </a:t>
            </a:r>
            <a:r>
              <a:rPr lang="tr-TR" b="1" dirty="0" err="1" smtClean="0"/>
              <a:t>hours</a:t>
            </a:r>
            <a:r>
              <a:rPr lang="tr-TR" b="1" dirty="0" smtClean="0"/>
              <a:t> data set </a:t>
            </a:r>
            <a:r>
              <a:rPr lang="tr-TR" b="1" dirty="0" err="1" smtClean="0"/>
              <a:t>to</a:t>
            </a:r>
            <a:r>
              <a:rPr lang="tr-TR" b="1" dirty="0" smtClean="0"/>
              <a:t> </a:t>
            </a:r>
            <a:r>
              <a:rPr lang="tr-TR" b="1" dirty="0" err="1" smtClean="0"/>
              <a:t>see</a:t>
            </a:r>
            <a:r>
              <a:rPr lang="tr-TR" b="1" dirty="0" smtClean="0"/>
              <a:t> how </a:t>
            </a:r>
            <a:r>
              <a:rPr lang="tr-TR" b="1" dirty="0" err="1" smtClean="0"/>
              <a:t>much</a:t>
            </a:r>
            <a:r>
              <a:rPr lang="tr-TR" b="1" dirty="0" smtClean="0"/>
              <a:t> </a:t>
            </a:r>
            <a:r>
              <a:rPr lang="tr-TR" b="1" dirty="0" err="1" smtClean="0"/>
              <a:t>our</a:t>
            </a:r>
            <a:r>
              <a:rPr lang="tr-TR" b="1" dirty="0" smtClean="0"/>
              <a:t> model is </a:t>
            </a:r>
            <a:r>
              <a:rPr lang="tr-TR" b="1" dirty="0" err="1" smtClean="0"/>
              <a:t>reliable</a:t>
            </a:r>
            <a:r>
              <a:rPr lang="tr-TR" b="1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tr-T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b="1" dirty="0" err="1" smtClean="0"/>
              <a:t>Then</a:t>
            </a:r>
            <a:r>
              <a:rPr lang="tr-TR" b="1" dirty="0" smtClean="0"/>
              <a:t> </a:t>
            </a:r>
            <a:r>
              <a:rPr lang="tr-TR" b="1" dirty="0" err="1" smtClean="0"/>
              <a:t>we</a:t>
            </a:r>
            <a:r>
              <a:rPr lang="tr-TR" b="1" dirty="0" smtClean="0"/>
              <a:t> </a:t>
            </a:r>
            <a:r>
              <a:rPr lang="tr-TR" b="1" dirty="0" err="1" smtClean="0"/>
              <a:t>tried</a:t>
            </a:r>
            <a:r>
              <a:rPr lang="tr-TR" b="1" dirty="0" smtClean="0"/>
              <a:t> </a:t>
            </a:r>
            <a:r>
              <a:rPr lang="tr-TR" b="1" dirty="0" err="1" smtClean="0"/>
              <a:t>to</a:t>
            </a:r>
            <a:r>
              <a:rPr lang="tr-TR" b="1" dirty="0" smtClean="0"/>
              <a:t> </a:t>
            </a:r>
            <a:r>
              <a:rPr lang="tr-TR" b="1" dirty="0" err="1" smtClean="0"/>
              <a:t>improve</a:t>
            </a:r>
            <a:r>
              <a:rPr lang="tr-TR" b="1" dirty="0" smtClean="0"/>
              <a:t> </a:t>
            </a:r>
            <a:r>
              <a:rPr lang="tr-TR" b="1" dirty="0" err="1" smtClean="0"/>
              <a:t>our</a:t>
            </a:r>
            <a:r>
              <a:rPr lang="tr-TR" b="1" dirty="0" smtClean="0"/>
              <a:t> </a:t>
            </a:r>
            <a:r>
              <a:rPr lang="tr-TR" b="1" dirty="0" err="1" smtClean="0"/>
              <a:t>predictions</a:t>
            </a:r>
            <a:r>
              <a:rPr lang="tr-TR" b="1" dirty="0" smtClean="0"/>
              <a:t> in </a:t>
            </a:r>
            <a:r>
              <a:rPr lang="tr-TR" b="1" dirty="0" err="1" smtClean="0"/>
              <a:t>order</a:t>
            </a:r>
            <a:r>
              <a:rPr lang="tr-TR" b="1" dirty="0" smtClean="0"/>
              <a:t> </a:t>
            </a:r>
            <a:r>
              <a:rPr lang="tr-TR" b="1" dirty="0" err="1" smtClean="0"/>
              <a:t>to</a:t>
            </a:r>
            <a:r>
              <a:rPr lang="tr-TR" b="1" dirty="0" smtClean="0"/>
              <a:t> </a:t>
            </a:r>
            <a:r>
              <a:rPr lang="tr-TR" b="1" dirty="0" err="1" smtClean="0"/>
              <a:t>obtain</a:t>
            </a:r>
            <a:r>
              <a:rPr lang="tr-TR" b="1" dirty="0" smtClean="0"/>
              <a:t> </a:t>
            </a:r>
            <a:r>
              <a:rPr lang="tr-TR" b="1" dirty="0" err="1" smtClean="0"/>
              <a:t>more</a:t>
            </a:r>
            <a:r>
              <a:rPr lang="tr-TR" b="1" dirty="0" smtClean="0"/>
              <a:t> </a:t>
            </a:r>
            <a:r>
              <a:rPr lang="tr-TR" b="1" dirty="0" err="1" smtClean="0"/>
              <a:t>reliable</a:t>
            </a:r>
            <a:r>
              <a:rPr lang="tr-TR" b="1" dirty="0"/>
              <a:t> </a:t>
            </a:r>
            <a:r>
              <a:rPr lang="tr-TR" b="1" dirty="0" smtClean="0"/>
              <a:t>model.</a:t>
            </a:r>
            <a:endParaRPr lang="tr-TR" b="1" dirty="0"/>
          </a:p>
        </p:txBody>
      </p:sp>
      <p:pic>
        <p:nvPicPr>
          <p:cNvPr id="6" name="Picture 2" descr="itü logo ile ilgili görsel sonuc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732" y="172579"/>
            <a:ext cx="927492" cy="129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294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695726" y="143453"/>
            <a:ext cx="501573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Testing</a:t>
            </a:r>
            <a:r>
              <a:rPr lang="tr-TR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tr-TR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Obtained</a:t>
            </a:r>
            <a:r>
              <a:rPr lang="tr-TR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Model </a:t>
            </a:r>
            <a:r>
              <a:rPr lang="tr-TR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tr-TR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Monday</a:t>
            </a:r>
            <a:r>
              <a:rPr lang="tr-TR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set</a:t>
            </a:r>
            <a:endParaRPr lang="tr-T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" name="Grafik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7177771"/>
              </p:ext>
            </p:extLst>
          </p:nvPr>
        </p:nvGraphicFramePr>
        <p:xfrm>
          <a:off x="796833" y="2189512"/>
          <a:ext cx="6178733" cy="4250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Metin kutusu 3"/>
          <p:cNvSpPr txBox="1"/>
          <p:nvPr/>
        </p:nvSpPr>
        <p:spPr>
          <a:xfrm>
            <a:off x="796833" y="1093686"/>
            <a:ext cx="76540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b="1" dirty="0" err="1" smtClean="0"/>
              <a:t>In</a:t>
            </a:r>
            <a:r>
              <a:rPr lang="tr-TR" b="1" dirty="0" smtClean="0"/>
              <a:t> </a:t>
            </a:r>
            <a:r>
              <a:rPr lang="tr-TR" b="1" dirty="0" err="1" smtClean="0"/>
              <a:t>Monday</a:t>
            </a:r>
            <a:r>
              <a:rPr lang="tr-TR" b="1" dirty="0" smtClean="0"/>
              <a:t> network </a:t>
            </a:r>
            <a:r>
              <a:rPr lang="tr-TR" b="1" dirty="0" err="1" smtClean="0"/>
              <a:t>traffic</a:t>
            </a:r>
            <a:r>
              <a:rPr lang="tr-TR" b="1" dirty="0" smtClean="0"/>
              <a:t> data set, </a:t>
            </a:r>
            <a:r>
              <a:rPr lang="tr-TR" b="1" dirty="0" err="1" smtClean="0"/>
              <a:t>there</a:t>
            </a:r>
            <a:r>
              <a:rPr lang="tr-TR" b="1" dirty="0" smtClean="0"/>
              <a:t> is </a:t>
            </a:r>
            <a:r>
              <a:rPr lang="tr-TR" b="1" dirty="0" err="1" smtClean="0"/>
              <a:t>no</a:t>
            </a:r>
            <a:r>
              <a:rPr lang="tr-TR" b="1" dirty="0" smtClean="0"/>
              <a:t> </a:t>
            </a:r>
            <a:r>
              <a:rPr lang="tr-TR" b="1" dirty="0" err="1" smtClean="0"/>
              <a:t>DDoS</a:t>
            </a:r>
            <a:r>
              <a:rPr lang="tr-TR" b="1" dirty="0" smtClean="0"/>
              <a:t> </a:t>
            </a:r>
            <a:r>
              <a:rPr lang="tr-TR" b="1" dirty="0" err="1" smtClean="0"/>
              <a:t>attacks</a:t>
            </a:r>
            <a:r>
              <a:rPr lang="tr-TR" b="1" dirty="0" smtClean="0"/>
              <a:t>. </a:t>
            </a:r>
            <a:endParaRPr lang="tr-TR" b="1" dirty="0"/>
          </a:p>
          <a:p>
            <a:r>
              <a:rPr lang="tr-TR" b="1" dirty="0" err="1" smtClean="0"/>
              <a:t>Hence</a:t>
            </a:r>
            <a:r>
              <a:rPr lang="tr-TR" b="1" dirty="0" smtClean="0"/>
              <a:t> </a:t>
            </a:r>
            <a:r>
              <a:rPr lang="tr-TR" b="1" dirty="0" err="1" smtClean="0"/>
              <a:t>the</a:t>
            </a:r>
            <a:r>
              <a:rPr lang="tr-TR" b="1" dirty="0" smtClean="0"/>
              <a:t> </a:t>
            </a:r>
            <a:r>
              <a:rPr lang="tr-TR" b="1" dirty="0" err="1" smtClean="0"/>
              <a:t>prediction</a:t>
            </a:r>
            <a:r>
              <a:rPr lang="tr-TR" b="1" dirty="0" smtClean="0"/>
              <a:t> </a:t>
            </a:r>
            <a:r>
              <a:rPr lang="tr-TR" b="1" dirty="0" err="1" smtClean="0"/>
              <a:t>by</a:t>
            </a:r>
            <a:r>
              <a:rPr lang="tr-TR" b="1" dirty="0" smtClean="0"/>
              <a:t> </a:t>
            </a:r>
            <a:r>
              <a:rPr lang="tr-TR" b="1" dirty="0" err="1" smtClean="0"/>
              <a:t>our</a:t>
            </a:r>
            <a:r>
              <a:rPr lang="tr-TR" b="1" dirty="0" smtClean="0"/>
              <a:t> model </a:t>
            </a:r>
            <a:r>
              <a:rPr lang="tr-TR" b="1" dirty="0" err="1" smtClean="0"/>
              <a:t>gets</a:t>
            </a:r>
            <a:r>
              <a:rPr lang="tr-TR" b="1" dirty="0" smtClean="0"/>
              <a:t> hard </a:t>
            </a:r>
            <a:r>
              <a:rPr lang="tr-TR" b="1" dirty="0" err="1" smtClean="0"/>
              <a:t>due</a:t>
            </a:r>
            <a:r>
              <a:rPr lang="tr-TR" b="1" dirty="0" smtClean="0"/>
              <a:t> </a:t>
            </a:r>
            <a:r>
              <a:rPr lang="tr-TR" b="1" dirty="0" err="1" smtClean="0"/>
              <a:t>to</a:t>
            </a:r>
            <a:r>
              <a:rPr lang="tr-TR" b="1" dirty="0" smtClean="0"/>
              <a:t> a </a:t>
            </a:r>
            <a:r>
              <a:rPr lang="tr-TR" b="1" dirty="0" err="1" smtClean="0"/>
              <a:t>different</a:t>
            </a:r>
            <a:r>
              <a:rPr lang="tr-TR" b="1" dirty="0" smtClean="0"/>
              <a:t> </a:t>
            </a:r>
            <a:r>
              <a:rPr lang="tr-TR" b="1" dirty="0" err="1" smtClean="0"/>
              <a:t>circumstance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endParaRPr lang="tr-TR" dirty="0" smtClean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575" y="2037989"/>
            <a:ext cx="4478792" cy="4049908"/>
          </a:xfrm>
          <a:prstGeom prst="rect">
            <a:avLst/>
          </a:prstGeom>
        </p:spPr>
      </p:pic>
      <p:pic>
        <p:nvPicPr>
          <p:cNvPr id="6" name="Picture 2" descr="itü logo ile ilgili görsel sonuc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732" y="172579"/>
            <a:ext cx="927492" cy="129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973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427098"/>
              </p:ext>
            </p:extLst>
          </p:nvPr>
        </p:nvGraphicFramePr>
        <p:xfrm>
          <a:off x="898616" y="822961"/>
          <a:ext cx="4438105" cy="2792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2112669"/>
              </p:ext>
            </p:extLst>
          </p:nvPr>
        </p:nvGraphicFramePr>
        <p:xfrm>
          <a:off x="898616" y="3615691"/>
          <a:ext cx="4460965" cy="287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631065"/>
              </p:ext>
            </p:extLst>
          </p:nvPr>
        </p:nvGraphicFramePr>
        <p:xfrm>
          <a:off x="6727370" y="3634741"/>
          <a:ext cx="461119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Dikdörtgen 7"/>
          <p:cNvSpPr/>
          <p:nvPr/>
        </p:nvSpPr>
        <p:spPr>
          <a:xfrm>
            <a:off x="2769695" y="91628"/>
            <a:ext cx="6887783" cy="4308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2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Comparison</a:t>
            </a:r>
            <a:r>
              <a:rPr lang="tr-TR" sz="2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 KNN  F1-score </a:t>
            </a:r>
            <a:r>
              <a:rPr lang="tr-TR" sz="22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tr-TR" sz="2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22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different</a:t>
            </a:r>
            <a:r>
              <a:rPr lang="tr-TR" sz="2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# </a:t>
            </a:r>
            <a:r>
              <a:rPr lang="tr-TR" sz="22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neighbours</a:t>
            </a:r>
            <a:endParaRPr lang="tr-TR" sz="2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6727370" y="1071154"/>
            <a:ext cx="4284619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increased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neighbours</a:t>
            </a:r>
            <a:r>
              <a:rPr lang="tr-TR" dirty="0"/>
              <a:t> </a:t>
            </a:r>
            <a:r>
              <a:rPr lang="tr-TR" dirty="0" smtClean="0"/>
              <a:t>in KNN model, F1-score </a:t>
            </a:r>
            <a:r>
              <a:rPr lang="tr-TR" dirty="0" err="1" smtClean="0"/>
              <a:t>increased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kaggle</a:t>
            </a:r>
            <a:r>
              <a:rPr lang="tr-TR" dirty="0" smtClean="0"/>
              <a:t>  network </a:t>
            </a:r>
            <a:r>
              <a:rPr lang="tr-TR" dirty="0" err="1" smtClean="0"/>
              <a:t>traffic</a:t>
            </a:r>
            <a:r>
              <a:rPr lang="tr-TR" dirty="0" smtClean="0"/>
              <a:t> data set.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 smtClean="0"/>
              <a:t>However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Monday</a:t>
            </a:r>
            <a:r>
              <a:rPr lang="tr-TR" dirty="0" smtClean="0"/>
              <a:t> </a:t>
            </a:r>
            <a:r>
              <a:rPr lang="tr-TR" dirty="0" smtClean="0"/>
              <a:t> data </a:t>
            </a:r>
            <a:r>
              <a:rPr lang="tr-TR" dirty="0" smtClean="0"/>
              <a:t>set F1-Score </a:t>
            </a:r>
            <a:r>
              <a:rPr lang="tr-TR" dirty="0" err="1" smtClean="0"/>
              <a:t>decreased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7509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926751"/>
              </p:ext>
            </p:extLst>
          </p:nvPr>
        </p:nvGraphicFramePr>
        <p:xfrm>
          <a:off x="595584" y="620486"/>
          <a:ext cx="3741285" cy="2018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9201825"/>
              </p:ext>
            </p:extLst>
          </p:nvPr>
        </p:nvGraphicFramePr>
        <p:xfrm>
          <a:off x="4245429" y="620486"/>
          <a:ext cx="3579222" cy="2018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7695081"/>
              </p:ext>
            </p:extLst>
          </p:nvPr>
        </p:nvGraphicFramePr>
        <p:xfrm>
          <a:off x="7711441" y="707028"/>
          <a:ext cx="3953692" cy="1931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0818974"/>
              </p:ext>
            </p:extLst>
          </p:nvPr>
        </p:nvGraphicFramePr>
        <p:xfrm>
          <a:off x="742950" y="3348990"/>
          <a:ext cx="3502479" cy="2333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6493171"/>
              </p:ext>
            </p:extLst>
          </p:nvPr>
        </p:nvGraphicFramePr>
        <p:xfrm>
          <a:off x="4245429" y="3348990"/>
          <a:ext cx="3466012" cy="2333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265324"/>
              </p:ext>
            </p:extLst>
          </p:nvPr>
        </p:nvGraphicFramePr>
        <p:xfrm>
          <a:off x="7808596" y="3348990"/>
          <a:ext cx="3712844" cy="2333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Dikdörtgen 7"/>
          <p:cNvSpPr/>
          <p:nvPr/>
        </p:nvSpPr>
        <p:spPr>
          <a:xfrm>
            <a:off x="3792446" y="91628"/>
            <a:ext cx="4842288" cy="4308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2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Comparison</a:t>
            </a:r>
            <a:r>
              <a:rPr lang="tr-TR" sz="2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 </a:t>
            </a:r>
            <a:r>
              <a:rPr lang="tr-TR" sz="22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Models</a:t>
            </a:r>
            <a:r>
              <a:rPr lang="tr-TR" sz="2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22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tr-TR" sz="2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22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</a:t>
            </a:r>
            <a:r>
              <a:rPr lang="tr-TR" sz="2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tr-TR" sz="22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sets</a:t>
            </a:r>
            <a:endParaRPr lang="tr-TR" sz="2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10284397" y="307071"/>
            <a:ext cx="1010212" cy="323165"/>
          </a:xfrm>
          <a:prstGeom prst="rect">
            <a:avLst/>
          </a:prstGeom>
          <a:solidFill>
            <a:srgbClr val="00B0F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5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F1-SCORE</a:t>
            </a:r>
            <a:endParaRPr lang="tr-TR" sz="15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10284397" y="2832261"/>
            <a:ext cx="1045479" cy="323165"/>
          </a:xfrm>
          <a:prstGeom prst="rect">
            <a:avLst/>
          </a:prstGeom>
          <a:solidFill>
            <a:srgbClr val="00206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5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ACCURACY</a:t>
            </a:r>
            <a:endParaRPr lang="tr-TR" sz="15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1117123" y="5875907"/>
            <a:ext cx="1101218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tr-TR" b="1" dirty="0" err="1" smtClean="0"/>
              <a:t>When</a:t>
            </a:r>
            <a:r>
              <a:rPr lang="tr-TR" b="1" dirty="0"/>
              <a:t> </a:t>
            </a:r>
            <a:r>
              <a:rPr lang="tr-TR" b="1" dirty="0" err="1" smtClean="0"/>
              <a:t>we</a:t>
            </a:r>
            <a:r>
              <a:rPr lang="tr-TR" b="1" dirty="0" smtClean="0"/>
              <a:t> </a:t>
            </a:r>
            <a:r>
              <a:rPr lang="tr-TR" b="1" dirty="0" err="1" smtClean="0"/>
              <a:t>compare</a:t>
            </a:r>
            <a:r>
              <a:rPr lang="tr-TR" b="1" dirty="0" smtClean="0"/>
              <a:t> </a:t>
            </a:r>
            <a:r>
              <a:rPr lang="tr-TR" b="1" dirty="0" err="1" smtClean="0"/>
              <a:t>the</a:t>
            </a:r>
            <a:r>
              <a:rPr lang="tr-TR" b="1" dirty="0" smtClean="0"/>
              <a:t> </a:t>
            </a:r>
            <a:r>
              <a:rPr lang="tr-TR" b="1" dirty="0" err="1" smtClean="0"/>
              <a:t>models</a:t>
            </a:r>
            <a:r>
              <a:rPr lang="tr-TR" b="1" dirty="0" smtClean="0"/>
              <a:t>, </a:t>
            </a:r>
            <a:r>
              <a:rPr lang="tr-TR" b="1" dirty="0" err="1" smtClean="0"/>
              <a:t>when</a:t>
            </a:r>
            <a:r>
              <a:rPr lang="tr-TR" b="1" dirty="0" smtClean="0"/>
              <a:t> #</a:t>
            </a:r>
            <a:r>
              <a:rPr lang="tr-TR" b="1" dirty="0" err="1" smtClean="0"/>
              <a:t>neighbour</a:t>
            </a:r>
            <a:r>
              <a:rPr lang="tr-TR" b="1" dirty="0" smtClean="0"/>
              <a:t> = 750, </a:t>
            </a:r>
            <a:r>
              <a:rPr lang="tr-TR" b="1" dirty="0" err="1" smtClean="0"/>
              <a:t>the</a:t>
            </a:r>
            <a:r>
              <a:rPr lang="tr-TR" b="1" dirty="0" smtClean="0"/>
              <a:t> model </a:t>
            </a:r>
            <a:r>
              <a:rPr lang="tr-TR" b="1" dirty="0" err="1" smtClean="0"/>
              <a:t>which</a:t>
            </a:r>
            <a:r>
              <a:rPr lang="tr-TR" b="1" dirty="0" smtClean="0"/>
              <a:t> </a:t>
            </a:r>
            <a:r>
              <a:rPr lang="tr-TR" b="1" dirty="0" err="1" smtClean="0"/>
              <a:t>have</a:t>
            </a:r>
            <a:r>
              <a:rPr lang="tr-TR" b="1" dirty="0" smtClean="0"/>
              <a:t> </a:t>
            </a:r>
            <a:r>
              <a:rPr lang="tr-TR" b="1" dirty="0" err="1" smtClean="0"/>
              <a:t>best</a:t>
            </a:r>
            <a:r>
              <a:rPr lang="tr-TR" b="1" dirty="0" smtClean="0"/>
              <a:t> </a:t>
            </a:r>
            <a:r>
              <a:rPr lang="tr-TR" b="1" dirty="0" err="1" smtClean="0"/>
              <a:t>performance</a:t>
            </a:r>
            <a:r>
              <a:rPr lang="tr-TR" b="1" dirty="0" smtClean="0"/>
              <a:t> is </a:t>
            </a:r>
            <a:r>
              <a:rPr lang="tr-TR" b="1" dirty="0" err="1" smtClean="0"/>
              <a:t>kernel</a:t>
            </a:r>
            <a:r>
              <a:rPr lang="tr-TR" b="1" dirty="0" smtClean="0"/>
              <a:t> </a:t>
            </a:r>
            <a:r>
              <a:rPr lang="tr-TR" b="1" dirty="0" err="1" smtClean="0"/>
              <a:t>svm</a:t>
            </a:r>
            <a:r>
              <a:rPr lang="tr-TR" b="1" dirty="0" smtClean="0"/>
              <a:t> 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596725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near svc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3" y="160541"/>
            <a:ext cx="4630785" cy="304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bf svc ile ilgili görsel sonuc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3" y="3477858"/>
            <a:ext cx="4630785" cy="294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nn ile ilgili görsel sonucu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2" r="46765" b="56"/>
          <a:stretch/>
        </p:blipFill>
        <p:spPr bwMode="auto">
          <a:xfrm>
            <a:off x="6951044" y="2188992"/>
            <a:ext cx="4506366" cy="279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5816183" y="434666"/>
            <a:ext cx="6127318" cy="175432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b="1" dirty="0" err="1" smtClean="0"/>
              <a:t>The</a:t>
            </a:r>
            <a:r>
              <a:rPr lang="tr-TR" b="1" dirty="0" smtClean="0"/>
              <a:t> </a:t>
            </a:r>
            <a:r>
              <a:rPr lang="tr-TR" b="1" dirty="0" err="1" smtClean="0"/>
              <a:t>reason</a:t>
            </a:r>
            <a:r>
              <a:rPr lang="tr-TR" b="1" dirty="0" smtClean="0"/>
              <a:t> </a:t>
            </a:r>
            <a:r>
              <a:rPr lang="tr-TR" b="1" dirty="0" err="1" smtClean="0"/>
              <a:t>why</a:t>
            </a:r>
            <a:r>
              <a:rPr lang="tr-TR" b="1" dirty="0" smtClean="0"/>
              <a:t> </a:t>
            </a:r>
            <a:r>
              <a:rPr lang="tr-TR" b="1" dirty="0" err="1" smtClean="0"/>
              <a:t>rbf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 smtClean="0"/>
              <a:t>knn</a:t>
            </a:r>
            <a:r>
              <a:rPr lang="tr-TR" b="1" dirty="0" smtClean="0"/>
              <a:t> is </a:t>
            </a:r>
            <a:r>
              <a:rPr lang="tr-TR" b="1" dirty="0" err="1" smtClean="0"/>
              <a:t>effective</a:t>
            </a:r>
            <a:r>
              <a:rPr lang="tr-TR" b="1" dirty="0" smtClean="0"/>
              <a:t> </a:t>
            </a:r>
            <a:r>
              <a:rPr lang="tr-TR" b="1" dirty="0" err="1" smtClean="0"/>
              <a:t>more</a:t>
            </a:r>
            <a:r>
              <a:rPr lang="tr-TR" b="1" dirty="0" smtClean="0"/>
              <a:t> </a:t>
            </a:r>
            <a:r>
              <a:rPr lang="tr-TR" b="1" dirty="0" err="1" smtClean="0"/>
              <a:t>than</a:t>
            </a:r>
            <a:endParaRPr lang="tr-TR" b="1" dirty="0" smtClean="0"/>
          </a:p>
          <a:p>
            <a:r>
              <a:rPr lang="tr-TR" b="1" dirty="0" err="1" smtClean="0"/>
              <a:t>linear</a:t>
            </a:r>
            <a:r>
              <a:rPr lang="tr-TR" b="1" dirty="0" smtClean="0"/>
              <a:t> </a:t>
            </a:r>
            <a:r>
              <a:rPr lang="tr-TR" b="1" dirty="0" err="1" smtClean="0"/>
              <a:t>kernel</a:t>
            </a:r>
            <a:r>
              <a:rPr lang="tr-TR" b="1" dirty="0" smtClean="0"/>
              <a:t>, is </a:t>
            </a:r>
            <a:r>
              <a:rPr lang="tr-TR" b="1" dirty="0" err="1" smtClean="0"/>
              <a:t>these</a:t>
            </a:r>
            <a:r>
              <a:rPr lang="tr-TR" b="1" dirty="0" smtClean="0"/>
              <a:t> </a:t>
            </a:r>
            <a:r>
              <a:rPr lang="tr-TR" b="1" dirty="0" err="1" smtClean="0"/>
              <a:t>two</a:t>
            </a:r>
            <a:r>
              <a:rPr lang="tr-TR" b="1" dirty="0" smtClean="0"/>
              <a:t> </a:t>
            </a:r>
            <a:r>
              <a:rPr lang="tr-TR" b="1" dirty="0" err="1" smtClean="0"/>
              <a:t>models</a:t>
            </a:r>
            <a:r>
              <a:rPr lang="tr-TR" b="1" dirty="0" smtClean="0"/>
              <a:t> </a:t>
            </a:r>
            <a:r>
              <a:rPr lang="tr-TR" b="1" dirty="0" err="1" smtClean="0"/>
              <a:t>perform</a:t>
            </a:r>
            <a:r>
              <a:rPr lang="tr-TR" b="1" dirty="0" smtClean="0"/>
              <a:t> </a:t>
            </a:r>
            <a:r>
              <a:rPr lang="tr-TR" b="1" dirty="0" err="1" smtClean="0"/>
              <a:t>better</a:t>
            </a:r>
            <a:r>
              <a:rPr lang="tr-TR" b="1" dirty="0" smtClean="0"/>
              <a:t> in </a:t>
            </a:r>
            <a:r>
              <a:rPr lang="tr-TR" b="1" dirty="0" err="1" smtClean="0"/>
              <a:t>nonlinear</a:t>
            </a:r>
            <a:endParaRPr lang="tr-TR" b="1" dirty="0" smtClean="0"/>
          </a:p>
          <a:p>
            <a:r>
              <a:rPr lang="tr-TR" b="1" dirty="0" err="1"/>
              <a:t>s</a:t>
            </a:r>
            <a:r>
              <a:rPr lang="tr-TR" b="1" dirty="0" err="1" smtClean="0"/>
              <a:t>eperated</a:t>
            </a:r>
            <a:r>
              <a:rPr lang="tr-TR" b="1" dirty="0" smtClean="0"/>
              <a:t> data </a:t>
            </a:r>
            <a:r>
              <a:rPr lang="tr-TR" b="1" dirty="0" err="1" smtClean="0"/>
              <a:t>sets</a:t>
            </a:r>
            <a:r>
              <a:rPr lang="tr-TR" b="1" dirty="0" smtClean="0"/>
              <a:t>.</a:t>
            </a:r>
          </a:p>
          <a:p>
            <a:endParaRPr lang="tr-TR" b="1" dirty="0"/>
          </a:p>
          <a:p>
            <a:endParaRPr lang="tr-TR" b="1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64674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593669" y="2684418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tr-TR" sz="7200" dirty="0" smtClean="0"/>
              <a:t>How can </a:t>
            </a:r>
            <a:r>
              <a:rPr lang="tr-TR" sz="7200" dirty="0" err="1" smtClean="0"/>
              <a:t>we</a:t>
            </a:r>
            <a:r>
              <a:rPr lang="tr-TR" sz="7200" dirty="0" smtClean="0"/>
              <a:t> </a:t>
            </a:r>
            <a:r>
              <a:rPr lang="tr-TR" sz="7200" dirty="0" err="1" smtClean="0"/>
              <a:t>improve</a:t>
            </a:r>
            <a:r>
              <a:rPr lang="tr-TR" sz="7200" dirty="0" smtClean="0"/>
              <a:t>?</a:t>
            </a:r>
            <a:endParaRPr lang="tr-TR" sz="7200" dirty="0"/>
          </a:p>
        </p:txBody>
      </p:sp>
      <p:pic>
        <p:nvPicPr>
          <p:cNvPr id="3" name="Picture 2" descr="itü logo ile ilgili görsel sonuc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732" y="172579"/>
            <a:ext cx="927492" cy="129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939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Focusing</a:t>
            </a:r>
            <a:r>
              <a:rPr lang="tr-TR" dirty="0" smtClean="0"/>
              <a:t> on Port 80</a:t>
            </a:r>
            <a:endParaRPr lang="tr-TR" dirty="0"/>
          </a:p>
        </p:txBody>
      </p:sp>
      <p:pic>
        <p:nvPicPr>
          <p:cNvPr id="1026" name="Picture 2" descr="http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665" y="2171700"/>
            <a:ext cx="6233070" cy="41553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tü logo ile ilgili görsel sonuc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732" y="172579"/>
            <a:ext cx="927492" cy="129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918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Destination</a:t>
            </a:r>
            <a:r>
              <a:rPr lang="tr-TR" dirty="0"/>
              <a:t> Port Distribution</a:t>
            </a:r>
            <a:br>
              <a:rPr lang="tr-TR" dirty="0"/>
            </a:b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 smtClean="0"/>
              <a:t>Friday</a:t>
            </a:r>
            <a:r>
              <a:rPr lang="tr-TR" dirty="0" smtClean="0"/>
              <a:t> </a:t>
            </a:r>
            <a:r>
              <a:rPr lang="tr-TR" dirty="0"/>
              <a:t>Data Set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883" y="1999457"/>
            <a:ext cx="6348634" cy="4741636"/>
          </a:xfrm>
          <a:prstGeom prst="rect">
            <a:avLst/>
          </a:prstGeom>
        </p:spPr>
      </p:pic>
      <p:pic>
        <p:nvPicPr>
          <p:cNvPr id="4" name="Picture 2" descr="itü logo ile ilgili görsel sonuc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732" y="172579"/>
            <a:ext cx="927492" cy="129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48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Destination</a:t>
            </a:r>
            <a:r>
              <a:rPr lang="tr-TR" dirty="0"/>
              <a:t> Port Distribution</a:t>
            </a:r>
            <a:br>
              <a:rPr lang="tr-TR" dirty="0"/>
            </a:b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 smtClean="0"/>
              <a:t>Keagle</a:t>
            </a:r>
            <a:r>
              <a:rPr lang="tr-TR" dirty="0" smtClean="0"/>
              <a:t> Data </a:t>
            </a:r>
            <a:r>
              <a:rPr lang="tr-TR" dirty="0"/>
              <a:t>Set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13" y="2080260"/>
            <a:ext cx="6396974" cy="4777740"/>
          </a:xfrm>
          <a:prstGeom prst="rect">
            <a:avLst/>
          </a:prstGeom>
        </p:spPr>
      </p:pic>
      <p:pic>
        <p:nvPicPr>
          <p:cNvPr id="4" name="Picture 2" descr="itü logo ile ilgili görsel sonuc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732" y="172579"/>
            <a:ext cx="927492" cy="129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3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dirty="0" smtClean="0"/>
              <a:t>Problem Statement</a:t>
            </a:r>
            <a:endParaRPr lang="tr-TR" sz="5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037805"/>
            <a:ext cx="9601200" cy="40777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sz="2400" b="1" dirty="0" err="1" smtClean="0"/>
              <a:t>What</a:t>
            </a:r>
            <a:r>
              <a:rPr lang="tr-TR" sz="2400" b="1" dirty="0" smtClean="0"/>
              <a:t> is </a:t>
            </a:r>
            <a:r>
              <a:rPr lang="tr-TR" sz="2400" b="1" dirty="0" err="1" smtClean="0"/>
              <a:t>DDoS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attack</a:t>
            </a:r>
            <a:r>
              <a:rPr lang="tr-TR" sz="2400" b="1" dirty="0" smtClean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Distributed Network Attacks are known as Denial of Service (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DDoS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 attacks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  <a:endParaRPr lang="tr-TR" sz="24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Such attacks take advantage of certain capacity limits that apply to any network resource, such as the infrastructure that provides a company's website.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DDoS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attack aims to exceed the capacity of the website to process multiple requests and prevent them from working correctly by sending multiple requests to the attacked web resource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  <a:endParaRPr lang="tr-TR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tr-TR" sz="2400" b="1" dirty="0" err="1" smtClean="0">
                <a:cs typeface="Calibri" pitchFamily="34" charset="0"/>
              </a:rPr>
              <a:t>What</a:t>
            </a:r>
            <a:r>
              <a:rPr lang="tr-TR" sz="2400" b="1" dirty="0" smtClean="0">
                <a:cs typeface="Calibri" pitchFamily="34" charset="0"/>
              </a:rPr>
              <a:t> is </a:t>
            </a:r>
            <a:r>
              <a:rPr lang="tr-TR" sz="2400" b="1" dirty="0" err="1" smtClean="0">
                <a:cs typeface="Calibri" pitchFamily="34" charset="0"/>
              </a:rPr>
              <a:t>our</a:t>
            </a:r>
            <a:r>
              <a:rPr lang="tr-TR" sz="2400" b="1" dirty="0" smtClean="0">
                <a:cs typeface="Calibri" pitchFamily="34" charset="0"/>
              </a:rPr>
              <a:t> </a:t>
            </a:r>
            <a:r>
              <a:rPr lang="tr-TR" sz="2400" b="1" dirty="0" err="1" smtClean="0">
                <a:cs typeface="Calibri" pitchFamily="34" charset="0"/>
              </a:rPr>
              <a:t>aim</a:t>
            </a:r>
            <a:r>
              <a:rPr lang="tr-TR" sz="2400" b="1" dirty="0" smtClean="0">
                <a:cs typeface="Calibri" pitchFamily="34" charset="0"/>
              </a:rPr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Our goal is to detect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DDoS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attacks using machine learning algorithms by following internet traffic.</a:t>
            </a:r>
            <a:endParaRPr lang="tr-TR" sz="24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tr-TR" dirty="0" smtClean="0"/>
          </a:p>
          <a:p>
            <a:endParaRPr lang="tr-TR" dirty="0"/>
          </a:p>
        </p:txBody>
      </p:sp>
      <p:pic>
        <p:nvPicPr>
          <p:cNvPr id="4" name="Picture 2" descr="itü logo ile ilgili görsel sonuc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732" y="172579"/>
            <a:ext cx="927492" cy="129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54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Finding</a:t>
            </a:r>
            <a:r>
              <a:rPr lang="tr-TR" dirty="0" smtClean="0"/>
              <a:t> </a:t>
            </a:r>
            <a:r>
              <a:rPr lang="tr-TR" dirty="0" err="1" smtClean="0"/>
              <a:t>DDoS</a:t>
            </a:r>
            <a:r>
              <a:rPr lang="tr-TR" dirty="0" smtClean="0"/>
              <a:t> </a:t>
            </a:r>
            <a:r>
              <a:rPr lang="tr-TR" dirty="0" err="1" smtClean="0"/>
              <a:t>Attacks</a:t>
            </a:r>
            <a:r>
              <a:rPr lang="tr-TR" dirty="0" smtClean="0"/>
              <a:t> </a:t>
            </a:r>
            <a:r>
              <a:rPr lang="tr-TR" dirty="0" err="1" smtClean="0"/>
              <a:t>Ratio</a:t>
            </a:r>
            <a:r>
              <a:rPr lang="tr-TR" dirty="0" smtClean="0"/>
              <a:t> on Port 80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647" y="1667555"/>
            <a:ext cx="5457105" cy="5085942"/>
          </a:xfrm>
          <a:prstGeom prst="rect">
            <a:avLst/>
          </a:prstGeom>
        </p:spPr>
      </p:pic>
      <p:pic>
        <p:nvPicPr>
          <p:cNvPr id="4" name="Picture 2" descr="itü logo ile ilgili görsel sonuc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706" y="172580"/>
            <a:ext cx="651517" cy="91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711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04" y="584913"/>
            <a:ext cx="5849724" cy="3314178"/>
          </a:xfrm>
          <a:prstGeom prst="rect">
            <a:avLst/>
          </a:prstGeom>
        </p:spPr>
      </p:pic>
      <p:graphicFrame>
        <p:nvGraphicFramePr>
          <p:cNvPr id="6" name="Tablo 5"/>
          <p:cNvGraphicFramePr>
            <a:graphicFrameLocks noGrp="1"/>
          </p:cNvGraphicFramePr>
          <p:nvPr>
            <p:extLst/>
          </p:nvPr>
        </p:nvGraphicFramePr>
        <p:xfrm>
          <a:off x="7206934" y="1323332"/>
          <a:ext cx="4582160" cy="1174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080">
                  <a:extLst>
                    <a:ext uri="{9D8B030D-6E8A-4147-A177-3AD203B41FA5}">
                      <a16:colId xmlns:a16="http://schemas.microsoft.com/office/drawing/2014/main" val="1529776782"/>
                    </a:ext>
                  </a:extLst>
                </a:gridCol>
                <a:gridCol w="2291080">
                  <a:extLst>
                    <a:ext uri="{9D8B030D-6E8A-4147-A177-3AD203B41FA5}">
                      <a16:colId xmlns:a16="http://schemas.microsoft.com/office/drawing/2014/main" val="1828414603"/>
                    </a:ext>
                  </a:extLst>
                </a:gridCol>
              </a:tblGrid>
              <a:tr h="587224">
                <a:tc>
                  <a:txBody>
                    <a:bodyPr/>
                    <a:lstStyle/>
                    <a:p>
                      <a:r>
                        <a:rPr lang="tr-TR" dirty="0" smtClean="0"/>
                        <a:t># of </a:t>
                      </a:r>
                      <a:r>
                        <a:rPr lang="tr-TR" dirty="0" err="1" smtClean="0"/>
                        <a:t>DDoS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Packets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#</a:t>
                      </a:r>
                      <a:r>
                        <a:rPr lang="tr-TR" baseline="0" dirty="0" smtClean="0"/>
                        <a:t> of </a:t>
                      </a:r>
                      <a:r>
                        <a:rPr lang="tr-TR" baseline="0" dirty="0" err="1" smtClean="0"/>
                        <a:t>Benign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Packets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900529"/>
                  </a:ext>
                </a:extLst>
              </a:tr>
              <a:tr h="58722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128.027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97.718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803595"/>
                  </a:ext>
                </a:extLst>
              </a:tr>
            </a:tbl>
          </a:graphicData>
        </a:graphic>
      </p:graphicFrame>
      <p:sp>
        <p:nvSpPr>
          <p:cNvPr id="7" name="Aşağı Ok 6"/>
          <p:cNvSpPr/>
          <p:nvPr/>
        </p:nvSpPr>
        <p:spPr>
          <a:xfrm rot="20326001">
            <a:off x="8124232" y="2562956"/>
            <a:ext cx="632258" cy="1452870"/>
          </a:xfrm>
          <a:prstGeom prst="downArrow">
            <a:avLst>
              <a:gd name="adj1" fmla="val 38641"/>
              <a:gd name="adj2" fmla="val 500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/>
          <p:cNvSpPr txBox="1"/>
          <p:nvPr/>
        </p:nvSpPr>
        <p:spPr>
          <a:xfrm>
            <a:off x="9177046" y="3170347"/>
            <a:ext cx="272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dirty="0" err="1" smtClean="0"/>
              <a:t>Only</a:t>
            </a:r>
            <a:r>
              <a:rPr lang="tr-TR" dirty="0" smtClean="0"/>
              <a:t> 3 of </a:t>
            </a:r>
            <a:r>
              <a:rPr lang="tr-TR" dirty="0" err="1" smtClean="0"/>
              <a:t>them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not on Port 80.</a:t>
            </a:r>
            <a:endParaRPr lang="tr-TR" dirty="0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603" y="4156515"/>
            <a:ext cx="3570457" cy="2270020"/>
          </a:xfrm>
          <a:prstGeom prst="rect">
            <a:avLst/>
          </a:prstGeom>
        </p:spPr>
      </p:pic>
      <p:graphicFrame>
        <p:nvGraphicFramePr>
          <p:cNvPr id="11" name="Tablo 10"/>
          <p:cNvGraphicFramePr>
            <a:graphicFrameLocks noGrp="1"/>
          </p:cNvGraphicFramePr>
          <p:nvPr>
            <p:extLst/>
          </p:nvPr>
        </p:nvGraphicFramePr>
        <p:xfrm>
          <a:off x="1213700" y="4677710"/>
          <a:ext cx="5239353" cy="1187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451">
                  <a:extLst>
                    <a:ext uri="{9D8B030D-6E8A-4147-A177-3AD203B41FA5}">
                      <a16:colId xmlns:a16="http://schemas.microsoft.com/office/drawing/2014/main" val="3202724407"/>
                    </a:ext>
                  </a:extLst>
                </a:gridCol>
                <a:gridCol w="1746451">
                  <a:extLst>
                    <a:ext uri="{9D8B030D-6E8A-4147-A177-3AD203B41FA5}">
                      <a16:colId xmlns:a16="http://schemas.microsoft.com/office/drawing/2014/main" val="3532336313"/>
                    </a:ext>
                  </a:extLst>
                </a:gridCol>
                <a:gridCol w="1746451">
                  <a:extLst>
                    <a:ext uri="{9D8B030D-6E8A-4147-A177-3AD203B41FA5}">
                      <a16:colId xmlns:a16="http://schemas.microsoft.com/office/drawing/2014/main" val="3096061167"/>
                    </a:ext>
                  </a:extLst>
                </a:gridCol>
              </a:tblGrid>
              <a:tr h="395837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Port 80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Other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Ports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305721"/>
                  </a:ext>
                </a:extLst>
              </a:tr>
              <a:tr h="395837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DDoS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128.024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962754"/>
                  </a:ext>
                </a:extLst>
              </a:tr>
              <a:tr h="395837">
                <a:tc>
                  <a:txBody>
                    <a:bodyPr/>
                    <a:lstStyle/>
                    <a:p>
                      <a:r>
                        <a:rPr lang="tr-TR" dirty="0" smtClean="0"/>
                        <a:t>BENIGN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8.927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88.791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890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557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19" y="983501"/>
            <a:ext cx="5358848" cy="3036071"/>
          </a:xfrm>
          <a:prstGeom prst="rect">
            <a:avLst/>
          </a:prstGeom>
        </p:spPr>
      </p:pic>
      <p:graphicFrame>
        <p:nvGraphicFramePr>
          <p:cNvPr id="4" name="Tablo 3"/>
          <p:cNvGraphicFramePr>
            <a:graphicFrameLocks noGrp="1"/>
          </p:cNvGraphicFramePr>
          <p:nvPr>
            <p:extLst/>
          </p:nvPr>
        </p:nvGraphicFramePr>
        <p:xfrm>
          <a:off x="7233060" y="1327088"/>
          <a:ext cx="4582160" cy="1174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080">
                  <a:extLst>
                    <a:ext uri="{9D8B030D-6E8A-4147-A177-3AD203B41FA5}">
                      <a16:colId xmlns:a16="http://schemas.microsoft.com/office/drawing/2014/main" val="1529776782"/>
                    </a:ext>
                  </a:extLst>
                </a:gridCol>
                <a:gridCol w="2291080">
                  <a:extLst>
                    <a:ext uri="{9D8B030D-6E8A-4147-A177-3AD203B41FA5}">
                      <a16:colId xmlns:a16="http://schemas.microsoft.com/office/drawing/2014/main" val="1828414603"/>
                    </a:ext>
                  </a:extLst>
                </a:gridCol>
              </a:tblGrid>
              <a:tr h="587224">
                <a:tc>
                  <a:txBody>
                    <a:bodyPr/>
                    <a:lstStyle/>
                    <a:p>
                      <a:r>
                        <a:rPr lang="tr-TR" dirty="0" smtClean="0"/>
                        <a:t># of </a:t>
                      </a:r>
                      <a:r>
                        <a:rPr lang="tr-TR" dirty="0" err="1" smtClean="0"/>
                        <a:t>DDoS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Packets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#</a:t>
                      </a:r>
                      <a:r>
                        <a:rPr lang="tr-TR" baseline="0" dirty="0" smtClean="0"/>
                        <a:t> of </a:t>
                      </a:r>
                      <a:r>
                        <a:rPr lang="tr-TR" baseline="0" dirty="0" err="1" smtClean="0"/>
                        <a:t>Benign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Packets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900529"/>
                  </a:ext>
                </a:extLst>
              </a:tr>
              <a:tr h="58722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438.738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370.623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803595"/>
                  </a:ext>
                </a:extLst>
              </a:tr>
            </a:tbl>
          </a:graphicData>
        </a:graphic>
      </p:graphicFrame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835773"/>
              </p:ext>
            </p:extLst>
          </p:nvPr>
        </p:nvGraphicFramePr>
        <p:xfrm>
          <a:off x="1326519" y="4342687"/>
          <a:ext cx="5239353" cy="1187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451">
                  <a:extLst>
                    <a:ext uri="{9D8B030D-6E8A-4147-A177-3AD203B41FA5}">
                      <a16:colId xmlns:a16="http://schemas.microsoft.com/office/drawing/2014/main" val="3202724407"/>
                    </a:ext>
                  </a:extLst>
                </a:gridCol>
                <a:gridCol w="1746451">
                  <a:extLst>
                    <a:ext uri="{9D8B030D-6E8A-4147-A177-3AD203B41FA5}">
                      <a16:colId xmlns:a16="http://schemas.microsoft.com/office/drawing/2014/main" val="3532336313"/>
                    </a:ext>
                  </a:extLst>
                </a:gridCol>
                <a:gridCol w="1746451">
                  <a:extLst>
                    <a:ext uri="{9D8B030D-6E8A-4147-A177-3AD203B41FA5}">
                      <a16:colId xmlns:a16="http://schemas.microsoft.com/office/drawing/2014/main" val="3096061167"/>
                    </a:ext>
                  </a:extLst>
                </a:gridCol>
              </a:tblGrid>
              <a:tr h="395837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Port 80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Other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Ports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305721"/>
                  </a:ext>
                </a:extLst>
              </a:tr>
              <a:tr h="395837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DDoS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438.738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962754"/>
                  </a:ext>
                </a:extLst>
              </a:tr>
              <a:tr h="395837">
                <a:tc>
                  <a:txBody>
                    <a:bodyPr/>
                    <a:lstStyle/>
                    <a:p>
                      <a:r>
                        <a:rPr lang="tr-TR" dirty="0" smtClean="0"/>
                        <a:t>BENIGN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35.543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335.080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890807"/>
                  </a:ext>
                </a:extLst>
              </a:tr>
            </a:tbl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7419703" y="4613278"/>
            <a:ext cx="3122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dirty="0" err="1" smtClean="0"/>
              <a:t>None</a:t>
            </a:r>
            <a:r>
              <a:rPr lang="tr-TR" dirty="0" smtClean="0"/>
              <a:t> of </a:t>
            </a:r>
            <a:r>
              <a:rPr lang="tr-TR" dirty="0" err="1" smtClean="0"/>
              <a:t>them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on </a:t>
            </a:r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tr-TR" dirty="0" err="1" smtClean="0"/>
              <a:t>ports</a:t>
            </a:r>
            <a:r>
              <a:rPr lang="tr-TR" dirty="0"/>
              <a:t>.</a:t>
            </a:r>
          </a:p>
        </p:txBody>
      </p:sp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836297"/>
              </p:ext>
            </p:extLst>
          </p:nvPr>
        </p:nvGraphicFramePr>
        <p:xfrm>
          <a:off x="1326519" y="5853313"/>
          <a:ext cx="9601200" cy="3750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7243">
                  <a:extLst>
                    <a:ext uri="{9D8B030D-6E8A-4147-A177-3AD203B41FA5}">
                      <a16:colId xmlns:a16="http://schemas.microsoft.com/office/drawing/2014/main" val="2224850305"/>
                    </a:ext>
                  </a:extLst>
                </a:gridCol>
                <a:gridCol w="1611652">
                  <a:extLst>
                    <a:ext uri="{9D8B030D-6E8A-4147-A177-3AD203B41FA5}">
                      <a16:colId xmlns:a16="http://schemas.microsoft.com/office/drawing/2014/main" val="481962065"/>
                    </a:ext>
                  </a:extLst>
                </a:gridCol>
                <a:gridCol w="1136902">
                  <a:extLst>
                    <a:ext uri="{9D8B030D-6E8A-4147-A177-3AD203B41FA5}">
                      <a16:colId xmlns:a16="http://schemas.microsoft.com/office/drawing/2014/main" val="71495150"/>
                    </a:ext>
                  </a:extLst>
                </a:gridCol>
                <a:gridCol w="1414881">
                  <a:extLst>
                    <a:ext uri="{9D8B030D-6E8A-4147-A177-3AD203B41FA5}">
                      <a16:colId xmlns:a16="http://schemas.microsoft.com/office/drawing/2014/main" val="3339775743"/>
                    </a:ext>
                  </a:extLst>
                </a:gridCol>
                <a:gridCol w="1336797">
                  <a:extLst>
                    <a:ext uri="{9D8B030D-6E8A-4147-A177-3AD203B41FA5}">
                      <a16:colId xmlns:a16="http://schemas.microsoft.com/office/drawing/2014/main" val="1885503801"/>
                    </a:ext>
                  </a:extLst>
                </a:gridCol>
                <a:gridCol w="1299317">
                  <a:extLst>
                    <a:ext uri="{9D8B030D-6E8A-4147-A177-3AD203B41FA5}">
                      <a16:colId xmlns:a16="http://schemas.microsoft.com/office/drawing/2014/main" val="2180083485"/>
                    </a:ext>
                  </a:extLst>
                </a:gridCol>
                <a:gridCol w="1124408">
                  <a:extLst>
                    <a:ext uri="{9D8B030D-6E8A-4147-A177-3AD203B41FA5}">
                      <a16:colId xmlns:a16="http://schemas.microsoft.com/office/drawing/2014/main" val="3390688459"/>
                    </a:ext>
                  </a:extLst>
                </a:gridCol>
              </a:tblGrid>
              <a:tr h="18752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KNN train model (second)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6" marR="9376" marT="93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SVC - linear (second)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6" marR="9376" marT="93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SVC - rbf (second)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6" marR="9376" marT="93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total - train ( second)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6" marR="9376" marT="93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total - train ( minute )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6" marR="9376" marT="93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 smtClean="0">
                          <a:effectLst/>
                        </a:rPr>
                        <a:t>          </a:t>
                      </a:r>
                      <a:r>
                        <a:rPr lang="tr-TR" sz="1100" u="none" strike="noStrike" dirty="0" err="1" smtClean="0">
                          <a:effectLst/>
                        </a:rPr>
                        <a:t>memory</a:t>
                      </a:r>
                      <a:r>
                        <a:rPr lang="tr-TR" sz="1100" u="none" strike="noStrike" dirty="0" smtClean="0">
                          <a:effectLst/>
                        </a:rPr>
                        <a:t>(</a:t>
                      </a:r>
                      <a:r>
                        <a:rPr lang="tr-TR" sz="1100" u="none" strike="noStrike" dirty="0" err="1" smtClean="0">
                          <a:effectLst/>
                        </a:rPr>
                        <a:t>avg</a:t>
                      </a:r>
                      <a:r>
                        <a:rPr lang="tr-TR" sz="1100" u="none" strike="noStrike" dirty="0" smtClean="0">
                          <a:effectLst/>
                        </a:rPr>
                        <a:t>)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6" marR="9376" marT="93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Interpreter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6" marR="9376" marT="9376" marB="0" anchor="b"/>
                </a:tc>
                <a:extLst>
                  <a:ext uri="{0D108BD9-81ED-4DB2-BD59-A6C34878D82A}">
                    <a16:rowId xmlns:a16="http://schemas.microsoft.com/office/drawing/2014/main" val="3281633352"/>
                  </a:ext>
                </a:extLst>
              </a:tr>
              <a:tr h="187523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45,2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6" marR="9376" marT="93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366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6" marR="9376" marT="93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290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6" marR="9376" marT="93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701,2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6" marR="9376" marT="93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11,68666667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6" marR="9376" marT="93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960</a:t>
                      </a:r>
                      <a:r>
                        <a:rPr lang="tr-TR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0" i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Mbytes</a:t>
                      </a:r>
                      <a:r>
                        <a:rPr lang="tr-TR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6" marR="9376" marT="93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 err="1">
                          <a:effectLst/>
                        </a:rPr>
                        <a:t>Spyder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6" marR="9376" marT="9376" marB="0" anchor="b"/>
                </a:tc>
                <a:extLst>
                  <a:ext uri="{0D108BD9-81ED-4DB2-BD59-A6C34878D82A}">
                    <a16:rowId xmlns:a16="http://schemas.microsoft.com/office/drawing/2014/main" val="2159010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809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306286" y="1632857"/>
            <a:ext cx="811780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>
                <a:hlinkClick r:id="rId2"/>
              </a:rPr>
              <a:t>https://</a:t>
            </a:r>
            <a:r>
              <a:rPr lang="tr-TR" sz="1600" dirty="0" smtClean="0">
                <a:hlinkClick r:id="rId2"/>
              </a:rPr>
              <a:t>www.kaggle.com/wardac/applicationlayer-ddos-dataset</a:t>
            </a:r>
            <a:endParaRPr lang="tr-TR" sz="1600" dirty="0" smtClean="0"/>
          </a:p>
          <a:p>
            <a:pPr marL="342900" indent="-342900">
              <a:buFont typeface="+mj-lt"/>
              <a:buAutoNum type="arabicPeriod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Iman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Sharafaldin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Arash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Habibi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Lashkari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Ali A.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Ghorbani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Toward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Generating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New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Intrusion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Intrusion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Characterization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</a:t>
            </a:r>
          </a:p>
          <a:p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4th International Conference on Information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Security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(ICISSP),</a:t>
            </a:r>
          </a:p>
          <a:p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Portugal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2018</a:t>
            </a:r>
          </a:p>
          <a:p>
            <a:pPr marL="342900" indent="-342900">
              <a:buFont typeface="+mj-lt"/>
              <a:buAutoNum type="arabicPeriod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    </a:t>
            </a:r>
            <a:r>
              <a:rPr lang="tr-TR" sz="1600" dirty="0" smtClean="0">
                <a:hlinkClick r:id="rId3"/>
              </a:rPr>
              <a:t>https</a:t>
            </a:r>
            <a:r>
              <a:rPr lang="tr-TR" sz="1600" dirty="0">
                <a:hlinkClick r:id="rId3"/>
              </a:rPr>
              <a:t>://ieeexplore.ieee.org/document/8697702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4"/>
            </a:pPr>
            <a:r>
              <a:rPr lang="tr-TR" sz="1600" dirty="0" smtClean="0">
                <a:hlinkClick r:id="rId4"/>
              </a:rPr>
              <a:t>https</a:t>
            </a:r>
            <a:r>
              <a:rPr lang="tr-TR" sz="1600" dirty="0">
                <a:hlinkClick r:id="rId4"/>
              </a:rPr>
              <a:t>://www.cloudflare.com/learning/ddos/what-is-a-ddos-attack</a:t>
            </a:r>
            <a:r>
              <a:rPr lang="tr-TR" sz="1600" dirty="0" smtClean="0">
                <a:hlinkClick r:id="rId4"/>
              </a:rPr>
              <a:t>/</a:t>
            </a:r>
            <a:endParaRPr lang="tr-TR" sz="1600" dirty="0" smtClean="0"/>
          </a:p>
          <a:p>
            <a:pPr marL="342900" indent="-342900">
              <a:buAutoNum type="arabicPeriod" startAt="4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4"/>
            </a:pPr>
            <a:r>
              <a:rPr lang="tr-TR" sz="1600" dirty="0">
                <a:hlinkClick r:id="rId5"/>
              </a:rPr>
              <a:t>https://</a:t>
            </a:r>
            <a:r>
              <a:rPr lang="tr-TR" sz="1600" dirty="0" smtClean="0">
                <a:hlinkClick r:id="rId5"/>
              </a:rPr>
              <a:t>scikit-learn.org/stable/modules/svm.html</a:t>
            </a:r>
            <a:endParaRPr lang="tr-TR" sz="1600" dirty="0" smtClean="0"/>
          </a:p>
          <a:p>
            <a:pPr marL="342900" indent="-342900">
              <a:buAutoNum type="arabicPeriod" startAt="4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4"/>
            </a:pPr>
            <a:r>
              <a:rPr lang="tr-TR" sz="1600" dirty="0">
                <a:hlinkClick r:id="rId6"/>
              </a:rPr>
              <a:t>https://pandas.pydata.org/pandas-docs/stable/reference/api/pandas.DataFrame.html</a:t>
            </a: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4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4"/>
            </a:pPr>
            <a:r>
              <a:rPr lang="tr-TR" sz="1600" dirty="0">
                <a:hlinkClick r:id="rId7"/>
              </a:rPr>
              <a:t>https://</a:t>
            </a:r>
            <a:r>
              <a:rPr lang="tr-TR" sz="1600" dirty="0" smtClean="0">
                <a:hlinkClick r:id="rId7"/>
              </a:rPr>
              <a:t>docs.scipy.org/doc/numpy/reference/generated/numpy.asarray.html</a:t>
            </a:r>
            <a:endParaRPr lang="tr-TR" sz="1600" dirty="0" smtClean="0"/>
          </a:p>
          <a:p>
            <a:pPr marL="342900" indent="-342900">
              <a:buAutoNum type="arabicPeriod" startAt="4"/>
            </a:pPr>
            <a:endParaRPr lang="tr-TR" sz="1600" dirty="0"/>
          </a:p>
          <a:p>
            <a:pPr marL="342900" indent="-342900">
              <a:buAutoNum type="arabicPeriod" startAt="4"/>
            </a:pPr>
            <a:endParaRPr lang="tr-TR" sz="1600" dirty="0" smtClean="0"/>
          </a:p>
          <a:p>
            <a:pPr marL="342900" indent="-342900">
              <a:buAutoNum type="arabicPeriod" startAt="4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4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306286" y="527260"/>
            <a:ext cx="16562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b="1" dirty="0"/>
              <a:t>REFERENCES</a:t>
            </a:r>
          </a:p>
        </p:txBody>
      </p:sp>
      <p:pic>
        <p:nvPicPr>
          <p:cNvPr id="4" name="Picture 2" descr="itü logo ile ilgili görsel sonucu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732" y="172579"/>
            <a:ext cx="927492" cy="129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59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824916" y="2967335"/>
            <a:ext cx="65421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</a:t>
            </a:r>
            <a:r>
              <a:rPr lang="tr-T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tr-T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listening</a:t>
            </a:r>
            <a:r>
              <a:rPr lang="tr-T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tr-T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" name="Picture 2" descr="itü logo ile ilgili görsel sonuc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732" y="172579"/>
            <a:ext cx="927492" cy="129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19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dirty="0" err="1" smtClean="0"/>
              <a:t>Types</a:t>
            </a:r>
            <a:r>
              <a:rPr lang="tr-TR" sz="5400" dirty="0" smtClean="0"/>
              <a:t> of </a:t>
            </a:r>
            <a:r>
              <a:rPr lang="tr-TR" sz="5400" dirty="0" err="1" smtClean="0"/>
              <a:t>DDoS</a:t>
            </a:r>
            <a:r>
              <a:rPr lang="tr-TR" sz="5400" dirty="0" smtClean="0"/>
              <a:t> </a:t>
            </a:r>
            <a:r>
              <a:rPr lang="tr-TR" sz="5400" dirty="0" err="1" smtClean="0"/>
              <a:t>Attacks</a:t>
            </a:r>
            <a:endParaRPr lang="tr-TR" sz="5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r-TR" sz="3600" dirty="0" err="1" smtClean="0"/>
              <a:t>DDoS</a:t>
            </a:r>
            <a:r>
              <a:rPr lang="tr-TR" sz="3600" dirty="0" smtClean="0"/>
              <a:t> </a:t>
            </a:r>
            <a:r>
              <a:rPr lang="tr-TR" sz="3600" dirty="0" err="1" smtClean="0"/>
              <a:t>Hulk</a:t>
            </a:r>
            <a:endParaRPr lang="tr-TR" sz="3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tr-TR" sz="3600" dirty="0" err="1" smtClean="0"/>
              <a:t>DDoS</a:t>
            </a:r>
            <a:r>
              <a:rPr lang="tr-TR" sz="3600" dirty="0" smtClean="0"/>
              <a:t> </a:t>
            </a:r>
            <a:r>
              <a:rPr lang="tr-TR" sz="3600" dirty="0" err="1" smtClean="0"/>
              <a:t>Slowloris</a:t>
            </a:r>
            <a:endParaRPr lang="tr-TR" sz="3600" dirty="0"/>
          </a:p>
        </p:txBody>
      </p:sp>
      <p:pic>
        <p:nvPicPr>
          <p:cNvPr id="5" name="Picture 4" descr="Slowloris Attack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7429" y="2821576"/>
            <a:ext cx="4875371" cy="357425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pic>
        <p:nvPicPr>
          <p:cNvPr id="6" name="Picture 2" descr="itü logo ile ilgili görsel sonuc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732" y="172579"/>
            <a:ext cx="927492" cy="129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06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Analysis </a:t>
            </a:r>
            <a:r>
              <a:rPr lang="tr-TR" dirty="0"/>
              <a:t>of </a:t>
            </a:r>
            <a:r>
              <a:rPr lang="tr-TR" dirty="0" smtClean="0"/>
              <a:t>Data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89" y="1742259"/>
            <a:ext cx="9655622" cy="45622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2" descr="itü logo ile ilgili görsel sonuc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732" y="172579"/>
            <a:ext cx="927492" cy="129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80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08" y="726758"/>
            <a:ext cx="7107057" cy="5504226"/>
          </a:xfrm>
          <a:prstGeom prst="rect">
            <a:avLst/>
          </a:prstGeom>
        </p:spPr>
      </p:pic>
      <p:sp>
        <p:nvSpPr>
          <p:cNvPr id="11" name="Sağ Ok 10"/>
          <p:cNvSpPr/>
          <p:nvPr/>
        </p:nvSpPr>
        <p:spPr>
          <a:xfrm>
            <a:off x="8543108" y="1580605"/>
            <a:ext cx="1071154" cy="7315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9614262" y="1071154"/>
            <a:ext cx="2233749" cy="175042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Supervised</a:t>
            </a:r>
            <a:r>
              <a:rPr lang="tr-TR" dirty="0" smtClean="0"/>
              <a:t> Learning</a:t>
            </a:r>
            <a:endParaRPr lang="tr-TR" dirty="0"/>
          </a:p>
        </p:txBody>
      </p:sp>
      <p:sp>
        <p:nvSpPr>
          <p:cNvPr id="15" name="Sağ Ok 14"/>
          <p:cNvSpPr/>
          <p:nvPr/>
        </p:nvSpPr>
        <p:spPr>
          <a:xfrm rot="5400000">
            <a:off x="10195559" y="3378925"/>
            <a:ext cx="1071154" cy="7315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9535885" y="4624253"/>
            <a:ext cx="2390502" cy="1606731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Classification: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tr-TR" dirty="0" smtClean="0"/>
              <a:t>KNN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tr-TR" dirty="0" smtClean="0"/>
              <a:t>SVM</a:t>
            </a:r>
            <a:endParaRPr lang="tr-TR" dirty="0"/>
          </a:p>
        </p:txBody>
      </p:sp>
      <p:pic>
        <p:nvPicPr>
          <p:cNvPr id="7" name="Picture 2" descr="itü logo ile ilgili görsel sonuc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726" y="172580"/>
            <a:ext cx="567497" cy="79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41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04" y="387395"/>
            <a:ext cx="4592547" cy="272156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475" y="141514"/>
            <a:ext cx="4962525" cy="2967446"/>
          </a:xfrm>
          <a:prstGeom prst="rect">
            <a:avLst/>
          </a:prstGeom>
        </p:spPr>
      </p:pic>
      <p:sp>
        <p:nvSpPr>
          <p:cNvPr id="6" name="Aşağı Ok 5"/>
          <p:cNvSpPr/>
          <p:nvPr/>
        </p:nvSpPr>
        <p:spPr>
          <a:xfrm rot="16200000">
            <a:off x="6142400" y="1344385"/>
            <a:ext cx="483325" cy="88827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655" y="3378109"/>
            <a:ext cx="2857500" cy="3362325"/>
          </a:xfrm>
          <a:prstGeom prst="rect">
            <a:avLst/>
          </a:prstGeom>
        </p:spPr>
      </p:pic>
      <p:sp>
        <p:nvSpPr>
          <p:cNvPr id="9" name="Sola Bükülü Ok 8"/>
          <p:cNvSpPr/>
          <p:nvPr/>
        </p:nvSpPr>
        <p:spPr>
          <a:xfrm>
            <a:off x="11077303" y="3108959"/>
            <a:ext cx="911405" cy="2521131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946104" y="3944982"/>
            <a:ext cx="5556714" cy="132343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2000" b="1" dirty="0" smtClean="0"/>
              <a:t>Libraries </a:t>
            </a:r>
            <a:r>
              <a:rPr lang="tr-TR" sz="2000" b="1" dirty="0" err="1" smtClean="0"/>
              <a:t>are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imported</a:t>
            </a:r>
            <a:endParaRPr lang="tr-TR" sz="20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tr-TR" sz="20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2000" b="1" dirty="0" smtClean="0"/>
              <a:t>Since </a:t>
            </a:r>
            <a:r>
              <a:rPr lang="tr-TR" sz="2000" b="1" dirty="0" err="1" smtClean="0"/>
              <a:t>the</a:t>
            </a:r>
            <a:r>
              <a:rPr lang="tr-TR" sz="2000" b="1" dirty="0" smtClean="0"/>
              <a:t> data </a:t>
            </a:r>
            <a:r>
              <a:rPr lang="tr-TR" sz="2000" b="1" dirty="0" err="1" smtClean="0"/>
              <a:t>took</a:t>
            </a:r>
            <a:r>
              <a:rPr lang="tr-TR" sz="2000" b="1" dirty="0" smtClean="0"/>
              <a:t> a </a:t>
            </a:r>
            <a:r>
              <a:rPr lang="tr-TR" sz="2000" b="1" dirty="0" err="1" smtClean="0"/>
              <a:t>long</a:t>
            </a:r>
            <a:r>
              <a:rPr lang="tr-TR" sz="2000" b="1" dirty="0" smtClean="0"/>
              <a:t> time </a:t>
            </a:r>
            <a:r>
              <a:rPr lang="tr-TR" sz="2000" b="1" dirty="0" err="1" smtClean="0"/>
              <a:t>to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process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and</a:t>
            </a:r>
            <a:r>
              <a:rPr lang="tr-TR" sz="2000" b="1" dirty="0" smtClean="0"/>
              <a:t> </a:t>
            </a:r>
          </a:p>
          <a:p>
            <a:r>
              <a:rPr lang="tr-TR" sz="2000" b="1" dirty="0" err="1"/>
              <a:t>o</a:t>
            </a:r>
            <a:r>
              <a:rPr lang="tr-TR" sz="2000" b="1" dirty="0" err="1" smtClean="0"/>
              <a:t>verfitting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occured</a:t>
            </a:r>
            <a:r>
              <a:rPr lang="tr-TR" sz="2000" b="1" dirty="0" smtClean="0"/>
              <a:t>, </a:t>
            </a:r>
            <a:r>
              <a:rPr lang="tr-TR" sz="2000" b="1" dirty="0" err="1" smtClean="0"/>
              <a:t>feature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selection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was</a:t>
            </a:r>
            <a:r>
              <a:rPr lang="tr-TR" sz="2000" b="1" dirty="0" smtClean="0"/>
              <a:t> done.</a:t>
            </a:r>
            <a:endParaRPr lang="tr-TR" sz="2000" b="1" dirty="0"/>
          </a:p>
        </p:txBody>
      </p:sp>
      <p:pic>
        <p:nvPicPr>
          <p:cNvPr id="10" name="Picture 2" descr="itü logo ile ilgili görsel sonucu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732" y="172579"/>
            <a:ext cx="927492" cy="129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10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92" y="117566"/>
            <a:ext cx="5029200" cy="329184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314" y="117566"/>
            <a:ext cx="5094514" cy="3435531"/>
          </a:xfrm>
          <a:prstGeom prst="rect">
            <a:avLst/>
          </a:prstGeom>
        </p:spPr>
      </p:pic>
      <p:sp>
        <p:nvSpPr>
          <p:cNvPr id="4" name="Aşağı Ok 3"/>
          <p:cNvSpPr/>
          <p:nvPr/>
        </p:nvSpPr>
        <p:spPr>
          <a:xfrm rot="16200000">
            <a:off x="6166555" y="1196543"/>
            <a:ext cx="483325" cy="79425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981892" y="3722914"/>
            <a:ext cx="7239931" cy="286232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b="1" dirty="0" err="1" smtClean="0"/>
              <a:t>After</a:t>
            </a:r>
            <a:r>
              <a:rPr lang="tr-TR" b="1" dirty="0" smtClean="0"/>
              <a:t> </a:t>
            </a:r>
            <a:r>
              <a:rPr lang="tr-TR" b="1" dirty="0" err="1" smtClean="0"/>
              <a:t>selecting</a:t>
            </a:r>
            <a:r>
              <a:rPr lang="tr-TR" b="1" dirty="0" smtClean="0"/>
              <a:t> </a:t>
            </a:r>
            <a:r>
              <a:rPr lang="tr-TR" b="1" dirty="0" err="1" smtClean="0"/>
              <a:t>new</a:t>
            </a:r>
            <a:r>
              <a:rPr lang="tr-TR" b="1" dirty="0" smtClean="0"/>
              <a:t> </a:t>
            </a:r>
            <a:r>
              <a:rPr lang="tr-TR" b="1" dirty="0" err="1" smtClean="0"/>
              <a:t>features</a:t>
            </a:r>
            <a:r>
              <a:rPr lang="tr-TR" b="1" dirty="0" smtClean="0"/>
              <a:t>, </a:t>
            </a:r>
            <a:r>
              <a:rPr lang="tr-TR" b="1" dirty="0" err="1" smtClean="0"/>
              <a:t>we</a:t>
            </a:r>
            <a:r>
              <a:rPr lang="tr-TR" b="1" dirty="0" smtClean="0"/>
              <a:t> </a:t>
            </a:r>
            <a:r>
              <a:rPr lang="tr-TR" b="1" dirty="0" err="1" smtClean="0"/>
              <a:t>concatenated</a:t>
            </a:r>
            <a:r>
              <a:rPr lang="tr-TR" b="1" dirty="0" smtClean="0"/>
              <a:t> </a:t>
            </a:r>
            <a:r>
              <a:rPr lang="tr-TR" b="1" dirty="0" err="1" smtClean="0"/>
              <a:t>to</a:t>
            </a:r>
            <a:r>
              <a:rPr lang="tr-TR" b="1" dirty="0" smtClean="0"/>
              <a:t> </a:t>
            </a:r>
            <a:r>
              <a:rPr lang="tr-TR" b="1" dirty="0" err="1" smtClean="0"/>
              <a:t>obtain</a:t>
            </a:r>
            <a:r>
              <a:rPr lang="tr-TR" b="1" dirty="0" smtClean="0"/>
              <a:t> </a:t>
            </a:r>
            <a:r>
              <a:rPr lang="tr-TR" b="1" dirty="0" err="1" smtClean="0"/>
              <a:t>new</a:t>
            </a:r>
            <a:r>
              <a:rPr lang="tr-TR" b="1" dirty="0" smtClean="0"/>
              <a:t> set.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tr-T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b="1" dirty="0" err="1" smtClean="0"/>
              <a:t>Then</a:t>
            </a:r>
            <a:r>
              <a:rPr lang="tr-TR" b="1" dirty="0" smtClean="0"/>
              <a:t>, </a:t>
            </a:r>
            <a:r>
              <a:rPr lang="tr-TR" b="1" dirty="0" err="1" smtClean="0"/>
              <a:t>we</a:t>
            </a:r>
            <a:r>
              <a:rPr lang="tr-TR" b="1" dirty="0" smtClean="0"/>
              <a:t> </a:t>
            </a:r>
            <a:r>
              <a:rPr lang="tr-TR" b="1" dirty="0" err="1" smtClean="0"/>
              <a:t>splitted</a:t>
            </a:r>
            <a:r>
              <a:rPr lang="tr-TR" b="1" dirty="0" smtClean="0"/>
              <a:t> </a:t>
            </a:r>
            <a:r>
              <a:rPr lang="tr-TR" b="1" dirty="0" err="1" smtClean="0"/>
              <a:t>new</a:t>
            </a:r>
            <a:r>
              <a:rPr lang="tr-TR" b="1" dirty="0" smtClean="0"/>
              <a:t> set </a:t>
            </a:r>
            <a:r>
              <a:rPr lang="tr-TR" b="1" dirty="0" err="1" smtClean="0"/>
              <a:t>to</a:t>
            </a:r>
            <a:r>
              <a:rPr lang="tr-TR" b="1" dirty="0" smtClean="0"/>
              <a:t> </a:t>
            </a:r>
            <a:r>
              <a:rPr lang="tr-TR" b="1" dirty="0" err="1" smtClean="0"/>
              <a:t>train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test data </a:t>
            </a:r>
            <a:r>
              <a:rPr lang="tr-TR" b="1" dirty="0" err="1" smtClean="0"/>
              <a:t>sets</a:t>
            </a:r>
            <a:r>
              <a:rPr lang="tr-TR" b="1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tr-T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b="1" dirty="0" err="1" smtClean="0"/>
              <a:t>Moreover</a:t>
            </a:r>
            <a:r>
              <a:rPr lang="tr-TR" b="1" dirty="0" smtClean="0"/>
              <a:t> </a:t>
            </a:r>
            <a:r>
              <a:rPr lang="tr-TR" b="1" dirty="0" err="1" smtClean="0"/>
              <a:t>label</a:t>
            </a:r>
            <a:r>
              <a:rPr lang="tr-TR" b="1" dirty="0" smtClean="0"/>
              <a:t> </a:t>
            </a:r>
            <a:r>
              <a:rPr lang="tr-TR" b="1" dirty="0" err="1" smtClean="0"/>
              <a:t>names</a:t>
            </a:r>
            <a:r>
              <a:rPr lang="tr-TR" b="1" dirty="0"/>
              <a:t> </a:t>
            </a:r>
            <a:r>
              <a:rPr lang="tr-TR" b="1" dirty="0" err="1" smtClean="0"/>
              <a:t>converted</a:t>
            </a:r>
            <a:r>
              <a:rPr lang="tr-TR" b="1" dirty="0" smtClean="0"/>
              <a:t> </a:t>
            </a:r>
            <a:r>
              <a:rPr lang="tr-TR" b="1" dirty="0" err="1" smtClean="0"/>
              <a:t>to</a:t>
            </a:r>
            <a:r>
              <a:rPr lang="tr-TR" b="1" dirty="0" smtClean="0"/>
              <a:t> </a:t>
            </a:r>
            <a:r>
              <a:rPr lang="tr-TR" b="1" dirty="0" err="1" smtClean="0"/>
              <a:t>integers</a:t>
            </a:r>
            <a:r>
              <a:rPr lang="tr-TR" b="1" dirty="0" smtClean="0"/>
              <a:t> </a:t>
            </a:r>
            <a:r>
              <a:rPr lang="tr-TR" b="1" dirty="0" err="1" smtClean="0"/>
              <a:t>using</a:t>
            </a:r>
            <a:r>
              <a:rPr lang="tr-TR" b="1" dirty="0" smtClean="0"/>
              <a:t> </a:t>
            </a:r>
            <a:r>
              <a:rPr lang="tr-TR" b="1" dirty="0" err="1" smtClean="0"/>
              <a:t>label</a:t>
            </a:r>
            <a:r>
              <a:rPr lang="tr-TR" b="1" dirty="0" smtClean="0"/>
              <a:t> </a:t>
            </a:r>
            <a:r>
              <a:rPr lang="tr-TR" b="1" dirty="0" err="1" smtClean="0"/>
              <a:t>encoder</a:t>
            </a:r>
            <a:r>
              <a:rPr lang="tr-TR" b="1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tr-T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b="1" dirty="0" err="1" smtClean="0"/>
              <a:t>Before</a:t>
            </a:r>
            <a:r>
              <a:rPr lang="tr-TR" b="1" dirty="0" smtClean="0"/>
              <a:t> </a:t>
            </a:r>
            <a:r>
              <a:rPr lang="tr-TR" b="1" dirty="0" err="1" smtClean="0"/>
              <a:t>learning</a:t>
            </a:r>
            <a:r>
              <a:rPr lang="tr-TR" b="1" dirty="0" smtClean="0"/>
              <a:t>, </a:t>
            </a:r>
            <a:r>
              <a:rPr lang="tr-TR" b="1" dirty="0" err="1" smtClean="0"/>
              <a:t>we</a:t>
            </a:r>
            <a:r>
              <a:rPr lang="tr-TR" b="1" dirty="0" smtClean="0"/>
              <a:t> </a:t>
            </a:r>
            <a:r>
              <a:rPr lang="tr-TR" b="1" dirty="0" err="1" smtClean="0"/>
              <a:t>scaled</a:t>
            </a:r>
            <a:r>
              <a:rPr lang="tr-TR" b="1" dirty="0" smtClean="0"/>
              <a:t> </a:t>
            </a:r>
            <a:r>
              <a:rPr lang="tr-TR" b="1" dirty="0" err="1" smtClean="0"/>
              <a:t>training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test </a:t>
            </a:r>
            <a:r>
              <a:rPr lang="tr-TR" b="1" dirty="0" err="1" smtClean="0"/>
              <a:t>sets</a:t>
            </a:r>
            <a:r>
              <a:rPr lang="tr-TR" b="1" dirty="0" smtClean="0"/>
              <a:t> </a:t>
            </a:r>
            <a:r>
              <a:rPr lang="tr-TR" b="1" dirty="0" err="1" smtClean="0"/>
              <a:t>with</a:t>
            </a:r>
            <a:r>
              <a:rPr lang="tr-TR" b="1" dirty="0" smtClean="0"/>
              <a:t> </a:t>
            </a:r>
            <a:r>
              <a:rPr lang="tr-TR" b="1" dirty="0" err="1" smtClean="0"/>
              <a:t>standard</a:t>
            </a:r>
            <a:r>
              <a:rPr lang="tr-TR" b="1" dirty="0" smtClean="0"/>
              <a:t> </a:t>
            </a:r>
            <a:r>
              <a:rPr lang="tr-TR" b="1" dirty="0" err="1" smtClean="0"/>
              <a:t>scaler</a:t>
            </a:r>
            <a:r>
              <a:rPr lang="tr-TR" b="1" dirty="0" smtClean="0"/>
              <a:t> </a:t>
            </a:r>
          </a:p>
          <a:p>
            <a:r>
              <a:rPr lang="tr-TR" b="1" dirty="0" smtClean="0"/>
              <a:t>in </a:t>
            </a:r>
            <a:r>
              <a:rPr lang="tr-TR" b="1" dirty="0" err="1" smtClean="0"/>
              <a:t>order</a:t>
            </a:r>
            <a:r>
              <a:rPr lang="tr-TR" b="1" dirty="0" smtClean="0"/>
              <a:t> </a:t>
            </a:r>
            <a:r>
              <a:rPr lang="tr-TR" b="1" dirty="0" err="1" smtClean="0"/>
              <a:t>to</a:t>
            </a:r>
            <a:r>
              <a:rPr lang="tr-TR" b="1" dirty="0" smtClean="0"/>
              <a:t> </a:t>
            </a:r>
            <a:r>
              <a:rPr lang="tr-TR" b="1" dirty="0" err="1" smtClean="0"/>
              <a:t>get</a:t>
            </a:r>
            <a:r>
              <a:rPr lang="tr-TR" b="1" dirty="0" smtClean="0"/>
              <a:t> </a:t>
            </a:r>
            <a:r>
              <a:rPr lang="tr-TR" b="1" dirty="0" err="1" smtClean="0"/>
              <a:t>efficient</a:t>
            </a:r>
            <a:r>
              <a:rPr lang="tr-TR" b="1" dirty="0" smtClean="0"/>
              <a:t> </a:t>
            </a:r>
            <a:r>
              <a:rPr lang="tr-TR" b="1" dirty="0" err="1" smtClean="0"/>
              <a:t>results</a:t>
            </a:r>
            <a:r>
              <a:rPr lang="tr-TR" b="1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tr-T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99689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08" y="229416"/>
            <a:ext cx="4638675" cy="220027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08" y="2837906"/>
            <a:ext cx="4219575" cy="165898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08" y="4905103"/>
            <a:ext cx="3800475" cy="175940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913" y="229416"/>
            <a:ext cx="5314950" cy="2867298"/>
          </a:xfrm>
          <a:prstGeom prst="rect">
            <a:avLst/>
          </a:prstGeom>
        </p:spPr>
      </p:pic>
      <p:graphicFrame>
        <p:nvGraphicFramePr>
          <p:cNvPr id="10" name="Grafik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9846194"/>
              </p:ext>
            </p:extLst>
          </p:nvPr>
        </p:nvGraphicFramePr>
        <p:xfrm>
          <a:off x="6060078" y="3277008"/>
          <a:ext cx="5687785" cy="3256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784954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02" y="915352"/>
            <a:ext cx="5324475" cy="3068819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3747694" y="143453"/>
            <a:ext cx="491179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Testing</a:t>
            </a:r>
            <a:r>
              <a:rPr lang="tr-TR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tr-TR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Obtained</a:t>
            </a:r>
            <a:r>
              <a:rPr lang="tr-TR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Model </a:t>
            </a:r>
            <a:r>
              <a:rPr lang="tr-TR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tr-TR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Kaggle</a:t>
            </a:r>
            <a:r>
              <a:rPr lang="tr-TR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set</a:t>
            </a:r>
            <a:endParaRPr lang="tr-T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920" y="2891118"/>
            <a:ext cx="962025" cy="3905921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2514" y="3065929"/>
            <a:ext cx="600075" cy="3731110"/>
          </a:xfrm>
          <a:prstGeom prst="rect">
            <a:avLst/>
          </a:prstGeom>
        </p:spPr>
      </p:pic>
      <p:sp>
        <p:nvSpPr>
          <p:cNvPr id="8" name="Aşağı Ok 7"/>
          <p:cNvSpPr/>
          <p:nvPr/>
        </p:nvSpPr>
        <p:spPr>
          <a:xfrm rot="16200000">
            <a:off x="9575567" y="4029413"/>
            <a:ext cx="483325" cy="79425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282" y="725021"/>
            <a:ext cx="4954706" cy="1695450"/>
          </a:xfrm>
          <a:prstGeom prst="rect">
            <a:avLst/>
          </a:prstGeom>
        </p:spPr>
      </p:pic>
      <p:sp>
        <p:nvSpPr>
          <p:cNvPr id="10" name="Aşağı Ok 9"/>
          <p:cNvSpPr/>
          <p:nvPr/>
        </p:nvSpPr>
        <p:spPr>
          <a:xfrm rot="16200000">
            <a:off x="6528495" y="1417283"/>
            <a:ext cx="483325" cy="79425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/>
          <p:cNvSpPr txBox="1"/>
          <p:nvPr/>
        </p:nvSpPr>
        <p:spPr>
          <a:xfrm>
            <a:off x="1164133" y="4520912"/>
            <a:ext cx="5501571" cy="175432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order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test </a:t>
            </a:r>
            <a:r>
              <a:rPr lang="tr-TR" dirty="0" err="1" smtClean="0"/>
              <a:t>another</a:t>
            </a:r>
            <a:r>
              <a:rPr lang="tr-TR" dirty="0" smtClean="0"/>
              <a:t> data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obtained</a:t>
            </a:r>
            <a:r>
              <a:rPr lang="tr-TR" dirty="0" smtClean="0"/>
              <a:t> model, </a:t>
            </a:r>
          </a:p>
          <a:p>
            <a:r>
              <a:rPr lang="tr-TR" dirty="0" err="1"/>
              <a:t>p</a:t>
            </a:r>
            <a:r>
              <a:rPr lang="tr-TR" dirty="0" err="1" smtClean="0"/>
              <a:t>reprocessing</a:t>
            </a:r>
            <a:r>
              <a:rPr lang="tr-TR" dirty="0" smtClean="0"/>
              <a:t> is done.</a:t>
            </a:r>
          </a:p>
          <a:p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 smtClean="0"/>
              <a:t>Then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DoS</a:t>
            </a:r>
            <a:r>
              <a:rPr lang="tr-TR" dirty="0" smtClean="0"/>
              <a:t> </a:t>
            </a:r>
            <a:r>
              <a:rPr lang="tr-TR" dirty="0" err="1" smtClean="0"/>
              <a:t>attack</a:t>
            </a:r>
            <a:r>
              <a:rPr lang="tr-TR" dirty="0" smtClean="0"/>
              <a:t> </a:t>
            </a:r>
            <a:r>
              <a:rPr lang="tr-TR" dirty="0" err="1" smtClean="0"/>
              <a:t>labels</a:t>
            </a:r>
            <a:r>
              <a:rPr lang="tr-TR" dirty="0" smtClean="0"/>
              <a:t> </a:t>
            </a:r>
            <a:r>
              <a:rPr lang="tr-TR" dirty="0" err="1" smtClean="0"/>
              <a:t>reduced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1 </a:t>
            </a:r>
          </a:p>
          <a:p>
            <a:r>
              <a:rPr lang="tr-TR" dirty="0" err="1"/>
              <a:t>w</a:t>
            </a:r>
            <a:r>
              <a:rPr lang="tr-TR" dirty="0" err="1" smtClean="0"/>
              <a:t>hich</a:t>
            </a:r>
            <a:r>
              <a:rPr lang="tr-TR" dirty="0" smtClean="0"/>
              <a:t> is ’’</a:t>
            </a:r>
            <a:r>
              <a:rPr lang="tr-TR" dirty="0" err="1" smtClean="0"/>
              <a:t>DDoS</a:t>
            </a:r>
            <a:r>
              <a:rPr lang="tr-TR" dirty="0" smtClean="0"/>
              <a:t>’’.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6171115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TM10001105[[fn=kırpılmış]]</Template>
  <TotalTime>303</TotalTime>
  <Words>727</Words>
  <Application>Microsoft Office PowerPoint</Application>
  <PresentationFormat>Geniş ekran</PresentationFormat>
  <Paragraphs>155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31" baseType="lpstr">
      <vt:lpstr>Arial</vt:lpstr>
      <vt:lpstr>Calibri</vt:lpstr>
      <vt:lpstr>Franklin Gothic Book</vt:lpstr>
      <vt:lpstr>Times New Roman</vt:lpstr>
      <vt:lpstr>Verdana</vt:lpstr>
      <vt:lpstr>Wingdings</vt:lpstr>
      <vt:lpstr>Crop</vt:lpstr>
      <vt:lpstr>Ddos attack detection</vt:lpstr>
      <vt:lpstr>Problem Statement</vt:lpstr>
      <vt:lpstr>Types of DDoS Attacks</vt:lpstr>
      <vt:lpstr>Analysis of Data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How can we improve?</vt:lpstr>
      <vt:lpstr>Focusing on Port 80</vt:lpstr>
      <vt:lpstr>Destination Port Distribution For Friday Data Set</vt:lpstr>
      <vt:lpstr>Destination Port Distribution For Keagle Data Set</vt:lpstr>
      <vt:lpstr>Finding DDoS Attacks Ratio on Port 80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Ddos attack detection</dc:title>
  <dc:creator>Alperen Budak</dc:creator>
  <cp:lastModifiedBy>Batuhan</cp:lastModifiedBy>
  <cp:revision>44</cp:revision>
  <dcterms:created xsi:type="dcterms:W3CDTF">2019-12-22T23:06:02Z</dcterms:created>
  <dcterms:modified xsi:type="dcterms:W3CDTF">2019-12-23T04:21:20Z</dcterms:modified>
</cp:coreProperties>
</file>