
<file path=[Content_Types].xml><?xml version="1.0" encoding="utf-8"?>
<Types xmlns="http://schemas.openxmlformats.org/package/2006/content-types">
  <Default Extension="png" ContentType="image/png"/>
  <Default Extension="jpeg" ContentType="image/jpeg"/>
  <Default Extension="webp"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4"/>
  </p:notesMasterIdLst>
  <p:sldIdLst>
    <p:sldId id="256" r:id="rId2"/>
    <p:sldId id="257" r:id="rId3"/>
    <p:sldId id="267" r:id="rId4"/>
    <p:sldId id="258" r:id="rId5"/>
    <p:sldId id="259" r:id="rId6"/>
    <p:sldId id="260" r:id="rId7"/>
    <p:sldId id="261" r:id="rId8"/>
    <p:sldId id="263" r:id="rId9"/>
    <p:sldId id="262" r:id="rId10"/>
    <p:sldId id="265" r:id="rId11"/>
    <p:sldId id="266"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0"/>
  </p:normalViewPr>
  <p:slideViewPr>
    <p:cSldViewPr snapToGrid="0">
      <p:cViewPr varScale="1">
        <p:scale>
          <a:sx n="70" d="100"/>
          <a:sy n="70" d="100"/>
        </p:scale>
        <p:origin x="72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9-09T01:43:02.612" idx="1">
    <p:pos x="7680" y="0"/>
    <p:text/>
    <p:extLst>
      <p:ext uri="{C676402C-5697-4E1C-873F-D02D1690AC5C}">
        <p15:threadingInfo xmlns:p15="http://schemas.microsoft.com/office/powerpoint/2012/main" timeZoneBias="-3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7A106E-7F1C-4F68-B3B8-D69BEF91A964}" type="datetimeFigureOut">
              <a:rPr lang="en-US" smtClean="0"/>
              <a:t>9/30/2020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9D6603-9406-4019-B5BE-2860572133E9}" type="slidenum">
              <a:rPr lang="en-US" smtClean="0"/>
              <a:t>‹#›</a:t>
            </a:fld>
            <a:endParaRPr lang="en-US"/>
          </a:p>
        </p:txBody>
      </p:sp>
    </p:spTree>
    <p:extLst>
      <p:ext uri="{BB962C8B-B14F-4D97-AF65-F5344CB8AC3E}">
        <p14:creationId xmlns:p14="http://schemas.microsoft.com/office/powerpoint/2010/main" val="2380584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9D6603-9406-4019-B5BE-2860572133E9}" type="slidenum">
              <a:rPr lang="en-US" smtClean="0"/>
              <a:t>2</a:t>
            </a:fld>
            <a:endParaRPr lang="en-US"/>
          </a:p>
        </p:txBody>
      </p:sp>
    </p:spTree>
    <p:extLst>
      <p:ext uri="{BB962C8B-B14F-4D97-AF65-F5344CB8AC3E}">
        <p14:creationId xmlns:p14="http://schemas.microsoft.com/office/powerpoint/2010/main" val="1056367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2C782AC-E751-4BD2-BB71-DEE16AF42AD6}"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00BC65-B488-4A1D-B9F9-B829F3F2F2A8}" type="slidenum">
              <a:rPr lang="en-US" smtClean="0"/>
              <a:t>‹#›</a:t>
            </a:fld>
            <a:endParaRPr lang="en-US"/>
          </a:p>
        </p:txBody>
      </p:sp>
    </p:spTree>
    <p:extLst>
      <p:ext uri="{BB962C8B-B14F-4D97-AF65-F5344CB8AC3E}">
        <p14:creationId xmlns:p14="http://schemas.microsoft.com/office/powerpoint/2010/main" val="240721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C782AC-E751-4BD2-BB71-DEE16AF42AD6}" type="datetimeFigureOut">
              <a:rPr lang="en-US" smtClean="0"/>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00BC65-B488-4A1D-B9F9-B829F3F2F2A8}" type="slidenum">
              <a:rPr lang="en-US" smtClean="0"/>
              <a:t>‹#›</a:t>
            </a:fld>
            <a:endParaRPr lang="en-US"/>
          </a:p>
        </p:txBody>
      </p:sp>
    </p:spTree>
    <p:extLst>
      <p:ext uri="{BB962C8B-B14F-4D97-AF65-F5344CB8AC3E}">
        <p14:creationId xmlns:p14="http://schemas.microsoft.com/office/powerpoint/2010/main" val="3425373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C782AC-E751-4BD2-BB71-DEE16AF42AD6}"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00BC65-B488-4A1D-B9F9-B829F3F2F2A8}" type="slidenum">
              <a:rPr lang="en-US" smtClean="0"/>
              <a:t>‹#›</a:t>
            </a:fld>
            <a:endParaRPr lang="en-US"/>
          </a:p>
        </p:txBody>
      </p:sp>
    </p:spTree>
    <p:extLst>
      <p:ext uri="{BB962C8B-B14F-4D97-AF65-F5344CB8AC3E}">
        <p14:creationId xmlns:p14="http://schemas.microsoft.com/office/powerpoint/2010/main" val="2644466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52C782AC-E751-4BD2-BB71-DEE16AF42AD6}"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00BC65-B488-4A1D-B9F9-B829F3F2F2A8}" type="slidenum">
              <a:rPr lang="en-US" smtClean="0"/>
              <a:t>‹#›</a:t>
            </a:fld>
            <a:endParaRPr lang="en-US"/>
          </a:p>
        </p:txBody>
      </p:sp>
    </p:spTree>
    <p:extLst>
      <p:ext uri="{BB962C8B-B14F-4D97-AF65-F5344CB8AC3E}">
        <p14:creationId xmlns:p14="http://schemas.microsoft.com/office/powerpoint/2010/main" val="78765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52C782AC-E751-4BD2-BB71-DEE16AF42AD6}"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00BC65-B488-4A1D-B9F9-B829F3F2F2A8}" type="slidenum">
              <a:rPr lang="en-US" smtClean="0"/>
              <a:t>‹#›</a:t>
            </a:fld>
            <a:endParaRPr lang="en-US"/>
          </a:p>
        </p:txBody>
      </p:sp>
    </p:spTree>
    <p:extLst>
      <p:ext uri="{BB962C8B-B14F-4D97-AF65-F5344CB8AC3E}">
        <p14:creationId xmlns:p14="http://schemas.microsoft.com/office/powerpoint/2010/main" val="2977326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C782AC-E751-4BD2-BB71-DEE16AF42AD6}"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00BC65-B488-4A1D-B9F9-B829F3F2F2A8}" type="slidenum">
              <a:rPr lang="en-US" smtClean="0"/>
              <a:t>‹#›</a:t>
            </a:fld>
            <a:endParaRPr lang="en-US"/>
          </a:p>
        </p:txBody>
      </p:sp>
    </p:spTree>
    <p:extLst>
      <p:ext uri="{BB962C8B-B14F-4D97-AF65-F5344CB8AC3E}">
        <p14:creationId xmlns:p14="http://schemas.microsoft.com/office/powerpoint/2010/main" val="33808219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C782AC-E751-4BD2-BB71-DEE16AF42AD6}"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00BC65-B488-4A1D-B9F9-B829F3F2F2A8}" type="slidenum">
              <a:rPr lang="en-US" smtClean="0"/>
              <a:t>‹#›</a:t>
            </a:fld>
            <a:endParaRPr lang="en-US"/>
          </a:p>
        </p:txBody>
      </p:sp>
    </p:spTree>
    <p:extLst>
      <p:ext uri="{BB962C8B-B14F-4D97-AF65-F5344CB8AC3E}">
        <p14:creationId xmlns:p14="http://schemas.microsoft.com/office/powerpoint/2010/main" val="2837693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C782AC-E751-4BD2-BB71-DEE16AF42AD6}"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00BC65-B488-4A1D-B9F9-B829F3F2F2A8}" type="slidenum">
              <a:rPr lang="en-US" smtClean="0"/>
              <a:t>‹#›</a:t>
            </a:fld>
            <a:endParaRPr lang="en-US"/>
          </a:p>
        </p:txBody>
      </p:sp>
    </p:spTree>
    <p:extLst>
      <p:ext uri="{BB962C8B-B14F-4D97-AF65-F5344CB8AC3E}">
        <p14:creationId xmlns:p14="http://schemas.microsoft.com/office/powerpoint/2010/main" val="4440611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C782AC-E751-4BD2-BB71-DEE16AF42AD6}"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00BC65-B488-4A1D-B9F9-B829F3F2F2A8}" type="slidenum">
              <a:rPr lang="en-US" smtClean="0"/>
              <a:t>‹#›</a:t>
            </a:fld>
            <a:endParaRPr lang="en-US"/>
          </a:p>
        </p:txBody>
      </p:sp>
    </p:spTree>
    <p:extLst>
      <p:ext uri="{BB962C8B-B14F-4D97-AF65-F5344CB8AC3E}">
        <p14:creationId xmlns:p14="http://schemas.microsoft.com/office/powerpoint/2010/main" val="2911661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C782AC-E751-4BD2-BB71-DEE16AF42AD6}"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00BC65-B488-4A1D-B9F9-B829F3F2F2A8}" type="slidenum">
              <a:rPr lang="en-US" smtClean="0"/>
              <a:t>‹#›</a:t>
            </a:fld>
            <a:endParaRPr lang="en-US"/>
          </a:p>
        </p:txBody>
      </p:sp>
    </p:spTree>
    <p:extLst>
      <p:ext uri="{BB962C8B-B14F-4D97-AF65-F5344CB8AC3E}">
        <p14:creationId xmlns:p14="http://schemas.microsoft.com/office/powerpoint/2010/main" val="431030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C782AC-E751-4BD2-BB71-DEE16AF42AD6}"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00BC65-B488-4A1D-B9F9-B829F3F2F2A8}" type="slidenum">
              <a:rPr lang="en-US" smtClean="0"/>
              <a:t>‹#›</a:t>
            </a:fld>
            <a:endParaRPr lang="en-US"/>
          </a:p>
        </p:txBody>
      </p:sp>
    </p:spTree>
    <p:extLst>
      <p:ext uri="{BB962C8B-B14F-4D97-AF65-F5344CB8AC3E}">
        <p14:creationId xmlns:p14="http://schemas.microsoft.com/office/powerpoint/2010/main" val="3338253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C782AC-E751-4BD2-BB71-DEE16AF42AD6}" type="datetimeFigureOut">
              <a:rPr lang="en-US" smtClean="0"/>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00BC65-B488-4A1D-B9F9-B829F3F2F2A8}" type="slidenum">
              <a:rPr lang="en-US" smtClean="0"/>
              <a:t>‹#›</a:t>
            </a:fld>
            <a:endParaRPr lang="en-US"/>
          </a:p>
        </p:txBody>
      </p:sp>
    </p:spTree>
    <p:extLst>
      <p:ext uri="{BB962C8B-B14F-4D97-AF65-F5344CB8AC3E}">
        <p14:creationId xmlns:p14="http://schemas.microsoft.com/office/powerpoint/2010/main" val="1098950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2C782AC-E751-4BD2-BB71-DEE16AF42AD6}" type="datetimeFigureOut">
              <a:rPr lang="en-US" smtClean="0"/>
              <a:t>9/30/2020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00BC65-B488-4A1D-B9F9-B829F3F2F2A8}" type="slidenum">
              <a:rPr lang="en-US" smtClean="0"/>
              <a:t>‹#›</a:t>
            </a:fld>
            <a:endParaRPr lang="en-US"/>
          </a:p>
        </p:txBody>
      </p:sp>
    </p:spTree>
    <p:extLst>
      <p:ext uri="{BB962C8B-B14F-4D97-AF65-F5344CB8AC3E}">
        <p14:creationId xmlns:p14="http://schemas.microsoft.com/office/powerpoint/2010/main" val="3174686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2C782AC-E751-4BD2-BB71-DEE16AF42AD6}" type="datetimeFigureOut">
              <a:rPr lang="en-US" smtClean="0"/>
              <a:t>9/30/2020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00BC65-B488-4A1D-B9F9-B829F3F2F2A8}" type="slidenum">
              <a:rPr lang="en-US" smtClean="0"/>
              <a:t>‹#›</a:t>
            </a:fld>
            <a:endParaRPr lang="en-US"/>
          </a:p>
        </p:txBody>
      </p:sp>
    </p:spTree>
    <p:extLst>
      <p:ext uri="{BB962C8B-B14F-4D97-AF65-F5344CB8AC3E}">
        <p14:creationId xmlns:p14="http://schemas.microsoft.com/office/powerpoint/2010/main" val="2631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C782AC-E751-4BD2-BB71-DEE16AF42AD6}" type="datetimeFigureOut">
              <a:rPr lang="en-US" smtClean="0"/>
              <a:t>9/30/2020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00BC65-B488-4A1D-B9F9-B829F3F2F2A8}" type="slidenum">
              <a:rPr lang="en-US" smtClean="0"/>
              <a:t>‹#›</a:t>
            </a:fld>
            <a:endParaRPr lang="en-US"/>
          </a:p>
        </p:txBody>
      </p:sp>
    </p:spTree>
    <p:extLst>
      <p:ext uri="{BB962C8B-B14F-4D97-AF65-F5344CB8AC3E}">
        <p14:creationId xmlns:p14="http://schemas.microsoft.com/office/powerpoint/2010/main" val="2034366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C782AC-E751-4BD2-BB71-DEE16AF42AD6}" type="datetimeFigureOut">
              <a:rPr lang="en-US" smtClean="0"/>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00BC65-B488-4A1D-B9F9-B829F3F2F2A8}" type="slidenum">
              <a:rPr lang="en-US" smtClean="0"/>
              <a:t>‹#›</a:t>
            </a:fld>
            <a:endParaRPr lang="en-US"/>
          </a:p>
        </p:txBody>
      </p:sp>
    </p:spTree>
    <p:extLst>
      <p:ext uri="{BB962C8B-B14F-4D97-AF65-F5344CB8AC3E}">
        <p14:creationId xmlns:p14="http://schemas.microsoft.com/office/powerpoint/2010/main" val="1663493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52C782AC-E751-4BD2-BB71-DEE16AF42AD6}" type="datetimeFigureOut">
              <a:rPr lang="en-US" smtClean="0"/>
              <a:t>9/30/2020</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8700BC65-B488-4A1D-B9F9-B829F3F2F2A8}" type="slidenum">
              <a:rPr lang="en-US" smtClean="0"/>
              <a:t>‹#›</a:t>
            </a:fld>
            <a:endParaRPr lang="en-US"/>
          </a:p>
        </p:txBody>
      </p:sp>
    </p:spTree>
    <p:extLst>
      <p:ext uri="{BB962C8B-B14F-4D97-AF65-F5344CB8AC3E}">
        <p14:creationId xmlns:p14="http://schemas.microsoft.com/office/powerpoint/2010/main" val="2656058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52C782AC-E751-4BD2-BB71-DEE16AF42AD6}" type="datetimeFigureOut">
              <a:rPr lang="en-US" smtClean="0"/>
              <a:t>9/30/2020</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8700BC65-B488-4A1D-B9F9-B829F3F2F2A8}" type="slidenum">
              <a:rPr lang="en-US" smtClean="0"/>
              <a:t>‹#›</a:t>
            </a:fld>
            <a:endParaRPr lang="en-US"/>
          </a:p>
        </p:txBody>
      </p:sp>
    </p:spTree>
    <p:extLst>
      <p:ext uri="{BB962C8B-B14F-4D97-AF65-F5344CB8AC3E}">
        <p14:creationId xmlns:p14="http://schemas.microsoft.com/office/powerpoint/2010/main" val="2780285989"/>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8.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web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effectLst/>
              </a:rPr>
              <a:t>Digital </a:t>
            </a:r>
            <a:r>
              <a:rPr lang="en-US" dirty="0">
                <a:effectLst/>
              </a:rPr>
              <a:t>Game Store Management System</a:t>
            </a:r>
            <a:endParaRPr lang="en-US" dirty="0"/>
          </a:p>
        </p:txBody>
      </p:sp>
      <p:sp>
        <p:nvSpPr>
          <p:cNvPr id="3" name="Subtitle 2"/>
          <p:cNvSpPr>
            <a:spLocks noGrp="1"/>
          </p:cNvSpPr>
          <p:nvPr>
            <p:ph type="subTitle" idx="1"/>
          </p:nvPr>
        </p:nvSpPr>
        <p:spPr/>
        <p:txBody>
          <a:bodyPr/>
          <a:lstStyle/>
          <a:p>
            <a:r>
              <a:rPr lang="en-US" dirty="0" smtClean="0"/>
              <a:t>CSE 212: Database Systems - Project</a:t>
            </a:r>
          </a:p>
          <a:p>
            <a:r>
              <a:rPr lang="en-US" dirty="0" smtClean="0"/>
              <a:t>Md. Masnun</a:t>
            </a:r>
          </a:p>
          <a:p>
            <a:r>
              <a:rPr lang="en-US" dirty="0" smtClean="0"/>
              <a:t>ID: 18201013</a:t>
            </a:r>
          </a:p>
          <a:p>
            <a:r>
              <a:rPr lang="en-US" dirty="0" smtClean="0"/>
              <a:t>Section: A1</a:t>
            </a:r>
            <a:endParaRPr lang="en-US" dirty="0"/>
          </a:p>
        </p:txBody>
      </p:sp>
    </p:spTree>
    <p:extLst>
      <p:ext uri="{BB962C8B-B14F-4D97-AF65-F5344CB8AC3E}">
        <p14:creationId xmlns:p14="http://schemas.microsoft.com/office/powerpoint/2010/main" val="33897268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163" y="-394078"/>
            <a:ext cx="9905998" cy="1905000"/>
          </a:xfrm>
        </p:spPr>
        <p:txBody>
          <a:bodyPr/>
          <a:lstStyle/>
          <a:p>
            <a:r>
              <a:rPr lang="en-US" dirty="0" smtClean="0"/>
              <a:t>Design (E-R DIAGRAM)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11957190"/>
              </p:ext>
            </p:extLst>
          </p:nvPr>
        </p:nvGraphicFramePr>
        <p:xfrm>
          <a:off x="5112912" y="2571465"/>
          <a:ext cx="1260593" cy="2579580"/>
        </p:xfrm>
        <a:graphic>
          <a:graphicData uri="http://schemas.openxmlformats.org/drawingml/2006/table">
            <a:tbl>
              <a:tblPr firstRow="1" bandRow="1">
                <a:tableStyleId>{5C22544A-7EE6-4342-B048-85BDC9FD1C3A}</a:tableStyleId>
              </a:tblPr>
              <a:tblGrid>
                <a:gridCol w="1260593"/>
              </a:tblGrid>
              <a:tr h="484875">
                <a:tc>
                  <a:txBody>
                    <a:bodyPr/>
                    <a:lstStyle/>
                    <a:p>
                      <a:pPr algn="ctr"/>
                      <a:r>
                        <a:rPr lang="en-US" dirty="0" smtClean="0"/>
                        <a:t>Games</a:t>
                      </a:r>
                      <a:endParaRPr lang="en-US" dirty="0"/>
                    </a:p>
                  </a:txBody>
                  <a:tcPr/>
                </a:tc>
              </a:tr>
              <a:tr h="484875">
                <a:tc>
                  <a:txBody>
                    <a:bodyPr/>
                    <a:lstStyle/>
                    <a:p>
                      <a:pPr algn="ctr"/>
                      <a:r>
                        <a:rPr lang="en-US" u="sng" dirty="0" smtClean="0"/>
                        <a:t>Name</a:t>
                      </a:r>
                      <a:endParaRPr lang="en-US" u="sng" dirty="0"/>
                    </a:p>
                  </a:txBody>
                  <a:tcPr/>
                </a:tc>
              </a:tr>
              <a:tr h="484875">
                <a:tc>
                  <a:txBody>
                    <a:bodyPr/>
                    <a:lstStyle/>
                    <a:p>
                      <a:pPr algn="ctr"/>
                      <a:r>
                        <a:rPr lang="en-US" dirty="0" smtClean="0"/>
                        <a:t>Price</a:t>
                      </a:r>
                      <a:endParaRPr lang="en-US" dirty="0"/>
                    </a:p>
                  </a:txBody>
                  <a:tcPr/>
                </a:tc>
              </a:tr>
              <a:tr h="484875">
                <a:tc>
                  <a:txBody>
                    <a:bodyPr/>
                    <a:lstStyle/>
                    <a:p>
                      <a:pPr algn="ctr"/>
                      <a:r>
                        <a:rPr lang="en-US" dirty="0" smtClean="0"/>
                        <a:t>Avg. Rating</a:t>
                      </a:r>
                      <a:endParaRPr lang="en-US" dirty="0"/>
                    </a:p>
                  </a:txBody>
                  <a:tcPr/>
                </a:tc>
              </a:tr>
              <a:tr h="484875">
                <a:tc>
                  <a:txBody>
                    <a:bodyPr/>
                    <a:lstStyle/>
                    <a:p>
                      <a:pPr algn="ctr"/>
                      <a:r>
                        <a:rPr lang="en-US" dirty="0" smtClean="0"/>
                        <a:t>…</a:t>
                      </a:r>
                      <a:endParaRPr lang="en-US"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659589726"/>
              </p:ext>
            </p:extLst>
          </p:nvPr>
        </p:nvGraphicFramePr>
        <p:xfrm>
          <a:off x="1229036" y="1543622"/>
          <a:ext cx="1260593" cy="2400864"/>
        </p:xfrm>
        <a:graphic>
          <a:graphicData uri="http://schemas.openxmlformats.org/drawingml/2006/table">
            <a:tbl>
              <a:tblPr firstRow="1" bandRow="1">
                <a:tableStyleId>{5C22544A-7EE6-4342-B048-85BDC9FD1C3A}</a:tableStyleId>
              </a:tblPr>
              <a:tblGrid>
                <a:gridCol w="1260593"/>
              </a:tblGrid>
              <a:tr h="440196">
                <a:tc>
                  <a:txBody>
                    <a:bodyPr/>
                    <a:lstStyle/>
                    <a:p>
                      <a:pPr algn="ctr"/>
                      <a:r>
                        <a:rPr lang="en-US" dirty="0" smtClean="0"/>
                        <a:t>Players</a:t>
                      </a:r>
                      <a:endParaRPr lang="en-US" dirty="0"/>
                    </a:p>
                  </a:txBody>
                  <a:tcPr/>
                </a:tc>
              </a:tr>
              <a:tr h="440196">
                <a:tc>
                  <a:txBody>
                    <a:bodyPr/>
                    <a:lstStyle/>
                    <a:p>
                      <a:pPr algn="ctr"/>
                      <a:r>
                        <a:rPr lang="en-US" u="sng" dirty="0" smtClean="0"/>
                        <a:t>Name</a:t>
                      </a:r>
                      <a:endParaRPr lang="en-US" u="sng" dirty="0"/>
                    </a:p>
                  </a:txBody>
                  <a:tcPr/>
                </a:tc>
              </a:tr>
              <a:tr h="440196">
                <a:tc>
                  <a:txBody>
                    <a:bodyPr/>
                    <a:lstStyle/>
                    <a:p>
                      <a:pPr algn="ctr"/>
                      <a:r>
                        <a:rPr lang="en-US" dirty="0" smtClean="0"/>
                        <a:t>Balance</a:t>
                      </a:r>
                      <a:endParaRPr lang="en-US" dirty="0"/>
                    </a:p>
                  </a:txBody>
                  <a:tcPr/>
                </a:tc>
              </a:tr>
              <a:tr h="581099">
                <a:tc>
                  <a:txBody>
                    <a:bodyPr/>
                    <a:lstStyle/>
                    <a:p>
                      <a:pPr algn="ctr"/>
                      <a:r>
                        <a:rPr lang="en-US" dirty="0" smtClean="0"/>
                        <a:t>Owned</a:t>
                      </a:r>
                      <a:r>
                        <a:rPr lang="en-US" baseline="0" dirty="0" smtClean="0"/>
                        <a:t> Games</a:t>
                      </a:r>
                      <a:endParaRPr lang="en-US" dirty="0"/>
                    </a:p>
                  </a:txBody>
                  <a:tcPr/>
                </a:tc>
              </a:tr>
              <a:tr h="440196">
                <a:tc>
                  <a:txBody>
                    <a:bodyPr/>
                    <a:lstStyle/>
                    <a:p>
                      <a:pPr algn="ctr"/>
                      <a:r>
                        <a:rPr lang="en-US" dirty="0" smtClean="0"/>
                        <a:t>…</a:t>
                      </a:r>
                      <a:endParaRPr lang="en-US" dirty="0"/>
                    </a:p>
                  </a:txBody>
                  <a:tcPr/>
                </a:tc>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234806470"/>
              </p:ext>
            </p:extLst>
          </p:nvPr>
        </p:nvGraphicFramePr>
        <p:xfrm>
          <a:off x="773581" y="4337312"/>
          <a:ext cx="1556294" cy="2348865"/>
        </p:xfrm>
        <a:graphic>
          <a:graphicData uri="http://schemas.openxmlformats.org/drawingml/2006/table">
            <a:tbl>
              <a:tblPr firstRow="1" bandRow="1">
                <a:tableStyleId>{5C22544A-7EE6-4342-B048-85BDC9FD1C3A}</a:tableStyleId>
              </a:tblPr>
              <a:tblGrid>
                <a:gridCol w="1556294"/>
              </a:tblGrid>
              <a:tr h="424938">
                <a:tc>
                  <a:txBody>
                    <a:bodyPr/>
                    <a:lstStyle/>
                    <a:p>
                      <a:pPr algn="ctr"/>
                      <a:r>
                        <a:rPr lang="en-US" dirty="0" smtClean="0"/>
                        <a:t>Developers</a:t>
                      </a:r>
                      <a:endParaRPr lang="en-US" dirty="0"/>
                    </a:p>
                  </a:txBody>
                  <a:tcPr/>
                </a:tc>
              </a:tr>
              <a:tr h="427949">
                <a:tc>
                  <a:txBody>
                    <a:bodyPr/>
                    <a:lstStyle/>
                    <a:p>
                      <a:pPr algn="ctr"/>
                      <a:r>
                        <a:rPr lang="en-US" u="sng" dirty="0" smtClean="0"/>
                        <a:t>Name</a:t>
                      </a:r>
                      <a:endParaRPr lang="en-US" u="sng" dirty="0"/>
                    </a:p>
                  </a:txBody>
                  <a:tcPr/>
                </a:tc>
              </a:tr>
              <a:tr h="427949">
                <a:tc>
                  <a:txBody>
                    <a:bodyPr/>
                    <a:lstStyle/>
                    <a:p>
                      <a:pPr algn="ctr"/>
                      <a:r>
                        <a:rPr lang="en-US" dirty="0" smtClean="0"/>
                        <a:t>Website</a:t>
                      </a:r>
                      <a:endParaRPr lang="en-US" dirty="0"/>
                    </a:p>
                  </a:txBody>
                  <a:tcPr/>
                </a:tc>
              </a:tr>
              <a:tr h="632704">
                <a:tc>
                  <a:txBody>
                    <a:bodyPr/>
                    <a:lstStyle/>
                    <a:p>
                      <a:pPr algn="ctr"/>
                      <a:r>
                        <a:rPr lang="en-US" baseline="0" dirty="0" smtClean="0"/>
                        <a:t>Developed Games</a:t>
                      </a:r>
                      <a:endParaRPr lang="en-US" dirty="0"/>
                    </a:p>
                  </a:txBody>
                  <a:tcPr/>
                </a:tc>
              </a:tr>
              <a:tr h="427949">
                <a:tc>
                  <a:txBody>
                    <a:bodyPr/>
                    <a:lstStyle/>
                    <a:p>
                      <a:pPr algn="ctr"/>
                      <a:r>
                        <a:rPr lang="en-US" dirty="0" smtClean="0"/>
                        <a:t>…</a:t>
                      </a:r>
                      <a:endParaRPr lang="en-US" dirty="0"/>
                    </a:p>
                  </a:txBody>
                  <a:tcPr/>
                </a:tc>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544110495"/>
              </p:ext>
            </p:extLst>
          </p:nvPr>
        </p:nvGraphicFramePr>
        <p:xfrm>
          <a:off x="9113310" y="1546939"/>
          <a:ext cx="1513077" cy="2406024"/>
        </p:xfrm>
        <a:graphic>
          <a:graphicData uri="http://schemas.openxmlformats.org/drawingml/2006/table">
            <a:tbl>
              <a:tblPr firstRow="1" bandRow="1">
                <a:tableStyleId>{5C22544A-7EE6-4342-B048-85BDC9FD1C3A}</a:tableStyleId>
              </a:tblPr>
              <a:tblGrid>
                <a:gridCol w="1513077"/>
              </a:tblGrid>
              <a:tr h="441486">
                <a:tc>
                  <a:txBody>
                    <a:bodyPr/>
                    <a:lstStyle/>
                    <a:p>
                      <a:pPr algn="ctr"/>
                      <a:r>
                        <a:rPr lang="en-US" dirty="0" smtClean="0"/>
                        <a:t>Publishers</a:t>
                      </a:r>
                      <a:endParaRPr lang="en-US" dirty="0"/>
                    </a:p>
                  </a:txBody>
                  <a:tcPr/>
                </a:tc>
              </a:tr>
              <a:tr h="441486">
                <a:tc>
                  <a:txBody>
                    <a:bodyPr/>
                    <a:lstStyle/>
                    <a:p>
                      <a:pPr algn="ctr"/>
                      <a:r>
                        <a:rPr lang="en-US" u="sng" dirty="0" smtClean="0"/>
                        <a:t>Name</a:t>
                      </a:r>
                      <a:endParaRPr lang="en-US" u="sng" dirty="0"/>
                    </a:p>
                  </a:txBody>
                  <a:tcPr/>
                </a:tc>
              </a:tr>
              <a:tr h="441486">
                <a:tc>
                  <a:txBody>
                    <a:bodyPr/>
                    <a:lstStyle/>
                    <a:p>
                      <a:pPr algn="ctr"/>
                      <a:r>
                        <a:rPr lang="en-US" dirty="0" smtClean="0"/>
                        <a:t>Website</a:t>
                      </a:r>
                      <a:endParaRPr lang="en-US" dirty="0"/>
                    </a:p>
                  </a:txBody>
                  <a:tcPr/>
                </a:tc>
              </a:tr>
              <a:tr h="608318">
                <a:tc>
                  <a:txBody>
                    <a:bodyPr/>
                    <a:lstStyle/>
                    <a:p>
                      <a:pPr algn="ctr"/>
                      <a:r>
                        <a:rPr lang="en-US" baseline="0" dirty="0" smtClean="0"/>
                        <a:t>Published Games</a:t>
                      </a:r>
                      <a:endParaRPr lang="en-US" dirty="0"/>
                    </a:p>
                  </a:txBody>
                  <a:tcPr/>
                </a:tc>
              </a:tr>
              <a:tr h="441486">
                <a:tc>
                  <a:txBody>
                    <a:bodyPr/>
                    <a:lstStyle/>
                    <a:p>
                      <a:pPr algn="ctr"/>
                      <a:r>
                        <a:rPr lang="en-US" dirty="0" smtClean="0"/>
                        <a:t>…</a:t>
                      </a:r>
                      <a:endParaRPr lang="en-US" dirty="0"/>
                    </a:p>
                  </a:txBody>
                  <a:tcPr/>
                </a:tc>
              </a:tr>
            </a:tbl>
          </a:graphicData>
        </a:graphic>
      </p:graphicFrame>
      <p:sp>
        <p:nvSpPr>
          <p:cNvPr id="3" name="Rectangle 2"/>
          <p:cNvSpPr/>
          <p:nvPr/>
        </p:nvSpPr>
        <p:spPr>
          <a:xfrm>
            <a:off x="9424223" y="4069988"/>
            <a:ext cx="1821406" cy="265647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3"/>
          <p:cNvGraphicFramePr>
            <a:graphicFrameLocks/>
          </p:cNvGraphicFramePr>
          <p:nvPr>
            <p:extLst>
              <p:ext uri="{D42A27DB-BD31-4B8C-83A1-F6EECF244321}">
                <p14:modId xmlns:p14="http://schemas.microsoft.com/office/powerpoint/2010/main" val="3162847156"/>
              </p:ext>
            </p:extLst>
          </p:nvPr>
        </p:nvGraphicFramePr>
        <p:xfrm>
          <a:off x="9552159" y="4237910"/>
          <a:ext cx="1543559" cy="2377440"/>
        </p:xfrm>
        <a:graphic>
          <a:graphicData uri="http://schemas.openxmlformats.org/drawingml/2006/table">
            <a:tbl>
              <a:tblPr firstRow="1" bandRow="1">
                <a:tableStyleId>{5C22544A-7EE6-4342-B048-85BDC9FD1C3A}</a:tableStyleId>
              </a:tblPr>
              <a:tblGrid>
                <a:gridCol w="1543559"/>
              </a:tblGrid>
              <a:tr h="290378">
                <a:tc>
                  <a:txBody>
                    <a:bodyPr/>
                    <a:lstStyle/>
                    <a:p>
                      <a:pPr algn="ctr"/>
                      <a:r>
                        <a:rPr lang="en-US" dirty="0" smtClean="0"/>
                        <a:t>Reviews</a:t>
                      </a:r>
                      <a:endParaRPr lang="en-US" dirty="0"/>
                    </a:p>
                  </a:txBody>
                  <a:tcPr/>
                </a:tc>
              </a:tr>
              <a:tr h="508161">
                <a:tc>
                  <a:txBody>
                    <a:bodyPr/>
                    <a:lstStyle/>
                    <a:p>
                      <a:pPr algn="ctr"/>
                      <a:r>
                        <a:rPr lang="en-US" u="none" dirty="0" smtClean="0"/>
                        <a:t>R</a:t>
                      </a:r>
                      <a:r>
                        <a:rPr lang="en-US" dirty="0" smtClean="0"/>
                        <a:t>e</a:t>
                      </a:r>
                      <a:r>
                        <a:rPr lang="en-US" u="none" dirty="0" smtClean="0"/>
                        <a:t>v</a:t>
                      </a:r>
                      <a:r>
                        <a:rPr lang="en-US" dirty="0" smtClean="0"/>
                        <a:t>i</a:t>
                      </a:r>
                      <a:r>
                        <a:rPr lang="en-US" u="none" dirty="0" smtClean="0"/>
                        <a:t>e</a:t>
                      </a:r>
                      <a:r>
                        <a:rPr lang="en-US" dirty="0" smtClean="0"/>
                        <a:t>w</a:t>
                      </a:r>
                      <a:r>
                        <a:rPr lang="en-US" u="none" dirty="0" smtClean="0"/>
                        <a:t>e</a:t>
                      </a:r>
                      <a:r>
                        <a:rPr lang="en-US" dirty="0" smtClean="0"/>
                        <a:t>r</a:t>
                      </a:r>
                    </a:p>
                    <a:p>
                      <a:pPr algn="ctr"/>
                      <a:r>
                        <a:rPr lang="en-US" dirty="0" smtClean="0"/>
                        <a:t>…………..</a:t>
                      </a:r>
                      <a:endParaRPr lang="en-US" dirty="0"/>
                    </a:p>
                  </a:txBody>
                  <a:tcPr/>
                </a:tc>
              </a:tr>
              <a:tr h="290378">
                <a:tc>
                  <a:txBody>
                    <a:bodyPr/>
                    <a:lstStyle/>
                    <a:p>
                      <a:pPr algn="ctr"/>
                      <a:r>
                        <a:rPr lang="en-US" dirty="0" smtClean="0"/>
                        <a:t>Rating</a:t>
                      </a:r>
                      <a:endParaRPr lang="en-US" dirty="0"/>
                    </a:p>
                  </a:txBody>
                  <a:tcPr/>
                </a:tc>
              </a:tr>
              <a:tr h="508161">
                <a:tc>
                  <a:txBody>
                    <a:bodyPr/>
                    <a:lstStyle/>
                    <a:p>
                      <a:pPr algn="ctr"/>
                      <a:r>
                        <a:rPr lang="en-US" baseline="0" dirty="0" smtClean="0"/>
                        <a:t>Reviewed Games</a:t>
                      </a:r>
                      <a:endParaRPr lang="en-US" dirty="0"/>
                    </a:p>
                  </a:txBody>
                  <a:tcPr/>
                </a:tc>
              </a:tr>
              <a:tr h="290378">
                <a:tc>
                  <a:txBody>
                    <a:bodyPr/>
                    <a:lstStyle/>
                    <a:p>
                      <a:pPr algn="ctr"/>
                      <a:r>
                        <a:rPr lang="en-US" dirty="0" smtClean="0"/>
                        <a:t>…</a:t>
                      </a:r>
                      <a:endParaRPr lang="en-US" dirty="0"/>
                    </a:p>
                  </a:txBody>
                  <a:tcPr/>
                </a:tc>
              </a:tr>
            </a:tbl>
          </a:graphicData>
        </a:graphic>
      </p:graphicFrame>
      <p:cxnSp>
        <p:nvCxnSpPr>
          <p:cNvPr id="16" name="Straight Arrow Connector 15"/>
          <p:cNvCxnSpPr/>
          <p:nvPr/>
        </p:nvCxnSpPr>
        <p:spPr>
          <a:xfrm flipH="1" flipV="1">
            <a:off x="6193666" y="3506747"/>
            <a:ext cx="980010" cy="12659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Diamond 14"/>
          <p:cNvSpPr/>
          <p:nvPr/>
        </p:nvSpPr>
        <p:spPr>
          <a:xfrm>
            <a:off x="7025674" y="4203416"/>
            <a:ext cx="1728528" cy="1057122"/>
          </a:xfrm>
          <a:prstGeom prst="diamond">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reviews</a:t>
            </a:r>
            <a:endParaRPr lang="en-US" sz="1200" dirty="0"/>
          </a:p>
        </p:txBody>
      </p:sp>
      <p:cxnSp>
        <p:nvCxnSpPr>
          <p:cNvPr id="23" name="Straight Arrow Connector 22"/>
          <p:cNvCxnSpPr>
            <a:stCxn id="43" idx="1"/>
          </p:cNvCxnSpPr>
          <p:nvPr/>
        </p:nvCxnSpPr>
        <p:spPr>
          <a:xfrm flipH="1" flipV="1">
            <a:off x="6196084" y="4528867"/>
            <a:ext cx="576579" cy="15219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Diamond 24"/>
          <p:cNvSpPr/>
          <p:nvPr/>
        </p:nvSpPr>
        <p:spPr>
          <a:xfrm>
            <a:off x="6955528" y="1514692"/>
            <a:ext cx="1738004" cy="102668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publishes</a:t>
            </a:r>
            <a:endParaRPr lang="en-US" sz="1200" dirty="0"/>
          </a:p>
        </p:txBody>
      </p:sp>
      <p:cxnSp>
        <p:nvCxnSpPr>
          <p:cNvPr id="31" name="Straight Connector 30"/>
          <p:cNvCxnSpPr>
            <a:endCxn id="25" idx="3"/>
          </p:cNvCxnSpPr>
          <p:nvPr/>
        </p:nvCxnSpPr>
        <p:spPr>
          <a:xfrm flipH="1" flipV="1">
            <a:off x="8693532" y="2028036"/>
            <a:ext cx="595206" cy="100109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6193666" y="2018800"/>
            <a:ext cx="761862" cy="12085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5" idx="3"/>
          </p:cNvCxnSpPr>
          <p:nvPr/>
        </p:nvCxnSpPr>
        <p:spPr>
          <a:xfrm>
            <a:off x="8754202" y="4731977"/>
            <a:ext cx="873457" cy="11774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615391" y="4824381"/>
            <a:ext cx="1010026" cy="11365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3" idx="3"/>
          </p:cNvCxnSpPr>
          <p:nvPr/>
        </p:nvCxnSpPr>
        <p:spPr>
          <a:xfrm flipV="1">
            <a:off x="8060371" y="5313885"/>
            <a:ext cx="1665944" cy="7368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Diamond 42"/>
          <p:cNvSpPr/>
          <p:nvPr/>
        </p:nvSpPr>
        <p:spPr>
          <a:xfrm>
            <a:off x="6772663" y="5641871"/>
            <a:ext cx="1287708" cy="81782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rates</a:t>
            </a:r>
            <a:endParaRPr lang="en-US" sz="1200" dirty="0"/>
          </a:p>
        </p:txBody>
      </p:sp>
      <p:sp>
        <p:nvSpPr>
          <p:cNvPr id="45" name="Diamond 44"/>
          <p:cNvSpPr/>
          <p:nvPr/>
        </p:nvSpPr>
        <p:spPr>
          <a:xfrm>
            <a:off x="7123603" y="4287327"/>
            <a:ext cx="1531943" cy="88336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reviews</a:t>
            </a:r>
            <a:endParaRPr lang="en-US" sz="1200" dirty="0"/>
          </a:p>
        </p:txBody>
      </p:sp>
      <p:sp>
        <p:nvSpPr>
          <p:cNvPr id="46" name="Diamond 45"/>
          <p:cNvSpPr/>
          <p:nvPr/>
        </p:nvSpPr>
        <p:spPr>
          <a:xfrm>
            <a:off x="3241335" y="1332992"/>
            <a:ext cx="1407214" cy="91791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buys</a:t>
            </a:r>
            <a:endParaRPr lang="en-US" sz="1200" dirty="0"/>
          </a:p>
        </p:txBody>
      </p:sp>
      <p:sp>
        <p:nvSpPr>
          <p:cNvPr id="47" name="Diamond 46"/>
          <p:cNvSpPr/>
          <p:nvPr/>
        </p:nvSpPr>
        <p:spPr>
          <a:xfrm>
            <a:off x="2885007" y="2939336"/>
            <a:ext cx="1407214" cy="91791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owns</a:t>
            </a:r>
            <a:endParaRPr lang="en-US" sz="1200" dirty="0"/>
          </a:p>
        </p:txBody>
      </p:sp>
      <p:cxnSp>
        <p:nvCxnSpPr>
          <p:cNvPr id="48" name="Straight Connector 47"/>
          <p:cNvCxnSpPr>
            <a:endCxn id="46" idx="3"/>
          </p:cNvCxnSpPr>
          <p:nvPr/>
        </p:nvCxnSpPr>
        <p:spPr>
          <a:xfrm flipH="1" flipV="1">
            <a:off x="4648549" y="1791948"/>
            <a:ext cx="764913" cy="18793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6" idx="1"/>
          </p:cNvCxnSpPr>
          <p:nvPr/>
        </p:nvCxnSpPr>
        <p:spPr>
          <a:xfrm flipH="1">
            <a:off x="2390570" y="1791948"/>
            <a:ext cx="850765" cy="780972"/>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7" idx="1"/>
          </p:cNvCxnSpPr>
          <p:nvPr/>
        </p:nvCxnSpPr>
        <p:spPr>
          <a:xfrm flipH="1" flipV="1">
            <a:off x="2355291" y="3186064"/>
            <a:ext cx="529716" cy="21222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4259545" y="3292178"/>
            <a:ext cx="1153917" cy="106113"/>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flipV="1">
            <a:off x="3944942" y="1332263"/>
            <a:ext cx="703607" cy="72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4669589" y="1050878"/>
            <a:ext cx="1471951" cy="55955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Transaction amount</a:t>
            </a:r>
            <a:endParaRPr lang="en-US" sz="1200" dirty="0"/>
          </a:p>
        </p:txBody>
      </p:sp>
      <p:sp>
        <p:nvSpPr>
          <p:cNvPr id="63" name="Diamond 62"/>
          <p:cNvSpPr/>
          <p:nvPr/>
        </p:nvSpPr>
        <p:spPr>
          <a:xfrm>
            <a:off x="3057190" y="4330789"/>
            <a:ext cx="1738004" cy="102668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develops</a:t>
            </a:r>
            <a:endParaRPr lang="en-US" sz="1200" dirty="0"/>
          </a:p>
        </p:txBody>
      </p:sp>
      <p:cxnSp>
        <p:nvCxnSpPr>
          <p:cNvPr id="65" name="Straight Connector 64"/>
          <p:cNvCxnSpPr>
            <a:stCxn id="63" idx="1"/>
          </p:cNvCxnSpPr>
          <p:nvPr/>
        </p:nvCxnSpPr>
        <p:spPr>
          <a:xfrm flipH="1">
            <a:off x="2224254" y="4844133"/>
            <a:ext cx="832936" cy="109743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69" name="Diamond 68"/>
          <p:cNvSpPr/>
          <p:nvPr/>
        </p:nvSpPr>
        <p:spPr>
          <a:xfrm>
            <a:off x="3794918" y="5641871"/>
            <a:ext cx="1826985" cy="103009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hosted</a:t>
            </a:r>
            <a:endParaRPr lang="en-US" sz="1200" dirty="0"/>
          </a:p>
        </p:txBody>
      </p:sp>
      <p:cxnSp>
        <p:nvCxnSpPr>
          <p:cNvPr id="70" name="Straight Connector 69"/>
          <p:cNvCxnSpPr>
            <a:stCxn id="69" idx="1"/>
          </p:cNvCxnSpPr>
          <p:nvPr/>
        </p:nvCxnSpPr>
        <p:spPr>
          <a:xfrm flipH="1" flipV="1">
            <a:off x="2224254" y="5073434"/>
            <a:ext cx="1570664" cy="108348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69" idx="3"/>
          </p:cNvCxnSpPr>
          <p:nvPr/>
        </p:nvCxnSpPr>
        <p:spPr>
          <a:xfrm flipV="1">
            <a:off x="5621903" y="2250903"/>
            <a:ext cx="3666835" cy="390601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4776253" y="3506747"/>
            <a:ext cx="444527" cy="1327749"/>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0942025"/>
      </p:ext>
    </p:extLst>
  </p:cSld>
  <p:clrMapOvr>
    <a:masterClrMapping/>
  </p:clrMapOvr>
  <p:transition spd="slow">
    <p:comb/>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chor="t"/>
          <a:lstStyle/>
          <a:p>
            <a:pPr marL="0" indent="0">
              <a:buNone/>
            </a:pPr>
            <a:r>
              <a:rPr lang="en-US" cap="none" dirty="0" smtClean="0"/>
              <a:t>A Digital Game Store Management system would aid in organizing purchase and cataloguing of games through the digital store and would simplify and streamline the data management and transactions involved in the process. Thus, a digital game store management system would be very beneficial for the gaming industry.</a:t>
            </a:r>
            <a:endParaRPr lang="en-US" cap="none" dirty="0"/>
          </a:p>
        </p:txBody>
      </p:sp>
    </p:spTree>
    <p:extLst>
      <p:ext uri="{BB962C8B-B14F-4D97-AF65-F5344CB8AC3E}">
        <p14:creationId xmlns:p14="http://schemas.microsoft.com/office/powerpoint/2010/main" val="2559886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11521" b="11521"/>
          <a:stretch>
            <a:fillRect/>
          </a:stretch>
        </p:blipFill>
        <p:spPr>
          <a:xfrm>
            <a:off x="0" y="0"/>
            <a:ext cx="12191999" cy="6762465"/>
          </a:xfrm>
        </p:spPr>
      </p:pic>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053085541"/>
      </p:ext>
    </p:extLst>
  </p:cSld>
  <p:clrMapOvr>
    <a:masterClrMapping/>
  </p:clrMapOvr>
  <mc:AlternateContent xmlns:mc="http://schemas.openxmlformats.org/markup-compatibility/2006" xmlns:p14="http://schemas.microsoft.com/office/powerpoint/2010/main">
    <mc:Choice Requires="p14">
      <p:transition spd="slow" p14:dur="3000">
        <p14:honeycomb/>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6" name="TextBox 5"/>
          <p:cNvSpPr txBox="1"/>
          <p:nvPr/>
        </p:nvSpPr>
        <p:spPr>
          <a:xfrm>
            <a:off x="1141413" y="2910385"/>
            <a:ext cx="4235725" cy="2031325"/>
          </a:xfrm>
          <a:prstGeom prst="rect">
            <a:avLst/>
          </a:prstGeom>
          <a:noFill/>
        </p:spPr>
        <p:txBody>
          <a:bodyPr wrap="square" rtlCol="0">
            <a:spAutoFit/>
          </a:bodyPr>
          <a:lstStyle/>
          <a:p>
            <a:r>
              <a:rPr lang="en-US" dirty="0" smtClean="0"/>
              <a:t>The purpose of this Database Management System is to manage all the necessary data of a digital video game store, such as product information, transactions, consumer accounts, game developers and publishers etc.</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65399" y="2752340"/>
            <a:ext cx="6726601" cy="3947615"/>
          </a:xfrm>
        </p:spPr>
      </p:pic>
    </p:spTree>
    <p:extLst>
      <p:ext uri="{BB962C8B-B14F-4D97-AF65-F5344CB8AC3E}">
        <p14:creationId xmlns:p14="http://schemas.microsoft.com/office/powerpoint/2010/main" val="281091301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nchor="t"/>
          <a:lstStyle/>
          <a:p>
            <a:pPr marL="0" indent="0">
              <a:buNone/>
            </a:pPr>
            <a:r>
              <a:rPr lang="en-US" cap="none" dirty="0" smtClean="0">
                <a:ln w="0"/>
                <a:solidFill>
                  <a:schemeClr val="tx1"/>
                </a:solidFill>
                <a:effectLst>
                  <a:outerShdw blurRad="38100" dist="19050" dir="2700000" algn="tl" rotWithShape="0">
                    <a:schemeClr val="dk1">
                      <a:alpha val="40000"/>
                    </a:schemeClr>
                  </a:outerShdw>
                </a:effectLst>
              </a:rPr>
              <a:t>This database management system comes with the following features.</a:t>
            </a:r>
          </a:p>
          <a:p>
            <a:r>
              <a:rPr lang="en-US" cap="none" dirty="0" smtClean="0">
                <a:ln w="0"/>
                <a:solidFill>
                  <a:schemeClr val="tx1"/>
                </a:solidFill>
                <a:effectLst>
                  <a:outerShdw blurRad="38100" dist="19050" dir="2700000" algn="tl" rotWithShape="0">
                    <a:schemeClr val="dk1">
                      <a:alpha val="40000"/>
                    </a:schemeClr>
                  </a:outerShdw>
                </a:effectLst>
              </a:rPr>
              <a:t>Organized and efficient cataloguing of all available games</a:t>
            </a:r>
          </a:p>
          <a:p>
            <a:r>
              <a:rPr lang="en-US" cap="none" dirty="0" smtClean="0">
                <a:ln w="0"/>
                <a:solidFill>
                  <a:schemeClr val="tx1"/>
                </a:solidFill>
                <a:effectLst>
                  <a:outerShdw blurRad="38100" dist="19050" dir="2700000" algn="tl" rotWithShape="0">
                    <a:schemeClr val="dk1">
                      <a:alpha val="40000"/>
                    </a:schemeClr>
                  </a:outerShdw>
                </a:effectLst>
              </a:rPr>
              <a:t>Accurate calculation and management of sales and revenue</a:t>
            </a:r>
          </a:p>
          <a:p>
            <a:r>
              <a:rPr lang="en-US" cap="none" dirty="0" smtClean="0">
                <a:ln w="0"/>
                <a:solidFill>
                  <a:schemeClr val="tx1"/>
                </a:solidFill>
                <a:effectLst>
                  <a:outerShdw blurRad="38100" dist="19050" dir="2700000" algn="tl" rotWithShape="0">
                    <a:schemeClr val="dk1">
                      <a:alpha val="40000"/>
                    </a:schemeClr>
                  </a:outerShdw>
                </a:effectLst>
              </a:rPr>
              <a:t>Readily providing necessary data for all users</a:t>
            </a:r>
          </a:p>
          <a:p>
            <a:r>
              <a:rPr lang="en-US" cap="none" dirty="0" smtClean="0">
                <a:ln w="0"/>
                <a:solidFill>
                  <a:schemeClr val="tx1"/>
                </a:solidFill>
                <a:effectLst>
                  <a:outerShdw blurRad="38100" dist="19050" dir="2700000" algn="tl" rotWithShape="0">
                    <a:schemeClr val="dk1">
                      <a:alpha val="40000"/>
                    </a:schemeClr>
                  </a:outerShdw>
                </a:effectLst>
              </a:rPr>
              <a:t>Creating an easy to use, stable and secure platform for publishing and purchasing games online</a:t>
            </a:r>
            <a:endParaRPr lang="en-US" cap="none"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7457815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Model and Relations</a:t>
            </a:r>
            <a:endParaRPr lang="en-US" dirty="0"/>
          </a:p>
        </p:txBody>
      </p:sp>
      <p:sp>
        <p:nvSpPr>
          <p:cNvPr id="3" name="Content Placeholder 2"/>
          <p:cNvSpPr>
            <a:spLocks noGrp="1"/>
          </p:cNvSpPr>
          <p:nvPr>
            <p:ph idx="1"/>
          </p:nvPr>
        </p:nvSpPr>
        <p:spPr/>
        <p:txBody>
          <a:bodyPr anchor="t"/>
          <a:lstStyle/>
          <a:p>
            <a:pPr marL="0" indent="0">
              <a:buNone/>
            </a:pPr>
            <a:r>
              <a:rPr lang="en-US" cap="none" dirty="0" smtClean="0">
                <a:ln w="0"/>
                <a:solidFill>
                  <a:schemeClr val="tx1"/>
                </a:solidFill>
                <a:effectLst>
                  <a:outerShdw blurRad="38100" dist="19050" dir="2700000" algn="tl" rotWithShape="0">
                    <a:schemeClr val="dk1">
                      <a:alpha val="40000"/>
                    </a:schemeClr>
                  </a:outerShdw>
                </a:effectLst>
              </a:rPr>
              <a:t>Relational Model will be used for this database management system, with the following relations:</a:t>
            </a:r>
          </a:p>
          <a:p>
            <a:pPr marL="457200" indent="-457200">
              <a:buFont typeface="+mj-lt"/>
              <a:buAutoNum type="arabicPeriod"/>
            </a:pPr>
            <a:r>
              <a:rPr lang="en-US" cap="none" dirty="0" smtClean="0">
                <a:ln w="0"/>
                <a:solidFill>
                  <a:schemeClr val="tx1"/>
                </a:solidFill>
                <a:effectLst>
                  <a:outerShdw blurRad="38100" dist="19050" dir="2700000" algn="tl" rotWithShape="0">
                    <a:schemeClr val="dk1">
                      <a:alpha val="40000"/>
                    </a:schemeClr>
                  </a:outerShdw>
                </a:effectLst>
              </a:rPr>
              <a:t>Games (Contains data of the store’s games)</a:t>
            </a:r>
          </a:p>
          <a:p>
            <a:pPr marL="457200" indent="-457200">
              <a:buFont typeface="+mj-lt"/>
              <a:buAutoNum type="arabicPeriod"/>
            </a:pPr>
            <a:r>
              <a:rPr lang="en-US" cap="none" dirty="0" smtClean="0">
                <a:ln w="0"/>
                <a:solidFill>
                  <a:schemeClr val="tx1"/>
                </a:solidFill>
                <a:effectLst>
                  <a:outerShdw blurRad="38100" dist="19050" dir="2700000" algn="tl" rotWithShape="0">
                    <a:schemeClr val="dk1">
                      <a:alpha val="40000"/>
                    </a:schemeClr>
                  </a:outerShdw>
                </a:effectLst>
              </a:rPr>
              <a:t>Players (Contains data of player accounts)</a:t>
            </a:r>
          </a:p>
          <a:p>
            <a:pPr marL="457200" indent="-457200">
              <a:buFont typeface="+mj-lt"/>
              <a:buAutoNum type="arabicPeriod"/>
            </a:pPr>
            <a:r>
              <a:rPr lang="en-US" cap="none" dirty="0" smtClean="0">
                <a:ln w="0"/>
                <a:solidFill>
                  <a:schemeClr val="tx1"/>
                </a:solidFill>
                <a:effectLst>
                  <a:outerShdw blurRad="38100" dist="19050" dir="2700000" algn="tl" rotWithShape="0">
                    <a:schemeClr val="dk1">
                      <a:alpha val="40000"/>
                    </a:schemeClr>
                  </a:outerShdw>
                </a:effectLst>
              </a:rPr>
              <a:t>Developers (Contains data of game developers)</a:t>
            </a:r>
          </a:p>
          <a:p>
            <a:pPr marL="457200" indent="-457200">
              <a:buFont typeface="+mj-lt"/>
              <a:buAutoNum type="arabicPeriod"/>
            </a:pPr>
            <a:r>
              <a:rPr lang="en-US" cap="none" dirty="0" smtClean="0">
                <a:ln w="0"/>
                <a:solidFill>
                  <a:schemeClr val="tx1"/>
                </a:solidFill>
                <a:effectLst>
                  <a:outerShdw blurRad="38100" dist="19050" dir="2700000" algn="tl" rotWithShape="0">
                    <a:schemeClr val="dk1">
                      <a:alpha val="40000"/>
                    </a:schemeClr>
                  </a:outerShdw>
                </a:effectLst>
              </a:rPr>
              <a:t>Publishers (Contains data of game publishers)</a:t>
            </a:r>
          </a:p>
          <a:p>
            <a:pPr marL="457200" indent="-457200">
              <a:buFont typeface="+mj-lt"/>
              <a:buAutoNum type="arabicPeriod"/>
            </a:pPr>
            <a:r>
              <a:rPr lang="en-US" cap="none" dirty="0" smtClean="0">
                <a:ln w="0"/>
                <a:solidFill>
                  <a:schemeClr val="tx1"/>
                </a:solidFill>
                <a:effectLst>
                  <a:outerShdw blurRad="38100" dist="19050" dir="2700000" algn="tl" rotWithShape="0">
                    <a:schemeClr val="dk1">
                      <a:alpha val="40000"/>
                    </a:schemeClr>
                  </a:outerShdw>
                </a:effectLst>
              </a:rPr>
              <a:t>Reviews (Contains data of game reviews)</a:t>
            </a:r>
            <a:endParaRPr lang="en-US" cap="none"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76152599"/>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“Games” relation</a:t>
            </a:r>
            <a:endParaRPr lang="en-US" dirty="0"/>
          </a:p>
        </p:txBody>
      </p:sp>
      <p:pic>
        <p:nvPicPr>
          <p:cNvPr id="14" name="Content Placeholder 1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87163" y="2377362"/>
            <a:ext cx="6404837" cy="4343400"/>
          </a:xfrm>
        </p:spPr>
      </p:pic>
      <p:sp>
        <p:nvSpPr>
          <p:cNvPr id="9" name="TextBox 8"/>
          <p:cNvSpPr txBox="1"/>
          <p:nvPr/>
        </p:nvSpPr>
        <p:spPr>
          <a:xfrm>
            <a:off x="1141413" y="2979402"/>
            <a:ext cx="5041024" cy="3139321"/>
          </a:xfrm>
          <a:prstGeom prst="rect">
            <a:avLst/>
          </a:prstGeom>
          <a:noFill/>
        </p:spPr>
        <p:txBody>
          <a:bodyPr wrap="square" rtlCol="0">
            <a:spAutoFit/>
          </a:bodyPr>
          <a:lstStyle/>
          <a:p>
            <a:r>
              <a:rPr lang="en-US" dirty="0" smtClean="0"/>
              <a:t>Contains the following attributes:</a:t>
            </a:r>
          </a:p>
          <a:p>
            <a:endParaRPr lang="en-US" dirty="0"/>
          </a:p>
          <a:p>
            <a:pPr marL="285750" indent="-285750">
              <a:buFont typeface="Arial" panose="020B0604020202020204" pitchFamily="34" charset="0"/>
              <a:buChar char="•"/>
            </a:pPr>
            <a:r>
              <a:rPr lang="en-US" dirty="0" smtClean="0"/>
              <a:t>Game Name</a:t>
            </a:r>
          </a:p>
          <a:p>
            <a:pPr marL="285750" indent="-285750">
              <a:buFont typeface="Arial" panose="020B0604020202020204" pitchFamily="34" charset="0"/>
              <a:buChar char="•"/>
            </a:pPr>
            <a:r>
              <a:rPr lang="en-US" dirty="0" smtClean="0"/>
              <a:t>Price</a:t>
            </a:r>
          </a:p>
          <a:p>
            <a:pPr marL="285750" indent="-285750">
              <a:buFont typeface="Arial" panose="020B0604020202020204" pitchFamily="34" charset="0"/>
              <a:buChar char="•"/>
            </a:pPr>
            <a:r>
              <a:rPr lang="en-US" dirty="0" smtClean="0"/>
              <a:t>Genre</a:t>
            </a:r>
          </a:p>
          <a:p>
            <a:pPr marL="285750" indent="-285750">
              <a:buFont typeface="Arial" panose="020B0604020202020204" pitchFamily="34" charset="0"/>
              <a:buChar char="•"/>
            </a:pPr>
            <a:r>
              <a:rPr lang="en-US" dirty="0" smtClean="0"/>
              <a:t>Release Date</a:t>
            </a:r>
          </a:p>
          <a:p>
            <a:pPr marL="285750" indent="-285750">
              <a:buFont typeface="Arial" panose="020B0604020202020204" pitchFamily="34" charset="0"/>
              <a:buChar char="•"/>
            </a:pPr>
            <a:r>
              <a:rPr lang="en-US" dirty="0" smtClean="0"/>
              <a:t>Average Rating</a:t>
            </a:r>
          </a:p>
          <a:p>
            <a:pPr marL="285750" indent="-285750">
              <a:buFont typeface="Arial" panose="020B0604020202020204" pitchFamily="34" charset="0"/>
              <a:buChar char="•"/>
            </a:pPr>
            <a:r>
              <a:rPr lang="en-US" dirty="0" smtClean="0"/>
              <a:t>Developer</a:t>
            </a:r>
          </a:p>
          <a:p>
            <a:pPr marL="285750" indent="-285750">
              <a:buFont typeface="Arial" panose="020B0604020202020204" pitchFamily="34" charset="0"/>
              <a:buChar char="•"/>
            </a:pPr>
            <a:r>
              <a:rPr lang="en-US" dirty="0" smtClean="0"/>
              <a:t>Publisher</a:t>
            </a:r>
          </a:p>
          <a:p>
            <a:pPr marL="285750" indent="-285750">
              <a:buFont typeface="Arial" panose="020B0604020202020204" pitchFamily="34" charset="0"/>
              <a:buChar char="•"/>
            </a:pPr>
            <a:r>
              <a:rPr lang="en-US" dirty="0" smtClean="0"/>
              <a:t>Monthly Sales</a:t>
            </a:r>
          </a:p>
          <a:p>
            <a:pPr marL="285750" indent="-285750">
              <a:buFont typeface="Arial" panose="020B0604020202020204" pitchFamily="34" charset="0"/>
              <a:buChar char="•"/>
            </a:pPr>
            <a:r>
              <a:rPr lang="en-US" dirty="0" smtClean="0"/>
              <a:t>Total Sales</a:t>
            </a:r>
          </a:p>
        </p:txBody>
      </p:sp>
    </p:spTree>
    <p:extLst>
      <p:ext uri="{BB962C8B-B14F-4D97-AF65-F5344CB8AC3E}">
        <p14:creationId xmlns:p14="http://schemas.microsoft.com/office/powerpoint/2010/main" val="3893009953"/>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“Players” relation</a:t>
            </a:r>
            <a:endParaRPr lang="en-US" dirty="0"/>
          </a:p>
        </p:txBody>
      </p:sp>
      <p:sp>
        <p:nvSpPr>
          <p:cNvPr id="9" name="TextBox 8"/>
          <p:cNvSpPr txBox="1"/>
          <p:nvPr/>
        </p:nvSpPr>
        <p:spPr>
          <a:xfrm>
            <a:off x="1141413" y="2979402"/>
            <a:ext cx="5041024" cy="2308324"/>
          </a:xfrm>
          <a:prstGeom prst="rect">
            <a:avLst/>
          </a:prstGeom>
          <a:noFill/>
        </p:spPr>
        <p:txBody>
          <a:bodyPr wrap="square" rtlCol="0">
            <a:spAutoFit/>
          </a:bodyPr>
          <a:lstStyle/>
          <a:p>
            <a:r>
              <a:rPr lang="en-US" dirty="0" smtClean="0"/>
              <a:t>Contains the following attributes:</a:t>
            </a:r>
          </a:p>
          <a:p>
            <a:endParaRPr lang="en-US" dirty="0"/>
          </a:p>
          <a:p>
            <a:pPr marL="285750" indent="-285750">
              <a:buFont typeface="Arial" panose="020B0604020202020204" pitchFamily="34" charset="0"/>
              <a:buChar char="•"/>
            </a:pPr>
            <a:r>
              <a:rPr lang="en-US" dirty="0" smtClean="0"/>
              <a:t>Account Name</a:t>
            </a:r>
          </a:p>
          <a:p>
            <a:pPr marL="285750" indent="-285750">
              <a:buFont typeface="Arial" panose="020B0604020202020204" pitchFamily="34" charset="0"/>
              <a:buChar char="•"/>
            </a:pPr>
            <a:r>
              <a:rPr lang="en-US" dirty="0" smtClean="0"/>
              <a:t>Account ID</a:t>
            </a:r>
          </a:p>
          <a:p>
            <a:pPr marL="285750" indent="-285750">
              <a:buFont typeface="Arial" panose="020B0604020202020204" pitchFamily="34" charset="0"/>
              <a:buChar char="•"/>
            </a:pPr>
            <a:r>
              <a:rPr lang="en-US" dirty="0" smtClean="0"/>
              <a:t>Email Address</a:t>
            </a:r>
          </a:p>
          <a:p>
            <a:pPr marL="285750" indent="-285750">
              <a:buFont typeface="Arial" panose="020B0604020202020204" pitchFamily="34" charset="0"/>
              <a:buChar char="•"/>
            </a:pPr>
            <a:r>
              <a:rPr lang="en-US" dirty="0" smtClean="0"/>
              <a:t>Balance</a:t>
            </a:r>
          </a:p>
          <a:p>
            <a:pPr marL="285750" indent="-285750">
              <a:buFont typeface="Arial" panose="020B0604020202020204" pitchFamily="34" charset="0"/>
              <a:buChar char="•"/>
            </a:pPr>
            <a:r>
              <a:rPr lang="en-US" dirty="0" smtClean="0"/>
              <a:t>Owned Games</a:t>
            </a:r>
          </a:p>
          <a:p>
            <a:pPr marL="285750" indent="-285750">
              <a:buFont typeface="Arial" panose="020B0604020202020204" pitchFamily="34" charset="0"/>
              <a:buChar char="•"/>
            </a:pPr>
            <a:r>
              <a:rPr lang="en-US" dirty="0" smtClean="0"/>
              <a:t>Most Recent Purchase</a:t>
            </a: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536009" y="2298271"/>
            <a:ext cx="5655991" cy="4559729"/>
          </a:xfrm>
        </p:spPr>
      </p:pic>
    </p:spTree>
    <p:extLst>
      <p:ext uri="{BB962C8B-B14F-4D97-AF65-F5344CB8AC3E}">
        <p14:creationId xmlns:p14="http://schemas.microsoft.com/office/powerpoint/2010/main" val="3919194096"/>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“Developers” relation</a:t>
            </a:r>
            <a:endParaRPr lang="en-US" dirty="0"/>
          </a:p>
        </p:txBody>
      </p:sp>
      <p:sp>
        <p:nvSpPr>
          <p:cNvPr id="9" name="TextBox 8"/>
          <p:cNvSpPr txBox="1"/>
          <p:nvPr/>
        </p:nvSpPr>
        <p:spPr>
          <a:xfrm>
            <a:off x="1141413" y="2979402"/>
            <a:ext cx="5041024" cy="2585323"/>
          </a:xfrm>
          <a:prstGeom prst="rect">
            <a:avLst/>
          </a:prstGeom>
          <a:noFill/>
        </p:spPr>
        <p:txBody>
          <a:bodyPr wrap="square" rtlCol="0">
            <a:spAutoFit/>
          </a:bodyPr>
          <a:lstStyle/>
          <a:p>
            <a:r>
              <a:rPr lang="en-US" dirty="0" smtClean="0"/>
              <a:t>Contains the following attributes:</a:t>
            </a:r>
          </a:p>
          <a:p>
            <a:endParaRPr lang="en-US" dirty="0"/>
          </a:p>
          <a:p>
            <a:pPr marL="285750" indent="-285750">
              <a:buFont typeface="Arial" panose="020B0604020202020204" pitchFamily="34" charset="0"/>
              <a:buChar char="•"/>
            </a:pPr>
            <a:r>
              <a:rPr lang="en-US" dirty="0" smtClean="0"/>
              <a:t>Developer Name</a:t>
            </a:r>
          </a:p>
          <a:p>
            <a:pPr marL="285750" indent="-285750">
              <a:buFont typeface="Arial" panose="020B0604020202020204" pitchFamily="34" charset="0"/>
              <a:buChar char="•"/>
            </a:pPr>
            <a:r>
              <a:rPr lang="en-US" dirty="0" smtClean="0"/>
              <a:t>Developer ID</a:t>
            </a:r>
          </a:p>
          <a:p>
            <a:pPr marL="285750" indent="-285750">
              <a:buFont typeface="Arial" panose="020B0604020202020204" pitchFamily="34" charset="0"/>
              <a:buChar char="•"/>
            </a:pPr>
            <a:r>
              <a:rPr lang="en-US" dirty="0" smtClean="0"/>
              <a:t>Developer Website</a:t>
            </a:r>
          </a:p>
          <a:p>
            <a:pPr marL="285750" indent="-285750">
              <a:buFont typeface="Arial" panose="020B0604020202020204" pitchFamily="34" charset="0"/>
              <a:buChar char="•"/>
            </a:pPr>
            <a:r>
              <a:rPr lang="en-US" dirty="0" smtClean="0"/>
              <a:t>Developed Games</a:t>
            </a:r>
          </a:p>
          <a:p>
            <a:pPr marL="285750" indent="-285750">
              <a:buFont typeface="Arial" panose="020B0604020202020204" pitchFamily="34" charset="0"/>
              <a:buChar char="•"/>
            </a:pPr>
            <a:r>
              <a:rPr lang="en-US" dirty="0" smtClean="0"/>
              <a:t>Monthly Revenue</a:t>
            </a:r>
          </a:p>
          <a:p>
            <a:pPr marL="285750" indent="-285750">
              <a:buFont typeface="Arial" panose="020B0604020202020204" pitchFamily="34" charset="0"/>
              <a:buChar char="•"/>
            </a:pPr>
            <a:r>
              <a:rPr lang="en-US" dirty="0" smtClean="0"/>
              <a:t>Total Revenue</a:t>
            </a:r>
          </a:p>
          <a:p>
            <a:pPr marL="285750" indent="-285750">
              <a:buFont typeface="Arial" panose="020B0604020202020204" pitchFamily="34" charset="0"/>
              <a:buChar char="•"/>
            </a:pPr>
            <a:endParaRPr lang="en-US" dirty="0" smtClean="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78221" y="2020611"/>
            <a:ext cx="5613779" cy="4837389"/>
          </a:xfrm>
        </p:spPr>
      </p:pic>
    </p:spTree>
    <p:extLst>
      <p:ext uri="{BB962C8B-B14F-4D97-AF65-F5344CB8AC3E}">
        <p14:creationId xmlns:p14="http://schemas.microsoft.com/office/powerpoint/2010/main" val="1741332863"/>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“Publishers” relation</a:t>
            </a:r>
            <a:endParaRPr lang="en-US" dirty="0"/>
          </a:p>
        </p:txBody>
      </p:sp>
      <p:sp>
        <p:nvSpPr>
          <p:cNvPr id="9" name="TextBox 8"/>
          <p:cNvSpPr txBox="1"/>
          <p:nvPr/>
        </p:nvSpPr>
        <p:spPr>
          <a:xfrm>
            <a:off x="1141413" y="2979402"/>
            <a:ext cx="5041024" cy="2585323"/>
          </a:xfrm>
          <a:prstGeom prst="rect">
            <a:avLst/>
          </a:prstGeom>
          <a:noFill/>
        </p:spPr>
        <p:txBody>
          <a:bodyPr wrap="square" rtlCol="0">
            <a:spAutoFit/>
          </a:bodyPr>
          <a:lstStyle/>
          <a:p>
            <a:r>
              <a:rPr lang="en-US" dirty="0" smtClean="0"/>
              <a:t>Contains the following attributes:</a:t>
            </a:r>
          </a:p>
          <a:p>
            <a:endParaRPr lang="en-US" dirty="0"/>
          </a:p>
          <a:p>
            <a:pPr marL="285750" indent="-285750">
              <a:buFont typeface="Arial" panose="020B0604020202020204" pitchFamily="34" charset="0"/>
              <a:buChar char="•"/>
            </a:pPr>
            <a:r>
              <a:rPr lang="en-US" dirty="0" smtClean="0"/>
              <a:t>Publisher Name</a:t>
            </a:r>
          </a:p>
          <a:p>
            <a:pPr marL="285750" indent="-285750">
              <a:buFont typeface="Arial" panose="020B0604020202020204" pitchFamily="34" charset="0"/>
              <a:buChar char="•"/>
            </a:pPr>
            <a:r>
              <a:rPr lang="en-US" dirty="0" smtClean="0"/>
              <a:t>Publisher ID</a:t>
            </a:r>
          </a:p>
          <a:p>
            <a:pPr marL="285750" indent="-285750">
              <a:buFont typeface="Arial" panose="020B0604020202020204" pitchFamily="34" charset="0"/>
              <a:buChar char="•"/>
            </a:pPr>
            <a:r>
              <a:rPr lang="en-US" dirty="0" smtClean="0"/>
              <a:t>Publisher Website</a:t>
            </a:r>
          </a:p>
          <a:p>
            <a:pPr marL="285750" indent="-285750">
              <a:buFont typeface="Arial" panose="020B0604020202020204" pitchFamily="34" charset="0"/>
              <a:buChar char="•"/>
            </a:pPr>
            <a:r>
              <a:rPr lang="en-US" dirty="0" smtClean="0"/>
              <a:t>Supported Developers</a:t>
            </a:r>
          </a:p>
          <a:p>
            <a:pPr marL="285750" indent="-285750">
              <a:buFont typeface="Arial" panose="020B0604020202020204" pitchFamily="34" charset="0"/>
              <a:buChar char="•"/>
            </a:pPr>
            <a:r>
              <a:rPr lang="en-US" dirty="0" smtClean="0"/>
              <a:t>Monthly Revenue</a:t>
            </a:r>
          </a:p>
          <a:p>
            <a:pPr marL="285750" indent="-285750">
              <a:buFont typeface="Arial" panose="020B0604020202020204" pitchFamily="34" charset="0"/>
              <a:buChar char="•"/>
            </a:pPr>
            <a:r>
              <a:rPr lang="en-US" dirty="0" smtClean="0"/>
              <a:t>Total Revenue</a:t>
            </a:r>
          </a:p>
          <a:p>
            <a:pPr marL="285750" indent="-285750">
              <a:buFont typeface="Arial" panose="020B0604020202020204" pitchFamily="34" charset="0"/>
              <a:buChar char="•"/>
            </a:pPr>
            <a:endParaRPr lang="en-US" dirty="0" smtClean="0"/>
          </a:p>
        </p:txBody>
      </p:sp>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990518" y="2258923"/>
            <a:ext cx="6201481" cy="4590903"/>
          </a:xfrm>
        </p:spPr>
      </p:pic>
    </p:spTree>
    <p:extLst>
      <p:ext uri="{BB962C8B-B14F-4D97-AF65-F5344CB8AC3E}">
        <p14:creationId xmlns:p14="http://schemas.microsoft.com/office/powerpoint/2010/main" val="1300801565"/>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“Reviews” relation</a:t>
            </a:r>
            <a:endParaRPr lang="en-US" dirty="0"/>
          </a:p>
        </p:txBody>
      </p:sp>
      <p:sp>
        <p:nvSpPr>
          <p:cNvPr id="9" name="TextBox 8"/>
          <p:cNvSpPr txBox="1"/>
          <p:nvPr/>
        </p:nvSpPr>
        <p:spPr>
          <a:xfrm>
            <a:off x="1141413" y="2979402"/>
            <a:ext cx="5041024" cy="2308324"/>
          </a:xfrm>
          <a:prstGeom prst="rect">
            <a:avLst/>
          </a:prstGeom>
          <a:noFill/>
        </p:spPr>
        <p:txBody>
          <a:bodyPr wrap="square" rtlCol="0">
            <a:spAutoFit/>
          </a:bodyPr>
          <a:lstStyle/>
          <a:p>
            <a:r>
              <a:rPr lang="en-US" dirty="0" smtClean="0"/>
              <a:t>Contains the following attributes:</a:t>
            </a:r>
          </a:p>
          <a:p>
            <a:endParaRPr lang="en-US" dirty="0"/>
          </a:p>
          <a:p>
            <a:pPr marL="285750" indent="-285750">
              <a:buFont typeface="Arial" panose="020B0604020202020204" pitchFamily="34" charset="0"/>
              <a:buChar char="•"/>
            </a:pPr>
            <a:r>
              <a:rPr lang="en-US" dirty="0" smtClean="0"/>
              <a:t>Game Reviewed</a:t>
            </a:r>
          </a:p>
          <a:p>
            <a:pPr marL="285750" indent="-285750">
              <a:buFont typeface="Arial" panose="020B0604020202020204" pitchFamily="34" charset="0"/>
              <a:buChar char="•"/>
            </a:pPr>
            <a:r>
              <a:rPr lang="en-US" dirty="0" smtClean="0"/>
              <a:t>Reviewer Name</a:t>
            </a:r>
          </a:p>
          <a:p>
            <a:pPr marL="285750" indent="-285750">
              <a:buFont typeface="Arial" panose="020B0604020202020204" pitchFamily="34" charset="0"/>
              <a:buChar char="•"/>
            </a:pPr>
            <a:r>
              <a:rPr lang="en-US" dirty="0" smtClean="0"/>
              <a:t>Rating</a:t>
            </a:r>
          </a:p>
          <a:p>
            <a:pPr marL="285750" indent="-285750">
              <a:buFont typeface="Arial" panose="020B0604020202020204" pitchFamily="34" charset="0"/>
              <a:buChar char="•"/>
            </a:pPr>
            <a:r>
              <a:rPr lang="en-US" dirty="0" smtClean="0"/>
              <a:t>Review Type (user or critic)</a:t>
            </a:r>
          </a:p>
          <a:p>
            <a:pPr marL="285750" indent="-285750">
              <a:buFont typeface="Arial" panose="020B0604020202020204" pitchFamily="34" charset="0"/>
              <a:buChar char="•"/>
            </a:pPr>
            <a:r>
              <a:rPr lang="en-US" dirty="0" smtClean="0"/>
              <a:t>Review Date</a:t>
            </a:r>
          </a:p>
          <a:p>
            <a:pPr marL="285750" indent="-285750">
              <a:buFont typeface="Arial" panose="020B0604020202020204" pitchFamily="34" charset="0"/>
              <a:buChar char="•"/>
            </a:pPr>
            <a:endParaRPr lang="en-US" dirty="0" smtClean="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00430" y="2610134"/>
            <a:ext cx="6091570" cy="4087504"/>
          </a:xfrm>
        </p:spPr>
      </p:pic>
    </p:spTree>
    <p:extLst>
      <p:ext uri="{BB962C8B-B14F-4D97-AF65-F5344CB8AC3E}">
        <p14:creationId xmlns:p14="http://schemas.microsoft.com/office/powerpoint/2010/main" val="4090610646"/>
      </p:ext>
    </p:extLst>
  </p:cSld>
  <p:clrMapOvr>
    <a:masterClrMapping/>
  </p:clrMapOvr>
  <p:transition spd="slow">
    <p:cove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360</TotalTime>
  <Words>379</Words>
  <Application>Microsoft Office PowerPoint</Application>
  <PresentationFormat>Widescreen</PresentationFormat>
  <Paragraphs>106</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Century Gothic</vt:lpstr>
      <vt:lpstr>Mesh</vt:lpstr>
      <vt:lpstr>Digital Game Store Management System</vt:lpstr>
      <vt:lpstr>Overview</vt:lpstr>
      <vt:lpstr>Features</vt:lpstr>
      <vt:lpstr>Database Model and Relations</vt:lpstr>
      <vt:lpstr>“Games” relation</vt:lpstr>
      <vt:lpstr>“Players” relation</vt:lpstr>
      <vt:lpstr>“Developers” relation</vt:lpstr>
      <vt:lpstr>“Publishers” relation</vt:lpstr>
      <vt:lpstr>“Reviews” relation</vt:lpstr>
      <vt:lpstr>Design (E-R DIAGRAM)</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Game Store Management System</dc:title>
  <dc:creator>User</dc:creator>
  <cp:lastModifiedBy>User</cp:lastModifiedBy>
  <cp:revision>27</cp:revision>
  <dcterms:created xsi:type="dcterms:W3CDTF">2020-09-08T18:35:16Z</dcterms:created>
  <dcterms:modified xsi:type="dcterms:W3CDTF">2020-09-30T09:00:16Z</dcterms:modified>
</cp:coreProperties>
</file>