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CC0A-7F3F-EB44-F998-C06ADA03C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FBBADF-B6F6-6676-D8EA-4C4498462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45ABCC-4A41-3A23-6B75-3F3808E47B27}"/>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5" name="Footer Placeholder 4">
            <a:extLst>
              <a:ext uri="{FF2B5EF4-FFF2-40B4-BE49-F238E27FC236}">
                <a16:creationId xmlns:a16="http://schemas.microsoft.com/office/drawing/2014/main" id="{54074662-9768-4BF6-0FD0-4790218D8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72797-6A51-A816-3467-27A4B5744532}"/>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231331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06DA1-D841-82A9-EBFB-89D39C46EE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A134C-4441-167A-E657-B245D2B924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E0CAC-3247-41E3-5B5B-4C30DE0BEC9E}"/>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5" name="Footer Placeholder 4">
            <a:extLst>
              <a:ext uri="{FF2B5EF4-FFF2-40B4-BE49-F238E27FC236}">
                <a16:creationId xmlns:a16="http://schemas.microsoft.com/office/drawing/2014/main" id="{F2236F7A-6E54-4894-CCA3-F734EA17B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C71D0-74B9-ACBD-C6BF-4D5047104B76}"/>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108270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39D87-5985-5E52-5793-B976E8193F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FA0893-432F-195C-E38D-E63DFC3DD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D3D8F-E2E2-C257-8589-5847EFEDACF4}"/>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5" name="Footer Placeholder 4">
            <a:extLst>
              <a:ext uri="{FF2B5EF4-FFF2-40B4-BE49-F238E27FC236}">
                <a16:creationId xmlns:a16="http://schemas.microsoft.com/office/drawing/2014/main" id="{31AEBFE6-FF16-52ED-58CB-9997E5B25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03B52-DA5A-7E34-57E1-3AEC9B0FE91C}"/>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409628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8B33-A731-7767-1558-D2B979B2F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B9535B-62F8-7286-40A3-878376E35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7D7D8-E269-C2F0-BB35-A00F8B44725C}"/>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5" name="Footer Placeholder 4">
            <a:extLst>
              <a:ext uri="{FF2B5EF4-FFF2-40B4-BE49-F238E27FC236}">
                <a16:creationId xmlns:a16="http://schemas.microsoft.com/office/drawing/2014/main" id="{617366F1-1837-2FB7-8DA9-BF5CF0E17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9085F-8DBD-6DA3-0F5C-FD0FD04DFF41}"/>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239462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283A-35D7-5894-BC94-171D2D0A1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ACBF1-12C4-30BF-C7CF-23BA86C88A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E6438-571B-F361-E111-FAB498BB0E47}"/>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5" name="Footer Placeholder 4">
            <a:extLst>
              <a:ext uri="{FF2B5EF4-FFF2-40B4-BE49-F238E27FC236}">
                <a16:creationId xmlns:a16="http://schemas.microsoft.com/office/drawing/2014/main" id="{710430DA-6A3A-A7E0-9C33-D14A9C6DF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1C21D-C3B8-8557-82A0-4655C228D2B9}"/>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286162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FBFA-5894-BCC1-06D0-72CD74992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EDED9-3444-A2C0-FFEC-CC7EC3671D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CE7586-0136-890E-52A9-53E4747985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E1C15F-31A3-FD71-6AEE-2B7E0E989F26}"/>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6" name="Footer Placeholder 5">
            <a:extLst>
              <a:ext uri="{FF2B5EF4-FFF2-40B4-BE49-F238E27FC236}">
                <a16:creationId xmlns:a16="http://schemas.microsoft.com/office/drawing/2014/main" id="{5F7A08CC-3A16-AFFA-F591-0B93FE453D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AB90E-C93F-F9CC-117E-A5EFFD15895D}"/>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290832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406D-75C7-12F0-9795-B0CFBC8DC9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613F66-95E3-92C8-E5C1-B3F5D7F0C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970016-D775-0E83-8433-5462060D1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D5A8AD-0427-A475-2DBA-DDDC1C92D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EC70E-E151-3FBD-2C63-035EC08B41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C4592-65C5-0A85-BCC7-A0D48C870B6F}"/>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8" name="Footer Placeholder 7">
            <a:extLst>
              <a:ext uri="{FF2B5EF4-FFF2-40B4-BE49-F238E27FC236}">
                <a16:creationId xmlns:a16="http://schemas.microsoft.com/office/drawing/2014/main" id="{CF28C3D1-9A5B-5D5C-E8F3-93621D89F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6CD31E-9E49-3354-C09A-55DB7B4800E3}"/>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2642695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9D7A-56D6-08FF-ED11-D8FA3C0EF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8D9F30-D04C-E7DA-AB10-F06F29580DB3}"/>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4" name="Footer Placeholder 3">
            <a:extLst>
              <a:ext uri="{FF2B5EF4-FFF2-40B4-BE49-F238E27FC236}">
                <a16:creationId xmlns:a16="http://schemas.microsoft.com/office/drawing/2014/main" id="{D31D393B-3F07-1D16-B527-8793079F75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1BD042-FC72-8C8A-9A4E-349212A062D4}"/>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338833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2BC0D-CE46-C001-3A62-090B7885D590}"/>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3" name="Footer Placeholder 2">
            <a:extLst>
              <a:ext uri="{FF2B5EF4-FFF2-40B4-BE49-F238E27FC236}">
                <a16:creationId xmlns:a16="http://schemas.microsoft.com/office/drawing/2014/main" id="{8322FB45-14CE-E1F7-8DB5-310A890595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640F6C-8B79-656A-C60B-F6223A6326C0}"/>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241148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88F3-F4A6-7C11-6D44-A7DB9E4D0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DC6FD1-3713-FF0A-4DCD-01036AF0BC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E5AEEE-3A28-8972-EE6A-1A6C77B93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F4982-868E-3A86-B99F-1BFED8ECD216}"/>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6" name="Footer Placeholder 5">
            <a:extLst>
              <a:ext uri="{FF2B5EF4-FFF2-40B4-BE49-F238E27FC236}">
                <a16:creationId xmlns:a16="http://schemas.microsoft.com/office/drawing/2014/main" id="{57CF12D2-38B4-3236-CA16-170246400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0FF2D-FF4E-EBE4-A894-6E36259CD1F6}"/>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155669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7CCA-2068-93C3-89B1-C81ECBCAD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01CEC1-3E25-0D1D-EEBD-136F80CDF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5193FD-EEE6-AF46-3F9B-E3296EFB3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7C26E-A8EB-433E-A660-3C551880EB96}"/>
              </a:ext>
            </a:extLst>
          </p:cNvPr>
          <p:cNvSpPr>
            <a:spLocks noGrp="1"/>
          </p:cNvSpPr>
          <p:nvPr>
            <p:ph type="dt" sz="half" idx="10"/>
          </p:nvPr>
        </p:nvSpPr>
        <p:spPr/>
        <p:txBody>
          <a:bodyPr/>
          <a:lstStyle/>
          <a:p>
            <a:fld id="{CCD27618-F070-473B-A8C8-89C1DBE446F0}" type="datetimeFigureOut">
              <a:rPr lang="en-US" smtClean="0"/>
              <a:t>5/5/2024</a:t>
            </a:fld>
            <a:endParaRPr lang="en-US"/>
          </a:p>
        </p:txBody>
      </p:sp>
      <p:sp>
        <p:nvSpPr>
          <p:cNvPr id="6" name="Footer Placeholder 5">
            <a:extLst>
              <a:ext uri="{FF2B5EF4-FFF2-40B4-BE49-F238E27FC236}">
                <a16:creationId xmlns:a16="http://schemas.microsoft.com/office/drawing/2014/main" id="{F4422EC1-B7B8-9434-BEF6-B72556FE4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CCBF4-FC36-01D5-2ECB-16863173476B}"/>
              </a:ext>
            </a:extLst>
          </p:cNvPr>
          <p:cNvSpPr>
            <a:spLocks noGrp="1"/>
          </p:cNvSpPr>
          <p:nvPr>
            <p:ph type="sldNum" sz="quarter" idx="12"/>
          </p:nvPr>
        </p:nvSpPr>
        <p:spPr/>
        <p:txBody>
          <a:bodyPr/>
          <a:lstStyle/>
          <a:p>
            <a:fld id="{8714F1AC-C617-4990-A9DA-8F64E165349A}" type="slidenum">
              <a:rPr lang="en-US" smtClean="0"/>
              <a:t>‹#›</a:t>
            </a:fld>
            <a:endParaRPr lang="en-US"/>
          </a:p>
        </p:txBody>
      </p:sp>
    </p:spTree>
    <p:extLst>
      <p:ext uri="{BB962C8B-B14F-4D97-AF65-F5344CB8AC3E}">
        <p14:creationId xmlns:p14="http://schemas.microsoft.com/office/powerpoint/2010/main" val="59784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4672C-6669-8F89-85CF-7E8FD892C1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93ECD1-1707-59E9-CC16-F37090BE5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45E76-72A8-0D91-63AA-6D6051D38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27618-F070-473B-A8C8-89C1DBE446F0}" type="datetimeFigureOut">
              <a:rPr lang="en-US" smtClean="0"/>
              <a:t>5/5/2024</a:t>
            </a:fld>
            <a:endParaRPr lang="en-US"/>
          </a:p>
        </p:txBody>
      </p:sp>
      <p:sp>
        <p:nvSpPr>
          <p:cNvPr id="5" name="Footer Placeholder 4">
            <a:extLst>
              <a:ext uri="{FF2B5EF4-FFF2-40B4-BE49-F238E27FC236}">
                <a16:creationId xmlns:a16="http://schemas.microsoft.com/office/drawing/2014/main" id="{35E4CB12-2C76-2EAC-3358-73F22D4FB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7D5AAA-B063-DD37-AD43-5BBBAB27D5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14F1AC-C617-4990-A9DA-8F64E165349A}" type="slidenum">
              <a:rPr lang="en-US" smtClean="0"/>
              <a:t>‹#›</a:t>
            </a:fld>
            <a:endParaRPr lang="en-US"/>
          </a:p>
        </p:txBody>
      </p:sp>
    </p:spTree>
    <p:extLst>
      <p:ext uri="{BB962C8B-B14F-4D97-AF65-F5344CB8AC3E}">
        <p14:creationId xmlns:p14="http://schemas.microsoft.com/office/powerpoint/2010/main" val="1272483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F600-6F72-1C53-F7AA-8F381D8727B9}"/>
              </a:ext>
            </a:extLst>
          </p:cNvPr>
          <p:cNvSpPr>
            <a:spLocks noGrp="1"/>
          </p:cNvSpPr>
          <p:nvPr>
            <p:ph type="ctrTitle"/>
          </p:nvPr>
        </p:nvSpPr>
        <p:spPr/>
        <p:txBody>
          <a:bodyPr/>
          <a:lstStyle/>
          <a:p>
            <a:r>
              <a:rPr lang="en-US" dirty="0"/>
              <a:t>Information Management Assignment 4</a:t>
            </a:r>
          </a:p>
        </p:txBody>
      </p:sp>
      <p:sp>
        <p:nvSpPr>
          <p:cNvPr id="3" name="Subtitle 2">
            <a:extLst>
              <a:ext uri="{FF2B5EF4-FFF2-40B4-BE49-F238E27FC236}">
                <a16:creationId xmlns:a16="http://schemas.microsoft.com/office/drawing/2014/main" id="{99EC06EA-FE96-C7F0-2D8A-A614A11126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355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D7450-D996-5DF7-7BE2-5585A6BEF588}"/>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B1D547BC-DB34-A68E-B134-89CB8D821D06}"/>
              </a:ext>
            </a:extLst>
          </p:cNvPr>
          <p:cNvSpPr>
            <a:spLocks noGrp="1"/>
          </p:cNvSpPr>
          <p:nvPr>
            <p:ph idx="1"/>
          </p:nvPr>
        </p:nvSpPr>
        <p:spPr/>
        <p:txBody>
          <a:bodyPr>
            <a:normAutofit fontScale="70000" lnSpcReduction="20000"/>
          </a:bodyPr>
          <a:lstStyle/>
          <a:p>
            <a:pPr>
              <a:buFont typeface="+mj-lt"/>
              <a:buAutoNum type="arabicPeriod"/>
            </a:pPr>
            <a:r>
              <a:rPr lang="en-US" b="1" dirty="0"/>
              <a:t>Strong Entity Set</a:t>
            </a:r>
            <a:r>
              <a:rPr lang="en-US" dirty="0"/>
              <a:t>:</a:t>
            </a:r>
          </a:p>
          <a:p>
            <a:pPr marL="742950" lvl="1" indent="-285750">
              <a:buFont typeface="+mj-lt"/>
              <a:buAutoNum type="arabicPeriod"/>
            </a:pPr>
            <a:r>
              <a:rPr lang="en-US" dirty="0"/>
              <a:t>A strong entity set is an entity set that has a primary key attribute of its own.</a:t>
            </a:r>
          </a:p>
          <a:p>
            <a:pPr marL="742950" lvl="1" indent="-285750">
              <a:buFont typeface="+mj-lt"/>
              <a:buAutoNum type="arabicPeriod"/>
            </a:pPr>
            <a:r>
              <a:rPr lang="en-US" dirty="0"/>
              <a:t>It can be uniquely identified by its own attributes, without the need for any other entity set.</a:t>
            </a:r>
          </a:p>
          <a:p>
            <a:pPr marL="742950" lvl="1" indent="-285750">
              <a:buFont typeface="+mj-lt"/>
              <a:buAutoNum type="arabicPeriod"/>
            </a:pPr>
            <a:r>
              <a:rPr lang="en-US" dirty="0"/>
              <a:t>Strong entities are independent and have existence on their own in the database.</a:t>
            </a:r>
          </a:p>
          <a:p>
            <a:pPr marL="742950" lvl="1" indent="-285750">
              <a:buFont typeface="+mj-lt"/>
              <a:buAutoNum type="arabicPeriod"/>
            </a:pPr>
            <a:r>
              <a:rPr lang="en-US" dirty="0"/>
              <a:t>Example: Suppose we have an entity set called "Car" with attributes such as </a:t>
            </a:r>
            <a:r>
              <a:rPr lang="en-US" dirty="0" err="1"/>
              <a:t>Car_ID</a:t>
            </a:r>
            <a:r>
              <a:rPr lang="en-US" dirty="0"/>
              <a:t>, Make, Model, and Year. Here, "</a:t>
            </a:r>
            <a:r>
              <a:rPr lang="en-US" dirty="0" err="1"/>
              <a:t>Car_ID</a:t>
            </a:r>
            <a:r>
              <a:rPr lang="en-US" dirty="0"/>
              <a:t>" could serve as the primary key, uniquely identifying each car in the database.</a:t>
            </a:r>
          </a:p>
          <a:p>
            <a:pPr>
              <a:buFont typeface="+mj-lt"/>
              <a:buAutoNum type="arabicPeriod"/>
            </a:pPr>
            <a:r>
              <a:rPr lang="en-US" b="1" dirty="0"/>
              <a:t>Weak Entity Set</a:t>
            </a:r>
            <a:r>
              <a:rPr lang="en-US" dirty="0"/>
              <a:t>:</a:t>
            </a:r>
          </a:p>
          <a:p>
            <a:pPr marL="742950" lvl="1" indent="-285750">
              <a:buFont typeface="+mj-lt"/>
              <a:buAutoNum type="arabicPeriod"/>
            </a:pPr>
            <a:r>
              <a:rPr lang="en-US" dirty="0"/>
              <a:t>A weak entity set is an entity set that does not have a primary key attribute of its own.</a:t>
            </a:r>
          </a:p>
          <a:p>
            <a:pPr marL="742950" lvl="1" indent="-285750">
              <a:buFont typeface="+mj-lt"/>
              <a:buAutoNum type="arabicPeriod"/>
            </a:pPr>
            <a:r>
              <a:rPr lang="en-US" dirty="0"/>
              <a:t>It depends on another entity set, called the identifying or owner entity set, for its existence and identification.</a:t>
            </a:r>
          </a:p>
          <a:p>
            <a:pPr marL="742950" lvl="1" indent="-285750">
              <a:buFont typeface="+mj-lt"/>
              <a:buAutoNum type="arabicPeriod"/>
            </a:pPr>
            <a:r>
              <a:rPr lang="en-US" dirty="0"/>
              <a:t>Weak entities are identified by a partial key, which is the combination of their own attributes and the primary key of the owning entity set.</a:t>
            </a:r>
          </a:p>
          <a:p>
            <a:pPr marL="742950" lvl="1" indent="-285750">
              <a:buFont typeface="+mj-lt"/>
              <a:buAutoNum type="arabicPeriod"/>
            </a:pPr>
            <a:r>
              <a:rPr lang="en-US" dirty="0"/>
              <a:t>Example: Consider an entity set called "</a:t>
            </a:r>
            <a:r>
              <a:rPr lang="en-US" dirty="0" err="1"/>
              <a:t>Invoice_Item</a:t>
            </a:r>
            <a:r>
              <a:rPr lang="en-US" dirty="0"/>
              <a:t>", representing individual items on an invoice. Each invoice item may have attributes like </a:t>
            </a:r>
            <a:r>
              <a:rPr lang="en-US" dirty="0" err="1"/>
              <a:t>Item_ID</a:t>
            </a:r>
            <a:r>
              <a:rPr lang="en-US" dirty="0"/>
              <a:t>, Description, and Quantity. However, it cannot be uniquely identified by just its own attributes; it needs to be associated with an invoice (the owner entity set). So, the partial key for "</a:t>
            </a:r>
            <a:r>
              <a:rPr lang="en-US" dirty="0" err="1"/>
              <a:t>Invoice_Item</a:t>
            </a:r>
            <a:r>
              <a:rPr lang="en-US" dirty="0"/>
              <a:t>" would be a combination of its attributes and the primary key of the "Invoice" entity set.</a:t>
            </a:r>
          </a:p>
        </p:txBody>
      </p:sp>
    </p:spTree>
    <p:extLst>
      <p:ext uri="{BB962C8B-B14F-4D97-AF65-F5344CB8AC3E}">
        <p14:creationId xmlns:p14="http://schemas.microsoft.com/office/powerpoint/2010/main" val="143620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880F-34B1-5A11-7C5C-36154F0FFE4F}"/>
              </a:ext>
            </a:extLst>
          </p:cNvPr>
          <p:cNvSpPr>
            <a:spLocks noGrp="1"/>
          </p:cNvSpPr>
          <p:nvPr>
            <p:ph type="title"/>
          </p:nvPr>
        </p:nvSpPr>
        <p:spPr/>
        <p:txBody>
          <a:bodyPr/>
          <a:lstStyle/>
          <a:p>
            <a:r>
              <a:rPr lang="en-US" dirty="0"/>
              <a:t>Question 3a.</a:t>
            </a:r>
          </a:p>
        </p:txBody>
      </p:sp>
      <p:sp>
        <p:nvSpPr>
          <p:cNvPr id="5" name="Content Placeholder 4">
            <a:extLst>
              <a:ext uri="{FF2B5EF4-FFF2-40B4-BE49-F238E27FC236}">
                <a16:creationId xmlns:a16="http://schemas.microsoft.com/office/drawing/2014/main" id="{154ECFFD-890E-FC3E-4EE6-C09675B5FB79}"/>
              </a:ext>
            </a:extLst>
          </p:cNvPr>
          <p:cNvSpPr>
            <a:spLocks noGrp="1"/>
          </p:cNvSpPr>
          <p:nvPr>
            <p:ph idx="1"/>
          </p:nvPr>
        </p:nvSpPr>
        <p:spPr/>
        <p:txBody>
          <a:bodyPr/>
          <a:lstStyle/>
          <a:p>
            <a:r>
              <a:rPr lang="en-US" dirty="0"/>
              <a:t>The “Natural Join” keyword combines rows from the two tables where the values of the common columns match, and it is applied in the same way regardless of whether it appears once or multiple times in the “from” clause.</a:t>
            </a:r>
          </a:p>
        </p:txBody>
      </p:sp>
    </p:spTree>
    <p:extLst>
      <p:ext uri="{BB962C8B-B14F-4D97-AF65-F5344CB8AC3E}">
        <p14:creationId xmlns:p14="http://schemas.microsoft.com/office/powerpoint/2010/main" val="168623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A419-01BD-7F7F-C114-B7EEE614D3B2}"/>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2949129F-7B47-427B-FD67-A164CCEF16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91270"/>
            <a:ext cx="10515600" cy="2620048"/>
          </a:xfrm>
        </p:spPr>
      </p:pic>
    </p:spTree>
    <p:extLst>
      <p:ext uri="{BB962C8B-B14F-4D97-AF65-F5344CB8AC3E}">
        <p14:creationId xmlns:p14="http://schemas.microsoft.com/office/powerpoint/2010/main" val="2087058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8495-E7AA-523C-B29D-36695BD6EC32}"/>
              </a:ext>
            </a:extLst>
          </p:cNvPr>
          <p:cNvSpPr>
            <a:spLocks noGrp="1"/>
          </p:cNvSpPr>
          <p:nvPr>
            <p:ph type="title"/>
          </p:nvPr>
        </p:nvSpPr>
        <p:spPr/>
        <p:txBody>
          <a:bodyPr/>
          <a:lstStyle/>
          <a:p>
            <a:r>
              <a:rPr lang="en-US"/>
              <a:t>3b.</a:t>
            </a:r>
          </a:p>
        </p:txBody>
      </p:sp>
      <p:pic>
        <p:nvPicPr>
          <p:cNvPr id="5" name="Content Placeholder 4" descr="A computer screen shot of a computer screen&#10;&#10;Description automatically generated">
            <a:extLst>
              <a:ext uri="{FF2B5EF4-FFF2-40B4-BE49-F238E27FC236}">
                <a16:creationId xmlns:a16="http://schemas.microsoft.com/office/drawing/2014/main" id="{E7DE602C-7A73-C5DD-2AED-C0E975829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860619"/>
            <a:ext cx="10515600" cy="2281350"/>
          </a:xfrm>
        </p:spPr>
      </p:pic>
    </p:spTree>
    <p:extLst>
      <p:ext uri="{BB962C8B-B14F-4D97-AF65-F5344CB8AC3E}">
        <p14:creationId xmlns:p14="http://schemas.microsoft.com/office/powerpoint/2010/main" val="29059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324</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Information Management Assignment 4</vt:lpstr>
      <vt:lpstr>Question 1</vt:lpstr>
      <vt:lpstr>Question 3a.</vt:lpstr>
      <vt:lpstr>PowerPoint Presentation</vt:lpstr>
      <vt:lpstr>3b.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 Assignment 4</dc:title>
  <dc:creator>Christopher Womble</dc:creator>
  <cp:lastModifiedBy>Christopher Womble</cp:lastModifiedBy>
  <cp:revision>1</cp:revision>
  <dcterms:created xsi:type="dcterms:W3CDTF">2024-05-06T01:07:50Z</dcterms:created>
  <dcterms:modified xsi:type="dcterms:W3CDTF">2024-05-06T01:18:11Z</dcterms:modified>
</cp:coreProperties>
</file>