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15E45-C81F-4255-9CE4-BCEC6E52389B}" v="8" dt="2024-05-06T02:08:35.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E7315E45-C81F-4255-9CE4-BCEC6E52389B}"/>
    <pc:docChg chg="custSel addSld modSld">
      <pc:chgData name="Christopher Womble" userId="327957935e72a9fa" providerId="LiveId" clId="{E7315E45-C81F-4255-9CE4-BCEC6E52389B}" dt="2024-05-06T02:08:38.262" v="202" actId="26606"/>
      <pc:docMkLst>
        <pc:docMk/>
      </pc:docMkLst>
      <pc:sldChg chg="modSp mod">
        <pc:chgData name="Christopher Womble" userId="327957935e72a9fa" providerId="LiveId" clId="{E7315E45-C81F-4255-9CE4-BCEC6E52389B}" dt="2024-05-06T01:55:27.352" v="20" actId="255"/>
        <pc:sldMkLst>
          <pc:docMk/>
          <pc:sldMk cId="2930138445" sldId="258"/>
        </pc:sldMkLst>
        <pc:spChg chg="mod">
          <ac:chgData name="Christopher Womble" userId="327957935e72a9fa" providerId="LiveId" clId="{E7315E45-C81F-4255-9CE4-BCEC6E52389B}" dt="2024-05-06T01:53:17.852" v="9" actId="20577"/>
          <ac:spMkLst>
            <pc:docMk/>
            <pc:sldMk cId="2930138445" sldId="258"/>
            <ac:spMk id="2" creationId="{DF1D1845-070F-96C7-5273-C28D81536779}"/>
          </ac:spMkLst>
        </pc:spChg>
        <pc:spChg chg="mod">
          <ac:chgData name="Christopher Womble" userId="327957935e72a9fa" providerId="LiveId" clId="{E7315E45-C81F-4255-9CE4-BCEC6E52389B}" dt="2024-05-06T01:55:27.352" v="20" actId="255"/>
          <ac:spMkLst>
            <pc:docMk/>
            <pc:sldMk cId="2930138445" sldId="258"/>
            <ac:spMk id="3" creationId="{0D647E3B-0B78-A04E-BAFD-F1842623D713}"/>
          </ac:spMkLst>
        </pc:spChg>
      </pc:sldChg>
      <pc:sldChg chg="addSp delSp modSp new mod">
        <pc:chgData name="Christopher Womble" userId="327957935e72a9fa" providerId="LiveId" clId="{E7315E45-C81F-4255-9CE4-BCEC6E52389B}" dt="2024-05-06T02:07:07.123" v="185" actId="20577"/>
        <pc:sldMkLst>
          <pc:docMk/>
          <pc:sldMk cId="914701513" sldId="259"/>
        </pc:sldMkLst>
        <pc:spChg chg="mod">
          <ac:chgData name="Christopher Womble" userId="327957935e72a9fa" providerId="LiveId" clId="{E7315E45-C81F-4255-9CE4-BCEC6E52389B}" dt="2024-05-06T02:07:07.123" v="185" actId="20577"/>
          <ac:spMkLst>
            <pc:docMk/>
            <pc:sldMk cId="914701513" sldId="259"/>
            <ac:spMk id="2" creationId="{C1D6579F-B99E-67E7-7B77-9E55E73508BA}"/>
          </ac:spMkLst>
        </pc:spChg>
        <pc:spChg chg="del mod">
          <ac:chgData name="Christopher Womble" userId="327957935e72a9fa" providerId="LiveId" clId="{E7315E45-C81F-4255-9CE4-BCEC6E52389B}" dt="2024-05-06T02:04:33.594" v="172" actId="931"/>
          <ac:spMkLst>
            <pc:docMk/>
            <pc:sldMk cId="914701513" sldId="259"/>
            <ac:spMk id="3" creationId="{923A063B-AD93-3170-45A5-6183AC7B31E7}"/>
          </ac:spMkLst>
        </pc:spChg>
        <pc:picChg chg="add mod">
          <ac:chgData name="Christopher Womble" userId="327957935e72a9fa" providerId="LiveId" clId="{E7315E45-C81F-4255-9CE4-BCEC6E52389B}" dt="2024-05-06T02:04:42.633" v="175" actId="1076"/>
          <ac:picMkLst>
            <pc:docMk/>
            <pc:sldMk cId="914701513" sldId="259"/>
            <ac:picMk id="5" creationId="{7CF564AD-A2EE-967D-1F95-5B6090C49FF5}"/>
          </ac:picMkLst>
        </pc:picChg>
        <pc:picChg chg="add mod">
          <ac:chgData name="Christopher Womble" userId="327957935e72a9fa" providerId="LiveId" clId="{E7315E45-C81F-4255-9CE4-BCEC6E52389B}" dt="2024-05-06T02:05:43.533" v="179" actId="962"/>
          <ac:picMkLst>
            <pc:docMk/>
            <pc:sldMk cId="914701513" sldId="259"/>
            <ac:picMk id="7" creationId="{39C966B4-8560-6EBB-6FF1-9409A4758FC0}"/>
          </ac:picMkLst>
        </pc:picChg>
        <pc:picChg chg="add mod">
          <ac:chgData name="Christopher Womble" userId="327957935e72a9fa" providerId="LiveId" clId="{E7315E45-C81F-4255-9CE4-BCEC6E52389B}" dt="2024-05-06T02:06:37.833" v="183" actId="962"/>
          <ac:picMkLst>
            <pc:docMk/>
            <pc:sldMk cId="914701513" sldId="259"/>
            <ac:picMk id="9" creationId="{2DF61E87-514E-6EB4-D411-4EFD174EA0B7}"/>
          </ac:picMkLst>
        </pc:picChg>
      </pc:sldChg>
      <pc:sldChg chg="addSp delSp modSp new mod setBg">
        <pc:chgData name="Christopher Womble" userId="327957935e72a9fa" providerId="LiveId" clId="{E7315E45-C81F-4255-9CE4-BCEC6E52389B}" dt="2024-05-06T02:08:38.262" v="202" actId="26606"/>
        <pc:sldMkLst>
          <pc:docMk/>
          <pc:sldMk cId="2904213314" sldId="260"/>
        </pc:sldMkLst>
        <pc:spChg chg="mod">
          <ac:chgData name="Christopher Womble" userId="327957935e72a9fa" providerId="LiveId" clId="{E7315E45-C81F-4255-9CE4-BCEC6E52389B}" dt="2024-05-06T02:08:38.262" v="202" actId="26606"/>
          <ac:spMkLst>
            <pc:docMk/>
            <pc:sldMk cId="2904213314" sldId="260"/>
            <ac:spMk id="2" creationId="{27CC19E6-D723-993E-9D84-50E1557AA99D}"/>
          </ac:spMkLst>
        </pc:spChg>
        <pc:spChg chg="add del">
          <ac:chgData name="Christopher Womble" userId="327957935e72a9fa" providerId="LiveId" clId="{E7315E45-C81F-4255-9CE4-BCEC6E52389B}" dt="2024-05-06T02:08:35.153" v="201"/>
          <ac:spMkLst>
            <pc:docMk/>
            <pc:sldMk cId="2904213314" sldId="260"/>
            <ac:spMk id="3" creationId="{7CDC8070-76CA-AAF1-881C-C5CC2EDC922B}"/>
          </ac:spMkLst>
        </pc:spChg>
        <pc:spChg chg="add mod">
          <ac:chgData name="Christopher Womble" userId="327957935e72a9fa" providerId="LiveId" clId="{E7315E45-C81F-4255-9CE4-BCEC6E52389B}" dt="2024-05-06T02:08:02.404" v="198"/>
          <ac:spMkLst>
            <pc:docMk/>
            <pc:sldMk cId="2904213314" sldId="260"/>
            <ac:spMk id="4" creationId="{D9E23257-9943-402E-0270-7156CFF959A5}"/>
          </ac:spMkLst>
        </pc:spChg>
        <pc:spChg chg="add mod">
          <ac:chgData name="Christopher Womble" userId="327957935e72a9fa" providerId="LiveId" clId="{E7315E45-C81F-4255-9CE4-BCEC6E52389B}" dt="2024-05-06T02:08:25.172" v="200"/>
          <ac:spMkLst>
            <pc:docMk/>
            <pc:sldMk cId="2904213314" sldId="260"/>
            <ac:spMk id="5" creationId="{C61959B7-0960-B48B-723F-53CC3AE34DD9}"/>
          </ac:spMkLst>
        </pc:spChg>
        <pc:spChg chg="add mod">
          <ac:chgData name="Christopher Womble" userId="327957935e72a9fa" providerId="LiveId" clId="{E7315E45-C81F-4255-9CE4-BCEC6E52389B}" dt="2024-05-06T02:08:38.262" v="202" actId="26606"/>
          <ac:spMkLst>
            <pc:docMk/>
            <pc:sldMk cId="2904213314" sldId="260"/>
            <ac:spMk id="6" creationId="{6F8A9BDE-F2EE-CCDB-96B6-5A222646DA9A}"/>
          </ac:spMkLst>
        </pc:spChg>
        <pc:spChg chg="add">
          <ac:chgData name="Christopher Womble" userId="327957935e72a9fa" providerId="LiveId" clId="{E7315E45-C81F-4255-9CE4-BCEC6E52389B}" dt="2024-05-06T02:08:38.262" v="202" actId="26606"/>
          <ac:spMkLst>
            <pc:docMk/>
            <pc:sldMk cId="2904213314" sldId="260"/>
            <ac:spMk id="12" creationId="{3ECBE1F1-D69B-4AFA-ABD5-8E41720EF6DE}"/>
          </ac:spMkLst>
        </pc:spChg>
        <pc:spChg chg="add">
          <ac:chgData name="Christopher Womble" userId="327957935e72a9fa" providerId="LiveId" clId="{E7315E45-C81F-4255-9CE4-BCEC6E52389B}" dt="2024-05-06T02:08:38.262" v="202" actId="26606"/>
          <ac:spMkLst>
            <pc:docMk/>
            <pc:sldMk cId="2904213314" sldId="260"/>
            <ac:spMk id="14" creationId="{603A6265-E10C-4B85-9C20-E75FCAF9CC63}"/>
          </ac:spMkLst>
        </pc:spChg>
        <pc:picChg chg="add">
          <ac:chgData name="Christopher Womble" userId="327957935e72a9fa" providerId="LiveId" clId="{E7315E45-C81F-4255-9CE4-BCEC6E52389B}" dt="2024-05-06T02:08:38.262" v="202" actId="26606"/>
          <ac:picMkLst>
            <pc:docMk/>
            <pc:sldMk cId="2904213314" sldId="260"/>
            <ac:picMk id="8" creationId="{52C438F0-AE46-EFAD-CFEB-D39A5F34B6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8FE7-3BE0-39F6-C1B0-A9858961E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E9203-E76B-4653-1C80-DEC4C14AF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9B7717-92C2-21E1-198C-53B25716A290}"/>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9ECCD22D-D027-ED62-E6AB-962F5BBD6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698EC-5760-52EB-70FF-212A7FF58B05}"/>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1553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E115-AA20-57FF-D2BB-2A6D101FF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2664C-B9F2-8B1D-582A-6DE412088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211F7-69E5-C679-891A-D31AFF143758}"/>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18723EEB-BC41-407C-7B91-288A81B57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33D3A-F7DE-2BCD-12AB-53B10855773B}"/>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44569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E132A-B69B-D2BD-017C-07F0F9CE66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BDDFB-CFF1-4BFA-25FC-630B9508C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5CBA7-8F8E-B492-4423-C96D3CD725F9}"/>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DE58FB5F-0EEF-A5D4-A599-9D76EB26C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8CEFC-0FF5-3E38-AB37-0D8B07C93AF2}"/>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124447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561B-EE3D-2285-7ECE-FCE73E1BE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4F7F3-5C78-E559-605F-13C34639B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76ADA-3D23-69EA-E7CE-BF660582850A}"/>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DC55DCAD-86C8-6AEF-C824-470380A22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21CCB-D133-DF2D-264B-A6FB670A7F37}"/>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16323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6D40-CE37-F05E-5CA2-48BBDB933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60CA9-E8B2-AB72-0D33-9318D7DC51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21375-3C07-E31B-6918-A69EEE0B2FB7}"/>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7BD9C07D-3A3D-8795-DD56-482AC7A60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535B9-D9F7-BD01-EC71-EAAE412A80B4}"/>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22127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4A6D-4200-0437-6E10-19BDA24F1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9B68E-0BC0-4CC1-19E1-9A25FE545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43D28E-8DA5-FE2A-A4FB-8A449F430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4BB36D-51D7-3EB7-974E-FB4FC71C1F9C}"/>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6" name="Footer Placeholder 5">
            <a:extLst>
              <a:ext uri="{FF2B5EF4-FFF2-40B4-BE49-F238E27FC236}">
                <a16:creationId xmlns:a16="http://schemas.microsoft.com/office/drawing/2014/main" id="{BC05653A-9EE7-5DBE-A7C7-0306A5A8B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7FB83-6ED3-E626-EC56-4FD821A2DF06}"/>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331140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B40C-0BC2-D48A-5857-5E0038F30C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5C566D-9771-7B21-28EA-5AB4F68E1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D5ED4-A5CC-A61C-9B71-88AFD0B62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E4D7A-1DC3-7415-E1FD-4F083F0BE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BB3B8-3C5A-B372-14CA-DCC4E4EC5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356D7-968D-AF1F-0CDA-E837AD616B2F}"/>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8" name="Footer Placeholder 7">
            <a:extLst>
              <a:ext uri="{FF2B5EF4-FFF2-40B4-BE49-F238E27FC236}">
                <a16:creationId xmlns:a16="http://schemas.microsoft.com/office/drawing/2014/main" id="{C5392CA5-7D94-0842-8D81-A8CFC07E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5AF6AC-9806-00DB-6333-331D2BA736FE}"/>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393468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D560-238D-CBB3-2071-42D716728A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7BF77C-A93E-9E8F-7F17-3A856685ABB5}"/>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4" name="Footer Placeholder 3">
            <a:extLst>
              <a:ext uri="{FF2B5EF4-FFF2-40B4-BE49-F238E27FC236}">
                <a16:creationId xmlns:a16="http://schemas.microsoft.com/office/drawing/2014/main" id="{1AFF3075-FD2D-9E32-743C-6AABD72EF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A88B3E-8996-97A0-157F-5E637E24E014}"/>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11549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0C646-33D2-8D66-622D-E38AC454BEF7}"/>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3" name="Footer Placeholder 2">
            <a:extLst>
              <a:ext uri="{FF2B5EF4-FFF2-40B4-BE49-F238E27FC236}">
                <a16:creationId xmlns:a16="http://schemas.microsoft.com/office/drawing/2014/main" id="{CEF982A8-9B79-42DE-D2A5-18CF792C2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4ECC6-B462-929F-BF35-9FEB190D7877}"/>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174975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C259-E8B0-922C-BEB6-58872CBBD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32A01-665A-CA1C-76E1-456B02005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E986A-09B6-F2E1-484D-4925B40EA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CB39C-1DAC-D2B9-A7D5-D7FDE4971ED7}"/>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6" name="Footer Placeholder 5">
            <a:extLst>
              <a:ext uri="{FF2B5EF4-FFF2-40B4-BE49-F238E27FC236}">
                <a16:creationId xmlns:a16="http://schemas.microsoft.com/office/drawing/2014/main" id="{60B9F115-9E63-548C-77F6-39319FEC8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0C9DD-4FAE-031F-552E-68B07445A69E}"/>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289515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15E1-76F2-C5CD-FD74-6962FAAF7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5B09CF-7C51-89BE-FC53-8B4CB089E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4302A8-ECCA-AEFA-6898-AC7E42D61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E4311-82D8-DC4E-D8CB-B7199033086C}"/>
              </a:ext>
            </a:extLst>
          </p:cNvPr>
          <p:cNvSpPr>
            <a:spLocks noGrp="1"/>
          </p:cNvSpPr>
          <p:nvPr>
            <p:ph type="dt" sz="half" idx="10"/>
          </p:nvPr>
        </p:nvSpPr>
        <p:spPr/>
        <p:txBody>
          <a:bodyPr/>
          <a:lstStyle/>
          <a:p>
            <a:fld id="{3B1CFB09-BD6A-4075-A8BF-004765613335}" type="datetimeFigureOut">
              <a:rPr lang="en-US" smtClean="0"/>
              <a:t>5/5/2024</a:t>
            </a:fld>
            <a:endParaRPr lang="en-US"/>
          </a:p>
        </p:txBody>
      </p:sp>
      <p:sp>
        <p:nvSpPr>
          <p:cNvPr id="6" name="Footer Placeholder 5">
            <a:extLst>
              <a:ext uri="{FF2B5EF4-FFF2-40B4-BE49-F238E27FC236}">
                <a16:creationId xmlns:a16="http://schemas.microsoft.com/office/drawing/2014/main" id="{F156DD48-9FD5-82F5-3BA5-F1768A3DD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9B411-F101-5074-0B4D-60B0F32090F9}"/>
              </a:ext>
            </a:extLst>
          </p:cNvPr>
          <p:cNvSpPr>
            <a:spLocks noGrp="1"/>
          </p:cNvSpPr>
          <p:nvPr>
            <p:ph type="sldNum" sz="quarter" idx="12"/>
          </p:nvPr>
        </p:nvSpPr>
        <p:spPr/>
        <p:txBody>
          <a:bodyPr/>
          <a:lstStyle/>
          <a:p>
            <a:fld id="{6379C357-1EE9-4225-AA22-C1FCF2B772D0}" type="slidenum">
              <a:rPr lang="en-US" smtClean="0"/>
              <a:t>‹#›</a:t>
            </a:fld>
            <a:endParaRPr lang="en-US"/>
          </a:p>
        </p:txBody>
      </p:sp>
    </p:spTree>
    <p:extLst>
      <p:ext uri="{BB962C8B-B14F-4D97-AF65-F5344CB8AC3E}">
        <p14:creationId xmlns:p14="http://schemas.microsoft.com/office/powerpoint/2010/main" val="30573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463D4-44A3-7EEB-0EC5-6825C4EB7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AE486-EFB6-69F8-4F10-D37BB6EAA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38C5D-4384-E077-A7EC-61BB25DF9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1CFB09-BD6A-4075-A8BF-004765613335}" type="datetimeFigureOut">
              <a:rPr lang="en-US" smtClean="0"/>
              <a:t>5/5/2024</a:t>
            </a:fld>
            <a:endParaRPr lang="en-US"/>
          </a:p>
        </p:txBody>
      </p:sp>
      <p:sp>
        <p:nvSpPr>
          <p:cNvPr id="5" name="Footer Placeholder 4">
            <a:extLst>
              <a:ext uri="{FF2B5EF4-FFF2-40B4-BE49-F238E27FC236}">
                <a16:creationId xmlns:a16="http://schemas.microsoft.com/office/drawing/2014/main" id="{AEBF1C7E-3F32-731E-3ABC-DB1809138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7EFD02-8684-9E3B-C139-B70518212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79C357-1EE9-4225-AA22-C1FCF2B772D0}" type="slidenum">
              <a:rPr lang="en-US" smtClean="0"/>
              <a:t>‹#›</a:t>
            </a:fld>
            <a:endParaRPr lang="en-US"/>
          </a:p>
        </p:txBody>
      </p:sp>
    </p:spTree>
    <p:extLst>
      <p:ext uri="{BB962C8B-B14F-4D97-AF65-F5344CB8AC3E}">
        <p14:creationId xmlns:p14="http://schemas.microsoft.com/office/powerpoint/2010/main" val="328685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3AF0-579C-B99F-35E0-7412F241D4AC}"/>
              </a:ext>
            </a:extLst>
          </p:cNvPr>
          <p:cNvSpPr>
            <a:spLocks noGrp="1"/>
          </p:cNvSpPr>
          <p:nvPr>
            <p:ph type="ctrTitle"/>
          </p:nvPr>
        </p:nvSpPr>
        <p:spPr/>
        <p:txBody>
          <a:bodyPr/>
          <a:lstStyle/>
          <a:p>
            <a:r>
              <a:rPr lang="en-US" dirty="0"/>
              <a:t>Information Management Assignment 5</a:t>
            </a:r>
          </a:p>
        </p:txBody>
      </p:sp>
      <p:sp>
        <p:nvSpPr>
          <p:cNvPr id="3" name="Subtitle 2">
            <a:extLst>
              <a:ext uri="{FF2B5EF4-FFF2-40B4-BE49-F238E27FC236}">
                <a16:creationId xmlns:a16="http://schemas.microsoft.com/office/drawing/2014/main" id="{0D67A854-1072-557B-91A0-578DAF5DE2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528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E4E-A495-3B07-8777-5126175F0C37}"/>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92735F50-0469-E25F-6209-4E056827FBF9}"/>
              </a:ext>
            </a:extLst>
          </p:cNvPr>
          <p:cNvSpPr>
            <a:spLocks noGrp="1"/>
          </p:cNvSpPr>
          <p:nvPr>
            <p:ph idx="1"/>
          </p:nvPr>
        </p:nvSpPr>
        <p:spPr/>
        <p:txBody>
          <a:bodyPr>
            <a:normAutofit fontScale="62500" lnSpcReduction="20000"/>
          </a:bodyPr>
          <a:lstStyle/>
          <a:p>
            <a:r>
              <a:rPr lang="en-US" dirty="0"/>
              <a:t>a) </a:t>
            </a:r>
            <a:r>
              <a:rPr lang="en-US" b="1" dirty="0"/>
              <a:t>The graph is disconnected</a:t>
            </a:r>
            <a:r>
              <a:rPr lang="en-US" dirty="0"/>
              <a:t>:</a:t>
            </a:r>
          </a:p>
          <a:p>
            <a:pPr>
              <a:buFont typeface="Arial" panose="020B0604020202020204" pitchFamily="34" charset="0"/>
              <a:buChar char="•"/>
            </a:pPr>
            <a:r>
              <a:rPr lang="en-US" dirty="0"/>
              <a:t>If the graph representing the E-R diagram is disconnected, it means that there are multiple isolated components or clusters within the schema. Each component represents a subset of entities and relationships that are not connected to other components.</a:t>
            </a:r>
          </a:p>
          <a:p>
            <a:pPr>
              <a:buFont typeface="Arial" panose="020B0604020202020204" pitchFamily="34" charset="0"/>
              <a:buChar char="•"/>
            </a:pPr>
            <a:r>
              <a:rPr lang="en-US" dirty="0"/>
              <a:t>In the context of an enterprise schema, this could indicate separate or independent parts of the schema that do not interact or have relationships with each other. It might suggest different functional areas or departments within the enterprise that have distinct sets of entities and relationships.</a:t>
            </a:r>
          </a:p>
          <a:p>
            <a:r>
              <a:rPr lang="en-US" dirty="0"/>
              <a:t>b) </a:t>
            </a:r>
            <a:r>
              <a:rPr lang="en-US" b="1" dirty="0"/>
              <a:t>The graph has a cycle</a:t>
            </a:r>
            <a:r>
              <a:rPr lang="en-US" dirty="0"/>
              <a:t>:</a:t>
            </a:r>
          </a:p>
          <a:p>
            <a:pPr>
              <a:buFont typeface="Arial" panose="020B0604020202020204" pitchFamily="34" charset="0"/>
              <a:buChar char="•"/>
            </a:pPr>
            <a:r>
              <a:rPr lang="en-US" dirty="0"/>
              <a:t>If the graph representing the E-R diagram has a cycle, it means that there is a circular dependency among the entities or relationships in the schema. In other words, it's possible to traverse a path through the entities and relationships and return to the starting point without repeating any nodes.</a:t>
            </a:r>
          </a:p>
          <a:p>
            <a:pPr>
              <a:buFont typeface="Arial" panose="020B0604020202020204" pitchFamily="34" charset="0"/>
              <a:buChar char="•"/>
            </a:pPr>
            <a:r>
              <a:rPr lang="en-US" dirty="0"/>
              <a:t>In the context of an enterprise schema, a cycle could indicate a recursive relationship or dependency between entities. For example, if entity A is related to entity B, which in turn is related back to entity A, it forms a cycle. This could represent relationships such as "employee manages department" and "department is managed by employee", creating a circular dependency. Depending on the specifics, cycles might need to be carefully managed to avoid data integrity issues.</a:t>
            </a:r>
          </a:p>
        </p:txBody>
      </p:sp>
    </p:spTree>
    <p:extLst>
      <p:ext uri="{BB962C8B-B14F-4D97-AF65-F5344CB8AC3E}">
        <p14:creationId xmlns:p14="http://schemas.microsoft.com/office/powerpoint/2010/main" val="286356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1845-070F-96C7-5273-C28D81536779}"/>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0D647E3B-0B78-A04E-BAFD-F1842623D713}"/>
              </a:ext>
            </a:extLst>
          </p:cNvPr>
          <p:cNvSpPr>
            <a:spLocks noGrp="1"/>
          </p:cNvSpPr>
          <p:nvPr>
            <p:ph idx="1"/>
          </p:nvPr>
        </p:nvSpPr>
        <p:spPr/>
        <p:txBody>
          <a:bodyPr/>
          <a:lstStyle/>
          <a:p>
            <a:r>
              <a:rPr lang="en-US" sz="2000" dirty="0"/>
              <a:t>They enhance conceptual modeling by accurately representing real-world scenarios where entities depend on others for their identification, ensuring that the model faithfully reflects the complexities of the domain being modeled. Additionally, by explicitly representing the dependency of weak entities on strong entities, database designers can enforce referential integrity constraints, maintaining data consistency and preventing orphaned records.</a:t>
            </a:r>
            <a:r>
              <a:rPr lang="en-US" dirty="0"/>
              <a:t> </a:t>
            </a:r>
          </a:p>
          <a:p>
            <a:r>
              <a:rPr lang="en-US" sz="2000" dirty="0"/>
              <a:t>The explicit representation of weak entity sets simplifies querying by providing clear relationships between entities, enabling developers to write queries more efficiently and understand the dependencies between entities</a:t>
            </a:r>
          </a:p>
        </p:txBody>
      </p:sp>
    </p:spTree>
    <p:extLst>
      <p:ext uri="{BB962C8B-B14F-4D97-AF65-F5344CB8AC3E}">
        <p14:creationId xmlns:p14="http://schemas.microsoft.com/office/powerpoint/2010/main" val="29301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79F-B99E-67E7-7B77-9E55E73508BA}"/>
              </a:ext>
            </a:extLst>
          </p:cNvPr>
          <p:cNvSpPr>
            <a:spLocks noGrp="1"/>
          </p:cNvSpPr>
          <p:nvPr>
            <p:ph type="title"/>
          </p:nvPr>
        </p:nvSpPr>
        <p:spPr/>
        <p:txBody>
          <a:bodyPr/>
          <a:lstStyle/>
          <a:p>
            <a:r>
              <a:rPr lang="en-US" dirty="0"/>
              <a:t>Question 4a</a:t>
            </a:r>
          </a:p>
        </p:txBody>
      </p:sp>
      <p:pic>
        <p:nvPicPr>
          <p:cNvPr id="5" name="Content Placeholder 4" descr="A black screen with white text&#10;&#10;Description automatically generated">
            <a:extLst>
              <a:ext uri="{FF2B5EF4-FFF2-40B4-BE49-F238E27FC236}">
                <a16:creationId xmlns:a16="http://schemas.microsoft.com/office/drawing/2014/main" id="{7CF564AD-A2EE-967D-1F95-5B6090C49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047" y="1527432"/>
            <a:ext cx="7925906" cy="1181265"/>
          </a:xfrm>
        </p:spPr>
      </p:pic>
      <p:pic>
        <p:nvPicPr>
          <p:cNvPr id="7" name="Picture 6" descr="A computer screen shot of a black background&#10;&#10;Description automatically generated">
            <a:extLst>
              <a:ext uri="{FF2B5EF4-FFF2-40B4-BE49-F238E27FC236}">
                <a16:creationId xmlns:a16="http://schemas.microsoft.com/office/drawing/2014/main" id="{39C966B4-8560-6EBB-6FF1-9409A4758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969" y="2852995"/>
            <a:ext cx="5992061" cy="1600423"/>
          </a:xfrm>
          <a:prstGeom prst="rect">
            <a:avLst/>
          </a:prstGeom>
        </p:spPr>
      </p:pic>
      <p:pic>
        <p:nvPicPr>
          <p:cNvPr id="9" name="Picture 8" descr="A computer screen shot of a black background with white text&#10;&#10;Description automatically generated">
            <a:extLst>
              <a:ext uri="{FF2B5EF4-FFF2-40B4-BE49-F238E27FC236}">
                <a16:creationId xmlns:a16="http://schemas.microsoft.com/office/drawing/2014/main" id="{2DF61E87-514E-6EB4-D411-4EFD174EA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258" y="4528008"/>
            <a:ext cx="5601482" cy="2238687"/>
          </a:xfrm>
          <a:prstGeom prst="rect">
            <a:avLst/>
          </a:prstGeom>
        </p:spPr>
      </p:pic>
    </p:spTree>
    <p:extLst>
      <p:ext uri="{BB962C8B-B14F-4D97-AF65-F5344CB8AC3E}">
        <p14:creationId xmlns:p14="http://schemas.microsoft.com/office/powerpoint/2010/main" val="9147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any question marks on black background">
            <a:extLst>
              <a:ext uri="{FF2B5EF4-FFF2-40B4-BE49-F238E27FC236}">
                <a16:creationId xmlns:a16="http://schemas.microsoft.com/office/drawing/2014/main" id="{52C438F0-AE46-EFAD-CFEB-D39A5F34B6E6}"/>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C19E6-D723-993E-9D84-50E1557AA99D}"/>
              </a:ext>
            </a:extLst>
          </p:cNvPr>
          <p:cNvSpPr>
            <a:spLocks noGrp="1"/>
          </p:cNvSpPr>
          <p:nvPr>
            <p:ph type="title"/>
          </p:nvPr>
        </p:nvSpPr>
        <p:spPr>
          <a:xfrm>
            <a:off x="6115317" y="405685"/>
            <a:ext cx="5464968" cy="1559301"/>
          </a:xfrm>
        </p:spPr>
        <p:txBody>
          <a:bodyPr>
            <a:normAutofit/>
          </a:bodyPr>
          <a:lstStyle/>
          <a:p>
            <a:r>
              <a:rPr lang="en-US" sz="4000"/>
              <a:t>Question 4b</a:t>
            </a:r>
          </a:p>
        </p:txBody>
      </p:sp>
      <p:sp>
        <p:nvSpPr>
          <p:cNvPr id="6" name="Rectangle 3">
            <a:extLst>
              <a:ext uri="{FF2B5EF4-FFF2-40B4-BE49-F238E27FC236}">
                <a16:creationId xmlns:a16="http://schemas.microsoft.com/office/drawing/2014/main" id="{6F8A9BDE-F2EE-CCDB-96B6-5A222646DA9A}"/>
              </a:ext>
            </a:extLst>
          </p:cNvPr>
          <p:cNvSpPr>
            <a:spLocks noGrp="1" noChangeArrowheads="1"/>
          </p:cNvSpPr>
          <p:nvPr>
            <p:ph idx="1"/>
          </p:nvPr>
        </p:nvSpPr>
        <p:spPr bwMode="auto">
          <a:xfrm>
            <a:off x="6115317" y="2743200"/>
            <a:ext cx="5247340" cy="34968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Arial" panose="020B0604020202020204" pitchFamily="34" charset="0"/>
              </a:rPr>
              <a:t>The problem with </a:t>
            </a:r>
            <a:r>
              <a:rPr kumimoji="0" lang="en-US" altLang="en-US" sz="2000" b="0" i="0" u="none" strike="noStrike" cap="none" normalizeH="0" baseline="0">
                <a:ln>
                  <a:noFill/>
                </a:ln>
                <a:effectLst/>
                <a:latin typeface="Arial Unicode MS"/>
              </a:rPr>
              <a:t>NATURAL JOIN</a:t>
            </a:r>
            <a:r>
              <a:rPr kumimoji="0" lang="en-US" altLang="en-US" sz="2000" b="0" i="0" u="none" strike="noStrike" cap="none" normalizeH="0" baseline="0">
                <a:ln>
                  <a:noFill/>
                </a:ln>
                <a:effectLst/>
              </a:rPr>
              <a:t> is that it can lead to unintended consequences, especially when there are multiple columns with the same name across tables, which is common in larger databases. In this case, using </a:t>
            </a:r>
            <a:r>
              <a:rPr kumimoji="0" lang="en-US" altLang="en-US" sz="2000" b="0" i="0" u="none" strike="noStrike" cap="none" normalizeH="0" baseline="0">
                <a:ln>
                  <a:noFill/>
                </a:ln>
                <a:effectLst/>
                <a:latin typeface="Arial Unicode MS"/>
              </a:rPr>
              <a:t>NATURAL JOIN</a:t>
            </a:r>
            <a:r>
              <a:rPr kumimoji="0" lang="en-US" altLang="en-US" sz="2000" b="0" i="0" u="none" strike="noStrike" cap="none" normalizeH="0" baseline="0">
                <a:ln>
                  <a:noFill/>
                </a:ln>
                <a:effectLst/>
              </a:rPr>
              <a:t> without specifying the join conditions explicitly could result in unexpected matches and might not produce the desired result. </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904213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411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Arial Unicode MS</vt:lpstr>
      <vt:lpstr>Office Theme</vt:lpstr>
      <vt:lpstr>Information Management Assignment 5</vt:lpstr>
      <vt:lpstr>Question 1</vt:lpstr>
      <vt:lpstr>Question 3</vt:lpstr>
      <vt:lpstr>Question 4a</vt:lpstr>
      <vt:lpstr>Question 4b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Assignment 5</dc:title>
  <dc:creator>Christopher Womble</dc:creator>
  <cp:lastModifiedBy>Christopher Womble</cp:lastModifiedBy>
  <cp:revision>1</cp:revision>
  <dcterms:created xsi:type="dcterms:W3CDTF">2024-05-06T01:28:42Z</dcterms:created>
  <dcterms:modified xsi:type="dcterms:W3CDTF">2024-05-06T02:08:42Z</dcterms:modified>
</cp:coreProperties>
</file>