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66" r:id="rId3"/>
    <p:sldId id="257" r:id="rId4"/>
    <p:sldId id="256" r:id="rId5"/>
    <p:sldId id="260" r:id="rId6"/>
    <p:sldId id="262" r:id="rId7"/>
    <p:sldId id="261" r:id="rId8"/>
    <p:sldId id="263" r:id="rId9"/>
    <p:sldId id="265" r:id="rId10"/>
    <p:sldId id="264" r:id="rId11"/>
    <p:sldId id="268" r:id="rId12"/>
    <p:sldId id="267" r:id="rId13"/>
    <p:sldId id="275" r:id="rId14"/>
    <p:sldId id="269" r:id="rId15"/>
    <p:sldId id="271" r:id="rId16"/>
    <p:sldId id="273" r:id="rId17"/>
    <p:sldId id="274" r:id="rId18"/>
    <p:sldId id="272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247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p51\434\Copy%20of%20AAA%20bond%20rat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9.2511013215859028E-2"/>
          <c:y val="4.7040971168437078E-2"/>
          <c:w val="0.88105726872246615"/>
          <c:h val="0.63732928679818124"/>
        </c:manualLayout>
      </c:layout>
      <c:lineChart>
        <c:grouping val="standard"/>
        <c:ser>
          <c:idx val="0"/>
          <c:order val="0"/>
          <c:tx>
            <c:strRef>
              <c:f>AAA!$B$1</c:f>
              <c:strCache>
                <c:ptCount val="1"/>
                <c:pt idx="0">
                  <c:v>Moody's Seasoned Aaa Corporate Bond Yield</c:v>
                </c:pt>
              </c:strCache>
            </c:strRef>
          </c:tx>
          <c:spPr>
            <a:ln w="254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AAA!$A$1074:$A$1093</c:f>
              <c:numCache>
                <c:formatCode>yyyy\-mm\-dd</c:formatCode>
                <c:ptCount val="20"/>
                <c:pt idx="0">
                  <c:v>39083</c:v>
                </c:pt>
                <c:pt idx="1">
                  <c:v>39114</c:v>
                </c:pt>
                <c:pt idx="2">
                  <c:v>39142</c:v>
                </c:pt>
                <c:pt idx="3">
                  <c:v>39173</c:v>
                </c:pt>
                <c:pt idx="4">
                  <c:v>39203</c:v>
                </c:pt>
                <c:pt idx="5">
                  <c:v>39234</c:v>
                </c:pt>
                <c:pt idx="6">
                  <c:v>39264</c:v>
                </c:pt>
                <c:pt idx="7">
                  <c:v>39295</c:v>
                </c:pt>
                <c:pt idx="8">
                  <c:v>39326</c:v>
                </c:pt>
                <c:pt idx="9">
                  <c:v>39356</c:v>
                </c:pt>
                <c:pt idx="10">
                  <c:v>39387</c:v>
                </c:pt>
                <c:pt idx="11">
                  <c:v>39417</c:v>
                </c:pt>
                <c:pt idx="12">
                  <c:v>39448</c:v>
                </c:pt>
                <c:pt idx="13">
                  <c:v>39479</c:v>
                </c:pt>
                <c:pt idx="14">
                  <c:v>39508</c:v>
                </c:pt>
                <c:pt idx="15">
                  <c:v>39539</c:v>
                </c:pt>
                <c:pt idx="16">
                  <c:v>39569</c:v>
                </c:pt>
                <c:pt idx="17">
                  <c:v>39600</c:v>
                </c:pt>
                <c:pt idx="18">
                  <c:v>39630</c:v>
                </c:pt>
                <c:pt idx="19">
                  <c:v>39661</c:v>
                </c:pt>
              </c:numCache>
            </c:numRef>
          </c:cat>
          <c:val>
            <c:numRef>
              <c:f>AAA!$B$1074:$B$1093</c:f>
              <c:numCache>
                <c:formatCode>0.00</c:formatCode>
                <c:ptCount val="20"/>
                <c:pt idx="0">
                  <c:v>5.4</c:v>
                </c:pt>
                <c:pt idx="1">
                  <c:v>5.39</c:v>
                </c:pt>
                <c:pt idx="2">
                  <c:v>5.3</c:v>
                </c:pt>
                <c:pt idx="3">
                  <c:v>5.4700000000000024</c:v>
                </c:pt>
                <c:pt idx="4">
                  <c:v>5.4700000000000024</c:v>
                </c:pt>
                <c:pt idx="5">
                  <c:v>5.79</c:v>
                </c:pt>
                <c:pt idx="6">
                  <c:v>5.73</c:v>
                </c:pt>
                <c:pt idx="7">
                  <c:v>5.79</c:v>
                </c:pt>
                <c:pt idx="8">
                  <c:v>5.74</c:v>
                </c:pt>
                <c:pt idx="9">
                  <c:v>5.6599999999999975</c:v>
                </c:pt>
                <c:pt idx="10">
                  <c:v>5.44</c:v>
                </c:pt>
                <c:pt idx="11">
                  <c:v>5.49</c:v>
                </c:pt>
                <c:pt idx="12">
                  <c:v>5.33</c:v>
                </c:pt>
                <c:pt idx="13">
                  <c:v>5.53</c:v>
                </c:pt>
                <c:pt idx="14">
                  <c:v>5.51</c:v>
                </c:pt>
                <c:pt idx="15">
                  <c:v>5.55</c:v>
                </c:pt>
                <c:pt idx="16">
                  <c:v>5.57</c:v>
                </c:pt>
                <c:pt idx="17">
                  <c:v>5.68</c:v>
                </c:pt>
                <c:pt idx="18">
                  <c:v>5.67</c:v>
                </c:pt>
                <c:pt idx="19">
                  <c:v>5.64</c:v>
                </c:pt>
              </c:numCache>
            </c:numRef>
          </c:val>
        </c:ser>
        <c:ser>
          <c:idx val="1"/>
          <c:order val="1"/>
          <c:tx>
            <c:strRef>
              <c:f>AAA!$C$17</c:f>
              <c:strCache>
                <c:ptCount val="1"/>
                <c:pt idx="0">
                  <c:v>1-Month Treasury Constant Maturity Rate</c:v>
                </c:pt>
              </c:strCache>
            </c:strRef>
          </c:tx>
          <c:spPr>
            <a:ln w="254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AAA!$A$1074:$A$1093</c:f>
              <c:numCache>
                <c:formatCode>yyyy\-mm\-dd</c:formatCode>
                <c:ptCount val="20"/>
                <c:pt idx="0">
                  <c:v>39083</c:v>
                </c:pt>
                <c:pt idx="1">
                  <c:v>39114</c:v>
                </c:pt>
                <c:pt idx="2">
                  <c:v>39142</c:v>
                </c:pt>
                <c:pt idx="3">
                  <c:v>39173</c:v>
                </c:pt>
                <c:pt idx="4">
                  <c:v>39203</c:v>
                </c:pt>
                <c:pt idx="5">
                  <c:v>39234</c:v>
                </c:pt>
                <c:pt idx="6">
                  <c:v>39264</c:v>
                </c:pt>
                <c:pt idx="7">
                  <c:v>39295</c:v>
                </c:pt>
                <c:pt idx="8">
                  <c:v>39326</c:v>
                </c:pt>
                <c:pt idx="9">
                  <c:v>39356</c:v>
                </c:pt>
                <c:pt idx="10">
                  <c:v>39387</c:v>
                </c:pt>
                <c:pt idx="11">
                  <c:v>39417</c:v>
                </c:pt>
                <c:pt idx="12">
                  <c:v>39448</c:v>
                </c:pt>
                <c:pt idx="13">
                  <c:v>39479</c:v>
                </c:pt>
                <c:pt idx="14">
                  <c:v>39508</c:v>
                </c:pt>
                <c:pt idx="15">
                  <c:v>39539</c:v>
                </c:pt>
                <c:pt idx="16">
                  <c:v>39569</c:v>
                </c:pt>
                <c:pt idx="17">
                  <c:v>39600</c:v>
                </c:pt>
                <c:pt idx="18">
                  <c:v>39630</c:v>
                </c:pt>
                <c:pt idx="19">
                  <c:v>39661</c:v>
                </c:pt>
              </c:numCache>
            </c:numRef>
          </c:cat>
          <c:val>
            <c:numRef>
              <c:f>AAA!$C$1074:$C$1093</c:f>
              <c:numCache>
                <c:formatCode>0.00</c:formatCode>
                <c:ptCount val="20"/>
                <c:pt idx="0">
                  <c:v>4.9400000000000004</c:v>
                </c:pt>
                <c:pt idx="1">
                  <c:v>5.18</c:v>
                </c:pt>
                <c:pt idx="2">
                  <c:v>5.21</c:v>
                </c:pt>
                <c:pt idx="3">
                  <c:v>4.99</c:v>
                </c:pt>
                <c:pt idx="4">
                  <c:v>4.8199999999999985</c:v>
                </c:pt>
                <c:pt idx="5">
                  <c:v>4.5199999999999996</c:v>
                </c:pt>
                <c:pt idx="6">
                  <c:v>4.8199999999999985</c:v>
                </c:pt>
                <c:pt idx="7">
                  <c:v>4.2</c:v>
                </c:pt>
                <c:pt idx="8">
                  <c:v>3.7800000000000002</c:v>
                </c:pt>
                <c:pt idx="9">
                  <c:v>3.8099999999999987</c:v>
                </c:pt>
                <c:pt idx="10">
                  <c:v>3.68</c:v>
                </c:pt>
                <c:pt idx="11">
                  <c:v>2.86</c:v>
                </c:pt>
                <c:pt idx="12">
                  <c:v>2.74</c:v>
                </c:pt>
                <c:pt idx="13">
                  <c:v>2.27</c:v>
                </c:pt>
                <c:pt idx="14">
                  <c:v>1.35</c:v>
                </c:pt>
                <c:pt idx="15">
                  <c:v>1.07</c:v>
                </c:pt>
                <c:pt idx="16">
                  <c:v>1.7600000000000009</c:v>
                </c:pt>
                <c:pt idx="17">
                  <c:v>1.7200000000000009</c:v>
                </c:pt>
                <c:pt idx="18">
                  <c:v>1.6</c:v>
                </c:pt>
                <c:pt idx="19">
                  <c:v>1.680000000000001</c:v>
                </c:pt>
              </c:numCache>
            </c:numRef>
          </c:val>
        </c:ser>
        <c:marker val="1"/>
        <c:axId val="62097280"/>
        <c:axId val="62098816"/>
      </c:lineChart>
      <c:catAx>
        <c:axId val="62097280"/>
        <c:scaling>
          <c:orientation val="minMax"/>
        </c:scaling>
        <c:axPos val="b"/>
        <c:numFmt formatCode="yyyy\-mm\-dd" sourceLinked="0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62098816"/>
        <c:crosses val="autoZero"/>
        <c:lblAlgn val="ctr"/>
        <c:lblOffset val="100"/>
        <c:tickLblSkip val="1"/>
        <c:tickMarkSkip val="1"/>
      </c:catAx>
      <c:valAx>
        <c:axId val="62098816"/>
        <c:scaling>
          <c:orientation val="minMax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0.00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6209728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23017621145374437"/>
          <c:y val="0.87860394537177644"/>
          <c:w val="0.51651982378854622"/>
          <c:h val="0.10925644916540225"/>
        </c:manualLayout>
      </c:layout>
      <c:spPr>
        <a:noFill/>
        <a:ln w="25400">
          <a:noFill/>
        </a:ln>
      </c:spPr>
      <c:txPr>
        <a:bodyPr/>
        <a:lstStyle/>
        <a:p>
          <a:pPr>
            <a:defRPr sz="165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23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23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76C31-2110-4FF1-81D6-62A2C8710A7F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83224"/>
            <a:ext cx="2971800" cy="4623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83224"/>
            <a:ext cx="2971800" cy="4623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BDB7F-E7EF-4AD2-AB34-73D910B53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23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23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B7F2-CD8E-4191-BE0B-BF82DD399D6C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3738"/>
            <a:ext cx="4622800" cy="3467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92414"/>
            <a:ext cx="5486400" cy="416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83224"/>
            <a:ext cx="2971800" cy="4623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83224"/>
            <a:ext cx="2971800" cy="4623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2728B-C038-4EB2-91B6-CAF8CE124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2728B-C038-4EB2-91B6-CAF8CE12491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  <a:lvl2pPr>
              <a:defRPr>
                <a:latin typeface="Garamond" pitchFamily="18" charset="0"/>
              </a:defRPr>
            </a:lvl2pPr>
            <a:lvl3pPr>
              <a:defRPr>
                <a:latin typeface="Garamond" pitchFamily="18" charset="0"/>
              </a:defRPr>
            </a:lvl3pPr>
            <a:lvl4pPr>
              <a:defRPr>
                <a:latin typeface="Garamond" pitchFamily="18" charset="0"/>
              </a:defRPr>
            </a:lvl4pPr>
            <a:lvl5pPr>
              <a:defRPr>
                <a:latin typeface="Garamond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0F8D-F329-4B65-B312-20C29B3737D3}" type="datetimeFigureOut">
              <a:rPr lang="en-US" smtClean="0"/>
              <a:pPr/>
              <a:t>10/2/2008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96E0-252D-4B72-9261-45F3D809FF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aramond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on.la.psu.edu/~bickes/subprimeexplained.p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08/10/01/business/20081002-crisis-graphic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Origin of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Global savings glut drove down world interest rates</a:t>
            </a:r>
          </a:p>
          <a:p>
            <a:r>
              <a:rPr lang="en-US" dirty="0" smtClean="0"/>
              <a:t>Leverage</a:t>
            </a:r>
          </a:p>
          <a:p>
            <a:r>
              <a:rPr lang="en-US" dirty="0" smtClean="0"/>
              <a:t>Insurance?</a:t>
            </a:r>
          </a:p>
          <a:p>
            <a:pPr lvl="1"/>
            <a:r>
              <a:rPr lang="en-US" dirty="0" smtClean="0"/>
              <a:t>Credit default swaps</a:t>
            </a:r>
          </a:p>
          <a:p>
            <a:r>
              <a:rPr lang="en-US" dirty="0" smtClean="0"/>
              <a:t>Agency</a:t>
            </a:r>
          </a:p>
          <a:p>
            <a:r>
              <a:rPr lang="en-US" dirty="0" smtClean="0"/>
              <a:t>Liquidity</a:t>
            </a:r>
          </a:p>
          <a:p>
            <a:pPr lvl="1"/>
            <a:r>
              <a:rPr lang="en-US" dirty="0" smtClean="0">
                <a:cs typeface="Times New Roman" charset="0"/>
              </a:rPr>
              <a:t>Liquidity + Leverage =&gt; “Tight Coupling”</a:t>
            </a:r>
            <a:endParaRPr lang="en-US" dirty="0" smtClean="0"/>
          </a:p>
          <a:p>
            <a:pPr lvl="1"/>
            <a:r>
              <a:rPr lang="en-US" dirty="0" smtClean="0"/>
              <a:t>Crisis when leverage works in reverse</a:t>
            </a:r>
          </a:p>
          <a:p>
            <a:r>
              <a:rPr lang="en-US" dirty="0" smtClean="0"/>
              <a:t>Housing problems are the spark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Price and Divergent Opinion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75" y="1381125"/>
            <a:ext cx="60293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Short Sales and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dirty="0" smtClean="0"/>
              <a:t>When short sales are prohibited information is absorbed more slowly</a:t>
            </a:r>
          </a:p>
          <a:p>
            <a:r>
              <a:rPr lang="en-US" dirty="0" smtClean="0"/>
              <a:t>Suppose that           , that is price is overvalued</a:t>
            </a:r>
          </a:p>
          <a:p>
            <a:r>
              <a:rPr lang="en-US" dirty="0" smtClean="0"/>
              <a:t>Eventually, </a:t>
            </a:r>
            <a:r>
              <a:rPr lang="en-US" dirty="0" smtClean="0">
                <a:hlinkClick r:id="rId3" action="ppaction://hlinksldjump"/>
              </a:rPr>
              <a:t>prices fall </a:t>
            </a:r>
            <a:r>
              <a:rPr lang="en-US" dirty="0" smtClean="0"/>
              <a:t>to fundamentals</a:t>
            </a:r>
          </a:p>
          <a:p>
            <a:r>
              <a:rPr lang="en-US" dirty="0" smtClean="0"/>
              <a:t>With no short sales this takes longer,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dirty="0" smtClean="0"/>
              <a:t> &gt;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</a:p>
          <a:p>
            <a:r>
              <a:rPr lang="en-US" dirty="0" smtClean="0"/>
              <a:t>During the interim, insiders can loot the firm</a:t>
            </a:r>
          </a:p>
          <a:p>
            <a:pPr lvl="1"/>
            <a:r>
              <a:rPr lang="en-US" dirty="0" smtClean="0"/>
              <a:t>=&gt; less for creditors</a:t>
            </a:r>
          </a:p>
          <a:p>
            <a:pPr lvl="1"/>
            <a:r>
              <a:rPr lang="en-US" dirty="0" smtClean="0"/>
              <a:t>=&gt; market will be less liquid</a:t>
            </a:r>
            <a:endParaRPr 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2057400"/>
            <a:ext cx="1066800" cy="370114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Sales and Prices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381" y="1676401"/>
            <a:ext cx="8719019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Synthetic Shorts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Can you get around the ban using options?</a:t>
            </a:r>
          </a:p>
          <a:p>
            <a:pPr lvl="1"/>
            <a:r>
              <a:rPr lang="en-US" dirty="0" smtClean="0"/>
              <a:t>Buy a put and sell a call that are in the money</a:t>
            </a:r>
          </a:p>
          <a:p>
            <a:pPr lvl="2"/>
            <a:r>
              <a:rPr lang="en-US" dirty="0" smtClean="0"/>
              <a:t>If price falls you benefit on both sides</a:t>
            </a:r>
          </a:p>
          <a:p>
            <a:pPr lvl="3"/>
            <a:r>
              <a:rPr lang="en-US" dirty="0" smtClean="0"/>
              <a:t>But there may be restrictions on buying the call option if you don’t hold the stock</a:t>
            </a:r>
          </a:p>
          <a:p>
            <a:pPr lvl="2"/>
            <a:r>
              <a:rPr lang="en-US" dirty="0" smtClean="0"/>
              <a:t>Moreover, the ban on shorts means the seller of the put cannot hedge</a:t>
            </a:r>
          </a:p>
          <a:p>
            <a:pPr lvl="3"/>
            <a:r>
              <a:rPr lang="en-US" dirty="0" smtClean="0"/>
              <a:t>So the put premium rises and cost of shorting rises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Garamond" pitchFamily="18" charset="0"/>
              </a:rPr>
              <a:t>Corporate Bond Yields and Treasury Bonds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33400" y="990600"/>
          <a:ext cx="8153400" cy="5576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Securitization of Bank Credit Risk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226" y="1625830"/>
            <a:ext cx="8016574" cy="499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Buyers of CDS Protection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5438" y="1514474"/>
            <a:ext cx="664913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Sellers of CDS Protection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7010400" cy="496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Benefit</a:t>
            </a:r>
          </a:p>
          <a:p>
            <a:pPr lvl="1"/>
            <a:r>
              <a:rPr lang="en-US" dirty="0" err="1" smtClean="0"/>
              <a:t>Diversication</a:t>
            </a:r>
            <a:r>
              <a:rPr lang="en-US" dirty="0" smtClean="0"/>
              <a:t> and a reduction in the costs of raising external capital for loan intermediation</a:t>
            </a:r>
          </a:p>
          <a:p>
            <a:pPr lvl="2"/>
            <a:r>
              <a:rPr lang="en-US" dirty="0" smtClean="0"/>
              <a:t>Increase leverage to lend more</a:t>
            </a:r>
          </a:p>
          <a:p>
            <a:pPr lvl="2"/>
            <a:r>
              <a:rPr lang="en-US" dirty="0" smtClean="0"/>
              <a:t>Economize on capital</a:t>
            </a:r>
          </a:p>
          <a:p>
            <a:pPr lvl="1"/>
            <a:r>
              <a:rPr lang="en-US" dirty="0" smtClean="0"/>
              <a:t>Focus on intermediation</a:t>
            </a:r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Lemons premium</a:t>
            </a:r>
          </a:p>
          <a:p>
            <a:pPr lvl="1"/>
            <a:r>
              <a:rPr lang="en-US" dirty="0" smtClean="0"/>
              <a:t>Moral hazard cost</a:t>
            </a:r>
          </a:p>
          <a:p>
            <a:pPr lvl="2"/>
            <a:r>
              <a:rPr lang="en-US" dirty="0" smtClean="0"/>
              <a:t>Due to inefficient monitoring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CDO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891" y="1924050"/>
            <a:ext cx="84708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did </a:t>
            </a:r>
            <a:r>
              <a:rPr lang="en-US" dirty="0" smtClean="0">
                <a:hlinkClick r:id="rId3"/>
              </a:rPr>
              <a:t>housing </a:t>
            </a:r>
            <a:r>
              <a:rPr lang="en-US" dirty="0" smtClean="0"/>
              <a:t>and subprime crisis come from?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CDO’s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Moral Hazard plus lemons =&gt; retention of some debt by lender</a:t>
            </a:r>
          </a:p>
          <a:p>
            <a:pPr lvl="1"/>
            <a:r>
              <a:rPr lang="en-US" dirty="0" smtClean="0"/>
              <a:t>Explains some of the “trash held” by RSG Bank</a:t>
            </a:r>
          </a:p>
          <a:p>
            <a:pPr lvl="2"/>
            <a:r>
              <a:rPr lang="en-US" dirty="0" smtClean="0"/>
              <a:t>This demonstrates to investors a degree of confidence in, or commitment of effort for, low default losses.</a:t>
            </a:r>
          </a:p>
          <a:p>
            <a:r>
              <a:rPr lang="en-US" dirty="0" smtClean="0"/>
              <a:t>Tranches may also satisfy </a:t>
            </a:r>
            <a:r>
              <a:rPr lang="en-US" dirty="0" smtClean="0">
                <a:hlinkClick r:id="rId3" action="ppaction://hlinksldjump"/>
              </a:rPr>
              <a:t>demand for different risk classes</a:t>
            </a:r>
            <a:endParaRPr lang="en-US" dirty="0" smtClean="0"/>
          </a:p>
          <a:p>
            <a:pPr lvl="1"/>
            <a:r>
              <a:rPr lang="en-US" dirty="0" smtClean="0"/>
              <a:t>Create high quality debt instruments for sovereign wealth funds</a:t>
            </a:r>
          </a:p>
          <a:p>
            <a:r>
              <a:rPr lang="en-US" dirty="0" smtClean="0"/>
              <a:t>CDO’s reduce entry barriers to finance and thus lower cost of financing</a:t>
            </a:r>
          </a:p>
          <a:p>
            <a:pPr lvl="1"/>
            <a:r>
              <a:rPr lang="en-US" dirty="0" smtClean="0"/>
              <a:t>Efficiency effect</a:t>
            </a:r>
          </a:p>
          <a:p>
            <a:r>
              <a:rPr lang="en-US" dirty="0" smtClean="0"/>
              <a:t>But they also raise the fragility of the system as we see</a:t>
            </a:r>
          </a:p>
          <a:p>
            <a:r>
              <a:rPr lang="en-US" dirty="0" smtClean="0"/>
              <a:t>Biggest problem is modeling of default correlation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Structured Finance: outstanding issuance and impairment rates by rating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1143000"/>
            <a:ext cx="73914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smtClean="0"/>
              <a:t>Housing Prices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5413" y="1390650"/>
            <a:ext cx="6353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Fundamental Points about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Why were banks so vulnerable to problems in the mortgage market?</a:t>
            </a:r>
          </a:p>
          <a:p>
            <a:pPr lvl="1"/>
            <a:r>
              <a:rPr lang="en-US" dirty="0" smtClean="0"/>
              <a:t>substantial amounts of mortgage-backed securities with exposure to subprime risk were kept on bank balance sheets</a:t>
            </a:r>
          </a:p>
          <a:p>
            <a:pPr lvl="1"/>
            <a:r>
              <a:rPr lang="en-US" dirty="0" smtClean="0"/>
              <a:t>Problematic because banks are financed with short-term borrowing that needs to always be rolled over</a:t>
            </a:r>
          </a:p>
          <a:p>
            <a:r>
              <a:rPr lang="en-US" dirty="0" smtClean="0"/>
              <a:t>As the housing market deteriorated, the perceived risk of mortgage-backed securities increased, and it became difficult to roll over short-term loans against these securities.</a:t>
            </a:r>
          </a:p>
          <a:p>
            <a:pPr lvl="1"/>
            <a:r>
              <a:rPr lang="en-US" dirty="0" smtClean="0"/>
              <a:t>When banks tried to sell assets the values plummeted, perhaps even below fundamental values</a:t>
            </a:r>
          </a:p>
          <a:p>
            <a:pPr lvl="2"/>
            <a:r>
              <a:rPr lang="en-US" dirty="0" smtClean="0"/>
              <a:t>=&gt; funding problems led to fire sales and depressed prices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Leverage and 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Banks are leveraged and require short-term financing</a:t>
            </a:r>
          </a:p>
          <a:p>
            <a:pPr lvl="1"/>
            <a:r>
              <a:rPr lang="en-US" dirty="0" smtClean="0"/>
              <a:t>Not the best place to hold tranches of CDO’s</a:t>
            </a:r>
          </a:p>
          <a:p>
            <a:pPr lvl="2"/>
            <a:r>
              <a:rPr lang="en-US" dirty="0" smtClean="0"/>
              <a:t>But agency problems required it</a:t>
            </a:r>
          </a:p>
          <a:p>
            <a:pPr lvl="2"/>
            <a:r>
              <a:rPr lang="en-US" dirty="0" smtClean="0"/>
              <a:t>Bad incentives encouraged it</a:t>
            </a:r>
          </a:p>
          <a:p>
            <a:r>
              <a:rPr lang="en-US" dirty="0" smtClean="0"/>
              <a:t>Housing problems led to valuation problems</a:t>
            </a:r>
          </a:p>
          <a:p>
            <a:r>
              <a:rPr lang="en-US" dirty="0" smtClean="0"/>
              <a:t>Led to difficulty in rolling over financing</a:t>
            </a:r>
          </a:p>
          <a:p>
            <a:pPr lvl="1"/>
            <a:r>
              <a:rPr lang="en-US" dirty="0" smtClean="0"/>
              <a:t>Leads to general </a:t>
            </a:r>
            <a:r>
              <a:rPr lang="en-US" dirty="0" smtClean="0">
                <a:hlinkClick r:id="rId3"/>
              </a:rPr>
              <a:t>credit crisis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Implications for Bailout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Fire started in housing, but the problem became severe because of </a:t>
            </a:r>
            <a:r>
              <a:rPr lang="en-US" dirty="0" smtClean="0"/>
              <a:t>leverage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insufficient securitization</a:t>
            </a:r>
          </a:p>
          <a:p>
            <a:pPr lvl="1"/>
            <a:r>
              <a:rPr lang="en-US" dirty="0" smtClean="0"/>
              <a:t>If banks had sold more of the </a:t>
            </a:r>
            <a:r>
              <a:rPr lang="en-US" dirty="0" err="1" smtClean="0"/>
              <a:t>cdo’s</a:t>
            </a:r>
            <a:r>
              <a:rPr lang="en-US" dirty="0" smtClean="0"/>
              <a:t> to unleveraged institutions there would not have been feedback effects</a:t>
            </a:r>
          </a:p>
          <a:p>
            <a:pPr lvl="1"/>
            <a:r>
              <a:rPr lang="en-US" dirty="0" smtClean="0"/>
              <a:t>Since asset values fall below fundamental values there is reason to think that a bailout can stabilize prices of these assets</a:t>
            </a:r>
          </a:p>
          <a:p>
            <a:pPr lvl="1"/>
            <a:r>
              <a:rPr lang="en-US" dirty="0" smtClean="0"/>
              <a:t>Any solution has to reverse de-leveraging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the Marked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do we need a bailout? Why won’t private investors buy up the cheap assets?</a:t>
            </a:r>
          </a:p>
          <a:p>
            <a:pPr lvl="1"/>
            <a:r>
              <a:rPr lang="en-US" dirty="0" smtClean="0"/>
              <a:t>Failure of arbitrage</a:t>
            </a:r>
          </a:p>
          <a:p>
            <a:pPr lvl="1"/>
            <a:r>
              <a:rPr lang="en-US" dirty="0" smtClean="0"/>
              <a:t>Suppose </a:t>
            </a:r>
            <a:r>
              <a:rPr lang="en-US" dirty="0" smtClean="0">
                <a:hlinkClick r:id="rId3" action="ppaction://hlinksldjump"/>
              </a:rPr>
              <a:t>you buy and hold today</a:t>
            </a:r>
            <a:endParaRPr lang="en-US" dirty="0" smtClean="0"/>
          </a:p>
          <a:p>
            <a:pPr lvl="2"/>
            <a:r>
              <a:rPr lang="en-US" dirty="0" smtClean="0"/>
              <a:t>You profit if you can hold since </a:t>
            </a:r>
            <a:r>
              <a:rPr lang="en-US" i="1" dirty="0" smtClean="0"/>
              <a:t>P</a:t>
            </a:r>
            <a:r>
              <a:rPr lang="en-US" i="1" baseline="30000" dirty="0" smtClean="0"/>
              <a:t>F</a:t>
            </a:r>
            <a:r>
              <a:rPr lang="en-US" i="1" dirty="0" smtClean="0"/>
              <a:t> &gt;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today</a:t>
            </a:r>
            <a:endParaRPr lang="en-US" i="1" baseline="-25000" dirty="0" smtClean="0"/>
          </a:p>
          <a:p>
            <a:pPr lvl="2"/>
            <a:r>
              <a:rPr lang="en-US" dirty="0" smtClean="0"/>
              <a:t>But price at next margin call may be lower</a:t>
            </a:r>
          </a:p>
          <a:p>
            <a:pPr lvl="2"/>
            <a:r>
              <a:rPr lang="en-US" dirty="0" smtClean="0"/>
              <a:t>If leveraged this could be too risky</a:t>
            </a:r>
          </a:p>
          <a:p>
            <a:pPr lvl="2"/>
            <a:r>
              <a:rPr lang="en-US" dirty="0" smtClean="0"/>
              <a:t>Hedge funds borrow to invest, investors may pull out if short-term returns tank</a:t>
            </a:r>
          </a:p>
          <a:p>
            <a:pPr lvl="2"/>
            <a:r>
              <a:rPr lang="en-US" dirty="0" smtClean="0"/>
              <a:t>Only sufficiently rich investor can hold</a:t>
            </a:r>
          </a:p>
          <a:p>
            <a:pPr lvl="3"/>
            <a:r>
              <a:rPr lang="en-US" dirty="0" smtClean="0"/>
              <a:t>In this case, US Government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</a:t>
            </a:r>
            <a:r>
              <a:rPr lang="en-US" dirty="0" smtClean="0">
                <a:hlinkClick r:id="rId3" action="ppaction://hlinksldjump"/>
              </a:rPr>
              <a:t>Price Paths</a:t>
            </a:r>
            <a:endParaRPr lang="en-US" dirty="0"/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828800"/>
            <a:ext cx="883326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Credit Default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Derivative used to swap risk</a:t>
            </a:r>
          </a:p>
          <a:p>
            <a:r>
              <a:rPr lang="en-US" dirty="0" smtClean="0"/>
              <a:t>Purchase of insurance against credit risks</a:t>
            </a:r>
          </a:p>
          <a:p>
            <a:pPr lvl="1"/>
            <a:r>
              <a:rPr lang="en-US" dirty="0" smtClean="0"/>
              <a:t>E.g., default</a:t>
            </a:r>
          </a:p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Exposure to risk that does not require cash outlay</a:t>
            </a:r>
          </a:p>
          <a:p>
            <a:pPr lvl="1"/>
            <a:r>
              <a:rPr lang="en-US" dirty="0" smtClean="0"/>
              <a:t>Works fine if defaults are </a:t>
            </a:r>
            <a:r>
              <a:rPr lang="en-US" i="1" dirty="0" smtClean="0"/>
              <a:t>independent</a:t>
            </a:r>
            <a:endParaRPr lang="en-US" dirty="0" smtClean="0"/>
          </a:p>
          <a:p>
            <a:r>
              <a:rPr lang="en-US" dirty="0" smtClean="0"/>
              <a:t>As of April 2008, $62 trillion in outstanding contracts</a:t>
            </a:r>
          </a:p>
          <a:p>
            <a:pPr lvl="1"/>
            <a:r>
              <a:rPr lang="en-US" dirty="0" smtClean="0"/>
              <a:t>More “insurance” than outstanding assets insured</a:t>
            </a:r>
          </a:p>
          <a:p>
            <a:pPr lvl="1"/>
            <a:r>
              <a:rPr lang="en-US" dirty="0" smtClean="0"/>
              <a:t>In liquidity crisis, asset sales drive out liquidity, reduce value of all assets =&gt; no insurance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Default Swap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09800"/>
            <a:ext cx="7440517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Efficiency versus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efficient system may reduce flexibility</a:t>
            </a:r>
          </a:p>
          <a:p>
            <a:r>
              <a:rPr lang="en-US" dirty="0" smtClean="0"/>
              <a:t>An inefficient system may be more adaptable</a:t>
            </a:r>
          </a:p>
          <a:p>
            <a:pPr lvl="1"/>
            <a:r>
              <a:rPr lang="en-US" dirty="0" smtClean="0"/>
              <a:t>Cockroach	</a:t>
            </a:r>
          </a:p>
          <a:p>
            <a:pPr lvl="2"/>
            <a:r>
              <a:rPr lang="en-US" dirty="0" smtClean="0"/>
              <a:t>Responds to puffs of air, can survive nuclear holocaust</a:t>
            </a:r>
          </a:p>
          <a:p>
            <a:pPr lvl="1"/>
            <a:r>
              <a:rPr lang="en-US" dirty="0" smtClean="0"/>
              <a:t>Simple system may survive shocks</a:t>
            </a:r>
          </a:p>
          <a:p>
            <a:r>
              <a:rPr lang="en-US" dirty="0" smtClean="0"/>
              <a:t>Efficient systems may not respond to environmental change</a:t>
            </a:r>
          </a:p>
          <a:p>
            <a:pPr lvl="1"/>
            <a:r>
              <a:rPr lang="en-US" dirty="0" err="1" smtClean="0"/>
              <a:t>Furu</a:t>
            </a:r>
            <a:endParaRPr lang="en-US" dirty="0" smtClean="0"/>
          </a:p>
          <a:p>
            <a:pPr lvl="2"/>
            <a:r>
              <a:rPr lang="en-US" dirty="0" smtClean="0"/>
              <a:t>Long </a:t>
            </a:r>
            <a:r>
              <a:rPr lang="en-US" dirty="0" smtClean="0">
                <a:hlinkClick r:id="rId3" action="ppaction://hlinksldjump"/>
              </a:rPr>
              <a:t>adaptation</a:t>
            </a:r>
            <a:r>
              <a:rPr lang="en-US" dirty="0" smtClean="0"/>
              <a:t> in Lake Victoria</a:t>
            </a:r>
          </a:p>
          <a:p>
            <a:pPr lvl="2"/>
            <a:r>
              <a:rPr lang="en-US" dirty="0" smtClean="0"/>
              <a:t>Perished when Nile perch introduced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Furu and Perch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0" y="1496568"/>
            <a:ext cx="3670300" cy="528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3" action="ppaction://hlinksldjump"/>
              </a:rPr>
              <a:t>Furu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Among the </a:t>
            </a:r>
            <a:r>
              <a:rPr lang="en-US" dirty="0" err="1" smtClean="0"/>
              <a:t>furu</a:t>
            </a:r>
            <a:r>
              <a:rPr lang="en-US" dirty="0" smtClean="0"/>
              <a:t> were multiple species of insect-eaters and prawn-eaters, mud-biters and algae-scrapers, snail-crushers and snail-</a:t>
            </a:r>
            <a:r>
              <a:rPr lang="en-US" dirty="0" err="1" smtClean="0"/>
              <a:t>shellers</a:t>
            </a:r>
            <a:r>
              <a:rPr lang="en-US" dirty="0" smtClean="0"/>
              <a:t>, leaf-choppers and zooplankton-eaters, cleaners and scale-scrapers, fish-eaters galore, and a group of 13 species know as </a:t>
            </a:r>
            <a:r>
              <a:rPr lang="en-US" dirty="0" err="1" smtClean="0"/>
              <a:t>pedophages</a:t>
            </a:r>
            <a:r>
              <a:rPr lang="en-US" dirty="0" smtClean="0"/>
              <a:t>, "child-eaters," dining on the embryos or fry of other </a:t>
            </a:r>
            <a:r>
              <a:rPr lang="en-US" dirty="0" err="1" smtClean="0"/>
              <a:t>furu</a:t>
            </a:r>
            <a:r>
              <a:rPr lang="en-US" dirty="0" smtClean="0"/>
              <a:t>. Within each group even more narrow specialties emerge. Among the </a:t>
            </a:r>
            <a:r>
              <a:rPr lang="en-US" dirty="0" err="1" smtClean="0"/>
              <a:t>pedophages</a:t>
            </a:r>
            <a:r>
              <a:rPr lang="en-US" dirty="0" smtClean="0"/>
              <a:t>, for instance, some are rammers, which bash a mouth-brooding female so she opens her mouth and releases her young to be gobbled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Efficient financial system innovated</a:t>
            </a:r>
          </a:p>
          <a:p>
            <a:pPr lvl="1"/>
            <a:r>
              <a:rPr lang="en-US" dirty="0" smtClean="0"/>
              <a:t>Created new ways to share risks</a:t>
            </a:r>
          </a:p>
          <a:p>
            <a:pPr lvl="1"/>
            <a:r>
              <a:rPr lang="en-US" dirty="0" smtClean="0"/>
              <a:t>Used leverage</a:t>
            </a:r>
          </a:p>
          <a:p>
            <a:pPr lvl="1"/>
            <a:r>
              <a:rPr lang="en-US" dirty="0" smtClean="0"/>
              <a:t>Agency induced lots of risk-taking</a:t>
            </a:r>
          </a:p>
          <a:p>
            <a:r>
              <a:rPr lang="en-US" dirty="0" smtClean="0"/>
              <a:t>Financial development has raised fragility</a:t>
            </a:r>
          </a:p>
          <a:p>
            <a:pPr lvl="1"/>
            <a:r>
              <a:rPr lang="en-US" dirty="0" smtClean="0"/>
              <a:t>by increasing complexity, </a:t>
            </a:r>
          </a:p>
          <a:p>
            <a:pPr lvl="1"/>
            <a:r>
              <a:rPr lang="en-US" dirty="0" smtClean="0"/>
              <a:t>and by forging tighter links between various markets and securities, making them dangerously interdependent.</a:t>
            </a:r>
          </a:p>
          <a:p>
            <a:r>
              <a:rPr lang="en-US" dirty="0" smtClean="0"/>
              <a:t>System was not flexible</a:t>
            </a:r>
          </a:p>
          <a:p>
            <a:pPr lvl="1"/>
            <a:r>
              <a:rPr lang="en-US" dirty="0" smtClean="0"/>
              <a:t>Toxic assets </a:t>
            </a:r>
          </a:p>
          <a:p>
            <a:pPr lvl="1"/>
            <a:r>
              <a:rPr lang="en-US" dirty="0" smtClean="0"/>
              <a:t>Regulation did not help</a:t>
            </a:r>
          </a:p>
          <a:p>
            <a:pPr lvl="2"/>
            <a:r>
              <a:rPr lang="en-US" dirty="0" smtClean="0"/>
              <a:t>Capital requirements led to SIV’s and off-balance sheet</a:t>
            </a:r>
          </a:p>
          <a:p>
            <a:pPr lvl="2"/>
            <a:r>
              <a:rPr lang="en-US" dirty="0" smtClean="0"/>
              <a:t>Piling regulations on fragile system does not enhance safety</a:t>
            </a:r>
          </a:p>
          <a:p>
            <a:pPr lvl="3"/>
            <a:r>
              <a:rPr lang="en-US" dirty="0" err="1" smtClean="0"/>
              <a:t>Chernoybyl</a:t>
            </a:r>
            <a:endParaRPr lang="en-US" dirty="0" smtClean="0"/>
          </a:p>
          <a:p>
            <a:pPr lvl="2"/>
            <a:r>
              <a:rPr lang="en-US" dirty="0" smtClean="0"/>
              <a:t>Tightly coupled systems mean one error can cause chain reaction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Short Sale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Short sales involves borrowing security</a:t>
            </a:r>
          </a:p>
          <a:p>
            <a:pPr lvl="1"/>
            <a:r>
              <a:rPr lang="en-US" dirty="0" smtClean="0"/>
              <a:t>Effectively increases supply</a:t>
            </a:r>
          </a:p>
          <a:p>
            <a:pPr lvl="1"/>
            <a:r>
              <a:rPr lang="en-US" dirty="0" smtClean="0"/>
              <a:t>Brings information to market quicker</a:t>
            </a:r>
          </a:p>
          <a:p>
            <a:pPr lvl="2"/>
            <a:r>
              <a:rPr lang="en-US" dirty="0" smtClean="0"/>
              <a:t>If fundamental price is below market price, it hastens price adjustment</a:t>
            </a:r>
          </a:p>
          <a:p>
            <a:pPr lvl="2"/>
            <a:r>
              <a:rPr lang="en-US" dirty="0" smtClean="0"/>
              <a:t>Short sellers more abundant when price opinions are more divergent</a:t>
            </a:r>
          </a:p>
          <a:p>
            <a:pPr lvl="1"/>
            <a:r>
              <a:rPr lang="en-US" dirty="0" smtClean="0"/>
              <a:t>Key point: informed traders more likely to sell short</a:t>
            </a:r>
          </a:p>
          <a:p>
            <a:pPr lvl="1"/>
            <a:r>
              <a:rPr lang="en-US" dirty="0" smtClean="0"/>
              <a:t>Key point: short seller must pay dividends to broker</a:t>
            </a:r>
          </a:p>
          <a:p>
            <a:pPr lvl="2"/>
            <a:r>
              <a:rPr lang="en-US" dirty="0" smtClean="0"/>
              <a:t>So hard to profit if return is positive on stock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9900"/>
      </a:dk1>
      <a:lt1>
        <a:srgbClr val="DEF6F1"/>
      </a:lt1>
      <a:dk2>
        <a:srgbClr val="CC33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82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595</TotalTime>
  <Words>1012</Words>
  <Application>Microsoft Office PowerPoint</Application>
  <PresentationFormat>On-screen Show (4:3)</PresentationFormat>
  <Paragraphs>163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Origin of Crisis</vt:lpstr>
      <vt:lpstr>Housing </vt:lpstr>
      <vt:lpstr>Credit Default Swap</vt:lpstr>
      <vt:lpstr>Credit Default Swap</vt:lpstr>
      <vt:lpstr>Efficiency versus Flexibility</vt:lpstr>
      <vt:lpstr>Furu and Perch</vt:lpstr>
      <vt:lpstr>The Furu</vt:lpstr>
      <vt:lpstr>Lesson</vt:lpstr>
      <vt:lpstr>Short Sale Restrictions</vt:lpstr>
      <vt:lpstr>Market Price and Divergent Opinion</vt:lpstr>
      <vt:lpstr>Short Sales and Prices</vt:lpstr>
      <vt:lpstr>Short Sales and Prices</vt:lpstr>
      <vt:lpstr>Synthetic Shorts</vt:lpstr>
      <vt:lpstr>Corporate Bond Yields and Treasury Bonds </vt:lpstr>
      <vt:lpstr>Securitization of Bank Credit Risk</vt:lpstr>
      <vt:lpstr>Buyers of CDS Protection</vt:lpstr>
      <vt:lpstr>Sellers of CDS Protection</vt:lpstr>
      <vt:lpstr>Why?</vt:lpstr>
      <vt:lpstr>A Typical CDO</vt:lpstr>
      <vt:lpstr>CDO’s</vt:lpstr>
      <vt:lpstr>Structured Finance: outstanding issuance and impairment rates by rating</vt:lpstr>
      <vt:lpstr>Real Housing Prices</vt:lpstr>
      <vt:lpstr>Fundamental Points about Crisis</vt:lpstr>
      <vt:lpstr>Leverage and Liquidity</vt:lpstr>
      <vt:lpstr>Implications for Bailout </vt:lpstr>
      <vt:lpstr>Why Can’t the Marked Do it?</vt:lpstr>
      <vt:lpstr>Potential Price Paths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Default Swap</dc:title>
  <dc:creator>bickes</dc:creator>
  <cp:lastModifiedBy>BICKES</cp:lastModifiedBy>
  <cp:revision>50</cp:revision>
  <dcterms:created xsi:type="dcterms:W3CDTF">2008-09-22T01:27:16Z</dcterms:created>
  <dcterms:modified xsi:type="dcterms:W3CDTF">2008-10-02T14:21:49Z</dcterms:modified>
</cp:coreProperties>
</file>