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1" r:id="rId2"/>
    <p:sldId id="349" r:id="rId3"/>
    <p:sldId id="311" r:id="rId4"/>
    <p:sldId id="316" r:id="rId5"/>
    <p:sldId id="351" r:id="rId6"/>
    <p:sldId id="303" r:id="rId7"/>
    <p:sldId id="305" r:id="rId8"/>
    <p:sldId id="308" r:id="rId9"/>
    <p:sldId id="352" r:id="rId10"/>
    <p:sldId id="322" r:id="rId11"/>
    <p:sldId id="353" r:id="rId12"/>
    <p:sldId id="354" r:id="rId13"/>
    <p:sldId id="313" r:id="rId14"/>
    <p:sldId id="314" r:id="rId15"/>
    <p:sldId id="315" r:id="rId16"/>
    <p:sldId id="355" r:id="rId17"/>
    <p:sldId id="356" r:id="rId18"/>
    <p:sldId id="357" r:id="rId19"/>
    <p:sldId id="358" r:id="rId20"/>
    <p:sldId id="317" r:id="rId21"/>
    <p:sldId id="326" r:id="rId22"/>
    <p:sldId id="361" r:id="rId23"/>
    <p:sldId id="360" r:id="rId24"/>
    <p:sldId id="325" r:id="rId25"/>
    <p:sldId id="321" r:id="rId26"/>
    <p:sldId id="327" r:id="rId27"/>
    <p:sldId id="328" r:id="rId28"/>
    <p:sldId id="329" r:id="rId29"/>
    <p:sldId id="330" r:id="rId30"/>
    <p:sldId id="331" r:id="rId31"/>
    <p:sldId id="309" r:id="rId32"/>
    <p:sldId id="310" r:id="rId33"/>
    <p:sldId id="306" r:id="rId34"/>
    <p:sldId id="307" r:id="rId35"/>
    <p:sldId id="318" r:id="rId36"/>
    <p:sldId id="320" r:id="rId37"/>
    <p:sldId id="324" r:id="rId38"/>
    <p:sldId id="319" r:id="rId39"/>
    <p:sldId id="304" r:id="rId40"/>
    <p:sldId id="302" r:id="rId41"/>
  </p:sldIdLst>
  <p:sldSz cx="9144000" cy="6858000" type="screen4x3"/>
  <p:notesSz cx="6918325" cy="92043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5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95613" cy="460375"/>
          </a:xfrm>
          <a:prstGeom prst="rect">
            <a:avLst/>
          </a:prstGeom>
          <a:noFill/>
          <a:ln w="9525">
            <a:noFill/>
            <a:miter lim="800000"/>
            <a:headEnd/>
            <a:tailEnd/>
          </a:ln>
          <a:effectLst/>
        </p:spPr>
        <p:txBody>
          <a:bodyPr vert="horz" wrap="square" lIns="92017" tIns="46008" rIns="92017" bIns="46008" numCol="1" anchor="t" anchorCtr="0" compatLnSpc="1">
            <a:prstTxWarp prst="textNoShape">
              <a:avLst/>
            </a:prstTxWarp>
          </a:bodyPr>
          <a:lstStyle>
            <a:lvl1pPr defTabSz="919494">
              <a:defRPr sz="1200"/>
            </a:lvl1pPr>
          </a:lstStyle>
          <a:p>
            <a:pPr>
              <a:defRPr/>
            </a:pPr>
            <a:endParaRPr lang="en-US"/>
          </a:p>
        </p:txBody>
      </p:sp>
      <p:sp>
        <p:nvSpPr>
          <p:cNvPr id="201731" name="Rectangle 3"/>
          <p:cNvSpPr>
            <a:spLocks noGrp="1" noChangeArrowheads="1"/>
          </p:cNvSpPr>
          <p:nvPr>
            <p:ph type="dt" sz="quarter" idx="1"/>
          </p:nvPr>
        </p:nvSpPr>
        <p:spPr bwMode="auto">
          <a:xfrm>
            <a:off x="3919538" y="0"/>
            <a:ext cx="2997200" cy="460375"/>
          </a:xfrm>
          <a:prstGeom prst="rect">
            <a:avLst/>
          </a:prstGeom>
          <a:noFill/>
          <a:ln w="9525">
            <a:noFill/>
            <a:miter lim="800000"/>
            <a:headEnd/>
            <a:tailEnd/>
          </a:ln>
          <a:effectLst/>
        </p:spPr>
        <p:txBody>
          <a:bodyPr vert="horz" wrap="square" lIns="92017" tIns="46008" rIns="92017" bIns="46008" numCol="1" anchor="t" anchorCtr="0" compatLnSpc="1">
            <a:prstTxWarp prst="textNoShape">
              <a:avLst/>
            </a:prstTxWarp>
          </a:bodyPr>
          <a:lstStyle>
            <a:lvl1pPr algn="r" defTabSz="919494">
              <a:defRPr sz="1200"/>
            </a:lvl1pPr>
          </a:lstStyle>
          <a:p>
            <a:pPr>
              <a:defRPr/>
            </a:pPr>
            <a:endParaRPr lang="en-US"/>
          </a:p>
        </p:txBody>
      </p:sp>
      <p:sp>
        <p:nvSpPr>
          <p:cNvPr id="201732" name="Rectangle 4"/>
          <p:cNvSpPr>
            <a:spLocks noGrp="1" noChangeArrowheads="1"/>
          </p:cNvSpPr>
          <p:nvPr>
            <p:ph type="ftr" sz="quarter" idx="2"/>
          </p:nvPr>
        </p:nvSpPr>
        <p:spPr bwMode="auto">
          <a:xfrm>
            <a:off x="0" y="8742363"/>
            <a:ext cx="2995613" cy="460375"/>
          </a:xfrm>
          <a:prstGeom prst="rect">
            <a:avLst/>
          </a:prstGeom>
          <a:noFill/>
          <a:ln w="9525">
            <a:noFill/>
            <a:miter lim="800000"/>
            <a:headEnd/>
            <a:tailEnd/>
          </a:ln>
          <a:effectLst/>
        </p:spPr>
        <p:txBody>
          <a:bodyPr vert="horz" wrap="square" lIns="92017" tIns="46008" rIns="92017" bIns="46008" numCol="1" anchor="b" anchorCtr="0" compatLnSpc="1">
            <a:prstTxWarp prst="textNoShape">
              <a:avLst/>
            </a:prstTxWarp>
          </a:bodyPr>
          <a:lstStyle>
            <a:lvl1pPr defTabSz="919494">
              <a:defRPr sz="1200"/>
            </a:lvl1pPr>
          </a:lstStyle>
          <a:p>
            <a:pPr>
              <a:defRPr/>
            </a:pPr>
            <a:endParaRPr lang="en-US"/>
          </a:p>
        </p:txBody>
      </p:sp>
      <p:sp>
        <p:nvSpPr>
          <p:cNvPr id="201733" name="Rectangle 5"/>
          <p:cNvSpPr>
            <a:spLocks noGrp="1" noChangeArrowheads="1"/>
          </p:cNvSpPr>
          <p:nvPr>
            <p:ph type="sldNum" sz="quarter" idx="3"/>
          </p:nvPr>
        </p:nvSpPr>
        <p:spPr bwMode="auto">
          <a:xfrm>
            <a:off x="3919538" y="8742363"/>
            <a:ext cx="2997200" cy="460375"/>
          </a:xfrm>
          <a:prstGeom prst="rect">
            <a:avLst/>
          </a:prstGeom>
          <a:noFill/>
          <a:ln w="9525">
            <a:noFill/>
            <a:miter lim="800000"/>
            <a:headEnd/>
            <a:tailEnd/>
          </a:ln>
          <a:effectLst/>
        </p:spPr>
        <p:txBody>
          <a:bodyPr vert="horz" wrap="square" lIns="92017" tIns="46008" rIns="92017" bIns="46008" numCol="1" anchor="b" anchorCtr="0" compatLnSpc="1">
            <a:prstTxWarp prst="textNoShape">
              <a:avLst/>
            </a:prstTxWarp>
          </a:bodyPr>
          <a:lstStyle>
            <a:lvl1pPr algn="r" defTabSz="919494">
              <a:defRPr sz="1200"/>
            </a:lvl1pPr>
          </a:lstStyle>
          <a:p>
            <a:pPr>
              <a:defRPr/>
            </a:pPr>
            <a:fld id="{6DEE48EE-F7B6-45D2-806D-733B0251F53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95613" cy="460375"/>
          </a:xfrm>
          <a:prstGeom prst="rect">
            <a:avLst/>
          </a:prstGeom>
          <a:noFill/>
          <a:ln w="9525">
            <a:noFill/>
            <a:miter lim="800000"/>
            <a:headEnd/>
            <a:tailEnd/>
          </a:ln>
          <a:effectLst/>
        </p:spPr>
        <p:txBody>
          <a:bodyPr vert="horz" wrap="square" lIns="92017" tIns="46008" rIns="92017" bIns="46008" numCol="1" anchor="t" anchorCtr="0" compatLnSpc="1">
            <a:prstTxWarp prst="textNoShape">
              <a:avLst/>
            </a:prstTxWarp>
          </a:bodyPr>
          <a:lstStyle>
            <a:lvl1pPr defTabSz="919494">
              <a:defRPr sz="1200"/>
            </a:lvl1pPr>
          </a:lstStyle>
          <a:p>
            <a:pPr>
              <a:defRPr/>
            </a:pPr>
            <a:endParaRPr lang="en-US"/>
          </a:p>
        </p:txBody>
      </p:sp>
      <p:sp>
        <p:nvSpPr>
          <p:cNvPr id="23555" name="Rectangle 3"/>
          <p:cNvSpPr>
            <a:spLocks noGrp="1" noChangeArrowheads="1"/>
          </p:cNvSpPr>
          <p:nvPr>
            <p:ph type="dt" idx="1"/>
          </p:nvPr>
        </p:nvSpPr>
        <p:spPr bwMode="auto">
          <a:xfrm>
            <a:off x="3919538" y="0"/>
            <a:ext cx="2997200" cy="460375"/>
          </a:xfrm>
          <a:prstGeom prst="rect">
            <a:avLst/>
          </a:prstGeom>
          <a:noFill/>
          <a:ln w="9525">
            <a:noFill/>
            <a:miter lim="800000"/>
            <a:headEnd/>
            <a:tailEnd/>
          </a:ln>
          <a:effectLst/>
        </p:spPr>
        <p:txBody>
          <a:bodyPr vert="horz" wrap="square" lIns="92017" tIns="46008" rIns="92017" bIns="46008" numCol="1" anchor="t" anchorCtr="0" compatLnSpc="1">
            <a:prstTxWarp prst="textNoShape">
              <a:avLst/>
            </a:prstTxWarp>
          </a:bodyPr>
          <a:lstStyle>
            <a:lvl1pPr algn="r" defTabSz="919494">
              <a:defRPr sz="1200"/>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60463" y="690563"/>
            <a:ext cx="4600575" cy="3451225"/>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93738" y="4370388"/>
            <a:ext cx="5530850" cy="4143375"/>
          </a:xfrm>
          <a:prstGeom prst="rect">
            <a:avLst/>
          </a:prstGeom>
          <a:noFill/>
          <a:ln w="9525">
            <a:noFill/>
            <a:miter lim="800000"/>
            <a:headEnd/>
            <a:tailEnd/>
          </a:ln>
          <a:effectLst/>
        </p:spPr>
        <p:txBody>
          <a:bodyPr vert="horz" wrap="square" lIns="92017" tIns="46008" rIns="92017" bIns="460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742363"/>
            <a:ext cx="2995613" cy="460375"/>
          </a:xfrm>
          <a:prstGeom prst="rect">
            <a:avLst/>
          </a:prstGeom>
          <a:noFill/>
          <a:ln w="9525">
            <a:noFill/>
            <a:miter lim="800000"/>
            <a:headEnd/>
            <a:tailEnd/>
          </a:ln>
          <a:effectLst/>
        </p:spPr>
        <p:txBody>
          <a:bodyPr vert="horz" wrap="square" lIns="92017" tIns="46008" rIns="92017" bIns="46008" numCol="1" anchor="b" anchorCtr="0" compatLnSpc="1">
            <a:prstTxWarp prst="textNoShape">
              <a:avLst/>
            </a:prstTxWarp>
          </a:bodyPr>
          <a:lstStyle>
            <a:lvl1pPr defTabSz="919494">
              <a:defRPr sz="1200"/>
            </a:lvl1pPr>
          </a:lstStyle>
          <a:p>
            <a:pPr>
              <a:defRPr/>
            </a:pPr>
            <a:endParaRPr lang="en-US"/>
          </a:p>
        </p:txBody>
      </p:sp>
      <p:sp>
        <p:nvSpPr>
          <p:cNvPr id="23559" name="Rectangle 7"/>
          <p:cNvSpPr>
            <a:spLocks noGrp="1" noChangeArrowheads="1"/>
          </p:cNvSpPr>
          <p:nvPr>
            <p:ph type="sldNum" sz="quarter" idx="5"/>
          </p:nvPr>
        </p:nvSpPr>
        <p:spPr bwMode="auto">
          <a:xfrm>
            <a:off x="3919538" y="8742363"/>
            <a:ext cx="2997200" cy="460375"/>
          </a:xfrm>
          <a:prstGeom prst="rect">
            <a:avLst/>
          </a:prstGeom>
          <a:noFill/>
          <a:ln w="9525">
            <a:noFill/>
            <a:miter lim="800000"/>
            <a:headEnd/>
            <a:tailEnd/>
          </a:ln>
          <a:effectLst/>
        </p:spPr>
        <p:txBody>
          <a:bodyPr vert="horz" wrap="square" lIns="92017" tIns="46008" rIns="92017" bIns="46008" numCol="1" anchor="b" anchorCtr="0" compatLnSpc="1">
            <a:prstTxWarp prst="textNoShape">
              <a:avLst/>
            </a:prstTxWarp>
          </a:bodyPr>
          <a:lstStyle>
            <a:lvl1pPr algn="r" defTabSz="919494">
              <a:defRPr sz="1200"/>
            </a:lvl1pPr>
          </a:lstStyle>
          <a:p>
            <a:pPr>
              <a:defRPr/>
            </a:pPr>
            <a:fld id="{FB655B6B-1F13-45E9-8C84-C5B527DE6B9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pPr defTabSz="919163"/>
            <a:fld id="{4CD655DF-95AD-4555-8517-01996D8CDF92}" type="slidenum">
              <a:rPr lang="en-US" smtClean="0"/>
              <a:pPr defTabSz="919163"/>
              <a:t>1</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pPr defTabSz="919163"/>
            <a:fld id="{07CF6546-0725-4405-987C-E0FF9567ACF1}" type="slidenum">
              <a:rPr lang="en-US" smtClean="0"/>
              <a:pPr defTabSz="919163"/>
              <a:t>10</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pPr defTabSz="919163"/>
            <a:fld id="{ABB10549-DC79-4A9A-98D0-8868939DF684}" type="slidenum">
              <a:rPr lang="en-US" smtClean="0"/>
              <a:pPr defTabSz="919163"/>
              <a:t>13</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pPr defTabSz="919163"/>
            <a:fld id="{AA6513BC-DE6E-403F-8592-3D826EEB8BC5}" type="slidenum">
              <a:rPr lang="en-US" smtClean="0"/>
              <a:pPr defTabSz="919163"/>
              <a:t>14</a:t>
            </a:fld>
            <a:endParaRPr lang="en-US"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pPr defTabSz="919163"/>
            <a:fld id="{64594417-1789-4064-8E41-FE8EB185F324}" type="slidenum">
              <a:rPr lang="en-US" smtClean="0"/>
              <a:pPr defTabSz="919163"/>
              <a:t>15</a:t>
            </a:fld>
            <a:endParaRPr lang="en-US"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en-US" smtClean="0"/>
          </a:p>
        </p:txBody>
      </p:sp>
      <p:sp>
        <p:nvSpPr>
          <p:cNvPr id="155652" name="Slide Number Placeholder 3"/>
          <p:cNvSpPr>
            <a:spLocks noGrp="1"/>
          </p:cNvSpPr>
          <p:nvPr>
            <p:ph type="sldNum" sz="quarter" idx="5"/>
          </p:nvPr>
        </p:nvSpPr>
        <p:spPr>
          <a:noFill/>
        </p:spPr>
        <p:txBody>
          <a:bodyPr/>
          <a:lstStyle/>
          <a:p>
            <a:pPr defTabSz="919163"/>
            <a:fld id="{A60ADFAF-1AAD-4D56-8FA4-4F4FFFD7C1D1}" type="slidenum">
              <a:rPr lang="en-US" smtClean="0"/>
              <a:pPr defTabSz="919163"/>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pPr defTabSz="919163"/>
            <a:fld id="{28599274-3DFC-46CA-8A34-2AD198C0A1F7}" type="slidenum">
              <a:rPr lang="en-US" smtClean="0"/>
              <a:pPr defTabSz="919163"/>
              <a:t>20</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pPr eaLnBrk="1" hangingPunct="1"/>
            <a:endParaRPr lang="en-US" smtClean="0"/>
          </a:p>
        </p:txBody>
      </p:sp>
      <p:sp>
        <p:nvSpPr>
          <p:cNvPr id="168964" name="Slide Number Placeholder 3"/>
          <p:cNvSpPr>
            <a:spLocks noGrp="1"/>
          </p:cNvSpPr>
          <p:nvPr>
            <p:ph type="sldNum" sz="quarter" idx="5"/>
          </p:nvPr>
        </p:nvSpPr>
        <p:spPr>
          <a:noFill/>
        </p:spPr>
        <p:txBody>
          <a:bodyPr/>
          <a:lstStyle/>
          <a:p>
            <a:pPr defTabSz="919163"/>
            <a:fld id="{3C82A546-6911-4F92-AC6A-D164659F035A}" type="slidenum">
              <a:rPr lang="en-US" smtClean="0"/>
              <a:pPr defTabSz="919163"/>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eaLnBrk="1" hangingPunct="1"/>
            <a:endParaRPr lang="en-US" smtClean="0"/>
          </a:p>
        </p:txBody>
      </p:sp>
      <p:sp>
        <p:nvSpPr>
          <p:cNvPr id="169988" name="Slide Number Placeholder 3"/>
          <p:cNvSpPr>
            <a:spLocks noGrp="1"/>
          </p:cNvSpPr>
          <p:nvPr>
            <p:ph type="sldNum" sz="quarter" idx="5"/>
          </p:nvPr>
        </p:nvSpPr>
        <p:spPr>
          <a:noFill/>
        </p:spPr>
        <p:txBody>
          <a:bodyPr/>
          <a:lstStyle/>
          <a:p>
            <a:pPr defTabSz="919163"/>
            <a:fld id="{51D291C5-244C-4B24-9FFA-9B44A30C9951}" type="slidenum">
              <a:rPr lang="en-US" smtClean="0"/>
              <a:pPr defTabSz="919163"/>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pPr defTabSz="919163"/>
            <a:fld id="{1BFA29E5-79D7-4958-A839-157F010DAE51}" type="slidenum">
              <a:rPr lang="en-US" smtClean="0"/>
              <a:pPr defTabSz="919163"/>
              <a:t>25</a:t>
            </a:fld>
            <a:endParaRPr lang="en-US"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pPr eaLnBrk="1" hangingPunct="1"/>
            <a:endParaRPr lang="en-US" smtClean="0"/>
          </a:p>
        </p:txBody>
      </p:sp>
      <p:sp>
        <p:nvSpPr>
          <p:cNvPr id="172036" name="Slide Number Placeholder 3"/>
          <p:cNvSpPr>
            <a:spLocks noGrp="1"/>
          </p:cNvSpPr>
          <p:nvPr>
            <p:ph type="sldNum" sz="quarter" idx="5"/>
          </p:nvPr>
        </p:nvSpPr>
        <p:spPr>
          <a:noFill/>
        </p:spPr>
        <p:txBody>
          <a:bodyPr/>
          <a:lstStyle/>
          <a:p>
            <a:pPr defTabSz="919163"/>
            <a:fld id="{30D7C761-5A12-45FD-8A34-63C5794C6F37}" type="slidenum">
              <a:rPr lang="en-US" smtClean="0"/>
              <a:pPr defTabSz="919163"/>
              <a:t>26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pPr eaLnBrk="1" hangingPunct="1"/>
            <a:endParaRPr lang="en-US" smtClean="0"/>
          </a:p>
        </p:txBody>
      </p:sp>
      <p:sp>
        <p:nvSpPr>
          <p:cNvPr id="173060" name="Slide Number Placeholder 3"/>
          <p:cNvSpPr>
            <a:spLocks noGrp="1"/>
          </p:cNvSpPr>
          <p:nvPr>
            <p:ph type="sldNum" sz="quarter" idx="5"/>
          </p:nvPr>
        </p:nvSpPr>
        <p:spPr>
          <a:noFill/>
        </p:spPr>
        <p:txBody>
          <a:bodyPr/>
          <a:lstStyle/>
          <a:p>
            <a:pPr defTabSz="919163"/>
            <a:fld id="{681A2A61-FBED-4D1D-89BF-6C0CAD0A6872}" type="slidenum">
              <a:rPr lang="en-US" smtClean="0"/>
              <a:pPr defTabSz="919163"/>
              <a:t>27</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pPr eaLnBrk="1" hangingPunct="1"/>
            <a:endParaRPr lang="en-US" smtClean="0"/>
          </a:p>
        </p:txBody>
      </p:sp>
      <p:sp>
        <p:nvSpPr>
          <p:cNvPr id="174084" name="Slide Number Placeholder 3"/>
          <p:cNvSpPr>
            <a:spLocks noGrp="1"/>
          </p:cNvSpPr>
          <p:nvPr>
            <p:ph type="sldNum" sz="quarter" idx="5"/>
          </p:nvPr>
        </p:nvSpPr>
        <p:spPr>
          <a:noFill/>
        </p:spPr>
        <p:txBody>
          <a:bodyPr/>
          <a:lstStyle/>
          <a:p>
            <a:pPr defTabSz="919163"/>
            <a:fld id="{D752D68B-E95C-45C1-BCA5-FE7D1FD1647D}" type="slidenum">
              <a:rPr lang="en-US" smtClean="0"/>
              <a:pPr defTabSz="919163"/>
              <a:t>28</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pPr eaLnBrk="1" hangingPunct="1"/>
            <a:endParaRPr lang="en-US" smtClean="0"/>
          </a:p>
        </p:txBody>
      </p:sp>
      <p:sp>
        <p:nvSpPr>
          <p:cNvPr id="175108" name="Slide Number Placeholder 3"/>
          <p:cNvSpPr>
            <a:spLocks noGrp="1"/>
          </p:cNvSpPr>
          <p:nvPr>
            <p:ph type="sldNum" sz="quarter" idx="5"/>
          </p:nvPr>
        </p:nvSpPr>
        <p:spPr>
          <a:noFill/>
        </p:spPr>
        <p:txBody>
          <a:bodyPr/>
          <a:lstStyle/>
          <a:p>
            <a:pPr defTabSz="919163"/>
            <a:fld id="{6DDB20EA-6DBB-4ADA-BC9D-97D843736005}" type="slidenum">
              <a:rPr lang="en-US" smtClean="0"/>
              <a:pPr defTabSz="919163"/>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pPr eaLnBrk="1" hangingPunct="1"/>
            <a:endParaRPr lang="en-US" smtClean="0"/>
          </a:p>
        </p:txBody>
      </p:sp>
      <p:sp>
        <p:nvSpPr>
          <p:cNvPr id="176132" name="Slide Number Placeholder 3"/>
          <p:cNvSpPr>
            <a:spLocks noGrp="1"/>
          </p:cNvSpPr>
          <p:nvPr>
            <p:ph type="sldNum" sz="quarter" idx="5"/>
          </p:nvPr>
        </p:nvSpPr>
        <p:spPr>
          <a:noFill/>
        </p:spPr>
        <p:txBody>
          <a:bodyPr/>
          <a:lstStyle/>
          <a:p>
            <a:pPr defTabSz="919163"/>
            <a:fld id="{D7814B9B-A6E6-43DD-B1CF-BA0106A9A831}" type="slidenum">
              <a:rPr lang="en-US" smtClean="0"/>
              <a:pPr defTabSz="919163"/>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pPr defTabSz="919163"/>
            <a:fld id="{61061BA8-B539-4010-A42B-7B293EB6450B}" type="slidenum">
              <a:rPr lang="en-US" smtClean="0"/>
              <a:pPr defTabSz="919163"/>
              <a:t>31</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pPr defTabSz="919163"/>
            <a:fld id="{19369203-D1A3-4B4F-B6D0-FBB4C8C3BEBD}" type="slidenum">
              <a:rPr lang="en-US" smtClean="0"/>
              <a:pPr defTabSz="919163"/>
              <a:t>3</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pPr defTabSz="919163"/>
            <a:fld id="{B6FF7BEC-0B9D-489B-81BD-2DE41F55C81A}" type="slidenum">
              <a:rPr lang="en-US" smtClean="0"/>
              <a:pPr defTabSz="919163"/>
              <a:t>32</a:t>
            </a:fld>
            <a:endParaRPr lang="en-US"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pPr defTabSz="919163"/>
            <a:fld id="{88C77370-4FFA-4B14-A598-BE04518A73F8}" type="slidenum">
              <a:rPr lang="en-US" smtClean="0"/>
              <a:pPr defTabSz="919163"/>
              <a:t>33</a:t>
            </a:fld>
            <a:endParaRPr lang="en-US"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pPr defTabSz="919163"/>
            <a:fld id="{FF4A7F35-0481-474D-9FAD-B1ED72E7C7AA}" type="slidenum">
              <a:rPr lang="en-US" smtClean="0"/>
              <a:pPr defTabSz="919163"/>
              <a:t>34</a:t>
            </a:fld>
            <a:endParaRPr lang="en-US"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pPr defTabSz="919163"/>
            <a:fld id="{9520BFC4-8090-4A05-8630-EEF779E04AC2}" type="slidenum">
              <a:rPr lang="en-US" smtClean="0"/>
              <a:pPr defTabSz="919163"/>
              <a:t>35</a:t>
            </a:fld>
            <a:endParaRPr lang="en-US"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pPr defTabSz="919163"/>
            <a:fld id="{84BE073B-8912-49BA-86ED-5AFD6D81CCFC}" type="slidenum">
              <a:rPr lang="en-US" smtClean="0"/>
              <a:pPr defTabSz="919163"/>
              <a:t>36</a:t>
            </a:fld>
            <a:endParaRPr lang="en-US"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pPr eaLnBrk="1" hangingPunct="1"/>
            <a:endParaRPr lang="en-US" smtClean="0"/>
          </a:p>
        </p:txBody>
      </p:sp>
      <p:sp>
        <p:nvSpPr>
          <p:cNvPr id="183300" name="Slide Number Placeholder 3"/>
          <p:cNvSpPr>
            <a:spLocks noGrp="1"/>
          </p:cNvSpPr>
          <p:nvPr>
            <p:ph type="sldNum" sz="quarter" idx="5"/>
          </p:nvPr>
        </p:nvSpPr>
        <p:spPr>
          <a:noFill/>
        </p:spPr>
        <p:txBody>
          <a:bodyPr/>
          <a:lstStyle/>
          <a:p>
            <a:pPr defTabSz="919163"/>
            <a:fld id="{B7728D9F-B009-4D89-9AAE-16678C64CBA8}" type="slidenum">
              <a:rPr lang="en-US" smtClean="0"/>
              <a:pPr defTabSz="919163"/>
              <a:t>37</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pPr defTabSz="919163"/>
            <a:fld id="{08FB3903-93FA-4F13-A89C-ECBE2BBF137C}" type="slidenum">
              <a:rPr lang="en-US" smtClean="0"/>
              <a:pPr defTabSz="919163"/>
              <a:t>38</a:t>
            </a:fld>
            <a:endParaRPr lang="en-US"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pPr defTabSz="919163"/>
            <a:fld id="{D637D8F1-9191-460F-8067-0AAE9DA8F26D}" type="slidenum">
              <a:rPr lang="en-US" smtClean="0"/>
              <a:pPr defTabSz="919163"/>
              <a:t>39</a:t>
            </a:fld>
            <a:endParaRPr lang="en-US"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pPr defTabSz="919163"/>
            <a:fld id="{2819A66B-08EE-444C-A955-0E019C6FD47D}" type="slidenum">
              <a:rPr lang="en-US" smtClean="0"/>
              <a:pPr defTabSz="919163"/>
              <a:t>40</a:t>
            </a:fld>
            <a:endParaRPr lang="en-US"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pPr defTabSz="919163"/>
            <a:fld id="{3AB87D17-CCE1-4F20-91D1-50FCE00B1CA0}" type="slidenum">
              <a:rPr lang="en-US" smtClean="0"/>
              <a:pPr defTabSz="919163"/>
              <a:t>4</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pPr defTabSz="919163"/>
            <a:fld id="{08FE2ADC-7479-43F1-94BE-8A8DBCCA4270}" type="slidenum">
              <a:rPr lang="en-US" smtClean="0"/>
              <a:pPr defTabSz="919163"/>
              <a:t>6</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pPr defTabSz="919163"/>
            <a:fld id="{3C44029F-6A64-44D5-85F5-3118F9E488A0}" type="slidenum">
              <a:rPr lang="en-US" smtClean="0"/>
              <a:pPr defTabSz="919163"/>
              <a:t>7</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defTabSz="919163"/>
            <a:fld id="{AB70383B-3068-422A-AD23-C8BC8F8B2A26}" type="slidenum">
              <a:rPr lang="en-US" smtClean="0"/>
              <a:pPr defTabSz="919163"/>
              <a:t>8</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B655B6B-1F13-45E9-8C84-C5B527DE6B9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66F7BD-96B9-42F0-9C6C-C865A587BD4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507EB4-5305-4D53-B3FE-182BF09C50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245922-39BD-42D7-BA55-DB456CD60E4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F1F409-07B4-4853-B5D1-97EA81182EF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E44E3F2-8492-48F7-9432-7C772147AA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A252E0-9BD9-461F-9A41-6A54023A382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1E8442-CEF9-4FA5-9B42-5BE271C0C6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D0FBAC-5A1B-4E98-BFEE-6E8A4F9E9C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8A95FB-44B3-42D2-837E-2D2B095B66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5A8F002-E8E5-437A-A8DF-B32B9FD1E8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C51A2B2-D523-4B6D-9F21-CA2931B6C9C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3694E7-2398-4051-8E43-1D3F21AC68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35D0E8-BBDB-4BCF-89F5-CEE7A2659B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02411D9-751D-4F4E-A729-85C1F3DE07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Garamond" pitchFamily="18" charset="0"/>
        </a:defRPr>
      </a:lvl2pPr>
      <a:lvl3pPr algn="l" rtl="0" eaLnBrk="0" fontAlgn="base" hangingPunct="0">
        <a:spcBef>
          <a:spcPct val="0"/>
        </a:spcBef>
        <a:spcAft>
          <a:spcPct val="0"/>
        </a:spcAft>
        <a:defRPr sz="3200">
          <a:solidFill>
            <a:schemeClr val="tx2"/>
          </a:solidFill>
          <a:latin typeface="Garamond" pitchFamily="18" charset="0"/>
        </a:defRPr>
      </a:lvl3pPr>
      <a:lvl4pPr algn="l" rtl="0" eaLnBrk="0" fontAlgn="base" hangingPunct="0">
        <a:spcBef>
          <a:spcPct val="0"/>
        </a:spcBef>
        <a:spcAft>
          <a:spcPct val="0"/>
        </a:spcAft>
        <a:defRPr sz="3200">
          <a:solidFill>
            <a:schemeClr val="tx2"/>
          </a:solidFill>
          <a:latin typeface="Garamond" pitchFamily="18" charset="0"/>
        </a:defRPr>
      </a:lvl4pPr>
      <a:lvl5pPr algn="l" rtl="0" eaLnBrk="0" fontAlgn="base" hangingPunct="0">
        <a:spcBef>
          <a:spcPct val="0"/>
        </a:spcBef>
        <a:spcAft>
          <a:spcPct val="0"/>
        </a:spcAft>
        <a:defRPr sz="3200">
          <a:solidFill>
            <a:schemeClr val="tx2"/>
          </a:solidFill>
          <a:latin typeface="Garamond" pitchFamily="18" charset="0"/>
        </a:defRPr>
      </a:lvl5pPr>
      <a:lvl6pPr marL="457200" algn="l" rtl="0" fontAlgn="base">
        <a:spcBef>
          <a:spcPct val="0"/>
        </a:spcBef>
        <a:spcAft>
          <a:spcPct val="0"/>
        </a:spcAft>
        <a:defRPr sz="3200">
          <a:solidFill>
            <a:schemeClr val="tx2"/>
          </a:solidFill>
          <a:latin typeface="Garamond" pitchFamily="18" charset="0"/>
        </a:defRPr>
      </a:lvl6pPr>
      <a:lvl7pPr marL="914400" algn="l" rtl="0" fontAlgn="base">
        <a:spcBef>
          <a:spcPct val="0"/>
        </a:spcBef>
        <a:spcAft>
          <a:spcPct val="0"/>
        </a:spcAft>
        <a:defRPr sz="3200">
          <a:solidFill>
            <a:schemeClr val="tx2"/>
          </a:solidFill>
          <a:latin typeface="Garamond" pitchFamily="18" charset="0"/>
        </a:defRPr>
      </a:lvl7pPr>
      <a:lvl8pPr marL="1371600" algn="l" rtl="0" fontAlgn="base">
        <a:spcBef>
          <a:spcPct val="0"/>
        </a:spcBef>
        <a:spcAft>
          <a:spcPct val="0"/>
        </a:spcAft>
        <a:defRPr sz="3200">
          <a:solidFill>
            <a:schemeClr val="tx2"/>
          </a:solidFill>
          <a:latin typeface="Garamond" pitchFamily="18" charset="0"/>
        </a:defRPr>
      </a:lvl8pPr>
      <a:lvl9pPr marL="1828800" algn="l" rtl="0" fontAlgn="base">
        <a:spcBef>
          <a:spcPct val="0"/>
        </a:spcBef>
        <a:spcAft>
          <a:spcPct val="0"/>
        </a:spcAft>
        <a:defRPr sz="3200">
          <a:solidFill>
            <a:schemeClr val="tx2"/>
          </a:solidFill>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6.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slide" Target="slide22.xml"/><Relationship Id="rId9"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 Target="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40.wm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slide" Target="slide39.xml"/><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76200"/>
            <a:ext cx="8229600" cy="1143000"/>
          </a:xfrm>
        </p:spPr>
        <p:txBody>
          <a:bodyPr/>
          <a:lstStyle/>
          <a:p>
            <a:pPr eaLnBrk="1" hangingPunct="1"/>
            <a:r>
              <a:rPr lang="en-US" smtClean="0"/>
              <a:t>Exchange Rate Regimes</a:t>
            </a:r>
          </a:p>
        </p:txBody>
      </p:sp>
      <p:sp>
        <p:nvSpPr>
          <p:cNvPr id="414723" name="Rectangle 3"/>
          <p:cNvSpPr>
            <a:spLocks noGrp="1" noChangeArrowheads="1"/>
          </p:cNvSpPr>
          <p:nvPr>
            <p:ph type="body" idx="1"/>
          </p:nvPr>
        </p:nvSpPr>
        <p:spPr>
          <a:xfrm>
            <a:off x="457200" y="1219200"/>
            <a:ext cx="8229600" cy="4525963"/>
          </a:xfrm>
        </p:spPr>
        <p:txBody>
          <a:bodyPr/>
          <a:lstStyle/>
          <a:p>
            <a:pPr eaLnBrk="1" hangingPunct="1"/>
            <a:r>
              <a:rPr lang="en-US" dirty="0" smtClean="0"/>
              <a:t>Two polar cases</a:t>
            </a:r>
          </a:p>
          <a:p>
            <a:pPr lvl="1" eaLnBrk="1" hangingPunct="1"/>
            <a:r>
              <a:rPr lang="en-US" dirty="0" smtClean="0"/>
              <a:t>Fixed (pegged) exchange rates</a:t>
            </a:r>
          </a:p>
          <a:p>
            <a:pPr lvl="2" eaLnBrk="1" hangingPunct="1"/>
            <a:r>
              <a:rPr lang="en-US" sz="2800" dirty="0" smtClean="0"/>
              <a:t>CB buys or sells reserves to maintain a set price of foreign exchange</a:t>
            </a:r>
          </a:p>
          <a:p>
            <a:pPr lvl="1" eaLnBrk="1" hangingPunct="1"/>
            <a:r>
              <a:rPr lang="en-US" dirty="0" smtClean="0"/>
              <a:t>Flexible exchange rates</a:t>
            </a:r>
          </a:p>
          <a:p>
            <a:pPr lvl="2" eaLnBrk="1" hangingPunct="1"/>
            <a:r>
              <a:rPr lang="en-US" sz="2800" dirty="0" smtClean="0"/>
              <a:t>CB does not intervene in market for foreign exchange</a:t>
            </a:r>
          </a:p>
          <a:p>
            <a:pPr lvl="1" eaLnBrk="1" hangingPunct="1"/>
            <a:r>
              <a:rPr lang="en-US" dirty="0" smtClean="0"/>
              <a:t>and </a:t>
            </a:r>
            <a:r>
              <a:rPr lang="en-US" dirty="0" smtClean="0">
                <a:hlinkClick r:id="rId3" action="ppaction://hlinksldjump"/>
              </a:rPr>
              <a:t>many in the middle</a:t>
            </a:r>
            <a:endParaRPr lang="en-US" dirty="0" smtClean="0"/>
          </a:p>
          <a:p>
            <a:pPr eaLnBrk="1" hangingPunct="1"/>
            <a:r>
              <a:rPr lang="en-US" sz="2800" dirty="0" smtClean="0"/>
              <a:t>Much evolution over time</a:t>
            </a:r>
          </a:p>
          <a:p>
            <a:pPr lvl="2" eaLnBrk="1" hangingPunct="1"/>
            <a:r>
              <a:rPr lang="en-US" sz="2800" dirty="0" smtClean="0"/>
              <a:t>Fear of floating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4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4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4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4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4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0"/>
            <a:ext cx="8229600" cy="1143000"/>
          </a:xfrm>
        </p:spPr>
        <p:txBody>
          <a:bodyPr/>
          <a:lstStyle/>
          <a:p>
            <a:pPr eaLnBrk="1" hangingPunct="1"/>
            <a:r>
              <a:rPr lang="en-US" smtClean="0"/>
              <a:t>Collapse		</a:t>
            </a:r>
          </a:p>
        </p:txBody>
      </p:sp>
      <p:sp>
        <p:nvSpPr>
          <p:cNvPr id="470019" name="Rectangle 3"/>
          <p:cNvSpPr>
            <a:spLocks noGrp="1" noChangeArrowheads="1"/>
          </p:cNvSpPr>
          <p:nvPr>
            <p:ph type="body" idx="1"/>
          </p:nvPr>
        </p:nvSpPr>
        <p:spPr>
          <a:xfrm>
            <a:off x="304800" y="1143000"/>
            <a:ext cx="8229600" cy="4525963"/>
          </a:xfrm>
        </p:spPr>
        <p:txBody>
          <a:bodyPr/>
          <a:lstStyle/>
          <a:p>
            <a:pPr eaLnBrk="1" hangingPunct="1">
              <a:lnSpc>
                <a:spcPct val="90000"/>
              </a:lnSpc>
            </a:pPr>
            <a:r>
              <a:rPr lang="en-US" sz="2800" dirty="0" smtClean="0"/>
              <a:t>Exchange rate collapses before reserves run out</a:t>
            </a:r>
          </a:p>
          <a:p>
            <a:pPr lvl="1" eaLnBrk="1" hangingPunct="1">
              <a:lnSpc>
                <a:spcPct val="90000"/>
              </a:lnSpc>
            </a:pPr>
            <a:r>
              <a:rPr lang="en-US" sz="2400" dirty="0" smtClean="0"/>
              <a:t>Nobody wants to be the last person to exit</a:t>
            </a:r>
          </a:p>
          <a:p>
            <a:pPr lvl="1" eaLnBrk="1" hangingPunct="1">
              <a:lnSpc>
                <a:spcPct val="90000"/>
              </a:lnSpc>
            </a:pPr>
            <a:r>
              <a:rPr lang="en-US" sz="2400" dirty="0" smtClean="0"/>
              <a:t>If agents are forward looking they anticipate capital losses</a:t>
            </a:r>
          </a:p>
          <a:p>
            <a:pPr lvl="2" eaLnBrk="1" hangingPunct="1">
              <a:lnSpc>
                <a:spcPct val="90000"/>
              </a:lnSpc>
            </a:pPr>
            <a:r>
              <a:rPr lang="en-US" sz="2000" dirty="0" smtClean="0"/>
              <a:t>So currency cannot collapse and </a:t>
            </a:r>
            <a:r>
              <a:rPr lang="en-US" sz="2000" i="1" dirty="0" smtClean="0"/>
              <a:t>then</a:t>
            </a:r>
            <a:r>
              <a:rPr lang="en-US" sz="2000" dirty="0" smtClean="0"/>
              <a:t> jump to shadow </a:t>
            </a:r>
            <a:r>
              <a:rPr lang="en-US" sz="2000" dirty="0" err="1" smtClean="0"/>
              <a:t>ratet</a:t>
            </a:r>
            <a:endParaRPr lang="en-US" sz="2000" dirty="0" smtClean="0"/>
          </a:p>
          <a:p>
            <a:pPr lvl="2" eaLnBrk="1" hangingPunct="1">
              <a:lnSpc>
                <a:spcPct val="90000"/>
              </a:lnSpc>
            </a:pPr>
            <a:r>
              <a:rPr lang="en-US" sz="2000" dirty="0" smtClean="0"/>
              <a:t>Currency must collapse at first point when it is feasible and profitable</a:t>
            </a:r>
          </a:p>
          <a:p>
            <a:pPr lvl="3" eaLnBrk="1" hangingPunct="1">
              <a:lnSpc>
                <a:spcPct val="90000"/>
              </a:lnSpc>
            </a:pPr>
            <a:r>
              <a:rPr lang="en-US" dirty="0" smtClean="0"/>
              <a:t>=&gt; date of collapse is determined in the model</a:t>
            </a:r>
          </a:p>
          <a:p>
            <a:pPr eaLnBrk="1" hangingPunct="1">
              <a:lnSpc>
                <a:spcPct val="90000"/>
              </a:lnSpc>
            </a:pPr>
            <a:r>
              <a:rPr lang="en-US" sz="2800" dirty="0" smtClean="0"/>
              <a:t>Problem is that while agents are rational, government is mechanistic robot</a:t>
            </a:r>
          </a:p>
          <a:p>
            <a:pPr lvl="2" eaLnBrk="1" hangingPunct="1">
              <a:lnSpc>
                <a:spcPct val="90000"/>
              </a:lnSpc>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0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0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0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Problem</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smtClean="0"/>
              <a:t>In practice we see that currency collapses before </a:t>
            </a:r>
            <a:r>
              <a:rPr lang="en-US" u="sng" dirty="0" smtClean="0">
                <a:hlinkClick r:id="rId3" action="ppaction://hlinksldjump"/>
              </a:rPr>
              <a:t>reserves run out</a:t>
            </a:r>
            <a:endParaRPr lang="en-US" u="sng" dirty="0" smtClean="0"/>
          </a:p>
          <a:p>
            <a:pPr lvl="2"/>
            <a:r>
              <a:rPr lang="en-US" dirty="0" smtClean="0"/>
              <a:t>In the UK, for example, foreign reserves were 116% of the monetary base, and in Mexico they were 120%.</a:t>
            </a:r>
          </a:p>
          <a:p>
            <a:pPr lvl="2"/>
            <a:r>
              <a:rPr lang="en-US" dirty="0" smtClean="0"/>
              <a:t>Why not use all reserves to purchase the outstanding MB and maintain the peg?</a:t>
            </a:r>
          </a:p>
          <a:p>
            <a:pPr lvl="2" eaLnBrk="1" hangingPunct="1">
              <a:lnSpc>
                <a:spcPct val="90000"/>
              </a:lnSpc>
            </a:pPr>
            <a:r>
              <a:rPr lang="en-US" sz="2000" dirty="0" smtClean="0"/>
              <a:t>CB could always repurchase </a:t>
            </a:r>
            <a:r>
              <a:rPr lang="en-US" sz="2000" dirty="0" smtClean="0">
                <a:hlinkClick r:id="rId4" action="ppaction://hlinksldjump"/>
              </a:rPr>
              <a:t>the MB</a:t>
            </a:r>
            <a:endParaRPr lang="en-US" sz="2000" dirty="0" smtClean="0"/>
          </a:p>
          <a:p>
            <a:pPr lvl="3" eaLnBrk="1" hangingPunct="1">
              <a:lnSpc>
                <a:spcPct val="90000"/>
              </a:lnSpc>
            </a:pPr>
            <a:r>
              <a:rPr lang="en-US" sz="1800" dirty="0" smtClean="0"/>
              <a:t>Problem is the cost of doing so</a:t>
            </a:r>
          </a:p>
          <a:p>
            <a:pPr lvl="4" eaLnBrk="1" hangingPunct="1">
              <a:lnSpc>
                <a:spcPct val="90000"/>
              </a:lnSpc>
            </a:pPr>
            <a:r>
              <a:rPr lang="en-US" sz="1800" dirty="0" smtClean="0"/>
              <a:t>No longer lender of last resort, interest rates may skyrocket</a:t>
            </a:r>
          </a:p>
          <a:p>
            <a:pPr lvl="3" eaLnBrk="1" hangingPunct="1">
              <a:lnSpc>
                <a:spcPct val="90000"/>
              </a:lnSpc>
            </a:pPr>
            <a:r>
              <a:rPr lang="en-US" sz="1800" dirty="0" smtClean="0"/>
              <a:t>External versus internal balance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Monetary Base and Reserves</a:t>
            </a:r>
            <a:br>
              <a:rPr lang="en-US" dirty="0" smtClean="0"/>
            </a:br>
            <a:r>
              <a:rPr lang="en-US" sz="1800" dirty="0" smtClean="0">
                <a:hlinkClick r:id="rId3" action="ppaction://hlinksldjump"/>
              </a:rPr>
              <a:t>(pct of GDP)</a:t>
            </a:r>
            <a:endParaRPr lang="en-US" sz="1800" dirty="0"/>
          </a:p>
        </p:txBody>
      </p:sp>
      <p:pic>
        <p:nvPicPr>
          <p:cNvPr id="4" name="Picture 5"/>
          <p:cNvPicPr>
            <a:picLocks noChangeAspect="1" noChangeArrowheads="1"/>
          </p:cNvPicPr>
          <p:nvPr/>
        </p:nvPicPr>
        <p:blipFill>
          <a:blip r:embed="rId4" cstate="print"/>
          <a:srcRect/>
          <a:stretch>
            <a:fillRect/>
          </a:stretch>
        </p:blipFill>
        <p:spPr bwMode="auto">
          <a:xfrm>
            <a:off x="685800" y="1454150"/>
            <a:ext cx="8001000" cy="5403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0"/>
            <a:ext cx="8229600" cy="1143000"/>
          </a:xfrm>
        </p:spPr>
        <p:txBody>
          <a:bodyPr/>
          <a:lstStyle/>
          <a:p>
            <a:pPr eaLnBrk="1" hangingPunct="1"/>
            <a:r>
              <a:rPr lang="en-US" smtClean="0"/>
              <a:t>Fixing the Exchange Rate</a:t>
            </a:r>
          </a:p>
        </p:txBody>
      </p:sp>
      <p:sp>
        <p:nvSpPr>
          <p:cNvPr id="445443" name="Rectangle 3"/>
          <p:cNvSpPr>
            <a:spLocks noGrp="1" noChangeArrowheads="1"/>
          </p:cNvSpPr>
          <p:nvPr>
            <p:ph type="body" idx="1"/>
          </p:nvPr>
        </p:nvSpPr>
        <p:spPr>
          <a:xfrm>
            <a:off x="457200" y="838200"/>
            <a:ext cx="8229600" cy="4525963"/>
          </a:xfrm>
        </p:spPr>
        <p:txBody>
          <a:bodyPr/>
          <a:lstStyle/>
          <a:p>
            <a:pPr eaLnBrk="1" hangingPunct="1"/>
            <a:r>
              <a:rPr lang="en-US" dirty="0" smtClean="0"/>
              <a:t>Under fixed rates IR changes to offset any excess demand for foreign exchange</a:t>
            </a:r>
          </a:p>
          <a:p>
            <a:pPr lvl="1" eaLnBrk="1" hangingPunct="1"/>
            <a:r>
              <a:rPr lang="en-US" dirty="0" smtClean="0"/>
              <a:t>When there is </a:t>
            </a:r>
            <a:r>
              <a:rPr lang="en-US" i="1" dirty="0" smtClean="0"/>
              <a:t>ED &gt; 0</a:t>
            </a:r>
            <a:r>
              <a:rPr lang="en-US" dirty="0" smtClean="0"/>
              <a:t> the CB sells reserves, so</a:t>
            </a:r>
          </a:p>
          <a:p>
            <a:pPr lvl="1" eaLnBrk="1" hangingPunct="1"/>
            <a:r>
              <a:rPr lang="en-US" dirty="0" smtClean="0"/>
              <a:t>If </a:t>
            </a:r>
            <a:r>
              <a:rPr lang="en-US" i="1" dirty="0" smtClean="0"/>
              <a:t>ED &lt; 0</a:t>
            </a:r>
            <a:r>
              <a:rPr lang="en-US" dirty="0" smtClean="0"/>
              <a:t>, the opposite takes place</a:t>
            </a:r>
          </a:p>
          <a:p>
            <a:pPr eaLnBrk="1" hangingPunct="1"/>
            <a:r>
              <a:rPr lang="en-US" dirty="0" smtClean="0"/>
              <a:t>What is the effect of this operation?</a:t>
            </a:r>
          </a:p>
          <a:p>
            <a:pPr lvl="1" eaLnBrk="1" hangingPunct="1"/>
            <a:r>
              <a:rPr lang="en-US" dirty="0" smtClean="0"/>
              <a:t>Suppose no sterilization</a:t>
            </a:r>
          </a:p>
          <a:p>
            <a:pPr lvl="2" eaLnBrk="1" hangingPunct="1"/>
            <a:r>
              <a:rPr lang="en-US" dirty="0" smtClean="0"/>
              <a:t>That is no attempt to offset the operation of pegging the exchange rate on the domestic money supply </a:t>
            </a:r>
          </a:p>
        </p:txBody>
      </p:sp>
      <p:pic>
        <p:nvPicPr>
          <p:cNvPr id="445444" name="Picture 4"/>
          <p:cNvPicPr>
            <a:picLocks noChangeAspect="1" noChangeArrowheads="1"/>
          </p:cNvPicPr>
          <p:nvPr/>
        </p:nvPicPr>
        <p:blipFill>
          <a:blip r:embed="rId3" cstate="print"/>
          <a:srcRect/>
          <a:stretch>
            <a:fillRect/>
          </a:stretch>
        </p:blipFill>
        <p:spPr bwMode="auto">
          <a:xfrm>
            <a:off x="7772400" y="1981200"/>
            <a:ext cx="1171575" cy="396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54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0"/>
            <a:ext cx="8229600" cy="1143000"/>
          </a:xfrm>
        </p:spPr>
        <p:txBody>
          <a:bodyPr/>
          <a:lstStyle/>
          <a:p>
            <a:pPr eaLnBrk="1" hangingPunct="1"/>
            <a:r>
              <a:rPr lang="en-US" smtClean="0"/>
              <a:t>No Sterilization</a:t>
            </a:r>
          </a:p>
        </p:txBody>
      </p:sp>
      <p:sp>
        <p:nvSpPr>
          <p:cNvPr id="446467" name="Rectangle 3"/>
          <p:cNvSpPr>
            <a:spLocks noGrp="1" noChangeArrowheads="1"/>
          </p:cNvSpPr>
          <p:nvPr>
            <p:ph type="body" idx="1"/>
          </p:nvPr>
        </p:nvSpPr>
        <p:spPr>
          <a:xfrm>
            <a:off x="457200" y="838200"/>
            <a:ext cx="8229600" cy="4525963"/>
          </a:xfrm>
        </p:spPr>
        <p:txBody>
          <a:bodyPr/>
          <a:lstStyle/>
          <a:p>
            <a:pPr eaLnBrk="1" hangingPunct="1">
              <a:lnSpc>
                <a:spcPct val="80000"/>
              </a:lnSpc>
            </a:pPr>
            <a:r>
              <a:rPr lang="en-US" sz="2800" dirty="0" smtClean="0"/>
              <a:t>Start with the CB’s balance sheet</a:t>
            </a:r>
          </a:p>
          <a:p>
            <a:pPr eaLnBrk="1" hangingPunct="1">
              <a:lnSpc>
                <a:spcPct val="80000"/>
              </a:lnSpc>
            </a:pPr>
            <a:endParaRPr lang="en-US" sz="2800" dirty="0" smtClean="0"/>
          </a:p>
          <a:p>
            <a:pPr eaLnBrk="1" hangingPunct="1">
              <a:lnSpc>
                <a:spcPct val="80000"/>
              </a:lnSpc>
            </a:pPr>
            <a:endParaRPr lang="en-US" sz="2800" dirty="0" smtClean="0"/>
          </a:p>
          <a:p>
            <a:pPr eaLnBrk="1" hangingPunct="1">
              <a:lnSpc>
                <a:spcPct val="80000"/>
              </a:lnSpc>
            </a:pPr>
            <a:endParaRPr lang="en-US" sz="2800" dirty="0" smtClean="0"/>
          </a:p>
          <a:p>
            <a:pPr eaLnBrk="1" hangingPunct="1">
              <a:lnSpc>
                <a:spcPct val="80000"/>
              </a:lnSpc>
            </a:pPr>
            <a:r>
              <a:rPr lang="en-US" sz="2800" dirty="0" smtClean="0"/>
              <a:t>The assets of the CB, </a:t>
            </a:r>
            <a:r>
              <a:rPr lang="en-US" sz="2800" i="1" dirty="0" smtClean="0"/>
              <a:t>IR + DS = MB</a:t>
            </a:r>
          </a:p>
          <a:p>
            <a:pPr eaLnBrk="1" hangingPunct="1">
              <a:lnSpc>
                <a:spcPct val="80000"/>
              </a:lnSpc>
            </a:pPr>
            <a:r>
              <a:rPr lang="en-US" sz="2800" dirty="0" smtClean="0"/>
              <a:t>The money supply just depends on the </a:t>
            </a:r>
            <a:r>
              <a:rPr lang="en-US" sz="2800" i="1" dirty="0" smtClean="0"/>
              <a:t>MB</a:t>
            </a:r>
            <a:r>
              <a:rPr lang="en-US" sz="2800" dirty="0" smtClean="0"/>
              <a:t>, so</a:t>
            </a:r>
          </a:p>
          <a:p>
            <a:pPr eaLnBrk="1" hangingPunct="1">
              <a:lnSpc>
                <a:spcPct val="80000"/>
              </a:lnSpc>
            </a:pPr>
            <a:endParaRPr lang="en-US" sz="2800" dirty="0" smtClean="0"/>
          </a:p>
          <a:p>
            <a:pPr lvl="1" eaLnBrk="1" hangingPunct="1">
              <a:lnSpc>
                <a:spcPct val="80000"/>
              </a:lnSpc>
            </a:pPr>
            <a:r>
              <a:rPr lang="en-US" sz="2400" dirty="0" smtClean="0"/>
              <a:t>Thus when reserves fall the money supply contracts, </a:t>
            </a:r>
            <a:r>
              <a:rPr lang="en-US" sz="2400" dirty="0" smtClean="0">
                <a:hlinkClick r:id="rId3" action="ppaction://hlinksldjump"/>
              </a:rPr>
              <a:t>and vice versa</a:t>
            </a:r>
            <a:endParaRPr lang="en-US" sz="2400" dirty="0" smtClean="0"/>
          </a:p>
          <a:p>
            <a:pPr lvl="1" eaLnBrk="1" hangingPunct="1">
              <a:lnSpc>
                <a:spcPct val="80000"/>
              </a:lnSpc>
            </a:pPr>
            <a:r>
              <a:rPr lang="en-US" sz="2400" dirty="0" smtClean="0"/>
              <a:t>Fixing the exchange rate means </a:t>
            </a:r>
            <a:r>
              <a:rPr lang="en-US" sz="2400" i="1" dirty="0" smtClean="0"/>
              <a:t>giving up control </a:t>
            </a:r>
            <a:r>
              <a:rPr lang="en-US" sz="2400" dirty="0" smtClean="0"/>
              <a:t>over the supply of money</a:t>
            </a:r>
          </a:p>
          <a:p>
            <a:pPr eaLnBrk="1" hangingPunct="1">
              <a:lnSpc>
                <a:spcPct val="80000"/>
              </a:lnSpc>
            </a:pPr>
            <a:r>
              <a:rPr lang="en-US" dirty="0" smtClean="0"/>
              <a:t>When the CB makes a foreign exchange transaction the MB changes</a:t>
            </a:r>
            <a:endParaRPr lang="en-US" dirty="0" smtClean="0"/>
          </a:p>
        </p:txBody>
      </p:sp>
      <p:pic>
        <p:nvPicPr>
          <p:cNvPr id="446468" name="Picture 4"/>
          <p:cNvPicPr>
            <a:picLocks noChangeAspect="1" noChangeArrowheads="1"/>
          </p:cNvPicPr>
          <p:nvPr/>
        </p:nvPicPr>
        <p:blipFill>
          <a:blip r:embed="rId4" cstate="print"/>
          <a:srcRect/>
          <a:stretch>
            <a:fillRect/>
          </a:stretch>
        </p:blipFill>
        <p:spPr bwMode="auto">
          <a:xfrm>
            <a:off x="1905000" y="1231900"/>
            <a:ext cx="5208588" cy="1282700"/>
          </a:xfrm>
          <a:prstGeom prst="rect">
            <a:avLst/>
          </a:prstGeom>
          <a:noFill/>
          <a:ln w="9525">
            <a:noFill/>
            <a:miter lim="800000"/>
            <a:headEnd/>
            <a:tailEnd/>
          </a:ln>
        </p:spPr>
      </p:pic>
      <p:pic>
        <p:nvPicPr>
          <p:cNvPr id="446469" name="Picture 5"/>
          <p:cNvPicPr>
            <a:picLocks noChangeAspect="1" noChangeArrowheads="1"/>
          </p:cNvPicPr>
          <p:nvPr/>
        </p:nvPicPr>
        <p:blipFill>
          <a:blip r:embed="rId5" cstate="print"/>
          <a:srcRect/>
          <a:stretch>
            <a:fillRect/>
          </a:stretch>
        </p:blipFill>
        <p:spPr bwMode="auto">
          <a:xfrm>
            <a:off x="2971800" y="3382963"/>
            <a:ext cx="3184525" cy="427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64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4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6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6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64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64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6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0"/>
            <a:ext cx="8229600" cy="1143000"/>
          </a:xfrm>
        </p:spPr>
        <p:txBody>
          <a:bodyPr/>
          <a:lstStyle/>
          <a:p>
            <a:pPr eaLnBrk="1" hangingPunct="1"/>
            <a:r>
              <a:rPr lang="en-US" smtClean="0"/>
              <a:t>Central Bank Actions</a:t>
            </a:r>
          </a:p>
        </p:txBody>
      </p:sp>
      <p:sp>
        <p:nvSpPr>
          <p:cNvPr id="447491" name="Rectangle 3"/>
          <p:cNvSpPr>
            <a:spLocks noGrp="1" noChangeArrowheads="1"/>
          </p:cNvSpPr>
          <p:nvPr>
            <p:ph type="body" idx="1"/>
          </p:nvPr>
        </p:nvSpPr>
        <p:spPr>
          <a:xfrm>
            <a:off x="381000" y="838200"/>
            <a:ext cx="8229600" cy="5410200"/>
          </a:xfrm>
        </p:spPr>
        <p:txBody>
          <a:bodyPr/>
          <a:lstStyle/>
          <a:p>
            <a:pPr marL="609600" indent="-609600" eaLnBrk="1" hangingPunct="1">
              <a:lnSpc>
                <a:spcPct val="90000"/>
              </a:lnSpc>
            </a:pPr>
            <a:r>
              <a:rPr lang="en-US" sz="2800" dirty="0" smtClean="0"/>
              <a:t>Suppose the Fed purchases foreign exchange</a:t>
            </a:r>
          </a:p>
          <a:p>
            <a:pPr marL="990600" lvl="1" indent="-533400" eaLnBrk="1" hangingPunct="1">
              <a:lnSpc>
                <a:spcPct val="90000"/>
              </a:lnSpc>
            </a:pPr>
            <a:r>
              <a:rPr lang="en-US" sz="2400" dirty="0" smtClean="0"/>
              <a:t>4 cases</a:t>
            </a:r>
          </a:p>
          <a:p>
            <a:pPr marL="1371600" lvl="2" indent="-457200" eaLnBrk="1" hangingPunct="1">
              <a:lnSpc>
                <a:spcPct val="90000"/>
              </a:lnSpc>
              <a:buFontTx/>
              <a:buAutoNum type="arabicPeriod"/>
            </a:pPr>
            <a:r>
              <a:rPr lang="en-US" sz="2000" dirty="0" smtClean="0"/>
              <a:t>purchase from home-country banks: </a:t>
            </a:r>
          </a:p>
          <a:p>
            <a:pPr marL="1752600" lvl="3" indent="-381000" eaLnBrk="1" hangingPunct="1">
              <a:lnSpc>
                <a:spcPct val="90000"/>
              </a:lnSpc>
              <a:buFontTx/>
              <a:buChar char="•"/>
            </a:pPr>
            <a:r>
              <a:rPr lang="en-US" sz="1800" dirty="0" smtClean="0"/>
              <a:t>in this case alongside the increase in IR is an increase in bank reserves.</a:t>
            </a:r>
          </a:p>
          <a:p>
            <a:pPr marL="1371600" lvl="2" indent="-457200" eaLnBrk="1" hangingPunct="1">
              <a:lnSpc>
                <a:spcPct val="90000"/>
              </a:lnSpc>
              <a:buFontTx/>
              <a:buAutoNum type="arabicPeriod"/>
            </a:pPr>
            <a:r>
              <a:rPr lang="en-US" sz="2000" dirty="0" smtClean="0"/>
              <a:t>purchase from home-country non-bank residents: </a:t>
            </a:r>
          </a:p>
          <a:p>
            <a:pPr marL="1752600" lvl="3" indent="-381000" eaLnBrk="1" hangingPunct="1">
              <a:lnSpc>
                <a:spcPct val="90000"/>
              </a:lnSpc>
              <a:buFontTx/>
              <a:buChar char="•"/>
            </a:pPr>
            <a:r>
              <a:rPr lang="en-US" sz="1800" dirty="0" smtClean="0"/>
              <a:t>in this case, residents would receive payment in the form of currency in circulation.</a:t>
            </a:r>
          </a:p>
          <a:p>
            <a:pPr marL="1371600" lvl="2" indent="-457200" eaLnBrk="1" hangingPunct="1">
              <a:lnSpc>
                <a:spcPct val="90000"/>
              </a:lnSpc>
              <a:buFontTx/>
              <a:buAutoNum type="arabicPeriod"/>
            </a:pPr>
            <a:r>
              <a:rPr lang="en-US" sz="2000" dirty="0" smtClean="0"/>
              <a:t>purchase from foreign-country non-bank residents: </a:t>
            </a:r>
          </a:p>
          <a:p>
            <a:pPr marL="1752600" lvl="3" indent="-381000" eaLnBrk="1" hangingPunct="1">
              <a:lnSpc>
                <a:spcPct val="90000"/>
              </a:lnSpc>
              <a:buFontTx/>
              <a:buChar char="•"/>
            </a:pPr>
            <a:r>
              <a:rPr lang="en-US" sz="1800" dirty="0" smtClean="0"/>
              <a:t>in this case, residents would receive payment in the form of currency in circulation.</a:t>
            </a:r>
          </a:p>
          <a:p>
            <a:pPr marL="1371600" lvl="2" indent="-457200" eaLnBrk="1" hangingPunct="1">
              <a:lnSpc>
                <a:spcPct val="90000"/>
              </a:lnSpc>
              <a:buFontTx/>
              <a:buAutoNum type="arabicPeriod"/>
            </a:pPr>
            <a:r>
              <a:rPr lang="en-US" sz="2000" dirty="0" smtClean="0"/>
              <a:t>purchase from foreign banks or central banks via changes in the foreign bank’s deposit at the Fed. </a:t>
            </a:r>
          </a:p>
          <a:p>
            <a:pPr marL="1752600" lvl="3" indent="-381000" eaLnBrk="1" hangingPunct="1">
              <a:lnSpc>
                <a:spcPct val="90000"/>
              </a:lnSpc>
              <a:buFontTx/>
              <a:buChar char="•"/>
            </a:pPr>
            <a:r>
              <a:rPr lang="en-US" sz="1800" dirty="0" smtClean="0"/>
              <a:t>In this case, once the bank uses this deposit to purchase some interest-bearing security from a domestic bank, bank reserves will rise.</a:t>
            </a:r>
          </a:p>
          <a:p>
            <a:pPr marL="990600" lvl="1" indent="-533400" eaLnBrk="1" hangingPunct="1">
              <a:lnSpc>
                <a:spcPct val="90000"/>
              </a:lnSpc>
              <a:buFontTx/>
              <a:buChar char="•"/>
            </a:pPr>
            <a:r>
              <a:rPr lang="en-US" sz="2400" dirty="0" smtClean="0"/>
              <a:t>In all cases, the reserve transaction results in a simultaneous change in </a:t>
            </a:r>
            <a:r>
              <a:rPr lang="en-US" sz="2400" i="1" dirty="0" smtClean="0"/>
              <a:t>MB</a:t>
            </a:r>
            <a:endParaRPr lang="en-US" sz="2400" dirty="0" smtClean="0"/>
          </a:p>
          <a:p>
            <a:pPr marL="1371600" lvl="2" indent="-457200" eaLnBrk="1" hangingPunct="1">
              <a:lnSpc>
                <a:spcPct val="90000"/>
              </a:lnSpc>
              <a:buFontTx/>
              <a:buAutoNum type="arabicPeriod"/>
            </a:pPr>
            <a:endParaRPr lang="en-US" sz="2000" dirty="0" smtClean="0"/>
          </a:p>
          <a:p>
            <a:pPr marL="1371600" lvl="2" indent="-457200" eaLnBrk="1" hangingPunct="1">
              <a:lnSpc>
                <a:spcPct val="90000"/>
              </a:lnSpc>
              <a:buFontTx/>
              <a:buAutoNum type="arabicPeriod"/>
            </a:pPr>
            <a:endParaRPr lang="en-US" sz="2000" dirty="0" smtClean="0"/>
          </a:p>
          <a:p>
            <a:pPr marL="1371600" lvl="2" indent="-457200" eaLnBrk="1" hangingPunct="1">
              <a:lnSpc>
                <a:spcPct val="90000"/>
              </a:lnSpc>
              <a:buFontTx/>
              <a:buAutoNum type="arabicPeriod"/>
            </a:pPr>
            <a:endParaRPr lang="en-US" sz="2000" dirty="0" smtClean="0"/>
          </a:p>
          <a:p>
            <a:pPr marL="1371600" lvl="2" indent="-457200" eaLnBrk="1" hangingPunct="1">
              <a:lnSpc>
                <a:spcPct val="90000"/>
              </a:lnSpc>
            </a:pPr>
            <a:endParaRPr lang="en-US" sz="2000" dirty="0" smtClean="0"/>
          </a:p>
          <a:p>
            <a:pPr marL="1371600" lvl="2" indent="-457200" eaLnBrk="1" hangingPunct="1">
              <a:lnSpc>
                <a:spcPct val="90000"/>
              </a:lnSpc>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4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4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4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4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74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7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Monetary Policy Autonomy Sacrificed</a:t>
            </a:r>
            <a:endParaRPr lang="en-US" dirty="0"/>
          </a:p>
        </p:txBody>
      </p:sp>
      <p:sp>
        <p:nvSpPr>
          <p:cNvPr id="3" name="Content Placeholder 2"/>
          <p:cNvSpPr>
            <a:spLocks noGrp="1"/>
          </p:cNvSpPr>
          <p:nvPr>
            <p:ph idx="1"/>
          </p:nvPr>
        </p:nvSpPr>
        <p:spPr>
          <a:xfrm>
            <a:off x="533400" y="1219200"/>
            <a:ext cx="8229600" cy="4525963"/>
          </a:xfrm>
        </p:spPr>
        <p:txBody>
          <a:bodyPr/>
          <a:lstStyle/>
          <a:p>
            <a:r>
              <a:rPr lang="en-US" dirty="0" smtClean="0"/>
              <a:t>Suppose capital is </a:t>
            </a:r>
            <a:r>
              <a:rPr lang="en-US" dirty="0" smtClean="0"/>
              <a:t>mobile and </a:t>
            </a:r>
            <a:endParaRPr lang="en-US" dirty="0" smtClean="0"/>
          </a:p>
          <a:p>
            <a:r>
              <a:rPr lang="en-US" dirty="0" smtClean="0"/>
              <a:t>From UIPC,</a:t>
            </a:r>
          </a:p>
          <a:p>
            <a:pPr lvl="1"/>
            <a:r>
              <a:rPr lang="en-US" dirty="0" smtClean="0"/>
              <a:t>But under fixed rates        so</a:t>
            </a:r>
          </a:p>
          <a:p>
            <a:r>
              <a:rPr lang="en-US" dirty="0" smtClean="0"/>
              <a:t>Money Market equilibrium requires</a:t>
            </a:r>
          </a:p>
          <a:p>
            <a:endParaRPr lang="en-US" dirty="0" smtClean="0"/>
          </a:p>
          <a:p>
            <a:r>
              <a:rPr lang="en-US" dirty="0" smtClean="0"/>
              <a:t>or  </a:t>
            </a:r>
          </a:p>
          <a:p>
            <a:pPr lvl="1"/>
            <a:r>
              <a:rPr lang="en-US" dirty="0" smtClean="0"/>
              <a:t>Thus, monetary authority does not control any of the variables on the RHS =&gt; </a:t>
            </a:r>
            <a:r>
              <a:rPr lang="en-US" dirty="0" smtClean="0">
                <a:hlinkClick r:id="rId4" action="ppaction://hlinksldjump"/>
              </a:rPr>
              <a:t>money supply is endogenous under fixed exchange rates        </a:t>
            </a:r>
            <a:endParaRPr lang="en-US" dirty="0"/>
          </a:p>
        </p:txBody>
      </p:sp>
      <p:graphicFrame>
        <p:nvGraphicFramePr>
          <p:cNvPr id="4" name="Object 3"/>
          <p:cNvGraphicFramePr>
            <a:graphicFrameLocks noChangeAspect="1"/>
          </p:cNvGraphicFramePr>
          <p:nvPr/>
        </p:nvGraphicFramePr>
        <p:xfrm>
          <a:off x="3352800" y="1905000"/>
          <a:ext cx="1224643" cy="381000"/>
        </p:xfrm>
        <a:graphic>
          <a:graphicData uri="http://schemas.openxmlformats.org/presentationml/2006/ole">
            <p:oleObj spid="_x0000_s233474" name="Equation" r:id="rId5" imgW="571320" imgH="177480" progId="Equation.DSMT4">
              <p:embed/>
            </p:oleObj>
          </a:graphicData>
        </a:graphic>
      </p:graphicFrame>
      <p:graphicFrame>
        <p:nvGraphicFramePr>
          <p:cNvPr id="5" name="Object 4"/>
          <p:cNvGraphicFramePr>
            <a:graphicFrameLocks noChangeAspect="1"/>
          </p:cNvGraphicFramePr>
          <p:nvPr/>
        </p:nvGraphicFramePr>
        <p:xfrm>
          <a:off x="4267200" y="2514600"/>
          <a:ext cx="631369" cy="304799"/>
        </p:xfrm>
        <a:graphic>
          <a:graphicData uri="http://schemas.openxmlformats.org/presentationml/2006/ole">
            <p:oleObj spid="_x0000_s233475" name="Equation" r:id="rId6" imgW="368280" imgH="177480" progId="Equation.DSMT4">
              <p:embed/>
            </p:oleObj>
          </a:graphicData>
        </a:graphic>
      </p:graphicFrame>
      <p:graphicFrame>
        <p:nvGraphicFramePr>
          <p:cNvPr id="6" name="Object 5"/>
          <p:cNvGraphicFramePr>
            <a:graphicFrameLocks noChangeAspect="1"/>
          </p:cNvGraphicFramePr>
          <p:nvPr/>
        </p:nvGraphicFramePr>
        <p:xfrm>
          <a:off x="5334000" y="2438400"/>
          <a:ext cx="818809" cy="395287"/>
        </p:xfrm>
        <a:graphic>
          <a:graphicData uri="http://schemas.openxmlformats.org/presentationml/2006/ole">
            <p:oleObj spid="_x0000_s233476" name="Equation" r:id="rId7" imgW="368280" imgH="177480" progId="Equation.DSMT4">
              <p:embed/>
            </p:oleObj>
          </a:graphicData>
        </a:graphic>
      </p:graphicFrame>
      <p:graphicFrame>
        <p:nvGraphicFramePr>
          <p:cNvPr id="7" name="Object 6"/>
          <p:cNvGraphicFramePr>
            <a:graphicFrameLocks noChangeAspect="1"/>
          </p:cNvGraphicFramePr>
          <p:nvPr/>
        </p:nvGraphicFramePr>
        <p:xfrm>
          <a:off x="4114800" y="3328988"/>
          <a:ext cx="914400" cy="198437"/>
        </p:xfrm>
        <a:graphic>
          <a:graphicData uri="http://schemas.openxmlformats.org/presentationml/2006/ole">
            <p:oleObj spid="_x0000_s233477" name="Equation" r:id="rId8" imgW="914400" imgH="198720" progId="Equation.DSMT4">
              <p:embed/>
            </p:oleObj>
          </a:graphicData>
        </a:graphic>
      </p:graphicFrame>
      <p:graphicFrame>
        <p:nvGraphicFramePr>
          <p:cNvPr id="8" name="Object 7"/>
          <p:cNvGraphicFramePr>
            <a:graphicFrameLocks noChangeAspect="1"/>
          </p:cNvGraphicFramePr>
          <p:nvPr/>
        </p:nvGraphicFramePr>
        <p:xfrm>
          <a:off x="3352800" y="3429000"/>
          <a:ext cx="2681288" cy="762000"/>
        </p:xfrm>
        <a:graphic>
          <a:graphicData uri="http://schemas.openxmlformats.org/presentationml/2006/ole">
            <p:oleObj spid="_x0000_s233478" name="Equation" r:id="rId9" imgW="1384200" imgH="393480" progId="Equation.DSMT4">
              <p:embed/>
            </p:oleObj>
          </a:graphicData>
        </a:graphic>
      </p:graphicFrame>
      <p:graphicFrame>
        <p:nvGraphicFramePr>
          <p:cNvPr id="9" name="Object 8"/>
          <p:cNvGraphicFramePr>
            <a:graphicFrameLocks noChangeAspect="1"/>
          </p:cNvGraphicFramePr>
          <p:nvPr/>
        </p:nvGraphicFramePr>
        <p:xfrm>
          <a:off x="1447800" y="4267200"/>
          <a:ext cx="1690688" cy="381000"/>
        </p:xfrm>
        <a:graphic>
          <a:graphicData uri="http://schemas.openxmlformats.org/presentationml/2006/ole">
            <p:oleObj spid="_x0000_s233479" name="Equation" r:id="rId10" imgW="901440" imgH="203040" progId="Equation.DSMT4">
              <p:embed/>
            </p:oleObj>
          </a:graphicData>
        </a:graphic>
      </p:graphicFrame>
      <p:graphicFrame>
        <p:nvGraphicFramePr>
          <p:cNvPr id="10" name="Object 9"/>
          <p:cNvGraphicFramePr>
            <a:graphicFrameLocks noChangeAspect="1"/>
          </p:cNvGraphicFramePr>
          <p:nvPr/>
        </p:nvGraphicFramePr>
        <p:xfrm>
          <a:off x="5638800" y="1295400"/>
          <a:ext cx="895838" cy="415925"/>
        </p:xfrm>
        <a:graphic>
          <a:graphicData uri="http://schemas.openxmlformats.org/presentationml/2006/ole">
            <p:oleObj spid="_x0000_s233480" name="Equation" r:id="rId11" imgW="355320" imgH="1648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Monetary Independence</a:t>
            </a:r>
            <a:endParaRPr lang="en-US" dirty="0"/>
          </a:p>
        </p:txBody>
      </p:sp>
      <p:sp>
        <p:nvSpPr>
          <p:cNvPr id="3" name="Content Placeholder 2"/>
          <p:cNvSpPr>
            <a:spLocks noGrp="1"/>
          </p:cNvSpPr>
          <p:nvPr>
            <p:ph idx="1"/>
          </p:nvPr>
        </p:nvSpPr>
        <p:spPr>
          <a:xfrm>
            <a:off x="457200" y="1295400"/>
            <a:ext cx="8229600" cy="4525963"/>
          </a:xfrm>
        </p:spPr>
        <p:txBody>
          <a:bodyPr/>
          <a:lstStyle/>
          <a:p>
            <a:pPr eaLnBrk="1" hangingPunct="1">
              <a:lnSpc>
                <a:spcPct val="90000"/>
              </a:lnSpc>
            </a:pPr>
            <a:r>
              <a:rPr lang="en-US" sz="2600" dirty="0" smtClean="0"/>
              <a:t>Pegging </a:t>
            </a:r>
            <a:r>
              <a:rPr lang="en-US" sz="2600" i="1" dirty="0" smtClean="0"/>
              <a:t>e </a:t>
            </a:r>
            <a:r>
              <a:rPr lang="en-US" sz="2600" dirty="0" smtClean="0"/>
              <a:t>means that CB loses control of the money supply</a:t>
            </a:r>
          </a:p>
          <a:p>
            <a:pPr eaLnBrk="1" hangingPunct="1">
              <a:lnSpc>
                <a:spcPct val="90000"/>
              </a:lnSpc>
            </a:pPr>
            <a:r>
              <a:rPr lang="en-US" sz="2600" dirty="0" smtClean="0"/>
              <a:t>Suppose the foreign interest rate increases. </a:t>
            </a:r>
          </a:p>
          <a:p>
            <a:pPr lvl="1" eaLnBrk="1" hangingPunct="1">
              <a:lnSpc>
                <a:spcPct val="90000"/>
              </a:lnSpc>
            </a:pPr>
            <a:r>
              <a:rPr lang="en-US" sz="2200" dirty="0" smtClean="0"/>
              <a:t>The expression above shows that the home country’s central bank must decrease its money supply. Why?  </a:t>
            </a:r>
          </a:p>
          <a:p>
            <a:pPr lvl="1" eaLnBrk="1" hangingPunct="1">
              <a:lnSpc>
                <a:spcPct val="90000"/>
              </a:lnSpc>
            </a:pPr>
            <a:r>
              <a:rPr lang="en-US" sz="2200" dirty="0" smtClean="0"/>
              <a:t>If the </a:t>
            </a:r>
            <a:r>
              <a:rPr lang="en-US" sz="2200" i="1" dirty="0" err="1" smtClean="0"/>
              <a:t>i</a:t>
            </a:r>
            <a:r>
              <a:rPr lang="en-US" sz="2200" i="1" dirty="0" smtClean="0"/>
              <a:t>* &gt; </a:t>
            </a:r>
            <a:r>
              <a:rPr lang="en-US" sz="2200" i="1" dirty="0" err="1" smtClean="0"/>
              <a:t>i</a:t>
            </a:r>
            <a:r>
              <a:rPr lang="en-US" sz="2200" dirty="0" smtClean="0"/>
              <a:t>, then investors will seek out foreign deposits, causing an excess demand for foreign exchange</a:t>
            </a:r>
          </a:p>
          <a:p>
            <a:pPr lvl="1" eaLnBrk="1" hangingPunct="1">
              <a:lnSpc>
                <a:spcPct val="90000"/>
              </a:lnSpc>
            </a:pPr>
            <a:r>
              <a:rPr lang="en-US" sz="2200" dirty="0" smtClean="0"/>
              <a:t>CB has to sell foreign exchange to prevent </a:t>
            </a:r>
            <a:r>
              <a:rPr lang="en-US" sz="2200" i="1" dirty="0" smtClean="0"/>
              <a:t>e </a:t>
            </a:r>
            <a:r>
              <a:rPr lang="en-US" sz="2200" dirty="0" smtClean="0"/>
              <a:t>from rising</a:t>
            </a:r>
          </a:p>
          <a:p>
            <a:pPr lvl="1" eaLnBrk="1" hangingPunct="1">
              <a:lnSpc>
                <a:spcPct val="90000"/>
              </a:lnSpc>
            </a:pPr>
            <a:r>
              <a:rPr lang="en-US" sz="2200" dirty="0" smtClean="0"/>
              <a:t>=&gt; the money supply must decrease and interest rates will increase</a:t>
            </a:r>
          </a:p>
          <a:p>
            <a:pPr lvl="1" eaLnBrk="1" hangingPunct="1">
              <a:lnSpc>
                <a:spcPct val="90000"/>
              </a:lnSpc>
            </a:pPr>
            <a:r>
              <a:rPr lang="en-US" sz="2200" dirty="0" smtClean="0"/>
              <a:t>=&gt; import deflation from abroad</a:t>
            </a:r>
          </a:p>
          <a:p>
            <a:pPr eaLnBrk="1" hangingPunct="1">
              <a:lnSpc>
                <a:spcPct val="90000"/>
              </a:lnSpc>
            </a:pPr>
            <a:r>
              <a:rPr lang="en-US" sz="2600" dirty="0" smtClean="0"/>
              <a:t>So, if there was monetary expansion abroad this would cause import of inflation</a:t>
            </a:r>
          </a:p>
          <a:p>
            <a:pPr eaLnBrk="1" hangingPunct="1">
              <a:lnSpc>
                <a:spcPct val="90000"/>
              </a:lnSpc>
            </a:pPr>
            <a:r>
              <a:rPr lang="en-US" sz="2600" dirty="0" smtClean="0"/>
              <a:t>Can we sterilize the impact?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Trilemma</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There is an impossible trinity</a:t>
            </a:r>
          </a:p>
          <a:p>
            <a:pPr lvl="1"/>
            <a:r>
              <a:rPr lang="en-US" dirty="0" smtClean="0"/>
              <a:t>Three goals: fixed exchange rate, capital mobility, and monetary policy autonomy</a:t>
            </a:r>
          </a:p>
          <a:p>
            <a:pPr lvl="2"/>
            <a:r>
              <a:rPr lang="en-US" dirty="0" smtClean="0"/>
              <a:t>Can only achieve two of three</a:t>
            </a:r>
            <a:endParaRPr lang="en-US" dirty="0"/>
          </a:p>
        </p:txBody>
      </p:sp>
      <p:pic>
        <p:nvPicPr>
          <p:cNvPr id="4" name="Picture 15" descr="Feenstra_fig"/>
          <p:cNvPicPr>
            <a:picLocks noChangeAspect="1" noChangeArrowheads="1"/>
          </p:cNvPicPr>
          <p:nvPr/>
        </p:nvPicPr>
        <p:blipFill>
          <a:blip r:embed="rId3" cstate="print"/>
          <a:srcRect/>
          <a:stretch>
            <a:fillRect/>
          </a:stretch>
        </p:blipFill>
        <p:spPr bwMode="auto">
          <a:xfrm>
            <a:off x="990600" y="3276600"/>
            <a:ext cx="7361238" cy="35202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Trilemma</a:t>
            </a:r>
            <a:r>
              <a:rPr lang="en-US" dirty="0" smtClean="0"/>
              <a:t> in Europe</a:t>
            </a:r>
            <a:endParaRPr lang="en-US" dirty="0"/>
          </a:p>
        </p:txBody>
      </p:sp>
      <p:sp>
        <p:nvSpPr>
          <p:cNvPr id="7" name="Content Placeholder 6"/>
          <p:cNvSpPr>
            <a:spLocks noGrp="1"/>
          </p:cNvSpPr>
          <p:nvPr>
            <p:ph idx="1"/>
          </p:nvPr>
        </p:nvSpPr>
        <p:spPr/>
        <p:txBody>
          <a:bodyPr/>
          <a:lstStyle/>
          <a:p>
            <a:r>
              <a:rPr lang="en-US" dirty="0" smtClean="0"/>
              <a:t>UK interest rates do not move in synch with </a:t>
            </a:r>
            <a:r>
              <a:rPr lang="en-US" dirty="0" err="1" smtClean="0"/>
              <a:t>Eurozone</a:t>
            </a:r>
            <a:r>
              <a:rPr lang="en-US" dirty="0" smtClean="0"/>
              <a:t> rates, but Danish rates do:</a:t>
            </a:r>
            <a:endParaRPr lang="en-US" dirty="0"/>
          </a:p>
        </p:txBody>
      </p:sp>
      <p:pic>
        <p:nvPicPr>
          <p:cNvPr id="8" name="Picture 6" descr="Feenstra_fig"/>
          <p:cNvPicPr>
            <a:picLocks noChangeAspect="1" noChangeArrowheads="1"/>
          </p:cNvPicPr>
          <p:nvPr/>
        </p:nvPicPr>
        <p:blipFill>
          <a:blip r:embed="rId3" cstate="print"/>
          <a:stretch>
            <a:fillRect/>
          </a:stretch>
        </p:blipFill>
        <p:spPr bwMode="auto">
          <a:xfrm>
            <a:off x="533400" y="3124200"/>
            <a:ext cx="7963647" cy="32491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smtClean="0"/>
              <a:t>Historical View on Exchange Rate Regimes</a:t>
            </a:r>
          </a:p>
        </p:txBody>
      </p:sp>
      <p:pic>
        <p:nvPicPr>
          <p:cNvPr id="5" name="Picture 2"/>
          <p:cNvPicPr>
            <a:picLocks noChangeAspect="1" noChangeArrowheads="1"/>
          </p:cNvPicPr>
          <p:nvPr/>
        </p:nvPicPr>
        <p:blipFill>
          <a:blip r:embed="rId3" cstate="print"/>
          <a:srcRect t="2446"/>
          <a:stretch>
            <a:fillRect/>
          </a:stretch>
        </p:blipFill>
        <p:spPr bwMode="auto">
          <a:xfrm>
            <a:off x="304800" y="1600200"/>
            <a:ext cx="8502650" cy="3827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43000"/>
          </a:xfrm>
        </p:spPr>
        <p:txBody>
          <a:bodyPr/>
          <a:lstStyle/>
          <a:p>
            <a:pPr eaLnBrk="1" hangingPunct="1"/>
            <a:r>
              <a:rPr lang="en-US" smtClean="0"/>
              <a:t>Sterilization</a:t>
            </a:r>
          </a:p>
        </p:txBody>
      </p:sp>
      <p:sp>
        <p:nvSpPr>
          <p:cNvPr id="449539" name="Rectangle 3"/>
          <p:cNvSpPr>
            <a:spLocks noGrp="1" noChangeArrowheads="1"/>
          </p:cNvSpPr>
          <p:nvPr>
            <p:ph type="body" idx="1"/>
          </p:nvPr>
        </p:nvSpPr>
        <p:spPr>
          <a:xfrm>
            <a:off x="381000" y="838200"/>
            <a:ext cx="8229600" cy="4876800"/>
          </a:xfrm>
        </p:spPr>
        <p:txBody>
          <a:bodyPr/>
          <a:lstStyle/>
          <a:p>
            <a:pPr eaLnBrk="1" hangingPunct="1">
              <a:lnSpc>
                <a:spcPct val="90000"/>
              </a:lnSpc>
            </a:pPr>
            <a:r>
              <a:rPr lang="en-US" sz="2800" dirty="0" smtClean="0"/>
              <a:t>Sterilization occurs when the CB moves to insulate the domestic economy from foreign reserve transactions</a:t>
            </a:r>
          </a:p>
          <a:p>
            <a:pPr lvl="1" eaLnBrk="1" hangingPunct="1">
              <a:lnSpc>
                <a:spcPct val="90000"/>
              </a:lnSpc>
            </a:pPr>
            <a:r>
              <a:rPr lang="en-US" sz="2400" dirty="0" smtClean="0"/>
              <a:t>Typically an open market operation: if inflows of foreign exchange are swelling the money supply then the CB sells bonds to soak it up, e.g.,</a:t>
            </a:r>
          </a:p>
          <a:p>
            <a:pPr lvl="1" eaLnBrk="1" hangingPunct="1">
              <a:lnSpc>
                <a:spcPct val="90000"/>
              </a:lnSpc>
            </a:pPr>
            <a:endParaRPr lang="en-US" sz="2400" dirty="0" smtClean="0"/>
          </a:p>
          <a:p>
            <a:pPr lvl="1" eaLnBrk="1" hangingPunct="1">
              <a:lnSpc>
                <a:spcPct val="90000"/>
              </a:lnSpc>
            </a:pPr>
            <a:r>
              <a:rPr lang="en-US" sz="2400" dirty="0" smtClean="0"/>
              <a:t>Notice that to persist in sterilization requires large stocks of both foreign </a:t>
            </a:r>
            <a:r>
              <a:rPr lang="en-US" sz="2400" dirty="0" smtClean="0"/>
              <a:t>reserves (if sterilizing an outflow) </a:t>
            </a:r>
            <a:r>
              <a:rPr lang="en-US" sz="2400" dirty="0" smtClean="0"/>
              <a:t>and domestic </a:t>
            </a:r>
            <a:r>
              <a:rPr lang="en-US" sz="2400" dirty="0" smtClean="0"/>
              <a:t>securities (in any case)</a:t>
            </a:r>
            <a:endParaRPr lang="en-US" sz="2400" dirty="0" smtClean="0"/>
          </a:p>
          <a:p>
            <a:pPr lvl="1" eaLnBrk="1" hangingPunct="1">
              <a:lnSpc>
                <a:spcPct val="90000"/>
              </a:lnSpc>
            </a:pPr>
            <a:r>
              <a:rPr lang="en-US" sz="2400" dirty="0" smtClean="0"/>
              <a:t>obviously difficult for debtor, what about for surplus </a:t>
            </a:r>
            <a:r>
              <a:rPr lang="en-US" sz="2400" dirty="0" smtClean="0"/>
              <a:t>case (like China)?</a:t>
            </a:r>
            <a:endParaRPr lang="en-US" sz="2400" dirty="0" smtClean="0"/>
          </a:p>
          <a:p>
            <a:pPr lvl="1" eaLnBrk="1" hangingPunct="1">
              <a:lnSpc>
                <a:spcPct val="90000"/>
              </a:lnSpc>
            </a:pPr>
            <a:r>
              <a:rPr lang="en-US" sz="2400" dirty="0" smtClean="0"/>
              <a:t>Need to keep selling </a:t>
            </a:r>
            <a:r>
              <a:rPr lang="en-US" sz="2400" i="1" dirty="0" smtClean="0"/>
              <a:t>DS</a:t>
            </a:r>
            <a:r>
              <a:rPr lang="en-US" sz="2400" dirty="0" smtClean="0"/>
              <a:t>, but how much will the public buy?</a:t>
            </a:r>
          </a:p>
          <a:p>
            <a:pPr lvl="2" eaLnBrk="1" hangingPunct="1">
              <a:lnSpc>
                <a:spcPct val="90000"/>
              </a:lnSpc>
            </a:pPr>
            <a:r>
              <a:rPr lang="en-US" sz="2000" dirty="0" smtClean="0"/>
              <a:t>Depends on how financially developed the economy</a:t>
            </a:r>
          </a:p>
          <a:p>
            <a:pPr lvl="2" eaLnBrk="1" hangingPunct="1">
              <a:lnSpc>
                <a:spcPct val="90000"/>
              </a:lnSpc>
            </a:pPr>
            <a:r>
              <a:rPr lang="en-US" sz="2000" dirty="0" smtClean="0"/>
              <a:t>Interest cost of sterilization can be </a:t>
            </a:r>
            <a:r>
              <a:rPr lang="en-US" sz="2000" dirty="0" smtClean="0"/>
              <a:t>large </a:t>
            </a:r>
          </a:p>
          <a:p>
            <a:pPr lvl="3" eaLnBrk="1" hangingPunct="1">
              <a:lnSpc>
                <a:spcPct val="90000"/>
              </a:lnSpc>
            </a:pPr>
            <a:r>
              <a:rPr lang="en-US" sz="1600" dirty="0" smtClean="0"/>
              <a:t>Difference between return paid on DS and return earned on IR</a:t>
            </a:r>
          </a:p>
          <a:p>
            <a:pPr lvl="3" eaLnBrk="1" hangingPunct="1">
              <a:lnSpc>
                <a:spcPct val="90000"/>
              </a:lnSpc>
            </a:pPr>
            <a:r>
              <a:rPr lang="en-US" sz="1600" dirty="0" smtClean="0">
                <a:hlinkClick r:id="rId3" action="ppaction://hlinksldjump"/>
              </a:rPr>
              <a:t>Valuation changes</a:t>
            </a:r>
            <a:endParaRPr lang="en-US" sz="1600" dirty="0" smtClean="0"/>
          </a:p>
        </p:txBody>
      </p:sp>
      <p:pic>
        <p:nvPicPr>
          <p:cNvPr id="449540" name="Picture 4"/>
          <p:cNvPicPr>
            <a:picLocks noChangeAspect="1" noChangeArrowheads="1"/>
          </p:cNvPicPr>
          <p:nvPr/>
        </p:nvPicPr>
        <p:blipFill>
          <a:blip r:embed="rId4" cstate="print"/>
          <a:srcRect/>
          <a:stretch>
            <a:fillRect/>
          </a:stretch>
        </p:blipFill>
        <p:spPr bwMode="auto">
          <a:xfrm>
            <a:off x="3581400" y="2819400"/>
            <a:ext cx="1871663" cy="41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5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9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9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9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9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9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0"/>
            <a:ext cx="8229600" cy="1143000"/>
          </a:xfrm>
        </p:spPr>
        <p:txBody>
          <a:bodyPr/>
          <a:lstStyle/>
          <a:p>
            <a:pPr eaLnBrk="1" hangingPunct="1"/>
            <a:r>
              <a:rPr lang="en-US" smtClean="0"/>
              <a:t>Effect on </a:t>
            </a:r>
            <a:r>
              <a:rPr lang="en-US" smtClean="0">
                <a:hlinkClick r:id="rId3" action="ppaction://hlinksldjump"/>
              </a:rPr>
              <a:t>Monetary Policy</a:t>
            </a:r>
            <a:endParaRPr lang="en-US" smtClean="0"/>
          </a:p>
        </p:txBody>
      </p:sp>
      <p:pic>
        <p:nvPicPr>
          <p:cNvPr id="75779" name="Picture 4"/>
          <p:cNvPicPr>
            <a:picLocks noChangeAspect="1" noChangeArrowheads="1"/>
          </p:cNvPicPr>
          <p:nvPr/>
        </p:nvPicPr>
        <p:blipFill>
          <a:blip r:embed="rId4" cstate="print"/>
          <a:srcRect/>
          <a:stretch>
            <a:fillRect/>
          </a:stretch>
        </p:blipFill>
        <p:spPr bwMode="auto">
          <a:xfrm>
            <a:off x="990600" y="838200"/>
            <a:ext cx="6781800" cy="5534025"/>
          </a:xfrm>
          <a:prstGeom prst="rect">
            <a:avLst/>
          </a:prstGeom>
          <a:noFill/>
          <a:ln w="9525">
            <a:noFill/>
            <a:miter lim="800000"/>
            <a:headEnd/>
            <a:tailEnd/>
          </a:ln>
        </p:spPr>
      </p:pic>
      <p:sp>
        <p:nvSpPr>
          <p:cNvPr id="4" name="TextBox 3"/>
          <p:cNvSpPr txBox="1"/>
          <p:nvPr/>
        </p:nvSpPr>
        <p:spPr>
          <a:xfrm>
            <a:off x="6096000" y="1676400"/>
            <a:ext cx="2667000" cy="1200329"/>
          </a:xfrm>
          <a:prstGeom prst="rect">
            <a:avLst/>
          </a:prstGeom>
          <a:noFill/>
        </p:spPr>
        <p:txBody>
          <a:bodyPr wrap="square" rtlCol="0">
            <a:spAutoFit/>
          </a:bodyPr>
          <a:lstStyle/>
          <a:p>
            <a:r>
              <a:rPr lang="en-US" dirty="0" smtClean="0"/>
              <a:t>ES of foreign exchange causes IR to rise under fixed rates =&gt; M/P increases and </a:t>
            </a:r>
            <a:r>
              <a:rPr lang="en-US" dirty="0" err="1" smtClean="0"/>
              <a:t>i</a:t>
            </a:r>
            <a:r>
              <a:rPr lang="en-US" dirty="0" smtClean="0"/>
              <a:t> falls</a:t>
            </a:r>
            <a:endParaRPr lang="en-US" dirty="0"/>
          </a:p>
        </p:txBody>
      </p:sp>
      <p:cxnSp>
        <p:nvCxnSpPr>
          <p:cNvPr id="6" name="Straight Arrow Connector 5"/>
          <p:cNvCxnSpPr/>
          <p:nvPr/>
        </p:nvCxnSpPr>
        <p:spPr>
          <a:xfrm rot="10800000" flipV="1">
            <a:off x="4953000" y="22860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Monetary Autonomy</a:t>
            </a:r>
            <a:br>
              <a:rPr lang="en-US" dirty="0" smtClean="0"/>
            </a:br>
            <a:r>
              <a:rPr lang="en-US" sz="2000" dirty="0" smtClean="0"/>
              <a:t> Perfect Capital Mobility, small open economy, </a:t>
            </a:r>
            <a:r>
              <a:rPr lang="en-US" sz="2000" dirty="0" smtClean="0">
                <a:sym typeface="Symbol"/>
              </a:rPr>
              <a:t> = 0</a:t>
            </a:r>
            <a:endParaRPr lang="en-US" sz="2000" dirty="0"/>
          </a:p>
        </p:txBody>
      </p:sp>
      <p:pic>
        <p:nvPicPr>
          <p:cNvPr id="3" name="Picture 23"/>
          <p:cNvPicPr>
            <a:picLocks noChangeAspect="1" noChangeArrowheads="1"/>
          </p:cNvPicPr>
          <p:nvPr/>
        </p:nvPicPr>
        <p:blipFill>
          <a:blip r:embed="rId2" cstate="print"/>
          <a:srcRect/>
          <a:stretch>
            <a:fillRect/>
          </a:stretch>
        </p:blipFill>
        <p:spPr bwMode="auto">
          <a:xfrm>
            <a:off x="685800" y="1385221"/>
            <a:ext cx="7873149" cy="5416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Suppose </a:t>
            </a:r>
            <a:r>
              <a:rPr lang="en-US" dirty="0" smtClean="0">
                <a:sym typeface="Symbol"/>
              </a:rPr>
              <a:t> &gt; 0 (Exchange Rate </a:t>
            </a:r>
            <a:r>
              <a:rPr lang="en-US" dirty="0" smtClean="0">
                <a:sym typeface="Symbol"/>
                <a:hlinkClick r:id="rId2" action="ppaction://hlinksldjump"/>
              </a:rPr>
              <a:t>Crisis</a:t>
            </a:r>
            <a:r>
              <a:rPr lang="en-US" dirty="0" smtClean="0">
                <a:sym typeface="Symbol"/>
              </a:rPr>
              <a:t>)</a:t>
            </a:r>
            <a:endParaRPr lang="en-US" dirty="0"/>
          </a:p>
        </p:txBody>
      </p:sp>
      <p:pic>
        <p:nvPicPr>
          <p:cNvPr id="296962" name="Picture 2"/>
          <p:cNvPicPr>
            <a:picLocks noChangeAspect="1" noChangeArrowheads="1"/>
          </p:cNvPicPr>
          <p:nvPr/>
        </p:nvPicPr>
        <p:blipFill>
          <a:blip r:embed="rId3" cstate="print"/>
          <a:srcRect/>
          <a:stretch>
            <a:fillRect/>
          </a:stretch>
        </p:blipFill>
        <p:spPr bwMode="auto">
          <a:xfrm>
            <a:off x="1066800" y="1371599"/>
            <a:ext cx="7618015" cy="5240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0"/>
            <a:ext cx="8229600" cy="1143000"/>
          </a:xfrm>
        </p:spPr>
        <p:txBody>
          <a:bodyPr/>
          <a:lstStyle/>
          <a:p>
            <a:pPr eaLnBrk="1" hangingPunct="1"/>
            <a:r>
              <a:rPr lang="en-US" smtClean="0"/>
              <a:t>Impossible Trinity</a:t>
            </a:r>
          </a:p>
        </p:txBody>
      </p:sp>
      <p:sp>
        <p:nvSpPr>
          <p:cNvPr id="480259" name="Rectangle 3"/>
          <p:cNvSpPr>
            <a:spLocks noGrp="1" noChangeArrowheads="1"/>
          </p:cNvSpPr>
          <p:nvPr>
            <p:ph type="body" idx="1"/>
          </p:nvPr>
        </p:nvSpPr>
        <p:spPr>
          <a:xfrm>
            <a:off x="457200" y="838200"/>
            <a:ext cx="8229600" cy="4800600"/>
          </a:xfrm>
        </p:spPr>
        <p:txBody>
          <a:bodyPr/>
          <a:lstStyle/>
          <a:p>
            <a:pPr eaLnBrk="1" hangingPunct="1">
              <a:lnSpc>
                <a:spcPct val="90000"/>
              </a:lnSpc>
            </a:pPr>
            <a:r>
              <a:rPr lang="en-US" sz="2400" smtClean="0"/>
              <a:t>We see that a country cannot simultaneously have:</a:t>
            </a:r>
          </a:p>
          <a:p>
            <a:pPr lvl="1" eaLnBrk="1" hangingPunct="1">
              <a:lnSpc>
                <a:spcPct val="90000"/>
              </a:lnSpc>
            </a:pPr>
            <a:r>
              <a:rPr lang="en-US" sz="2000" smtClean="0"/>
              <a:t>Independent monetary policy</a:t>
            </a:r>
          </a:p>
          <a:p>
            <a:pPr lvl="1" eaLnBrk="1" hangingPunct="1">
              <a:lnSpc>
                <a:spcPct val="90000"/>
              </a:lnSpc>
            </a:pPr>
            <a:r>
              <a:rPr lang="en-US" sz="2000" smtClean="0"/>
              <a:t>Fixed exchange rate</a:t>
            </a:r>
          </a:p>
          <a:p>
            <a:pPr lvl="1" eaLnBrk="1" hangingPunct="1">
              <a:lnSpc>
                <a:spcPct val="90000"/>
              </a:lnSpc>
            </a:pPr>
            <a:r>
              <a:rPr lang="en-US" sz="2000" smtClean="0"/>
              <a:t>Capital mobility</a:t>
            </a:r>
          </a:p>
          <a:p>
            <a:pPr eaLnBrk="1" hangingPunct="1">
              <a:lnSpc>
                <a:spcPct val="90000"/>
              </a:lnSpc>
            </a:pPr>
            <a:r>
              <a:rPr lang="en-US" sz="2400" smtClean="0"/>
              <a:t>With fixed </a:t>
            </a:r>
            <a:r>
              <a:rPr lang="en-US" sz="2400" i="1" smtClean="0"/>
              <a:t>e</a:t>
            </a:r>
            <a:r>
              <a:rPr lang="en-US" sz="2400" smtClean="0"/>
              <a:t> you interest rates cannot diverge from </a:t>
            </a:r>
            <a:r>
              <a:rPr lang="en-US" sz="2400" i="1" smtClean="0"/>
              <a:t>i*</a:t>
            </a:r>
          </a:p>
          <a:p>
            <a:pPr eaLnBrk="1" hangingPunct="1">
              <a:lnSpc>
                <a:spcPct val="90000"/>
              </a:lnSpc>
            </a:pPr>
            <a:r>
              <a:rPr lang="en-US" sz="2400" smtClean="0"/>
              <a:t>Conflict between internal and external balance</a:t>
            </a:r>
          </a:p>
          <a:p>
            <a:pPr lvl="1" eaLnBrk="1" hangingPunct="1">
              <a:lnSpc>
                <a:spcPct val="90000"/>
              </a:lnSpc>
            </a:pPr>
            <a:r>
              <a:rPr lang="en-US" sz="2400" smtClean="0"/>
              <a:t>China’s “advantage”</a:t>
            </a:r>
          </a:p>
          <a:p>
            <a:pPr lvl="2" eaLnBrk="1" hangingPunct="1">
              <a:lnSpc>
                <a:spcPct val="90000"/>
              </a:lnSpc>
            </a:pPr>
            <a:r>
              <a:rPr lang="en-US" sz="2000" smtClean="0"/>
              <a:t>China does not have open capital account</a:t>
            </a:r>
          </a:p>
          <a:p>
            <a:pPr lvl="3" eaLnBrk="1" hangingPunct="1">
              <a:lnSpc>
                <a:spcPct val="90000"/>
              </a:lnSpc>
            </a:pPr>
            <a:r>
              <a:rPr lang="en-US" sz="1800" smtClean="0"/>
              <a:t>So it can sterilize current account surpluses</a:t>
            </a:r>
          </a:p>
          <a:p>
            <a:pPr lvl="3" eaLnBrk="1" hangingPunct="1">
              <a:lnSpc>
                <a:spcPct val="90000"/>
              </a:lnSpc>
            </a:pPr>
            <a:r>
              <a:rPr lang="en-US" sz="1800" smtClean="0"/>
              <a:t>Lack of capital mobility depresses local interest rates, reduces costs of sterilization</a:t>
            </a:r>
          </a:p>
          <a:p>
            <a:pPr lvl="1" eaLnBrk="1" hangingPunct="1">
              <a:lnSpc>
                <a:spcPct val="90000"/>
              </a:lnSpc>
            </a:pPr>
            <a:r>
              <a:rPr lang="en-US" sz="2400" smtClean="0"/>
              <a:t>Effect of large sterilization in some countries could be future inflation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0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02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02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02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02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02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02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457200" y="0"/>
            <a:ext cx="8229600" cy="1143000"/>
          </a:xfrm>
        </p:spPr>
        <p:txBody>
          <a:bodyPr/>
          <a:lstStyle/>
          <a:p>
            <a:pPr eaLnBrk="1" hangingPunct="1"/>
            <a:r>
              <a:rPr lang="en-US" smtClean="0"/>
              <a:t>Carrying Costs (pct of GDP)</a:t>
            </a:r>
          </a:p>
        </p:txBody>
      </p:sp>
      <p:pic>
        <p:nvPicPr>
          <p:cNvPr id="77827" name="Picture 5"/>
          <p:cNvPicPr>
            <a:picLocks noChangeAspect="1" noChangeArrowheads="1"/>
          </p:cNvPicPr>
          <p:nvPr/>
        </p:nvPicPr>
        <p:blipFill>
          <a:blip r:embed="rId3" cstate="print"/>
          <a:srcRect/>
          <a:stretch>
            <a:fillRect/>
          </a:stretch>
        </p:blipFill>
        <p:spPr bwMode="auto">
          <a:xfrm>
            <a:off x="228600" y="914400"/>
            <a:ext cx="8628063" cy="464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457200" y="0"/>
            <a:ext cx="8229600" cy="1143000"/>
          </a:xfrm>
        </p:spPr>
        <p:txBody>
          <a:bodyPr/>
          <a:lstStyle/>
          <a:p>
            <a:pPr eaLnBrk="1" hangingPunct="1"/>
            <a:r>
              <a:rPr lang="en-US" smtClean="0"/>
              <a:t>Foreign Reserves net of currency</a:t>
            </a:r>
          </a:p>
        </p:txBody>
      </p:sp>
      <p:pic>
        <p:nvPicPr>
          <p:cNvPr id="78851" name="Picture 5"/>
          <p:cNvPicPr>
            <a:picLocks noChangeAspect="1" noChangeArrowheads="1"/>
          </p:cNvPicPr>
          <p:nvPr/>
        </p:nvPicPr>
        <p:blipFill>
          <a:blip r:embed="rId3" cstate="print"/>
          <a:srcRect/>
          <a:stretch>
            <a:fillRect/>
          </a:stretch>
        </p:blipFill>
        <p:spPr bwMode="auto">
          <a:xfrm>
            <a:off x="457200" y="838200"/>
            <a:ext cx="8382000" cy="466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a:xfrm>
            <a:off x="533400" y="0"/>
            <a:ext cx="8229600" cy="1143000"/>
          </a:xfrm>
        </p:spPr>
        <p:txBody>
          <a:bodyPr/>
          <a:lstStyle/>
          <a:p>
            <a:pPr eaLnBrk="1" hangingPunct="1"/>
            <a:r>
              <a:rPr lang="en-US" smtClean="0"/>
              <a:t>Valuation Changes on Foreign Reserves</a:t>
            </a:r>
          </a:p>
        </p:txBody>
      </p:sp>
      <p:pic>
        <p:nvPicPr>
          <p:cNvPr id="79875" name="Picture 5"/>
          <p:cNvPicPr>
            <a:picLocks noChangeAspect="1" noChangeArrowheads="1"/>
          </p:cNvPicPr>
          <p:nvPr/>
        </p:nvPicPr>
        <p:blipFill>
          <a:blip r:embed="rId3" cstate="print"/>
          <a:srcRect/>
          <a:stretch>
            <a:fillRect/>
          </a:stretch>
        </p:blipFill>
        <p:spPr bwMode="auto">
          <a:xfrm>
            <a:off x="381000" y="838200"/>
            <a:ext cx="8153400" cy="5199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457200" y="0"/>
            <a:ext cx="8229600" cy="1143000"/>
          </a:xfrm>
        </p:spPr>
        <p:txBody>
          <a:bodyPr/>
          <a:lstStyle/>
          <a:p>
            <a:pPr eaLnBrk="1" hangingPunct="1"/>
            <a:r>
              <a:rPr lang="en-US" smtClean="0"/>
              <a:t>China Balance of Payments Transactions</a:t>
            </a:r>
          </a:p>
        </p:txBody>
      </p:sp>
      <p:pic>
        <p:nvPicPr>
          <p:cNvPr id="80899" name="Picture 5"/>
          <p:cNvPicPr>
            <a:picLocks noChangeAspect="1" noChangeArrowheads="1"/>
          </p:cNvPicPr>
          <p:nvPr/>
        </p:nvPicPr>
        <p:blipFill>
          <a:blip r:embed="rId3" cstate="print"/>
          <a:srcRect/>
          <a:stretch>
            <a:fillRect/>
          </a:stretch>
        </p:blipFill>
        <p:spPr bwMode="auto">
          <a:xfrm>
            <a:off x="150813" y="838200"/>
            <a:ext cx="8840787" cy="476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457200" y="0"/>
            <a:ext cx="8229600" cy="1143000"/>
          </a:xfrm>
        </p:spPr>
        <p:txBody>
          <a:bodyPr/>
          <a:lstStyle/>
          <a:p>
            <a:pPr eaLnBrk="1" hangingPunct="1"/>
            <a:r>
              <a:rPr lang="en-US" smtClean="0"/>
              <a:t>Capital Account Components</a:t>
            </a:r>
          </a:p>
        </p:txBody>
      </p:sp>
      <p:pic>
        <p:nvPicPr>
          <p:cNvPr id="81923" name="Picture 5"/>
          <p:cNvPicPr>
            <a:picLocks noChangeAspect="1" noChangeArrowheads="1"/>
          </p:cNvPicPr>
          <p:nvPr/>
        </p:nvPicPr>
        <p:blipFill>
          <a:blip r:embed="rId3" cstate="print"/>
          <a:srcRect/>
          <a:stretch>
            <a:fillRect/>
          </a:stretch>
        </p:blipFill>
        <p:spPr bwMode="auto">
          <a:xfrm>
            <a:off x="0" y="762000"/>
            <a:ext cx="9144000" cy="53768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1143000"/>
          </a:xfrm>
        </p:spPr>
        <p:txBody>
          <a:bodyPr/>
          <a:lstStyle/>
          <a:p>
            <a:pPr eaLnBrk="1" hangingPunct="1"/>
            <a:r>
              <a:rPr lang="en-US" smtClean="0"/>
              <a:t>Fixed versus Flexible</a:t>
            </a:r>
          </a:p>
        </p:txBody>
      </p:sp>
      <p:sp>
        <p:nvSpPr>
          <p:cNvPr id="441347" name="Rectangle 3"/>
          <p:cNvSpPr>
            <a:spLocks noGrp="1" noChangeArrowheads="1"/>
          </p:cNvSpPr>
          <p:nvPr>
            <p:ph type="body" idx="1"/>
          </p:nvPr>
        </p:nvSpPr>
        <p:spPr>
          <a:xfrm>
            <a:off x="457200" y="990600"/>
            <a:ext cx="8229600" cy="4525963"/>
          </a:xfrm>
        </p:spPr>
        <p:txBody>
          <a:bodyPr/>
          <a:lstStyle/>
          <a:p>
            <a:pPr eaLnBrk="1" hangingPunct="1">
              <a:lnSpc>
                <a:spcPct val="90000"/>
              </a:lnSpc>
            </a:pPr>
            <a:r>
              <a:rPr lang="en-US" smtClean="0"/>
              <a:t>Shouldn’t </a:t>
            </a:r>
            <a:r>
              <a:rPr lang="en-US" i="1" smtClean="0"/>
              <a:t>e </a:t>
            </a:r>
            <a:r>
              <a:rPr lang="en-US" smtClean="0"/>
              <a:t>be determined by market forces?</a:t>
            </a:r>
          </a:p>
          <a:p>
            <a:pPr lvl="1" eaLnBrk="1" hangingPunct="1">
              <a:lnSpc>
                <a:spcPct val="90000"/>
              </a:lnSpc>
            </a:pPr>
            <a:r>
              <a:rPr lang="en-US" smtClean="0"/>
              <a:t>Mundell versus Friedman</a:t>
            </a:r>
          </a:p>
          <a:p>
            <a:pPr lvl="1" eaLnBrk="1" hangingPunct="1">
              <a:lnSpc>
                <a:spcPct val="90000"/>
              </a:lnSpc>
            </a:pPr>
            <a:r>
              <a:rPr lang="en-US" smtClean="0"/>
              <a:t>Foreign exchange is not like a normal market</a:t>
            </a:r>
          </a:p>
          <a:p>
            <a:pPr lvl="2" eaLnBrk="1" hangingPunct="1">
              <a:lnSpc>
                <a:spcPct val="90000"/>
              </a:lnSpc>
            </a:pPr>
            <a:r>
              <a:rPr lang="en-US" smtClean="0"/>
              <a:t>Exchange rate is like a dictionary</a:t>
            </a:r>
          </a:p>
          <a:p>
            <a:pPr lvl="1" eaLnBrk="1" hangingPunct="1">
              <a:lnSpc>
                <a:spcPct val="90000"/>
              </a:lnSpc>
            </a:pPr>
            <a:r>
              <a:rPr lang="en-US" smtClean="0"/>
              <a:t>Exchange of national currencies, fiat monies</a:t>
            </a:r>
          </a:p>
          <a:p>
            <a:pPr lvl="2" eaLnBrk="1" hangingPunct="1">
              <a:lnSpc>
                <a:spcPct val="90000"/>
              </a:lnSpc>
            </a:pPr>
            <a:r>
              <a:rPr lang="en-US" smtClean="0"/>
              <a:t>A high price of foreign exchange does not lead to more supply</a:t>
            </a:r>
          </a:p>
          <a:p>
            <a:pPr lvl="2" eaLnBrk="1" hangingPunct="1">
              <a:lnSpc>
                <a:spcPct val="90000"/>
              </a:lnSpc>
            </a:pPr>
            <a:r>
              <a:rPr lang="en-US" smtClean="0"/>
              <a:t>No fundamentals driving the market</a:t>
            </a:r>
          </a:p>
          <a:p>
            <a:pPr lvl="2" eaLnBrk="1" hangingPunct="1">
              <a:lnSpc>
                <a:spcPct val="90000"/>
              </a:lnSpc>
            </a:pPr>
            <a:r>
              <a:rPr lang="en-US" smtClean="0"/>
              <a:t>Government policy must control supply of money</a:t>
            </a:r>
          </a:p>
          <a:p>
            <a:pPr lvl="1" eaLnBrk="1" hangingPunct="1">
              <a:lnSpc>
                <a:spcPct val="90000"/>
              </a:lnSpc>
            </a:pPr>
            <a:r>
              <a:rPr lang="en-US" smtClean="0"/>
              <a:t>Then why should they be flexible?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1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1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13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13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13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13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p:txBody>
          <a:bodyPr/>
          <a:lstStyle/>
          <a:p>
            <a:pPr eaLnBrk="1" hangingPunct="1"/>
            <a:r>
              <a:rPr lang="en-US" smtClean="0"/>
              <a:t>Annual Changes in NFA, NDA, and Reserves</a:t>
            </a:r>
          </a:p>
        </p:txBody>
      </p:sp>
      <p:pic>
        <p:nvPicPr>
          <p:cNvPr id="82947" name="Picture 5"/>
          <p:cNvPicPr>
            <a:picLocks noChangeAspect="1" noChangeArrowheads="1"/>
          </p:cNvPicPr>
          <p:nvPr/>
        </p:nvPicPr>
        <p:blipFill>
          <a:blip r:embed="rId3" cstate="print"/>
          <a:srcRect/>
          <a:stretch>
            <a:fillRect/>
          </a:stretch>
        </p:blipFill>
        <p:spPr bwMode="auto">
          <a:xfrm>
            <a:off x="76200" y="1066800"/>
            <a:ext cx="8915400" cy="45037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457200" y="0"/>
            <a:ext cx="8229600" cy="1143000"/>
          </a:xfrm>
        </p:spPr>
        <p:txBody>
          <a:bodyPr/>
          <a:lstStyle/>
          <a:p>
            <a:pPr eaLnBrk="1" hangingPunct="1"/>
            <a:r>
              <a:rPr lang="en-US" smtClean="0"/>
              <a:t>Time of </a:t>
            </a:r>
            <a:r>
              <a:rPr lang="en-US" smtClean="0">
                <a:hlinkClick r:id="rId3" action="ppaction://hlinksldjump"/>
              </a:rPr>
              <a:t>Collapse</a:t>
            </a:r>
            <a:endParaRPr lang="en-US" smtClean="0"/>
          </a:p>
        </p:txBody>
      </p:sp>
      <p:pic>
        <p:nvPicPr>
          <p:cNvPr id="83971" name="Picture 5"/>
          <p:cNvPicPr>
            <a:picLocks noChangeAspect="1" noChangeArrowheads="1"/>
          </p:cNvPicPr>
          <p:nvPr/>
        </p:nvPicPr>
        <p:blipFill>
          <a:blip r:embed="rId4" cstate="print"/>
          <a:srcRect/>
          <a:stretch>
            <a:fillRect/>
          </a:stretch>
        </p:blipFill>
        <p:spPr bwMode="auto">
          <a:xfrm>
            <a:off x="2209800" y="914400"/>
            <a:ext cx="4759325" cy="537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a:xfrm>
            <a:off x="457200" y="0"/>
            <a:ext cx="8229600" cy="1143000"/>
          </a:xfrm>
        </p:spPr>
        <p:txBody>
          <a:bodyPr/>
          <a:lstStyle/>
          <a:p>
            <a:pPr eaLnBrk="1" hangingPunct="1"/>
            <a:r>
              <a:rPr lang="en-US" smtClean="0"/>
              <a:t>Reserve Flow</a:t>
            </a:r>
          </a:p>
        </p:txBody>
      </p:sp>
      <p:pic>
        <p:nvPicPr>
          <p:cNvPr id="84995" name="Picture 5"/>
          <p:cNvPicPr>
            <a:picLocks noChangeAspect="1" noChangeArrowheads="1"/>
          </p:cNvPicPr>
          <p:nvPr/>
        </p:nvPicPr>
        <p:blipFill>
          <a:blip r:embed="rId3" cstate="print"/>
          <a:srcRect/>
          <a:stretch>
            <a:fillRect/>
          </a:stretch>
        </p:blipFill>
        <p:spPr bwMode="auto">
          <a:xfrm>
            <a:off x="685800" y="838200"/>
            <a:ext cx="8305800" cy="4548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a:xfrm>
            <a:off x="457200" y="0"/>
            <a:ext cx="8229600" cy="1143000"/>
          </a:xfrm>
        </p:spPr>
        <p:txBody>
          <a:bodyPr/>
          <a:lstStyle/>
          <a:p>
            <a:pPr eaLnBrk="1" hangingPunct="1"/>
            <a:r>
              <a:rPr lang="en-US" smtClean="0"/>
              <a:t>Sustainable exchange rate</a:t>
            </a:r>
          </a:p>
        </p:txBody>
      </p:sp>
      <p:pic>
        <p:nvPicPr>
          <p:cNvPr id="86019" name="Picture 5"/>
          <p:cNvPicPr>
            <a:picLocks noChangeAspect="1" noChangeArrowheads="1"/>
          </p:cNvPicPr>
          <p:nvPr/>
        </p:nvPicPr>
        <p:blipFill>
          <a:blip r:embed="rId3" cstate="print"/>
          <a:srcRect/>
          <a:stretch>
            <a:fillRect/>
          </a:stretch>
        </p:blipFill>
        <p:spPr bwMode="auto">
          <a:xfrm>
            <a:off x="228600" y="838200"/>
            <a:ext cx="8610600" cy="5316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457200" y="0"/>
            <a:ext cx="8229600" cy="1143000"/>
          </a:xfrm>
        </p:spPr>
        <p:txBody>
          <a:bodyPr/>
          <a:lstStyle/>
          <a:p>
            <a:pPr eaLnBrk="1" hangingPunct="1"/>
            <a:r>
              <a:rPr lang="en-US" smtClean="0"/>
              <a:t>Unsustainable </a:t>
            </a:r>
            <a:r>
              <a:rPr lang="en-US" smtClean="0">
                <a:hlinkClick r:id="rId3" action="ppaction://hlinksldjump"/>
              </a:rPr>
              <a:t>Exchange Rate</a:t>
            </a:r>
            <a:endParaRPr lang="en-US" smtClean="0"/>
          </a:p>
        </p:txBody>
      </p:sp>
      <p:pic>
        <p:nvPicPr>
          <p:cNvPr id="87043" name="Picture 5"/>
          <p:cNvPicPr>
            <a:picLocks noChangeAspect="1" noChangeArrowheads="1"/>
          </p:cNvPicPr>
          <p:nvPr/>
        </p:nvPicPr>
        <p:blipFill>
          <a:blip r:embed="rId4" cstate="print"/>
          <a:srcRect/>
          <a:stretch>
            <a:fillRect/>
          </a:stretch>
        </p:blipFill>
        <p:spPr bwMode="auto">
          <a:xfrm>
            <a:off x="152400" y="762000"/>
            <a:ext cx="8686800" cy="5510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a:xfrm>
            <a:off x="457200" y="0"/>
            <a:ext cx="8229600" cy="1143000"/>
          </a:xfrm>
        </p:spPr>
        <p:txBody>
          <a:bodyPr/>
          <a:lstStyle/>
          <a:p>
            <a:pPr eaLnBrk="1" hangingPunct="1"/>
            <a:r>
              <a:rPr lang="en-US" smtClean="0"/>
              <a:t>Mexico’s External Balances</a:t>
            </a:r>
          </a:p>
        </p:txBody>
      </p:sp>
      <p:pic>
        <p:nvPicPr>
          <p:cNvPr id="88067" name="Picture 5" descr="IMG00019"/>
          <p:cNvPicPr>
            <a:picLocks noChangeAspect="1" noChangeArrowheads="1"/>
          </p:cNvPicPr>
          <p:nvPr/>
        </p:nvPicPr>
        <p:blipFill>
          <a:blip r:embed="rId3" cstate="print"/>
          <a:srcRect/>
          <a:stretch>
            <a:fillRect/>
          </a:stretch>
        </p:blipFill>
        <p:spPr bwMode="auto">
          <a:xfrm>
            <a:off x="304800" y="990600"/>
            <a:ext cx="8610600" cy="462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381000" y="0"/>
            <a:ext cx="8229600" cy="1143000"/>
          </a:xfrm>
        </p:spPr>
        <p:txBody>
          <a:bodyPr/>
          <a:lstStyle/>
          <a:p>
            <a:pPr eaLnBrk="1" hangingPunct="1"/>
            <a:r>
              <a:rPr lang="en-US" smtClean="0"/>
              <a:t>Ruble Exchange Rate</a:t>
            </a:r>
          </a:p>
        </p:txBody>
      </p:sp>
      <p:pic>
        <p:nvPicPr>
          <p:cNvPr id="89091" name="Picture 5"/>
          <p:cNvPicPr>
            <a:picLocks noChangeAspect="1" noChangeArrowheads="1"/>
          </p:cNvPicPr>
          <p:nvPr/>
        </p:nvPicPr>
        <p:blipFill>
          <a:blip r:embed="rId3" cstate="print"/>
          <a:srcRect/>
          <a:stretch>
            <a:fillRect/>
          </a:stretch>
        </p:blipFill>
        <p:spPr bwMode="auto">
          <a:xfrm>
            <a:off x="1600200" y="914400"/>
            <a:ext cx="5562600" cy="523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a:xfrm>
            <a:off x="457200" y="0"/>
            <a:ext cx="8229600" cy="1143000"/>
          </a:xfrm>
        </p:spPr>
        <p:txBody>
          <a:bodyPr/>
          <a:lstStyle/>
          <a:p>
            <a:pPr eaLnBrk="1" hangingPunct="1"/>
            <a:r>
              <a:rPr lang="en-US" dirty="0" smtClean="0"/>
              <a:t>Monetary Base and </a:t>
            </a:r>
            <a:r>
              <a:rPr lang="en-US" dirty="0" smtClean="0">
                <a:hlinkClick r:id="rId3" action="ppaction://hlinksldjump"/>
              </a:rPr>
              <a:t>Gross Reserves</a:t>
            </a:r>
            <a:endParaRPr lang="en-US" dirty="0" smtClean="0"/>
          </a:p>
        </p:txBody>
      </p:sp>
      <p:pic>
        <p:nvPicPr>
          <p:cNvPr id="90115" name="Picture 5"/>
          <p:cNvPicPr>
            <a:picLocks noChangeAspect="1" noChangeArrowheads="1"/>
          </p:cNvPicPr>
          <p:nvPr/>
        </p:nvPicPr>
        <p:blipFill>
          <a:blip r:embed="rId4" cstate="print"/>
          <a:srcRect/>
          <a:stretch>
            <a:fillRect/>
          </a:stretch>
        </p:blipFill>
        <p:spPr bwMode="auto">
          <a:xfrm>
            <a:off x="457200" y="1066800"/>
            <a:ext cx="8077200" cy="498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a:xfrm>
            <a:off x="457200" y="0"/>
            <a:ext cx="8229600" cy="1143000"/>
          </a:xfrm>
        </p:spPr>
        <p:txBody>
          <a:bodyPr/>
          <a:lstStyle/>
          <a:p>
            <a:pPr eaLnBrk="1" hangingPunct="1"/>
            <a:r>
              <a:rPr lang="en-US" smtClean="0"/>
              <a:t>Russian Foreign </a:t>
            </a:r>
            <a:r>
              <a:rPr lang="en-US" smtClean="0">
                <a:hlinkClick r:id="rId3" action="ppaction://hlinksldjump"/>
              </a:rPr>
              <a:t>Exchange Reserves </a:t>
            </a:r>
            <a:r>
              <a:rPr lang="en-US" smtClean="0"/>
              <a:t>(billions of $)</a:t>
            </a:r>
            <a:br>
              <a:rPr lang="en-US" smtClean="0"/>
            </a:br>
            <a:r>
              <a:rPr lang="en-US" sz="2400" smtClean="0"/>
              <a:t>MB = $6.7 billion in Sept 1998</a:t>
            </a:r>
            <a:endParaRPr lang="en-US" smtClean="0"/>
          </a:p>
        </p:txBody>
      </p:sp>
      <p:pic>
        <p:nvPicPr>
          <p:cNvPr id="91139" name="Picture 5"/>
          <p:cNvPicPr>
            <a:picLocks noChangeAspect="1" noChangeArrowheads="1"/>
          </p:cNvPicPr>
          <p:nvPr/>
        </p:nvPicPr>
        <p:blipFill>
          <a:blip r:embed="rId4" cstate="print"/>
          <a:srcRect/>
          <a:stretch>
            <a:fillRect/>
          </a:stretch>
        </p:blipFill>
        <p:spPr bwMode="auto">
          <a:xfrm>
            <a:off x="457200" y="990600"/>
            <a:ext cx="8001000" cy="424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a:xfrm>
            <a:off x="457200" y="0"/>
            <a:ext cx="8229600" cy="1143000"/>
          </a:xfrm>
        </p:spPr>
        <p:txBody>
          <a:bodyPr/>
          <a:lstStyle/>
          <a:p>
            <a:pPr eaLnBrk="1" hangingPunct="1"/>
            <a:r>
              <a:rPr lang="en-US" smtClean="0"/>
              <a:t>Market for </a:t>
            </a:r>
            <a:r>
              <a:rPr lang="en-US" smtClean="0">
                <a:hlinkClick r:id="rId3" action="ppaction://hlinksldjump"/>
              </a:rPr>
              <a:t>Foreign Exchange</a:t>
            </a:r>
            <a:endParaRPr lang="en-US" smtClean="0"/>
          </a:p>
        </p:txBody>
      </p:sp>
      <p:pic>
        <p:nvPicPr>
          <p:cNvPr id="92163" name="Picture 5"/>
          <p:cNvPicPr>
            <a:picLocks noChangeAspect="1" noChangeArrowheads="1"/>
          </p:cNvPicPr>
          <p:nvPr/>
        </p:nvPicPr>
        <p:blipFill>
          <a:blip r:embed="rId4" cstate="print"/>
          <a:srcRect/>
          <a:stretch>
            <a:fillRect/>
          </a:stretch>
        </p:blipFill>
        <p:spPr bwMode="auto">
          <a:xfrm>
            <a:off x="685800" y="914400"/>
            <a:ext cx="7772400" cy="559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6200"/>
            <a:ext cx="8229600" cy="1143000"/>
          </a:xfrm>
        </p:spPr>
        <p:txBody>
          <a:bodyPr/>
          <a:lstStyle/>
          <a:p>
            <a:pPr eaLnBrk="1" hangingPunct="1"/>
            <a:r>
              <a:rPr lang="en-US" smtClean="0"/>
              <a:t>Friedman on Flexible Rates</a:t>
            </a:r>
          </a:p>
        </p:txBody>
      </p:sp>
      <p:sp>
        <p:nvSpPr>
          <p:cNvPr id="448515" name="Rectangle 3"/>
          <p:cNvSpPr>
            <a:spLocks noGrp="1" noChangeArrowheads="1"/>
          </p:cNvSpPr>
          <p:nvPr>
            <p:ph type="body" idx="1"/>
          </p:nvPr>
        </p:nvSpPr>
        <p:spPr>
          <a:xfrm>
            <a:off x="457200" y="838200"/>
            <a:ext cx="8229600" cy="5181600"/>
          </a:xfrm>
        </p:spPr>
        <p:txBody>
          <a:bodyPr/>
          <a:lstStyle/>
          <a:p>
            <a:pPr eaLnBrk="1" hangingPunct="1">
              <a:lnSpc>
                <a:spcPct val="80000"/>
              </a:lnSpc>
            </a:pPr>
            <a:r>
              <a:rPr lang="en-US" sz="2400" smtClean="0"/>
              <a:t>If internal prices were as flexible as exchange rates, it would make little economic difference whether adjustments were brought about by changes in exchange rates or by equivalent changes in internal prices.</a:t>
            </a:r>
          </a:p>
          <a:p>
            <a:pPr eaLnBrk="1" hangingPunct="1">
              <a:lnSpc>
                <a:spcPct val="80000"/>
              </a:lnSpc>
            </a:pPr>
            <a:r>
              <a:rPr lang="en-US" sz="2400" smtClean="0"/>
              <a:t>The argument for flexible exchange rates is, strange to say, very nearly identical with the argument for daylight savings time. Isn’t it absurd to change the clock in summer when exactly the same result could be achieved by having each individual change his habits? All that is required is that everyone decide to come to his office an hour earlier, have lunch an hour earlier, etc. But obviously it is much simpler to change the clock that guides all than to have each individual separately change his pattern of reaction to the clock, even though all want to do so. The situation is exactly the same in the exchange market. It is far simpler to allow one price to change, namely, the price of foreign exchange, than to rely upon changes in the multitude of prices that together constitute the internal price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8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title"/>
          </p:nvPr>
        </p:nvSpPr>
        <p:spPr/>
        <p:txBody>
          <a:bodyPr/>
          <a:lstStyle/>
          <a:p>
            <a:pPr eaLnBrk="1" hangingPunct="1"/>
            <a:r>
              <a:rPr lang="en-US" smtClean="0"/>
              <a:t>Varieties of Exchange </a:t>
            </a:r>
            <a:r>
              <a:rPr lang="en-US" smtClean="0">
                <a:hlinkClick r:id="rId3" action="ppaction://hlinksldjump"/>
              </a:rPr>
              <a:t>Rate Regimes</a:t>
            </a:r>
            <a:endParaRPr lang="en-US" smtClean="0"/>
          </a:p>
        </p:txBody>
      </p:sp>
      <p:pic>
        <p:nvPicPr>
          <p:cNvPr id="93187" name="Picture 6"/>
          <p:cNvPicPr>
            <a:picLocks noChangeAspect="1" noChangeArrowheads="1"/>
          </p:cNvPicPr>
          <p:nvPr/>
        </p:nvPicPr>
        <p:blipFill>
          <a:blip r:embed="rId4" cstate="print"/>
          <a:srcRect/>
          <a:stretch>
            <a:fillRect/>
          </a:stretch>
        </p:blipFill>
        <p:spPr bwMode="auto">
          <a:xfrm>
            <a:off x="152400" y="1368425"/>
            <a:ext cx="8763000" cy="536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for Foreign Exchange</a:t>
            </a:r>
            <a:endParaRPr lang="en-US" dirty="0"/>
          </a:p>
        </p:txBody>
      </p:sp>
      <p:sp>
        <p:nvSpPr>
          <p:cNvPr id="3" name="Content Placeholder 2"/>
          <p:cNvSpPr>
            <a:spLocks noGrp="1"/>
          </p:cNvSpPr>
          <p:nvPr>
            <p:ph idx="1"/>
          </p:nvPr>
        </p:nvSpPr>
        <p:spPr/>
        <p:txBody>
          <a:bodyPr/>
          <a:lstStyle/>
          <a:p>
            <a:r>
              <a:rPr lang="en-US" dirty="0" smtClean="0"/>
              <a:t>Demand and supply for foreign exchange</a:t>
            </a:r>
          </a:p>
          <a:p>
            <a:pPr lvl="1"/>
            <a:r>
              <a:rPr lang="en-US" dirty="0" smtClean="0"/>
              <a:t>Demand:                    where      is all other factors that increase demand</a:t>
            </a:r>
          </a:p>
          <a:p>
            <a:pPr lvl="1"/>
            <a:r>
              <a:rPr lang="en-US" dirty="0" smtClean="0"/>
              <a:t>Supply:                    where      represents all other factors that increase supply</a:t>
            </a:r>
          </a:p>
          <a:p>
            <a:pPr lvl="1"/>
            <a:r>
              <a:rPr lang="en-US" dirty="0" smtClean="0"/>
              <a:t>If there is no intervention then </a:t>
            </a:r>
            <a:r>
              <a:rPr lang="en-US" dirty="0" smtClean="0">
                <a:hlinkClick r:id="rId4" action="ppaction://hlinksldjump"/>
              </a:rPr>
              <a:t>market clearing </a:t>
            </a:r>
            <a:r>
              <a:rPr lang="en-US" dirty="0" smtClean="0"/>
              <a:t>occurs at </a:t>
            </a:r>
          </a:p>
          <a:p>
            <a:endParaRPr lang="en-US" dirty="0"/>
          </a:p>
        </p:txBody>
      </p:sp>
      <p:pic>
        <p:nvPicPr>
          <p:cNvPr id="4" name="Picture 4"/>
          <p:cNvPicPr>
            <a:picLocks noChangeAspect="1" noChangeArrowheads="1"/>
          </p:cNvPicPr>
          <p:nvPr/>
        </p:nvPicPr>
        <p:blipFill>
          <a:blip r:embed="rId5" cstate="print"/>
          <a:srcRect/>
          <a:stretch>
            <a:fillRect/>
          </a:stretch>
        </p:blipFill>
        <p:spPr bwMode="auto">
          <a:xfrm>
            <a:off x="2743200" y="5029200"/>
            <a:ext cx="3859213" cy="674688"/>
          </a:xfrm>
          <a:prstGeom prst="rect">
            <a:avLst/>
          </a:prstGeom>
          <a:noFill/>
          <a:ln w="9525">
            <a:noFill/>
            <a:miter lim="800000"/>
            <a:headEnd/>
            <a:tailEnd/>
          </a:ln>
        </p:spPr>
      </p:pic>
      <p:graphicFrame>
        <p:nvGraphicFramePr>
          <p:cNvPr id="5" name="Object 4"/>
          <p:cNvGraphicFramePr>
            <a:graphicFrameLocks noChangeAspect="1"/>
          </p:cNvGraphicFramePr>
          <p:nvPr/>
        </p:nvGraphicFramePr>
        <p:xfrm>
          <a:off x="2681288" y="2209800"/>
          <a:ext cx="1485900" cy="457200"/>
        </p:xfrm>
        <a:graphic>
          <a:graphicData uri="http://schemas.openxmlformats.org/presentationml/2006/ole">
            <p:oleObj spid="_x0000_s201730" name="Equation" r:id="rId6" imgW="660240" imgH="203040" progId="Equation.DSMT4">
              <p:embed/>
            </p:oleObj>
          </a:graphicData>
        </a:graphic>
      </p:graphicFrame>
      <p:graphicFrame>
        <p:nvGraphicFramePr>
          <p:cNvPr id="6" name="Object 5"/>
          <p:cNvGraphicFramePr>
            <a:graphicFrameLocks noChangeAspect="1"/>
          </p:cNvGraphicFramePr>
          <p:nvPr/>
        </p:nvGraphicFramePr>
        <p:xfrm>
          <a:off x="5181600" y="2217127"/>
          <a:ext cx="412581" cy="449873"/>
        </p:xfrm>
        <a:graphic>
          <a:graphicData uri="http://schemas.openxmlformats.org/presentationml/2006/ole">
            <p:oleObj spid="_x0000_s201731" name="Equation" r:id="rId7" imgW="164880" imgH="152280" progId="Equation.DSMT4">
              <p:embed/>
            </p:oleObj>
          </a:graphicData>
        </a:graphic>
      </p:graphicFrame>
      <p:graphicFrame>
        <p:nvGraphicFramePr>
          <p:cNvPr id="7" name="Object 6"/>
          <p:cNvGraphicFramePr>
            <a:graphicFrameLocks noChangeAspect="1"/>
          </p:cNvGraphicFramePr>
          <p:nvPr/>
        </p:nvGraphicFramePr>
        <p:xfrm>
          <a:off x="2362200" y="3200400"/>
          <a:ext cx="1600200" cy="457200"/>
        </p:xfrm>
        <a:graphic>
          <a:graphicData uri="http://schemas.openxmlformats.org/presentationml/2006/ole">
            <p:oleObj spid="_x0000_s201732" name="Equation" r:id="rId8" imgW="711000" imgH="203040" progId="Equation.DSMT4">
              <p:embed/>
            </p:oleObj>
          </a:graphicData>
        </a:graphic>
      </p:graphicFrame>
      <p:graphicFrame>
        <p:nvGraphicFramePr>
          <p:cNvPr id="8" name="Object 7"/>
          <p:cNvGraphicFramePr>
            <a:graphicFrameLocks noChangeAspect="1"/>
          </p:cNvGraphicFramePr>
          <p:nvPr/>
        </p:nvGraphicFramePr>
        <p:xfrm>
          <a:off x="4953000" y="3200400"/>
          <a:ext cx="410308" cy="381000"/>
        </p:xfrm>
        <a:graphic>
          <a:graphicData uri="http://schemas.openxmlformats.org/presentationml/2006/ole">
            <p:oleObj spid="_x0000_s201733" name="Equation" r:id="rId9" imgW="177480" imgH="164880" progId="Equation.DSMT4">
              <p:embed/>
            </p:oleObj>
          </a:graphicData>
        </a:graphic>
      </p:graphicFrame>
      <p:graphicFrame>
        <p:nvGraphicFramePr>
          <p:cNvPr id="9" name="Object 8"/>
          <p:cNvGraphicFramePr>
            <a:graphicFrameLocks noChangeAspect="1"/>
          </p:cNvGraphicFramePr>
          <p:nvPr/>
        </p:nvGraphicFramePr>
        <p:xfrm>
          <a:off x="2552700" y="4538133"/>
          <a:ext cx="266700" cy="414867"/>
        </p:xfrm>
        <a:graphic>
          <a:graphicData uri="http://schemas.openxmlformats.org/presentationml/2006/ole">
            <p:oleObj spid="_x0000_s201734" name="Equation" r:id="rId10" imgW="114120" imgH="177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
            <a:ext cx="8229600" cy="1143000"/>
          </a:xfrm>
        </p:spPr>
        <p:txBody>
          <a:bodyPr/>
          <a:lstStyle/>
          <a:p>
            <a:pPr eaLnBrk="1" hangingPunct="1"/>
            <a:r>
              <a:rPr lang="en-US" smtClean="0"/>
              <a:t>Foreign Exchange</a:t>
            </a:r>
          </a:p>
        </p:txBody>
      </p:sp>
      <p:sp>
        <p:nvSpPr>
          <p:cNvPr id="417795" name="Rectangle 3"/>
          <p:cNvSpPr>
            <a:spLocks noGrp="1" noChangeArrowheads="1"/>
          </p:cNvSpPr>
          <p:nvPr>
            <p:ph type="body" idx="1"/>
          </p:nvPr>
        </p:nvSpPr>
        <p:spPr>
          <a:xfrm>
            <a:off x="457200" y="914400"/>
            <a:ext cx="8229600" cy="4876800"/>
          </a:xfrm>
        </p:spPr>
        <p:txBody>
          <a:bodyPr/>
          <a:lstStyle/>
          <a:p>
            <a:pPr eaLnBrk="1" hangingPunct="1"/>
            <a:r>
              <a:rPr lang="en-US" smtClean="0"/>
              <a:t>If CB does not intervene, then </a:t>
            </a:r>
            <a:r>
              <a:rPr lang="en-US" smtClean="0">
                <a:hlinkClick r:id="rId3" action="ppaction://hlinksldjump"/>
              </a:rPr>
              <a:t>market price </a:t>
            </a:r>
            <a:r>
              <a:rPr lang="en-US" smtClean="0"/>
              <a:t>of foreign exchange is    </a:t>
            </a:r>
          </a:p>
          <a:p>
            <a:pPr eaLnBrk="1" hangingPunct="1"/>
            <a:r>
              <a:rPr lang="en-US" smtClean="0"/>
              <a:t>Suppose demand for foreign exchange increases</a:t>
            </a:r>
          </a:p>
          <a:p>
            <a:pPr lvl="1" eaLnBrk="1" hangingPunct="1"/>
            <a:r>
              <a:rPr lang="en-US" smtClean="0"/>
              <a:t>Then if CB does nothing, </a:t>
            </a:r>
            <a:r>
              <a:rPr lang="en-US" i="1" smtClean="0"/>
              <a:t>e</a:t>
            </a:r>
            <a:r>
              <a:rPr lang="en-US" smtClean="0"/>
              <a:t> must rise</a:t>
            </a:r>
          </a:p>
          <a:p>
            <a:pPr lvl="1" eaLnBrk="1" hangingPunct="1"/>
            <a:r>
              <a:rPr lang="en-US" smtClean="0"/>
              <a:t>To keep </a:t>
            </a:r>
            <a:r>
              <a:rPr lang="en-US" i="1" smtClean="0"/>
              <a:t>e </a:t>
            </a:r>
            <a:r>
              <a:rPr lang="en-US" smtClean="0"/>
              <a:t>fixed CB must sell foreign exchange</a:t>
            </a:r>
          </a:p>
          <a:p>
            <a:pPr lvl="2" eaLnBrk="1" hangingPunct="1"/>
            <a:r>
              <a:rPr lang="en-US" smtClean="0"/>
              <a:t>So international reserves fall</a:t>
            </a:r>
          </a:p>
          <a:p>
            <a:pPr lvl="1" eaLnBrk="1" hangingPunct="1"/>
            <a:r>
              <a:rPr lang="en-US" smtClean="0"/>
              <a:t>Thus,</a:t>
            </a:r>
          </a:p>
          <a:p>
            <a:pPr lvl="2" eaLnBrk="1" hangingPunct="1"/>
            <a:r>
              <a:rPr lang="en-US" smtClean="0"/>
              <a:t>where     is the fixed exchange rate</a:t>
            </a:r>
          </a:p>
          <a:p>
            <a:pPr lvl="2" eaLnBrk="1" hangingPunct="1"/>
            <a:r>
              <a:rPr lang="en-US" smtClean="0"/>
              <a:t>Notice that exchange rate can also be affected by policy</a:t>
            </a:r>
          </a:p>
          <a:p>
            <a:pPr lvl="3" eaLnBrk="1" hangingPunct="1"/>
            <a:r>
              <a:rPr lang="en-US" smtClean="0"/>
              <a:t>By affecting demand or supply</a:t>
            </a:r>
          </a:p>
        </p:txBody>
      </p:sp>
      <p:pic>
        <p:nvPicPr>
          <p:cNvPr id="417796" name="Picture 4"/>
          <p:cNvPicPr>
            <a:picLocks noChangeAspect="1" noChangeArrowheads="1"/>
          </p:cNvPicPr>
          <p:nvPr/>
        </p:nvPicPr>
        <p:blipFill>
          <a:blip r:embed="rId4" cstate="print"/>
          <a:srcRect/>
          <a:stretch>
            <a:fillRect/>
          </a:stretch>
        </p:blipFill>
        <p:spPr bwMode="auto">
          <a:xfrm>
            <a:off x="3962400" y="1447800"/>
            <a:ext cx="266700" cy="533400"/>
          </a:xfrm>
          <a:prstGeom prst="rect">
            <a:avLst/>
          </a:prstGeom>
          <a:noFill/>
          <a:ln w="9525">
            <a:noFill/>
            <a:miter lim="800000"/>
            <a:headEnd/>
            <a:tailEnd/>
          </a:ln>
        </p:spPr>
      </p:pic>
      <p:pic>
        <p:nvPicPr>
          <p:cNvPr id="417797" name="Picture 5"/>
          <p:cNvPicPr>
            <a:picLocks noChangeAspect="1" noChangeArrowheads="1"/>
          </p:cNvPicPr>
          <p:nvPr/>
        </p:nvPicPr>
        <p:blipFill>
          <a:blip r:embed="rId5" cstate="print"/>
          <a:srcRect/>
          <a:stretch>
            <a:fillRect/>
          </a:stretch>
        </p:blipFill>
        <p:spPr bwMode="auto">
          <a:xfrm>
            <a:off x="2133600" y="4114800"/>
            <a:ext cx="4419600" cy="414338"/>
          </a:xfrm>
          <a:prstGeom prst="rect">
            <a:avLst/>
          </a:prstGeom>
          <a:noFill/>
          <a:ln w="9525">
            <a:noFill/>
            <a:miter lim="800000"/>
            <a:headEnd/>
            <a:tailEnd/>
          </a:ln>
        </p:spPr>
      </p:pic>
      <p:pic>
        <p:nvPicPr>
          <p:cNvPr id="417798" name="Picture 6"/>
          <p:cNvPicPr>
            <a:picLocks noChangeAspect="1" noChangeArrowheads="1"/>
          </p:cNvPicPr>
          <p:nvPr/>
        </p:nvPicPr>
        <p:blipFill>
          <a:blip r:embed="rId6" cstate="print"/>
          <a:srcRect/>
          <a:stretch>
            <a:fillRect/>
          </a:stretch>
        </p:blipFill>
        <p:spPr bwMode="auto">
          <a:xfrm>
            <a:off x="2438400" y="4648200"/>
            <a:ext cx="304800" cy="2651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7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77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77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77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779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77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779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77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779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7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0"/>
            <a:ext cx="8229600" cy="1143000"/>
          </a:xfrm>
        </p:spPr>
        <p:txBody>
          <a:bodyPr/>
          <a:lstStyle/>
          <a:p>
            <a:pPr eaLnBrk="1" hangingPunct="1"/>
            <a:r>
              <a:rPr lang="en-US" smtClean="0"/>
              <a:t>Fixed Rates and Reserve Accumulation</a:t>
            </a:r>
          </a:p>
        </p:txBody>
      </p:sp>
      <p:sp>
        <p:nvSpPr>
          <p:cNvPr id="420867" name="Rectangle 3"/>
          <p:cNvSpPr>
            <a:spLocks noGrp="1" noChangeArrowheads="1"/>
          </p:cNvSpPr>
          <p:nvPr>
            <p:ph type="body" idx="1"/>
          </p:nvPr>
        </p:nvSpPr>
        <p:spPr>
          <a:xfrm>
            <a:off x="457200" y="1066800"/>
            <a:ext cx="8229600" cy="4525963"/>
          </a:xfrm>
        </p:spPr>
        <p:txBody>
          <a:bodyPr/>
          <a:lstStyle/>
          <a:p>
            <a:pPr eaLnBrk="1" hangingPunct="1"/>
            <a:r>
              <a:rPr lang="en-US" smtClean="0"/>
              <a:t>If the exchange rate is fixed, then reserves adjust as demand and supply shifts</a:t>
            </a:r>
          </a:p>
          <a:p>
            <a:pPr lvl="1" eaLnBrk="1" hangingPunct="1"/>
            <a:r>
              <a:rPr lang="en-US" smtClean="0"/>
              <a:t>The peg is </a:t>
            </a:r>
            <a:r>
              <a:rPr lang="en-US" smtClean="0">
                <a:hlinkClick r:id="rId3" action="ppaction://hlinksldjump"/>
              </a:rPr>
              <a:t>sustainable </a:t>
            </a:r>
            <a:r>
              <a:rPr lang="en-US" smtClean="0"/>
              <a:t>if these shocks offset</a:t>
            </a:r>
          </a:p>
          <a:p>
            <a:pPr lvl="1" eaLnBrk="1" hangingPunct="1"/>
            <a:r>
              <a:rPr lang="en-US" smtClean="0"/>
              <a:t>Peg is </a:t>
            </a:r>
            <a:r>
              <a:rPr lang="en-US" smtClean="0">
                <a:hlinkClick r:id="rId4" action="ppaction://hlinksldjump"/>
              </a:rPr>
              <a:t>unsustainable</a:t>
            </a:r>
            <a:r>
              <a:rPr lang="en-US" smtClean="0"/>
              <a:t> if shocks are biased</a:t>
            </a:r>
          </a:p>
          <a:p>
            <a:pPr lvl="1" eaLnBrk="1" hangingPunct="1"/>
            <a:r>
              <a:rPr lang="en-US" smtClean="0"/>
              <a:t>But there is asymmetry</a:t>
            </a:r>
          </a:p>
          <a:p>
            <a:pPr lvl="2" eaLnBrk="1" hangingPunct="1"/>
            <a:r>
              <a:rPr lang="en-US" smtClean="0"/>
              <a:t>Easier to accumulate foreign exchange </a:t>
            </a:r>
          </a:p>
          <a:p>
            <a:pPr lvl="2" eaLnBrk="1" hangingPunct="1"/>
            <a:r>
              <a:rPr lang="en-US" smtClean="0"/>
              <a:t>You cannot print it if you are running out!</a:t>
            </a:r>
          </a:p>
          <a:p>
            <a:pPr lvl="1" eaLnBrk="1" hangingPunct="1"/>
            <a:r>
              <a:rPr lang="en-US" smtClean="0"/>
              <a:t>When does a fixed rate collapse?</a:t>
            </a:r>
          </a:p>
          <a:p>
            <a:pPr lvl="2" eaLnBrk="1" hangingPunct="1"/>
            <a:r>
              <a:rPr lang="en-US" smtClean="0"/>
              <a:t>When reserves run out?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0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0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0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0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0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143000"/>
          </a:xfrm>
        </p:spPr>
        <p:txBody>
          <a:bodyPr/>
          <a:lstStyle/>
          <a:p>
            <a:pPr eaLnBrk="1" hangingPunct="1"/>
            <a:r>
              <a:rPr lang="en-US" smtClean="0"/>
              <a:t>Time to Collapse</a:t>
            </a:r>
          </a:p>
        </p:txBody>
      </p:sp>
      <p:sp>
        <p:nvSpPr>
          <p:cNvPr id="425987" name="Rectangle 3"/>
          <p:cNvSpPr>
            <a:spLocks noGrp="1" noChangeArrowheads="1"/>
          </p:cNvSpPr>
          <p:nvPr>
            <p:ph type="body" idx="1"/>
          </p:nvPr>
        </p:nvSpPr>
        <p:spPr>
          <a:xfrm>
            <a:off x="457200" y="838200"/>
            <a:ext cx="8229600" cy="5029200"/>
          </a:xfrm>
        </p:spPr>
        <p:txBody>
          <a:bodyPr/>
          <a:lstStyle/>
          <a:p>
            <a:pPr eaLnBrk="1" hangingPunct="1">
              <a:lnSpc>
                <a:spcPct val="90000"/>
              </a:lnSpc>
            </a:pPr>
            <a:r>
              <a:rPr lang="en-US" dirty="0" smtClean="0"/>
              <a:t>Suppose that the peg is </a:t>
            </a:r>
            <a:r>
              <a:rPr lang="en-US" dirty="0" smtClean="0">
                <a:hlinkClick r:id="rId3" action="ppaction://hlinksldjump"/>
              </a:rPr>
              <a:t>unsustainable</a:t>
            </a:r>
            <a:endParaRPr lang="en-US" dirty="0" smtClean="0"/>
          </a:p>
          <a:p>
            <a:pPr lvl="1" eaLnBrk="1" hangingPunct="1">
              <a:lnSpc>
                <a:spcPct val="90000"/>
              </a:lnSpc>
            </a:pPr>
            <a:r>
              <a:rPr lang="en-US" dirty="0" smtClean="0"/>
              <a:t>When reserves run out the rate must collapse to </a:t>
            </a:r>
          </a:p>
          <a:p>
            <a:pPr lvl="2" eaLnBrk="1" hangingPunct="1">
              <a:lnSpc>
                <a:spcPct val="90000"/>
              </a:lnSpc>
            </a:pPr>
            <a:r>
              <a:rPr lang="en-US" dirty="0" smtClean="0"/>
              <a:t>Implies that </a:t>
            </a:r>
            <a:r>
              <a:rPr lang="en-US" i="1" dirty="0" smtClean="0"/>
              <a:t>e </a:t>
            </a:r>
            <a:r>
              <a:rPr lang="en-US" dirty="0" smtClean="0"/>
              <a:t>will jump at that date, </a:t>
            </a:r>
            <a:r>
              <a:rPr lang="en-US" i="1" dirty="0" smtClean="0"/>
              <a:t>t</a:t>
            </a:r>
            <a:endParaRPr lang="en-US" dirty="0" smtClean="0"/>
          </a:p>
          <a:p>
            <a:pPr lvl="2" eaLnBrk="1" hangingPunct="1">
              <a:lnSpc>
                <a:spcPct val="90000"/>
              </a:lnSpc>
            </a:pPr>
            <a:r>
              <a:rPr lang="en-US" dirty="0" smtClean="0"/>
              <a:t>Implies capital gain at date </a:t>
            </a:r>
            <a:r>
              <a:rPr lang="en-US" i="1" dirty="0" smtClean="0"/>
              <a:t>t – 1</a:t>
            </a:r>
            <a:endParaRPr lang="en-US" dirty="0" smtClean="0"/>
          </a:p>
          <a:p>
            <a:pPr lvl="2" eaLnBrk="1" hangingPunct="1">
              <a:lnSpc>
                <a:spcPct val="90000"/>
              </a:lnSpc>
            </a:pPr>
            <a:r>
              <a:rPr lang="en-US" dirty="0" smtClean="0"/>
              <a:t>So people will sell at </a:t>
            </a:r>
            <a:r>
              <a:rPr lang="en-US" i="1" dirty="0" smtClean="0"/>
              <a:t>t -1</a:t>
            </a:r>
            <a:r>
              <a:rPr lang="en-US" dirty="0" smtClean="0"/>
              <a:t>, implies capital gain, so </a:t>
            </a:r>
            <a:r>
              <a:rPr lang="en-US" i="1" dirty="0" smtClean="0"/>
              <a:t>e </a:t>
            </a:r>
            <a:r>
              <a:rPr lang="en-US" dirty="0" smtClean="0"/>
              <a:t>collapses at </a:t>
            </a:r>
            <a:r>
              <a:rPr lang="en-US" i="1" dirty="0" smtClean="0"/>
              <a:t>t – 1</a:t>
            </a:r>
            <a:endParaRPr lang="en-US" dirty="0" smtClean="0"/>
          </a:p>
          <a:p>
            <a:pPr lvl="2" eaLnBrk="1" hangingPunct="1">
              <a:lnSpc>
                <a:spcPct val="90000"/>
              </a:lnSpc>
            </a:pPr>
            <a:r>
              <a:rPr lang="en-US" dirty="0" smtClean="0"/>
              <a:t>Implies </a:t>
            </a:r>
            <a:r>
              <a:rPr lang="en-US" i="1" dirty="0" smtClean="0"/>
              <a:t>e </a:t>
            </a:r>
            <a:r>
              <a:rPr lang="en-US" dirty="0" smtClean="0"/>
              <a:t>collapses at </a:t>
            </a:r>
            <a:r>
              <a:rPr lang="en-US" i="1" dirty="0" smtClean="0"/>
              <a:t>t – 2</a:t>
            </a:r>
            <a:r>
              <a:rPr lang="en-US" dirty="0" smtClean="0"/>
              <a:t>, …</a:t>
            </a:r>
          </a:p>
          <a:p>
            <a:pPr eaLnBrk="1" hangingPunct="1">
              <a:lnSpc>
                <a:spcPct val="90000"/>
              </a:lnSpc>
            </a:pPr>
            <a:r>
              <a:rPr lang="en-US" sz="2800" dirty="0" smtClean="0"/>
              <a:t>So </a:t>
            </a:r>
            <a:r>
              <a:rPr lang="en-US" sz="2800" i="1" dirty="0" smtClean="0"/>
              <a:t>e </a:t>
            </a:r>
            <a:r>
              <a:rPr lang="en-US" sz="2800" dirty="0" smtClean="0"/>
              <a:t>must collapse at </a:t>
            </a:r>
            <a:r>
              <a:rPr lang="en-US" sz="2800" dirty="0" smtClean="0">
                <a:hlinkClick r:id="rId4" action="ppaction://hlinksldjump"/>
              </a:rPr>
              <a:t>earliest date </a:t>
            </a:r>
            <a:r>
              <a:rPr lang="en-US" sz="2800" dirty="0" smtClean="0"/>
              <a:t>at which there is no capital gain</a:t>
            </a:r>
          </a:p>
          <a:p>
            <a:pPr lvl="1" eaLnBrk="1" hangingPunct="1">
              <a:lnSpc>
                <a:spcPct val="90000"/>
              </a:lnSpc>
            </a:pPr>
            <a:r>
              <a:rPr lang="en-US" sz="2400" dirty="0" smtClean="0"/>
              <a:t>So </a:t>
            </a:r>
            <a:r>
              <a:rPr lang="en-US" sz="2400" i="1" dirty="0" smtClean="0"/>
              <a:t>e </a:t>
            </a:r>
            <a:r>
              <a:rPr lang="en-US" sz="2400" dirty="0" smtClean="0"/>
              <a:t>collapses before all reserves are depleted</a:t>
            </a:r>
          </a:p>
          <a:p>
            <a:pPr lvl="2" eaLnBrk="1" hangingPunct="1">
              <a:lnSpc>
                <a:spcPct val="90000"/>
              </a:lnSpc>
            </a:pPr>
            <a:r>
              <a:rPr lang="en-US" dirty="0" smtClean="0"/>
              <a:t>Why not sell before </a:t>
            </a:r>
            <a:r>
              <a:rPr lang="en-US" i="1" dirty="0" err="1" smtClean="0"/>
              <a:t>t</a:t>
            </a:r>
            <a:r>
              <a:rPr lang="en-US" i="1" baseline="-25000" dirty="0" err="1" smtClean="0"/>
              <a:t>c</a:t>
            </a:r>
            <a:r>
              <a:rPr lang="en-US" i="1" baseline="-25000" dirty="0" smtClean="0"/>
              <a:t> </a:t>
            </a:r>
            <a:r>
              <a:rPr lang="en-US" dirty="0" smtClean="0"/>
              <a:t>?</a:t>
            </a:r>
          </a:p>
          <a:p>
            <a:pPr lvl="2" eaLnBrk="1" hangingPunct="1">
              <a:lnSpc>
                <a:spcPct val="90000"/>
              </a:lnSpc>
            </a:pPr>
            <a:r>
              <a:rPr lang="en-US" dirty="0" smtClean="0"/>
              <a:t>Because then they incur capital loss </a:t>
            </a:r>
          </a:p>
        </p:txBody>
      </p:sp>
      <p:pic>
        <p:nvPicPr>
          <p:cNvPr id="425988" name="Picture 4"/>
          <p:cNvPicPr>
            <a:picLocks noChangeAspect="1" noChangeArrowheads="1"/>
          </p:cNvPicPr>
          <p:nvPr/>
        </p:nvPicPr>
        <p:blipFill>
          <a:blip r:embed="rId5" cstate="print"/>
          <a:srcRect/>
          <a:stretch>
            <a:fillRect/>
          </a:stretch>
        </p:blipFill>
        <p:spPr bwMode="auto">
          <a:xfrm>
            <a:off x="7924800" y="1371600"/>
            <a:ext cx="2286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59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59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598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598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598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598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598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5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Unsustainable Peg</a:t>
            </a:r>
            <a:endParaRPr lang="en-US" dirty="0"/>
          </a:p>
        </p:txBody>
      </p:sp>
      <p:sp>
        <p:nvSpPr>
          <p:cNvPr id="3" name="Content Placeholder 2"/>
          <p:cNvSpPr>
            <a:spLocks noGrp="1"/>
          </p:cNvSpPr>
          <p:nvPr>
            <p:ph idx="1"/>
          </p:nvPr>
        </p:nvSpPr>
        <p:spPr/>
        <p:txBody>
          <a:bodyPr/>
          <a:lstStyle/>
          <a:p>
            <a:r>
              <a:rPr lang="en-US" dirty="0" smtClean="0"/>
              <a:t>Suppose CB monetizes deficit, no shift in policy</a:t>
            </a:r>
          </a:p>
          <a:p>
            <a:r>
              <a:rPr lang="en-US" dirty="0" smtClean="0"/>
              <a:t>=&gt; domestic prices grow faster than foreign prices</a:t>
            </a:r>
          </a:p>
          <a:p>
            <a:pPr lvl="1"/>
            <a:r>
              <a:rPr lang="en-US" dirty="0" smtClean="0"/>
              <a:t>=&gt;eventually           and               , and thus, </a:t>
            </a:r>
          </a:p>
          <a:p>
            <a:pPr lvl="1"/>
            <a:r>
              <a:rPr lang="en-US" dirty="0" smtClean="0"/>
              <a:t> reserves are declining as long as CB keeps</a:t>
            </a:r>
          </a:p>
          <a:p>
            <a:r>
              <a:rPr lang="en-US" dirty="0" smtClean="0"/>
              <a:t>Agents know that the policy is unsustainable (not a secret), and they have rational expectations</a:t>
            </a:r>
          </a:p>
          <a:p>
            <a:r>
              <a:rPr lang="en-US" dirty="0" smtClean="0"/>
              <a:t>Crisis is </a:t>
            </a:r>
            <a:r>
              <a:rPr lang="en-US" dirty="0" smtClean="0">
                <a:hlinkClick r:id="rId4" action="ppaction://hlinksldjump"/>
              </a:rPr>
              <a:t>inevitable  </a:t>
            </a:r>
            <a:endParaRPr lang="en-US" dirty="0" smtClean="0"/>
          </a:p>
        </p:txBody>
      </p:sp>
      <p:graphicFrame>
        <p:nvGraphicFramePr>
          <p:cNvPr id="4" name="Object 3"/>
          <p:cNvGraphicFramePr>
            <a:graphicFrameLocks noChangeAspect="1"/>
          </p:cNvGraphicFramePr>
          <p:nvPr/>
        </p:nvGraphicFramePr>
        <p:xfrm>
          <a:off x="7162800" y="3838575"/>
          <a:ext cx="759069" cy="352425"/>
        </p:xfrm>
        <a:graphic>
          <a:graphicData uri="http://schemas.openxmlformats.org/presentationml/2006/ole">
            <p:oleObj spid="_x0000_s202754" name="Equation" r:id="rId5" imgW="355320" imgH="164880" progId="Equation.DSMT4">
              <p:embed/>
            </p:oleObj>
          </a:graphicData>
        </a:graphic>
      </p:graphicFrame>
      <p:graphicFrame>
        <p:nvGraphicFramePr>
          <p:cNvPr id="5" name="Object 4"/>
          <p:cNvGraphicFramePr>
            <a:graphicFrameLocks noChangeAspect="1"/>
          </p:cNvGraphicFramePr>
          <p:nvPr/>
        </p:nvGraphicFramePr>
        <p:xfrm>
          <a:off x="3200400" y="3352800"/>
          <a:ext cx="717550" cy="358775"/>
        </p:xfrm>
        <a:graphic>
          <a:graphicData uri="http://schemas.openxmlformats.org/presentationml/2006/ole">
            <p:oleObj spid="_x0000_s202755" name="Equation" r:id="rId6" imgW="355320" imgH="177480" progId="Equation.DSMT4">
              <p:embed/>
            </p:oleObj>
          </a:graphicData>
        </a:graphic>
      </p:graphicFrame>
      <p:graphicFrame>
        <p:nvGraphicFramePr>
          <p:cNvPr id="6" name="Object 5"/>
          <p:cNvGraphicFramePr>
            <a:graphicFrameLocks noChangeAspect="1"/>
          </p:cNvGraphicFramePr>
          <p:nvPr/>
        </p:nvGraphicFramePr>
        <p:xfrm>
          <a:off x="4648200" y="3124200"/>
          <a:ext cx="1232077" cy="720725"/>
        </p:xfrm>
        <a:graphic>
          <a:graphicData uri="http://schemas.openxmlformats.org/presentationml/2006/ole">
            <p:oleObj spid="_x0000_s202756" name="Equation" r:id="rId7" imgW="67284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rex">
  <a:themeElements>
    <a:clrScheme name="forex 14">
      <a:dk1>
        <a:srgbClr val="009900"/>
      </a:dk1>
      <a:lt1>
        <a:srgbClr val="DEF6F1"/>
      </a:lt1>
      <a:dk2>
        <a:srgbClr val="CC3300"/>
      </a:dk2>
      <a:lt2>
        <a:srgbClr val="969696"/>
      </a:lt2>
      <a:accent1>
        <a:srgbClr val="FFFFFF"/>
      </a:accent1>
      <a:accent2>
        <a:srgbClr val="8DC6FF"/>
      </a:accent2>
      <a:accent3>
        <a:srgbClr val="ECFAF7"/>
      </a:accent3>
      <a:accent4>
        <a:srgbClr val="008200"/>
      </a:accent4>
      <a:accent5>
        <a:srgbClr val="FFFFFF"/>
      </a:accent5>
      <a:accent6>
        <a:srgbClr val="7FB3E7"/>
      </a:accent6>
      <a:hlink>
        <a:srgbClr val="0066CC"/>
      </a:hlink>
      <a:folHlink>
        <a:srgbClr val="00A800"/>
      </a:folHlink>
    </a:clrScheme>
    <a:fontScheme name="forex">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or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forex 13">
        <a:dk1>
          <a:srgbClr val="FFFF00"/>
        </a:dk1>
        <a:lt1>
          <a:srgbClr val="DEF6F1"/>
        </a:lt1>
        <a:dk2>
          <a:srgbClr val="CC3300"/>
        </a:dk2>
        <a:lt2>
          <a:srgbClr val="969696"/>
        </a:lt2>
        <a:accent1>
          <a:srgbClr val="FFFFFF"/>
        </a:accent1>
        <a:accent2>
          <a:srgbClr val="8DC6FF"/>
        </a:accent2>
        <a:accent3>
          <a:srgbClr val="ECFAF7"/>
        </a:accent3>
        <a:accent4>
          <a:srgbClr val="DADA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ex 14">
        <a:dk1>
          <a:srgbClr val="009900"/>
        </a:dk1>
        <a:lt1>
          <a:srgbClr val="DEF6F1"/>
        </a:lt1>
        <a:dk2>
          <a:srgbClr val="CC3300"/>
        </a:dk2>
        <a:lt2>
          <a:srgbClr val="969696"/>
        </a:lt2>
        <a:accent1>
          <a:srgbClr val="FFFFFF"/>
        </a:accent1>
        <a:accent2>
          <a:srgbClr val="8DC6FF"/>
        </a:accent2>
        <a:accent3>
          <a:srgbClr val="ECFAF7"/>
        </a:accent3>
        <a:accent4>
          <a:srgbClr val="0082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forex</Template>
  <TotalTime>1680</TotalTime>
  <Words>1611</Words>
  <Application>Microsoft Office PowerPoint</Application>
  <PresentationFormat>On-screen Show (4:3)</PresentationFormat>
  <Paragraphs>220</Paragraphs>
  <Slides>40</Slides>
  <Notes>38</Notes>
  <HiddenSlides>5</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forex</vt:lpstr>
      <vt:lpstr>Equation</vt:lpstr>
      <vt:lpstr>MathType 6.0 Equation</vt:lpstr>
      <vt:lpstr>Exchange Rate Regimes</vt:lpstr>
      <vt:lpstr>Historical View on Exchange Rate Regimes</vt:lpstr>
      <vt:lpstr>Fixed versus Flexible</vt:lpstr>
      <vt:lpstr>Friedman on Flexible Rates</vt:lpstr>
      <vt:lpstr>Market for Foreign Exchange</vt:lpstr>
      <vt:lpstr>Foreign Exchange</vt:lpstr>
      <vt:lpstr>Fixed Rates and Reserve Accumulation</vt:lpstr>
      <vt:lpstr>Time to Collapse</vt:lpstr>
      <vt:lpstr>Unsustainable Peg</vt:lpstr>
      <vt:lpstr>Collapse  </vt:lpstr>
      <vt:lpstr>Empirical Problem</vt:lpstr>
      <vt:lpstr>Monetary Base and Reserves (pct of GDP)</vt:lpstr>
      <vt:lpstr>Fixing the Exchange Rate</vt:lpstr>
      <vt:lpstr>No Sterilization</vt:lpstr>
      <vt:lpstr>Central Bank Actions</vt:lpstr>
      <vt:lpstr>Monetary Policy Autonomy Sacrificed</vt:lpstr>
      <vt:lpstr>Lack of Monetary Independence</vt:lpstr>
      <vt:lpstr>The Trilemma</vt:lpstr>
      <vt:lpstr>Trilemma in Europe</vt:lpstr>
      <vt:lpstr>Sterilization</vt:lpstr>
      <vt:lpstr>Effect on Monetary Policy</vt:lpstr>
      <vt:lpstr>Lack of Monetary Autonomy  Perfect Capital Mobility, small open economy,  = 0</vt:lpstr>
      <vt:lpstr>Suppose  &gt; 0 (Exchange Rate Crisis)</vt:lpstr>
      <vt:lpstr>Impossible Trinity</vt:lpstr>
      <vt:lpstr>Carrying Costs (pct of GDP)</vt:lpstr>
      <vt:lpstr>Foreign Reserves net of currency</vt:lpstr>
      <vt:lpstr>Valuation Changes on Foreign Reserves</vt:lpstr>
      <vt:lpstr>China Balance of Payments Transactions</vt:lpstr>
      <vt:lpstr>Capital Account Components</vt:lpstr>
      <vt:lpstr>Annual Changes in NFA, NDA, and Reserves</vt:lpstr>
      <vt:lpstr>Time of Collapse</vt:lpstr>
      <vt:lpstr>Reserve Flow</vt:lpstr>
      <vt:lpstr>Sustainable exchange rate</vt:lpstr>
      <vt:lpstr>Unsustainable Exchange Rate</vt:lpstr>
      <vt:lpstr>Mexico’s External Balances</vt:lpstr>
      <vt:lpstr>Ruble Exchange Rate</vt:lpstr>
      <vt:lpstr>Monetary Base and Gross Reserves</vt:lpstr>
      <vt:lpstr>Russian Foreign Exchange Reserves (billions of $) MB = $6.7 billion in Sept 1998</vt:lpstr>
      <vt:lpstr>Market for Foreign Exchange</vt:lpstr>
      <vt:lpstr>Varieties of Exchange Rate Regimes</vt:lpstr>
    </vt:vector>
  </TitlesOfParts>
  <Company>Penn State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Exchange</dc:title>
  <dc:creator>Barry W. Ickes</dc:creator>
  <cp:lastModifiedBy>BICKES</cp:lastModifiedBy>
  <cp:revision>129</cp:revision>
  <dcterms:created xsi:type="dcterms:W3CDTF">2006-10-31T00:33:54Z</dcterms:created>
  <dcterms:modified xsi:type="dcterms:W3CDTF">2009-10-29T19:41:43Z</dcterms:modified>
</cp:coreProperties>
</file>