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xls" ContentType="application/vnd.ms-exce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318" r:id="rId2"/>
    <p:sldId id="256" r:id="rId3"/>
    <p:sldId id="260" r:id="rId4"/>
    <p:sldId id="276" r:id="rId5"/>
    <p:sldId id="257" r:id="rId6"/>
    <p:sldId id="258" r:id="rId7"/>
    <p:sldId id="293" r:id="rId8"/>
    <p:sldId id="320" r:id="rId9"/>
    <p:sldId id="259" r:id="rId10"/>
    <p:sldId id="261" r:id="rId11"/>
    <p:sldId id="262" r:id="rId12"/>
    <p:sldId id="263" r:id="rId13"/>
    <p:sldId id="290" r:id="rId14"/>
    <p:sldId id="291" r:id="rId15"/>
    <p:sldId id="292" r:id="rId16"/>
    <p:sldId id="266" r:id="rId17"/>
    <p:sldId id="267" r:id="rId18"/>
    <p:sldId id="268" r:id="rId19"/>
    <p:sldId id="269" r:id="rId20"/>
    <p:sldId id="270" r:id="rId21"/>
    <p:sldId id="271" r:id="rId22"/>
    <p:sldId id="272" r:id="rId23"/>
    <p:sldId id="273" r:id="rId24"/>
    <p:sldId id="294" r:id="rId25"/>
    <p:sldId id="278" r:id="rId26"/>
    <p:sldId id="274" r:id="rId27"/>
    <p:sldId id="321" r:id="rId28"/>
    <p:sldId id="275" r:id="rId29"/>
    <p:sldId id="277" r:id="rId30"/>
    <p:sldId id="282" r:id="rId31"/>
    <p:sldId id="284" r:id="rId32"/>
    <p:sldId id="315" r:id="rId33"/>
    <p:sldId id="285" r:id="rId34"/>
    <p:sldId id="287" r:id="rId35"/>
    <p:sldId id="297" r:id="rId36"/>
    <p:sldId id="306" r:id="rId37"/>
    <p:sldId id="308" r:id="rId38"/>
    <p:sldId id="307" r:id="rId39"/>
    <p:sldId id="310" r:id="rId40"/>
    <p:sldId id="298" r:id="rId41"/>
    <p:sldId id="303" r:id="rId42"/>
    <p:sldId id="304" r:id="rId43"/>
    <p:sldId id="301" r:id="rId44"/>
    <p:sldId id="305" r:id="rId45"/>
    <p:sldId id="299" r:id="rId46"/>
    <p:sldId id="300" r:id="rId47"/>
    <p:sldId id="302" r:id="rId48"/>
    <p:sldId id="309" r:id="rId49"/>
    <p:sldId id="288" r:id="rId50"/>
    <p:sldId id="289" r:id="rId51"/>
    <p:sldId id="286" r:id="rId52"/>
    <p:sldId id="322" r:id="rId53"/>
    <p:sldId id="264" r:id="rId54"/>
    <p:sldId id="319" r:id="rId55"/>
    <p:sldId id="295" r:id="rId56"/>
    <p:sldId id="296" r:id="rId57"/>
    <p:sldId id="283" r:id="rId58"/>
    <p:sldId id="280" r:id="rId59"/>
    <p:sldId id="311" r:id="rId60"/>
    <p:sldId id="312" r:id="rId61"/>
    <p:sldId id="281" r:id="rId62"/>
    <p:sldId id="323" r:id="rId63"/>
    <p:sldId id="324" r:id="rId64"/>
    <p:sldId id="325" r:id="rId65"/>
    <p:sldId id="326" r:id="rId66"/>
    <p:sldId id="331" r:id="rId67"/>
    <p:sldId id="328" r:id="rId68"/>
    <p:sldId id="329" r:id="rId69"/>
  </p:sldIdLst>
  <p:sldSz cx="9144000" cy="6858000" type="screen4x3"/>
  <p:notesSz cx="6858000" cy="924718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9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4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1730" name="Rectangle 2"/>
          <p:cNvSpPr>
            <a:spLocks noGrp="1" noChangeArrowheads="1"/>
          </p:cNvSpPr>
          <p:nvPr>
            <p:ph type="hdr" sz="quarter"/>
          </p:nvPr>
        </p:nvSpPr>
        <p:spPr bwMode="auto">
          <a:xfrm>
            <a:off x="0" y="0"/>
            <a:ext cx="2970213" cy="461963"/>
          </a:xfrm>
          <a:prstGeom prst="rect">
            <a:avLst/>
          </a:prstGeom>
          <a:noFill/>
          <a:ln w="9525">
            <a:noFill/>
            <a:miter lim="800000"/>
            <a:headEnd/>
            <a:tailEnd/>
          </a:ln>
          <a:effectLst/>
        </p:spPr>
        <p:txBody>
          <a:bodyPr vert="horz" wrap="square" lIns="92010" tIns="46004" rIns="92010" bIns="46004" numCol="1" anchor="t" anchorCtr="0" compatLnSpc="1">
            <a:prstTxWarp prst="textNoShape">
              <a:avLst/>
            </a:prstTxWarp>
          </a:bodyPr>
          <a:lstStyle>
            <a:lvl1pPr defTabSz="919494">
              <a:defRPr sz="1200"/>
            </a:lvl1pPr>
          </a:lstStyle>
          <a:p>
            <a:pPr>
              <a:defRPr/>
            </a:pPr>
            <a:endParaRPr lang="en-US"/>
          </a:p>
        </p:txBody>
      </p:sp>
      <p:sp>
        <p:nvSpPr>
          <p:cNvPr id="201731" name="Rectangle 3"/>
          <p:cNvSpPr>
            <a:spLocks noGrp="1" noChangeArrowheads="1"/>
          </p:cNvSpPr>
          <p:nvPr>
            <p:ph type="dt" sz="quarter" idx="1"/>
          </p:nvPr>
        </p:nvSpPr>
        <p:spPr bwMode="auto">
          <a:xfrm>
            <a:off x="3884613" y="0"/>
            <a:ext cx="2971800" cy="461963"/>
          </a:xfrm>
          <a:prstGeom prst="rect">
            <a:avLst/>
          </a:prstGeom>
          <a:noFill/>
          <a:ln w="9525">
            <a:noFill/>
            <a:miter lim="800000"/>
            <a:headEnd/>
            <a:tailEnd/>
          </a:ln>
          <a:effectLst/>
        </p:spPr>
        <p:txBody>
          <a:bodyPr vert="horz" wrap="square" lIns="92010" tIns="46004" rIns="92010" bIns="46004" numCol="1" anchor="t" anchorCtr="0" compatLnSpc="1">
            <a:prstTxWarp prst="textNoShape">
              <a:avLst/>
            </a:prstTxWarp>
          </a:bodyPr>
          <a:lstStyle>
            <a:lvl1pPr algn="r" defTabSz="919494">
              <a:defRPr sz="1200"/>
            </a:lvl1pPr>
          </a:lstStyle>
          <a:p>
            <a:pPr>
              <a:defRPr/>
            </a:pPr>
            <a:endParaRPr lang="en-US"/>
          </a:p>
        </p:txBody>
      </p:sp>
      <p:sp>
        <p:nvSpPr>
          <p:cNvPr id="201732" name="Rectangle 4"/>
          <p:cNvSpPr>
            <a:spLocks noGrp="1" noChangeArrowheads="1"/>
          </p:cNvSpPr>
          <p:nvPr>
            <p:ph type="ftr" sz="quarter" idx="2"/>
          </p:nvPr>
        </p:nvSpPr>
        <p:spPr bwMode="auto">
          <a:xfrm>
            <a:off x="0" y="8783638"/>
            <a:ext cx="2970213" cy="461962"/>
          </a:xfrm>
          <a:prstGeom prst="rect">
            <a:avLst/>
          </a:prstGeom>
          <a:noFill/>
          <a:ln w="9525">
            <a:noFill/>
            <a:miter lim="800000"/>
            <a:headEnd/>
            <a:tailEnd/>
          </a:ln>
          <a:effectLst/>
        </p:spPr>
        <p:txBody>
          <a:bodyPr vert="horz" wrap="square" lIns="92010" tIns="46004" rIns="92010" bIns="46004" numCol="1" anchor="b" anchorCtr="0" compatLnSpc="1">
            <a:prstTxWarp prst="textNoShape">
              <a:avLst/>
            </a:prstTxWarp>
          </a:bodyPr>
          <a:lstStyle>
            <a:lvl1pPr defTabSz="919494">
              <a:defRPr sz="1200"/>
            </a:lvl1pPr>
          </a:lstStyle>
          <a:p>
            <a:pPr>
              <a:defRPr/>
            </a:pPr>
            <a:endParaRPr lang="en-US"/>
          </a:p>
        </p:txBody>
      </p:sp>
      <p:sp>
        <p:nvSpPr>
          <p:cNvPr id="201733" name="Rectangle 5"/>
          <p:cNvSpPr>
            <a:spLocks noGrp="1" noChangeArrowheads="1"/>
          </p:cNvSpPr>
          <p:nvPr>
            <p:ph type="sldNum" sz="quarter" idx="3"/>
          </p:nvPr>
        </p:nvSpPr>
        <p:spPr bwMode="auto">
          <a:xfrm>
            <a:off x="3884613" y="8783638"/>
            <a:ext cx="2971800" cy="461962"/>
          </a:xfrm>
          <a:prstGeom prst="rect">
            <a:avLst/>
          </a:prstGeom>
          <a:noFill/>
          <a:ln w="9525">
            <a:noFill/>
            <a:miter lim="800000"/>
            <a:headEnd/>
            <a:tailEnd/>
          </a:ln>
          <a:effectLst/>
        </p:spPr>
        <p:txBody>
          <a:bodyPr vert="horz" wrap="square" lIns="92010" tIns="46004" rIns="92010" bIns="46004" numCol="1" anchor="b" anchorCtr="0" compatLnSpc="1">
            <a:prstTxWarp prst="textNoShape">
              <a:avLst/>
            </a:prstTxWarp>
          </a:bodyPr>
          <a:lstStyle>
            <a:lvl1pPr algn="r" defTabSz="919494">
              <a:defRPr sz="1200"/>
            </a:lvl1pPr>
          </a:lstStyle>
          <a:p>
            <a:pPr>
              <a:defRPr/>
            </a:pPr>
            <a:fld id="{0542DB7C-D4CD-4110-955B-F135210E7527}"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0213" cy="461963"/>
          </a:xfrm>
          <a:prstGeom prst="rect">
            <a:avLst/>
          </a:prstGeom>
          <a:noFill/>
          <a:ln w="9525">
            <a:noFill/>
            <a:miter lim="800000"/>
            <a:headEnd/>
            <a:tailEnd/>
          </a:ln>
          <a:effectLst/>
        </p:spPr>
        <p:txBody>
          <a:bodyPr vert="horz" wrap="square" lIns="92010" tIns="46004" rIns="92010" bIns="46004" numCol="1" anchor="t" anchorCtr="0" compatLnSpc="1">
            <a:prstTxWarp prst="textNoShape">
              <a:avLst/>
            </a:prstTxWarp>
          </a:bodyPr>
          <a:lstStyle>
            <a:lvl1pPr defTabSz="919494">
              <a:defRPr sz="1200"/>
            </a:lvl1pPr>
          </a:lstStyle>
          <a:p>
            <a:pPr>
              <a:defRPr/>
            </a:pPr>
            <a:endParaRPr lang="en-US"/>
          </a:p>
        </p:txBody>
      </p:sp>
      <p:sp>
        <p:nvSpPr>
          <p:cNvPr id="23555" name="Rectangle 3"/>
          <p:cNvSpPr>
            <a:spLocks noGrp="1" noChangeArrowheads="1"/>
          </p:cNvSpPr>
          <p:nvPr>
            <p:ph type="dt" idx="1"/>
          </p:nvPr>
        </p:nvSpPr>
        <p:spPr bwMode="auto">
          <a:xfrm>
            <a:off x="3884613" y="0"/>
            <a:ext cx="2971800" cy="461963"/>
          </a:xfrm>
          <a:prstGeom prst="rect">
            <a:avLst/>
          </a:prstGeom>
          <a:noFill/>
          <a:ln w="9525">
            <a:noFill/>
            <a:miter lim="800000"/>
            <a:headEnd/>
            <a:tailEnd/>
          </a:ln>
          <a:effectLst/>
        </p:spPr>
        <p:txBody>
          <a:bodyPr vert="horz" wrap="square" lIns="92010" tIns="46004" rIns="92010" bIns="46004" numCol="1" anchor="t" anchorCtr="0" compatLnSpc="1">
            <a:prstTxWarp prst="textNoShape">
              <a:avLst/>
            </a:prstTxWarp>
          </a:bodyPr>
          <a:lstStyle>
            <a:lvl1pPr algn="r" defTabSz="919494">
              <a:defRPr sz="1200"/>
            </a:lvl1pPr>
          </a:lstStyle>
          <a:p>
            <a:pPr>
              <a:defRPr/>
            </a:pPr>
            <a:endParaRPr lang="en-US"/>
          </a:p>
        </p:txBody>
      </p:sp>
      <p:sp>
        <p:nvSpPr>
          <p:cNvPr id="63492" name="Rectangle 4"/>
          <p:cNvSpPr>
            <a:spLocks noGrp="1" noRot="1" noChangeAspect="1" noChangeArrowheads="1" noTextEdit="1"/>
          </p:cNvSpPr>
          <p:nvPr>
            <p:ph type="sldImg" idx="2"/>
          </p:nvPr>
        </p:nvSpPr>
        <p:spPr bwMode="auto">
          <a:xfrm>
            <a:off x="1119188" y="693738"/>
            <a:ext cx="4622800" cy="34671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687388" y="4391025"/>
            <a:ext cx="5483225" cy="4162425"/>
          </a:xfrm>
          <a:prstGeom prst="rect">
            <a:avLst/>
          </a:prstGeom>
          <a:noFill/>
          <a:ln w="9525">
            <a:noFill/>
            <a:miter lim="800000"/>
            <a:headEnd/>
            <a:tailEnd/>
          </a:ln>
          <a:effectLst/>
        </p:spPr>
        <p:txBody>
          <a:bodyPr vert="horz" wrap="square" lIns="92010" tIns="46004" rIns="92010" bIns="4600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3558" name="Rectangle 6"/>
          <p:cNvSpPr>
            <a:spLocks noGrp="1" noChangeArrowheads="1"/>
          </p:cNvSpPr>
          <p:nvPr>
            <p:ph type="ftr" sz="quarter" idx="4"/>
          </p:nvPr>
        </p:nvSpPr>
        <p:spPr bwMode="auto">
          <a:xfrm>
            <a:off x="0" y="8783638"/>
            <a:ext cx="2970213" cy="461962"/>
          </a:xfrm>
          <a:prstGeom prst="rect">
            <a:avLst/>
          </a:prstGeom>
          <a:noFill/>
          <a:ln w="9525">
            <a:noFill/>
            <a:miter lim="800000"/>
            <a:headEnd/>
            <a:tailEnd/>
          </a:ln>
          <a:effectLst/>
        </p:spPr>
        <p:txBody>
          <a:bodyPr vert="horz" wrap="square" lIns="92010" tIns="46004" rIns="92010" bIns="46004" numCol="1" anchor="b" anchorCtr="0" compatLnSpc="1">
            <a:prstTxWarp prst="textNoShape">
              <a:avLst/>
            </a:prstTxWarp>
          </a:bodyPr>
          <a:lstStyle>
            <a:lvl1pPr defTabSz="919494">
              <a:defRPr sz="1200"/>
            </a:lvl1pPr>
          </a:lstStyle>
          <a:p>
            <a:pPr>
              <a:defRPr/>
            </a:pPr>
            <a:endParaRPr lang="en-US"/>
          </a:p>
        </p:txBody>
      </p:sp>
      <p:sp>
        <p:nvSpPr>
          <p:cNvPr id="23559" name="Rectangle 7"/>
          <p:cNvSpPr>
            <a:spLocks noGrp="1" noChangeArrowheads="1"/>
          </p:cNvSpPr>
          <p:nvPr>
            <p:ph type="sldNum" sz="quarter" idx="5"/>
          </p:nvPr>
        </p:nvSpPr>
        <p:spPr bwMode="auto">
          <a:xfrm>
            <a:off x="3884613" y="8783638"/>
            <a:ext cx="2971800" cy="461962"/>
          </a:xfrm>
          <a:prstGeom prst="rect">
            <a:avLst/>
          </a:prstGeom>
          <a:noFill/>
          <a:ln w="9525">
            <a:noFill/>
            <a:miter lim="800000"/>
            <a:headEnd/>
            <a:tailEnd/>
          </a:ln>
          <a:effectLst/>
        </p:spPr>
        <p:txBody>
          <a:bodyPr vert="horz" wrap="square" lIns="92010" tIns="46004" rIns="92010" bIns="46004" numCol="1" anchor="b" anchorCtr="0" compatLnSpc="1">
            <a:prstTxWarp prst="textNoShape">
              <a:avLst/>
            </a:prstTxWarp>
          </a:bodyPr>
          <a:lstStyle>
            <a:lvl1pPr algn="r" defTabSz="919494">
              <a:defRPr sz="1200"/>
            </a:lvl1pPr>
          </a:lstStyle>
          <a:p>
            <a:pPr>
              <a:defRPr/>
            </a:pPr>
            <a:fld id="{9428802A-6709-465D-81D0-108343AB807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428802A-6709-465D-81D0-108343AB807D}"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pPr defTabSz="919163"/>
            <a:fld id="{FF17DDE6-4D07-422D-88B8-4AE30ECB6BEC}" type="slidenum">
              <a:rPr lang="en-US" smtClean="0"/>
              <a:pPr defTabSz="919163"/>
              <a:t>10</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pPr defTabSz="919163"/>
            <a:fld id="{D5E08B00-E7EC-4952-B585-195E15451C71}" type="slidenum">
              <a:rPr lang="en-US" smtClean="0"/>
              <a:pPr defTabSz="919163"/>
              <a:t>11</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19163"/>
            <a:fld id="{840AEE8F-DE0A-466D-A74B-6DEF645AAF24}" type="slidenum">
              <a:rPr lang="en-US" smtClean="0"/>
              <a:pPr defTabSz="919163"/>
              <a:t>12</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eaLnBrk="1" hangingPunct="1"/>
            <a:endParaRPr lang="en-US" smtClean="0"/>
          </a:p>
        </p:txBody>
      </p:sp>
      <p:sp>
        <p:nvSpPr>
          <p:cNvPr id="74756" name="Slide Number Placeholder 3"/>
          <p:cNvSpPr>
            <a:spLocks noGrp="1"/>
          </p:cNvSpPr>
          <p:nvPr>
            <p:ph type="sldNum" sz="quarter" idx="5"/>
          </p:nvPr>
        </p:nvSpPr>
        <p:spPr>
          <a:noFill/>
        </p:spPr>
        <p:txBody>
          <a:bodyPr/>
          <a:lstStyle/>
          <a:p>
            <a:pPr defTabSz="919163"/>
            <a:fld id="{6F1FF186-E98E-4901-913D-50ED6FBFAA6B}" type="slidenum">
              <a:rPr lang="en-US" smtClean="0"/>
              <a:pPr defTabSz="919163"/>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eaLnBrk="1" hangingPunct="1"/>
            <a:endParaRPr lang="en-US" smtClean="0"/>
          </a:p>
        </p:txBody>
      </p:sp>
      <p:sp>
        <p:nvSpPr>
          <p:cNvPr id="75780" name="Slide Number Placeholder 3"/>
          <p:cNvSpPr>
            <a:spLocks noGrp="1"/>
          </p:cNvSpPr>
          <p:nvPr>
            <p:ph type="sldNum" sz="quarter" idx="5"/>
          </p:nvPr>
        </p:nvSpPr>
        <p:spPr>
          <a:noFill/>
        </p:spPr>
        <p:txBody>
          <a:bodyPr/>
          <a:lstStyle/>
          <a:p>
            <a:pPr defTabSz="919163"/>
            <a:fld id="{E8916D19-9BD2-4BEA-9751-2BF7DBAE8810}" type="slidenum">
              <a:rPr lang="en-US" smtClean="0"/>
              <a:pPr defTabSz="919163"/>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pPr eaLnBrk="1" hangingPunct="1"/>
            <a:endParaRPr lang="en-US" smtClean="0"/>
          </a:p>
        </p:txBody>
      </p:sp>
      <p:sp>
        <p:nvSpPr>
          <p:cNvPr id="76804" name="Slide Number Placeholder 3"/>
          <p:cNvSpPr>
            <a:spLocks noGrp="1"/>
          </p:cNvSpPr>
          <p:nvPr>
            <p:ph type="sldNum" sz="quarter" idx="5"/>
          </p:nvPr>
        </p:nvSpPr>
        <p:spPr>
          <a:noFill/>
        </p:spPr>
        <p:txBody>
          <a:bodyPr/>
          <a:lstStyle/>
          <a:p>
            <a:pPr defTabSz="919163"/>
            <a:fld id="{C528A53D-6652-4EF0-9EF5-A319D9DCB581}" type="slidenum">
              <a:rPr lang="en-US" smtClean="0"/>
              <a:pPr defTabSz="919163"/>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pPr defTabSz="919163"/>
            <a:fld id="{C099F136-B7D2-441D-9A7C-31806E55D70B}" type="slidenum">
              <a:rPr lang="en-US" smtClean="0"/>
              <a:pPr defTabSz="919163"/>
              <a:t>16</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pPr defTabSz="919163"/>
            <a:fld id="{D09DD4D6-3A22-47E1-8E77-A2258F2909B1}" type="slidenum">
              <a:rPr lang="en-US" smtClean="0"/>
              <a:pPr defTabSz="919163"/>
              <a:t>17</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pPr defTabSz="919163"/>
            <a:fld id="{2277A21B-66C1-4B1C-A8BA-0012FE38A8E4}" type="slidenum">
              <a:rPr lang="en-US" smtClean="0"/>
              <a:pPr defTabSz="919163"/>
              <a:t>18</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pPr defTabSz="919163"/>
            <a:fld id="{53A959A2-E9F0-4467-85FB-88F413F855FB}" type="slidenum">
              <a:rPr lang="en-US" smtClean="0"/>
              <a:pPr defTabSz="919163"/>
              <a:t>19</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pPr defTabSz="919163"/>
            <a:fld id="{FD26F8E0-0F73-42BF-B5D2-DF0A810E703B}" type="slidenum">
              <a:rPr lang="en-US" smtClean="0"/>
              <a:pPr defTabSz="919163"/>
              <a:t>2</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pPr defTabSz="919163"/>
            <a:fld id="{4FB9783B-DB82-43CD-B7C2-3DF69EFCF0C9}" type="slidenum">
              <a:rPr lang="en-US" smtClean="0"/>
              <a:pPr defTabSz="919163"/>
              <a:t>20</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pPr defTabSz="919163"/>
            <a:fld id="{857ABD11-CAED-49A1-BED3-C6A8DE6BB622}" type="slidenum">
              <a:rPr lang="en-US" smtClean="0"/>
              <a:pPr defTabSz="919163"/>
              <a:t>21</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pPr defTabSz="919163"/>
            <a:fld id="{BE985961-953B-42F9-AC5E-B7B5C740E49A}" type="slidenum">
              <a:rPr lang="en-US" smtClean="0"/>
              <a:pPr defTabSz="919163"/>
              <a:t>22</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pPr defTabSz="919163"/>
            <a:fld id="{78F3305A-DF86-46EB-BD81-6C8DD0084BAF}" type="slidenum">
              <a:rPr lang="en-US" smtClean="0"/>
              <a:pPr defTabSz="919163"/>
              <a:t>23</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pPr eaLnBrk="1" hangingPunct="1"/>
            <a:endParaRPr lang="en-US" smtClean="0"/>
          </a:p>
        </p:txBody>
      </p:sp>
      <p:sp>
        <p:nvSpPr>
          <p:cNvPr id="86020" name="Slide Number Placeholder 3"/>
          <p:cNvSpPr>
            <a:spLocks noGrp="1"/>
          </p:cNvSpPr>
          <p:nvPr>
            <p:ph type="sldNum" sz="quarter" idx="5"/>
          </p:nvPr>
        </p:nvSpPr>
        <p:spPr>
          <a:noFill/>
        </p:spPr>
        <p:txBody>
          <a:bodyPr/>
          <a:lstStyle/>
          <a:p>
            <a:pPr defTabSz="919163"/>
            <a:fld id="{419C4E4B-45EF-4E0C-9750-D4B0B7239B80}" type="slidenum">
              <a:rPr lang="en-US" smtClean="0"/>
              <a:pPr defTabSz="919163"/>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defTabSz="919163"/>
            <a:fld id="{7CA03954-A002-4FC6-80CA-896EA2194FF1}" type="slidenum">
              <a:rPr lang="en-US" smtClean="0"/>
              <a:pPr defTabSz="919163"/>
              <a:t>25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pPr defTabSz="919163"/>
            <a:fld id="{78EED4D6-6235-46BC-92EC-493E5EC4553C}" type="slidenum">
              <a:rPr lang="en-US" smtClean="0"/>
              <a:pPr defTabSz="919163"/>
              <a:t>26</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428802A-6709-465D-81D0-108343AB807D}"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pPr defTabSz="919163"/>
            <a:fld id="{5ADBEE0A-A640-48B2-8BCF-4A66793E0265}" type="slidenum">
              <a:rPr lang="en-US" smtClean="0"/>
              <a:pPr defTabSz="919163"/>
              <a:t>28</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pPr defTabSz="919163"/>
            <a:fld id="{45A3E195-7CFE-46C6-A4C8-251F4E1B2A9F}" type="slidenum">
              <a:rPr lang="en-US" smtClean="0"/>
              <a:pPr defTabSz="919163"/>
              <a:t>29</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pPr defTabSz="919163"/>
            <a:fld id="{60E5456D-9B8C-469C-B323-8CF4E6CDAF98}" type="slidenum">
              <a:rPr lang="en-US" smtClean="0"/>
              <a:pPr defTabSz="919163"/>
              <a:t>3</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pPr defTabSz="919163"/>
            <a:fld id="{9B0BE5A7-0EAA-4D85-98BD-9D143802D3C6}" type="slidenum">
              <a:rPr lang="en-US" smtClean="0"/>
              <a:pPr defTabSz="919163"/>
              <a:t>30</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defTabSz="919163"/>
            <a:fld id="{CA1E296B-74B2-4BB5-95F6-B0D41D9F7CC6}" type="slidenum">
              <a:rPr lang="en-US" smtClean="0"/>
              <a:pPr defTabSz="919163"/>
              <a:t>31</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endParaRPr lang="en-US" smtClean="0"/>
          </a:p>
        </p:txBody>
      </p:sp>
      <p:sp>
        <p:nvSpPr>
          <p:cNvPr id="94212" name="Slide Number Placeholder 3"/>
          <p:cNvSpPr>
            <a:spLocks noGrp="1"/>
          </p:cNvSpPr>
          <p:nvPr>
            <p:ph type="sldNum" sz="quarter" idx="5"/>
          </p:nvPr>
        </p:nvSpPr>
        <p:spPr>
          <a:noFill/>
        </p:spPr>
        <p:txBody>
          <a:bodyPr/>
          <a:lstStyle/>
          <a:p>
            <a:pPr defTabSz="919163"/>
            <a:fld id="{2F02A953-AABD-4CB8-8B44-90BFFF4832A5}" type="slidenum">
              <a:rPr lang="en-US" smtClean="0"/>
              <a:pPr defTabSz="919163"/>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pPr defTabSz="919163"/>
            <a:fld id="{87B9BFA1-5A51-4DC4-B4E2-C39E5EE136C5}" type="slidenum">
              <a:rPr lang="en-US" smtClean="0"/>
              <a:pPr defTabSz="919163"/>
              <a:t>33</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defTabSz="919163"/>
            <a:fld id="{27FB40CD-0C58-4337-A105-8C44F0ED56CB}" type="slidenum">
              <a:rPr lang="en-US" smtClean="0"/>
              <a:pPr defTabSz="919163"/>
              <a:t>34</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pPr eaLnBrk="1" hangingPunct="1"/>
            <a:endParaRPr lang="en-US" smtClean="0"/>
          </a:p>
        </p:txBody>
      </p:sp>
      <p:sp>
        <p:nvSpPr>
          <p:cNvPr id="97284" name="Slide Number Placeholder 3"/>
          <p:cNvSpPr>
            <a:spLocks noGrp="1"/>
          </p:cNvSpPr>
          <p:nvPr>
            <p:ph type="sldNum" sz="quarter" idx="5"/>
          </p:nvPr>
        </p:nvSpPr>
        <p:spPr>
          <a:noFill/>
        </p:spPr>
        <p:txBody>
          <a:bodyPr/>
          <a:lstStyle/>
          <a:p>
            <a:pPr defTabSz="919163"/>
            <a:fld id="{A63FF959-1B57-415D-817A-97C0268DED57}" type="slidenum">
              <a:rPr lang="en-US" smtClean="0"/>
              <a:pPr defTabSz="919163"/>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pPr eaLnBrk="1" hangingPunct="1"/>
            <a:endParaRPr lang="en-US" smtClean="0"/>
          </a:p>
        </p:txBody>
      </p:sp>
      <p:sp>
        <p:nvSpPr>
          <p:cNvPr id="98308" name="Slide Number Placeholder 3"/>
          <p:cNvSpPr>
            <a:spLocks noGrp="1"/>
          </p:cNvSpPr>
          <p:nvPr>
            <p:ph type="sldNum" sz="quarter" idx="5"/>
          </p:nvPr>
        </p:nvSpPr>
        <p:spPr>
          <a:noFill/>
        </p:spPr>
        <p:txBody>
          <a:bodyPr/>
          <a:lstStyle/>
          <a:p>
            <a:pPr defTabSz="919163"/>
            <a:fld id="{41D9A3A9-DD80-46A8-8D40-CF966E1E2EF8}" type="slidenum">
              <a:rPr lang="en-US" smtClean="0"/>
              <a:pPr defTabSz="919163"/>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pPr eaLnBrk="1" hangingPunct="1"/>
            <a:endParaRPr lang="en-US" smtClean="0"/>
          </a:p>
        </p:txBody>
      </p:sp>
      <p:sp>
        <p:nvSpPr>
          <p:cNvPr id="99332" name="Slide Number Placeholder 3"/>
          <p:cNvSpPr>
            <a:spLocks noGrp="1"/>
          </p:cNvSpPr>
          <p:nvPr>
            <p:ph type="sldNum" sz="quarter" idx="5"/>
          </p:nvPr>
        </p:nvSpPr>
        <p:spPr>
          <a:noFill/>
        </p:spPr>
        <p:txBody>
          <a:bodyPr/>
          <a:lstStyle/>
          <a:p>
            <a:pPr defTabSz="919163"/>
            <a:fld id="{3E3F245D-1016-48C2-9E3D-A484ECE73FE4}" type="slidenum">
              <a:rPr lang="en-US" smtClean="0"/>
              <a:pPr defTabSz="919163"/>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eaLnBrk="1" hangingPunct="1"/>
            <a:endParaRPr lang="en-US" smtClean="0"/>
          </a:p>
        </p:txBody>
      </p:sp>
      <p:sp>
        <p:nvSpPr>
          <p:cNvPr id="100356" name="Slide Number Placeholder 3"/>
          <p:cNvSpPr>
            <a:spLocks noGrp="1"/>
          </p:cNvSpPr>
          <p:nvPr>
            <p:ph type="sldNum" sz="quarter" idx="5"/>
          </p:nvPr>
        </p:nvSpPr>
        <p:spPr>
          <a:noFill/>
        </p:spPr>
        <p:txBody>
          <a:bodyPr/>
          <a:lstStyle/>
          <a:p>
            <a:pPr defTabSz="919163"/>
            <a:fld id="{73097FA4-F6CB-4465-B72A-88B497B72BC4}" type="slidenum">
              <a:rPr lang="en-US" smtClean="0"/>
              <a:pPr defTabSz="919163"/>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pPr eaLnBrk="1" hangingPunct="1"/>
            <a:endParaRPr lang="en-US" smtClean="0"/>
          </a:p>
        </p:txBody>
      </p:sp>
      <p:sp>
        <p:nvSpPr>
          <p:cNvPr id="101380" name="Slide Number Placeholder 3"/>
          <p:cNvSpPr>
            <a:spLocks noGrp="1"/>
          </p:cNvSpPr>
          <p:nvPr>
            <p:ph type="sldNum" sz="quarter" idx="5"/>
          </p:nvPr>
        </p:nvSpPr>
        <p:spPr>
          <a:noFill/>
        </p:spPr>
        <p:txBody>
          <a:bodyPr/>
          <a:lstStyle/>
          <a:p>
            <a:pPr defTabSz="919163"/>
            <a:fld id="{637F7EA1-9040-48E2-8997-FB2B9A3C8A45}" type="slidenum">
              <a:rPr lang="en-US" smtClean="0"/>
              <a:pPr defTabSz="919163"/>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pPr defTabSz="919163"/>
            <a:fld id="{19DDA1AC-A066-4716-A7FE-FCCECB1E0710}" type="slidenum">
              <a:rPr lang="en-US" smtClean="0"/>
              <a:pPr defTabSz="919163"/>
              <a:t>4</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pPr eaLnBrk="1" hangingPunct="1"/>
            <a:endParaRPr lang="en-US" smtClean="0"/>
          </a:p>
        </p:txBody>
      </p:sp>
      <p:sp>
        <p:nvSpPr>
          <p:cNvPr id="102404" name="Slide Number Placeholder 3"/>
          <p:cNvSpPr>
            <a:spLocks noGrp="1"/>
          </p:cNvSpPr>
          <p:nvPr>
            <p:ph type="sldNum" sz="quarter" idx="5"/>
          </p:nvPr>
        </p:nvSpPr>
        <p:spPr>
          <a:noFill/>
        </p:spPr>
        <p:txBody>
          <a:bodyPr/>
          <a:lstStyle/>
          <a:p>
            <a:pPr defTabSz="919163"/>
            <a:fld id="{35EAE578-8E2A-4875-9ACE-ECFCBD90FC89}" type="slidenum">
              <a:rPr lang="en-US" smtClean="0"/>
              <a:pPr defTabSz="919163"/>
              <a:t>40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pPr eaLnBrk="1" hangingPunct="1"/>
            <a:endParaRPr lang="en-US" smtClean="0"/>
          </a:p>
        </p:txBody>
      </p:sp>
      <p:sp>
        <p:nvSpPr>
          <p:cNvPr id="103428" name="Slide Number Placeholder 3"/>
          <p:cNvSpPr>
            <a:spLocks noGrp="1"/>
          </p:cNvSpPr>
          <p:nvPr>
            <p:ph type="sldNum" sz="quarter" idx="5"/>
          </p:nvPr>
        </p:nvSpPr>
        <p:spPr>
          <a:noFill/>
        </p:spPr>
        <p:txBody>
          <a:bodyPr/>
          <a:lstStyle/>
          <a:p>
            <a:pPr defTabSz="919163"/>
            <a:fld id="{BE809714-0D62-414C-9B77-8BE8688DA7F1}" type="slidenum">
              <a:rPr lang="en-US" smtClean="0"/>
              <a:pPr defTabSz="919163"/>
              <a:t>41</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pPr eaLnBrk="1" hangingPunct="1"/>
            <a:endParaRPr lang="en-US" smtClean="0"/>
          </a:p>
        </p:txBody>
      </p:sp>
      <p:sp>
        <p:nvSpPr>
          <p:cNvPr id="104452" name="Slide Number Placeholder 3"/>
          <p:cNvSpPr>
            <a:spLocks noGrp="1"/>
          </p:cNvSpPr>
          <p:nvPr>
            <p:ph type="sldNum" sz="quarter" idx="5"/>
          </p:nvPr>
        </p:nvSpPr>
        <p:spPr>
          <a:noFill/>
        </p:spPr>
        <p:txBody>
          <a:bodyPr/>
          <a:lstStyle/>
          <a:p>
            <a:pPr defTabSz="919163"/>
            <a:fld id="{1E2ABCF2-0808-431B-8C76-116002F7BD2D}" type="slidenum">
              <a:rPr lang="en-US" smtClean="0"/>
              <a:pPr defTabSz="919163"/>
              <a:t>42</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pPr eaLnBrk="1" hangingPunct="1"/>
            <a:endParaRPr lang="en-US" smtClean="0"/>
          </a:p>
        </p:txBody>
      </p:sp>
      <p:sp>
        <p:nvSpPr>
          <p:cNvPr id="105476" name="Slide Number Placeholder 3"/>
          <p:cNvSpPr>
            <a:spLocks noGrp="1"/>
          </p:cNvSpPr>
          <p:nvPr>
            <p:ph type="sldNum" sz="quarter" idx="5"/>
          </p:nvPr>
        </p:nvSpPr>
        <p:spPr>
          <a:noFill/>
        </p:spPr>
        <p:txBody>
          <a:bodyPr/>
          <a:lstStyle/>
          <a:p>
            <a:pPr defTabSz="919163"/>
            <a:fld id="{4E9ACA15-A8B2-4DF6-AA9A-51E87B583E0D}" type="slidenum">
              <a:rPr lang="en-US" smtClean="0"/>
              <a:pPr defTabSz="919163"/>
              <a:t>43</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p:spPr>
        <p:txBody>
          <a:bodyPr/>
          <a:lstStyle/>
          <a:p>
            <a:pPr eaLnBrk="1" hangingPunct="1"/>
            <a:endParaRPr lang="en-US" smtClean="0"/>
          </a:p>
        </p:txBody>
      </p:sp>
      <p:sp>
        <p:nvSpPr>
          <p:cNvPr id="106500" name="Slide Number Placeholder 3"/>
          <p:cNvSpPr>
            <a:spLocks noGrp="1"/>
          </p:cNvSpPr>
          <p:nvPr>
            <p:ph type="sldNum" sz="quarter" idx="5"/>
          </p:nvPr>
        </p:nvSpPr>
        <p:spPr>
          <a:noFill/>
        </p:spPr>
        <p:txBody>
          <a:bodyPr/>
          <a:lstStyle/>
          <a:p>
            <a:pPr defTabSz="919163"/>
            <a:fld id="{49710FC8-95F1-458C-8CAA-CD4EA55B2755}" type="slidenum">
              <a:rPr lang="en-US" smtClean="0"/>
              <a:pPr defTabSz="919163"/>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eaLnBrk="1" hangingPunct="1"/>
            <a:endParaRPr lang="en-US" smtClean="0"/>
          </a:p>
        </p:txBody>
      </p:sp>
      <p:sp>
        <p:nvSpPr>
          <p:cNvPr id="107524" name="Slide Number Placeholder 3"/>
          <p:cNvSpPr>
            <a:spLocks noGrp="1"/>
          </p:cNvSpPr>
          <p:nvPr>
            <p:ph type="sldNum" sz="quarter" idx="5"/>
          </p:nvPr>
        </p:nvSpPr>
        <p:spPr>
          <a:noFill/>
        </p:spPr>
        <p:txBody>
          <a:bodyPr/>
          <a:lstStyle/>
          <a:p>
            <a:pPr defTabSz="919163"/>
            <a:fld id="{62E2FE4E-63EB-4FA5-B6FD-8FF23E703BE8}" type="slidenum">
              <a:rPr lang="en-US" smtClean="0"/>
              <a:pPr defTabSz="919163"/>
              <a:t>45</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pPr eaLnBrk="1" hangingPunct="1"/>
            <a:endParaRPr lang="en-US" smtClean="0"/>
          </a:p>
        </p:txBody>
      </p:sp>
      <p:sp>
        <p:nvSpPr>
          <p:cNvPr id="108548" name="Slide Number Placeholder 3"/>
          <p:cNvSpPr>
            <a:spLocks noGrp="1"/>
          </p:cNvSpPr>
          <p:nvPr>
            <p:ph type="sldNum" sz="quarter" idx="5"/>
          </p:nvPr>
        </p:nvSpPr>
        <p:spPr>
          <a:noFill/>
        </p:spPr>
        <p:txBody>
          <a:bodyPr/>
          <a:lstStyle/>
          <a:p>
            <a:pPr defTabSz="919163"/>
            <a:fld id="{A125D4B1-96B9-412E-A3BA-CBE947526C7A}" type="slidenum">
              <a:rPr lang="en-US" smtClean="0"/>
              <a:pPr defTabSz="919163"/>
              <a:t>46</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p:spPr>
        <p:txBody>
          <a:bodyPr/>
          <a:lstStyle/>
          <a:p>
            <a:pPr eaLnBrk="1" hangingPunct="1"/>
            <a:endParaRPr lang="en-US" smtClean="0"/>
          </a:p>
        </p:txBody>
      </p:sp>
      <p:sp>
        <p:nvSpPr>
          <p:cNvPr id="109572" name="Slide Number Placeholder 3"/>
          <p:cNvSpPr>
            <a:spLocks noGrp="1"/>
          </p:cNvSpPr>
          <p:nvPr>
            <p:ph type="sldNum" sz="quarter" idx="5"/>
          </p:nvPr>
        </p:nvSpPr>
        <p:spPr>
          <a:noFill/>
        </p:spPr>
        <p:txBody>
          <a:bodyPr/>
          <a:lstStyle/>
          <a:p>
            <a:pPr defTabSz="919163"/>
            <a:fld id="{8D9C48AA-1DAF-4777-BC30-8ED912E601F9}" type="slidenum">
              <a:rPr lang="en-US" smtClean="0"/>
              <a:pPr defTabSz="919163"/>
              <a:t>47</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pPr eaLnBrk="1" hangingPunct="1"/>
            <a:endParaRPr lang="en-US" smtClean="0"/>
          </a:p>
        </p:txBody>
      </p:sp>
      <p:sp>
        <p:nvSpPr>
          <p:cNvPr id="110596" name="Slide Number Placeholder 3"/>
          <p:cNvSpPr>
            <a:spLocks noGrp="1"/>
          </p:cNvSpPr>
          <p:nvPr>
            <p:ph type="sldNum" sz="quarter" idx="5"/>
          </p:nvPr>
        </p:nvSpPr>
        <p:spPr>
          <a:noFill/>
        </p:spPr>
        <p:txBody>
          <a:bodyPr/>
          <a:lstStyle/>
          <a:p>
            <a:pPr defTabSz="919163"/>
            <a:fld id="{6BE552F7-BC0E-4736-81FD-93EDEAA737E4}" type="slidenum">
              <a:rPr lang="en-US" smtClean="0"/>
              <a:pPr defTabSz="919163"/>
              <a:t>48</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pPr defTabSz="919163"/>
            <a:fld id="{5666E37F-6295-4D41-87C4-BEA5C42EA3B0}" type="slidenum">
              <a:rPr lang="en-US" smtClean="0"/>
              <a:pPr defTabSz="919163"/>
              <a:t>49</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pPr defTabSz="919163"/>
            <a:fld id="{F8EB717C-FBA2-446A-BF46-A07D0D51F04C}" type="slidenum">
              <a:rPr lang="en-US" smtClean="0"/>
              <a:pPr defTabSz="919163"/>
              <a:t>5</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pPr defTabSz="919163"/>
            <a:fld id="{E6FBFC7B-DF7D-4A78-9C47-1CE78EE98132}" type="slidenum">
              <a:rPr lang="en-US" smtClean="0"/>
              <a:pPr defTabSz="919163"/>
              <a:t>50</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pPr defTabSz="919163"/>
            <a:fld id="{3EA7DFA5-0AE9-4C64-BD35-2D7333CBA4E5}" type="slidenum">
              <a:rPr lang="en-US" smtClean="0"/>
              <a:pPr defTabSz="919163"/>
              <a:t>51</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pPr defTabSz="919163"/>
            <a:fld id="{0D597DED-F93C-46A6-845C-6E7BB6400B02}" type="slidenum">
              <a:rPr lang="en-US" smtClean="0"/>
              <a:pPr defTabSz="919163"/>
              <a:t>53</a:t>
            </a:fld>
            <a:endParaRPr 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pPr defTabSz="919163"/>
            <a:fld id="{B0C4F550-8E81-4E45-94D6-395A86AFA4E4}" type="slidenum">
              <a:rPr lang="en-US" smtClean="0"/>
              <a:pPr defTabSz="919163"/>
              <a:t>54</a:t>
            </a:fld>
            <a:endParaRPr 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pPr eaLnBrk="1" hangingPunct="1"/>
            <a:endParaRPr lang="en-US" smtClean="0"/>
          </a:p>
        </p:txBody>
      </p:sp>
      <p:sp>
        <p:nvSpPr>
          <p:cNvPr id="116740" name="Slide Number Placeholder 3"/>
          <p:cNvSpPr>
            <a:spLocks noGrp="1"/>
          </p:cNvSpPr>
          <p:nvPr>
            <p:ph type="sldNum" sz="quarter" idx="5"/>
          </p:nvPr>
        </p:nvSpPr>
        <p:spPr>
          <a:noFill/>
        </p:spPr>
        <p:txBody>
          <a:bodyPr/>
          <a:lstStyle/>
          <a:p>
            <a:pPr defTabSz="919163"/>
            <a:fld id="{F8D634E4-ECE7-4F1E-AFD5-399FC3EFF76C}" type="slidenum">
              <a:rPr lang="en-US" smtClean="0"/>
              <a:pPr defTabSz="919163"/>
              <a:t>55</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p:spPr>
        <p:txBody>
          <a:bodyPr/>
          <a:lstStyle/>
          <a:p>
            <a:pPr eaLnBrk="1" hangingPunct="1"/>
            <a:endParaRPr lang="en-US" smtClean="0"/>
          </a:p>
        </p:txBody>
      </p:sp>
      <p:sp>
        <p:nvSpPr>
          <p:cNvPr id="117764" name="Slide Number Placeholder 3"/>
          <p:cNvSpPr>
            <a:spLocks noGrp="1"/>
          </p:cNvSpPr>
          <p:nvPr>
            <p:ph type="sldNum" sz="quarter" idx="5"/>
          </p:nvPr>
        </p:nvSpPr>
        <p:spPr>
          <a:noFill/>
        </p:spPr>
        <p:txBody>
          <a:bodyPr/>
          <a:lstStyle/>
          <a:p>
            <a:pPr defTabSz="919163"/>
            <a:fld id="{6372E6B2-3889-4A0D-B8EA-3EE6CE3B0BB4}" type="slidenum">
              <a:rPr lang="en-US" smtClean="0"/>
              <a:pPr defTabSz="919163"/>
              <a:t>56</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pPr defTabSz="919163"/>
            <a:fld id="{5EF266A2-1EDB-4709-B8FB-C8A263C77EC1}" type="slidenum">
              <a:rPr lang="en-US" smtClean="0"/>
              <a:pPr defTabSz="919163"/>
              <a:t>57</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pPr defTabSz="919163"/>
            <a:fld id="{5763676B-0521-405C-BFFC-A18F9BF6150F}" type="slidenum">
              <a:rPr lang="en-US" smtClean="0"/>
              <a:pPr defTabSz="919163"/>
              <a:t>58</a:t>
            </a:fld>
            <a:endParaRPr 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endParaRPr lang="en-US" smtClean="0"/>
          </a:p>
        </p:txBody>
      </p:sp>
      <p:sp>
        <p:nvSpPr>
          <p:cNvPr id="120836" name="Slide Number Placeholder 3"/>
          <p:cNvSpPr>
            <a:spLocks noGrp="1"/>
          </p:cNvSpPr>
          <p:nvPr>
            <p:ph type="sldNum" sz="quarter" idx="5"/>
          </p:nvPr>
        </p:nvSpPr>
        <p:spPr>
          <a:noFill/>
        </p:spPr>
        <p:txBody>
          <a:bodyPr/>
          <a:lstStyle/>
          <a:p>
            <a:pPr defTabSz="919163"/>
            <a:fld id="{770E560B-72BD-4CAD-8996-59917403FFD6}" type="slidenum">
              <a:rPr lang="en-US" smtClean="0"/>
              <a:pPr defTabSz="919163"/>
              <a:t>59</a:t>
            </a:fld>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p:spPr>
        <p:txBody>
          <a:bodyPr/>
          <a:lstStyle/>
          <a:p>
            <a:endParaRPr lang="en-US" smtClean="0"/>
          </a:p>
        </p:txBody>
      </p:sp>
      <p:sp>
        <p:nvSpPr>
          <p:cNvPr id="121860" name="Slide Number Placeholder 3"/>
          <p:cNvSpPr>
            <a:spLocks noGrp="1"/>
          </p:cNvSpPr>
          <p:nvPr>
            <p:ph type="sldNum" sz="quarter" idx="5"/>
          </p:nvPr>
        </p:nvSpPr>
        <p:spPr>
          <a:noFill/>
        </p:spPr>
        <p:txBody>
          <a:bodyPr/>
          <a:lstStyle/>
          <a:p>
            <a:pPr defTabSz="919163"/>
            <a:fld id="{034B7782-656C-4BA3-9AB6-3C21859F5A7D}" type="slidenum">
              <a:rPr lang="en-US" smtClean="0"/>
              <a:pPr defTabSz="919163"/>
              <a:t>60</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pPr defTabSz="919163"/>
            <a:fld id="{1F09F63A-BEBA-4FD3-B2EB-4E3056CE67B0}" type="slidenum">
              <a:rPr lang="en-US" smtClean="0"/>
              <a:pPr defTabSz="919163"/>
              <a:t>6</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pPr defTabSz="919163"/>
            <a:fld id="{B9BB1390-5AB5-4126-83E9-E131A0C4A635}" type="slidenum">
              <a:rPr lang="en-US" smtClean="0"/>
              <a:pPr defTabSz="919163"/>
              <a:t>61</a:t>
            </a:fld>
            <a:endParaRPr 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2CFCA29-C97B-42D2-926F-FEA5A72B8BD0}" type="slidenum">
              <a:rPr lang="en-US" smtClean="0"/>
              <a:pPr/>
              <a:t>62</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2CFCA29-C97B-42D2-926F-FEA5A72B8BD0}" type="slidenum">
              <a:rPr lang="en-US" smtClean="0"/>
              <a:pPr/>
              <a:t>63</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2CFCA29-C97B-42D2-926F-FEA5A72B8BD0}" type="slidenum">
              <a:rPr lang="en-US" smtClean="0"/>
              <a:pPr/>
              <a:t>64</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2CFCA29-C97B-42D2-926F-FEA5A72B8BD0}" type="slidenum">
              <a:rPr lang="en-US" smtClean="0"/>
              <a:pPr/>
              <a:t>65</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2CFCA29-C97B-42D2-926F-FEA5A72B8BD0}" type="slidenum">
              <a:rPr lang="en-US" smtClean="0"/>
              <a:pPr/>
              <a:t>67</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2CFCA29-C97B-42D2-926F-FEA5A72B8BD0}" type="slidenum">
              <a:rPr lang="en-US" smtClean="0"/>
              <a:pPr/>
              <a:t>68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endParaRPr lang="en-US" smtClean="0"/>
          </a:p>
        </p:txBody>
      </p:sp>
      <p:sp>
        <p:nvSpPr>
          <p:cNvPr id="69636" name="Slide Number Placeholder 3"/>
          <p:cNvSpPr>
            <a:spLocks noGrp="1"/>
          </p:cNvSpPr>
          <p:nvPr>
            <p:ph type="sldNum" sz="quarter" idx="5"/>
          </p:nvPr>
        </p:nvSpPr>
        <p:spPr>
          <a:noFill/>
        </p:spPr>
        <p:txBody>
          <a:bodyPr/>
          <a:lstStyle/>
          <a:p>
            <a:pPr defTabSz="919163"/>
            <a:fld id="{A42392AE-A73D-4E21-B4EE-A04DC216FA92}" type="slidenum">
              <a:rPr lang="en-US" smtClean="0"/>
              <a:pPr defTabSz="919163"/>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428802A-6709-465D-81D0-108343AB807D}"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pPr defTabSz="919163"/>
            <a:fld id="{A4F53441-CFAD-4C4B-8412-1CAF867D8E8A}" type="slidenum">
              <a:rPr lang="en-US" smtClean="0"/>
              <a:pPr defTabSz="919163"/>
              <a:t>9</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A6D33F8-10C5-48EB-9DA8-A9E52C10A9C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DB4258-64AE-485F-AEDB-DEA9B81A7FC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C96A6B-1468-4FC3-9813-47FEAD1DBC6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8EEE09-6D3F-4E8B-B272-09CBBA53E0AE}"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7E8BCFDF-543C-4511-A252-4FAC8F1BE1E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80C58AD-B85D-4855-A311-733430B771F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6131E3-22F6-4CE0-95CD-07E724E8359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6FDECA7-32BF-4931-BDBA-800EE61468D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325342A-5BAC-43CA-A681-B404A5A5237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DE436DD-EA12-44A6-AE8E-B8CC26BEA74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5CDFDC7-3721-46BF-9409-DE098400656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AC6BA45-3FDE-4444-867E-9A5B9D18C56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F73C194-5CA9-43D8-A792-23CFCCC3AE5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229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4ECF41F-D48A-4E0E-96F0-133714653A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Garamond" pitchFamily="18" charset="0"/>
        </a:defRPr>
      </a:lvl2pPr>
      <a:lvl3pPr algn="l" rtl="0" eaLnBrk="0" fontAlgn="base" hangingPunct="0">
        <a:spcBef>
          <a:spcPct val="0"/>
        </a:spcBef>
        <a:spcAft>
          <a:spcPct val="0"/>
        </a:spcAft>
        <a:defRPr sz="3200">
          <a:solidFill>
            <a:schemeClr val="tx2"/>
          </a:solidFill>
          <a:latin typeface="Garamond" pitchFamily="18" charset="0"/>
        </a:defRPr>
      </a:lvl3pPr>
      <a:lvl4pPr algn="l" rtl="0" eaLnBrk="0" fontAlgn="base" hangingPunct="0">
        <a:spcBef>
          <a:spcPct val="0"/>
        </a:spcBef>
        <a:spcAft>
          <a:spcPct val="0"/>
        </a:spcAft>
        <a:defRPr sz="3200">
          <a:solidFill>
            <a:schemeClr val="tx2"/>
          </a:solidFill>
          <a:latin typeface="Garamond" pitchFamily="18" charset="0"/>
        </a:defRPr>
      </a:lvl4pPr>
      <a:lvl5pPr algn="l" rtl="0" eaLnBrk="0" fontAlgn="base" hangingPunct="0">
        <a:spcBef>
          <a:spcPct val="0"/>
        </a:spcBef>
        <a:spcAft>
          <a:spcPct val="0"/>
        </a:spcAft>
        <a:defRPr sz="3200">
          <a:solidFill>
            <a:schemeClr val="tx2"/>
          </a:solidFill>
          <a:latin typeface="Garamond" pitchFamily="18" charset="0"/>
        </a:defRPr>
      </a:lvl5pPr>
      <a:lvl6pPr marL="457200" algn="l" rtl="0" fontAlgn="base">
        <a:spcBef>
          <a:spcPct val="0"/>
        </a:spcBef>
        <a:spcAft>
          <a:spcPct val="0"/>
        </a:spcAft>
        <a:defRPr sz="3200">
          <a:solidFill>
            <a:schemeClr val="tx2"/>
          </a:solidFill>
          <a:latin typeface="Garamond" pitchFamily="18" charset="0"/>
        </a:defRPr>
      </a:lvl6pPr>
      <a:lvl7pPr marL="914400" algn="l" rtl="0" fontAlgn="base">
        <a:spcBef>
          <a:spcPct val="0"/>
        </a:spcBef>
        <a:spcAft>
          <a:spcPct val="0"/>
        </a:spcAft>
        <a:defRPr sz="3200">
          <a:solidFill>
            <a:schemeClr val="tx2"/>
          </a:solidFill>
          <a:latin typeface="Garamond" pitchFamily="18" charset="0"/>
        </a:defRPr>
      </a:lvl7pPr>
      <a:lvl8pPr marL="1371600" algn="l" rtl="0" fontAlgn="base">
        <a:spcBef>
          <a:spcPct val="0"/>
        </a:spcBef>
        <a:spcAft>
          <a:spcPct val="0"/>
        </a:spcAft>
        <a:defRPr sz="3200">
          <a:solidFill>
            <a:schemeClr val="tx2"/>
          </a:solidFill>
          <a:latin typeface="Garamond" pitchFamily="18" charset="0"/>
        </a:defRPr>
      </a:lvl8pPr>
      <a:lvl9pPr marL="1828800" algn="l" rtl="0" fontAlgn="base">
        <a:spcBef>
          <a:spcPct val="0"/>
        </a:spcBef>
        <a:spcAft>
          <a:spcPct val="0"/>
        </a:spcAft>
        <a:defRPr sz="3200">
          <a:solidFill>
            <a:schemeClr val="tx2"/>
          </a:solidFill>
          <a:latin typeface="Garamond"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notesSlide" Target="../notesSlides/notesSlide11.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wmf"/><Relationship Id="rId9"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slide" Target="slide5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8.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slides/_rels/slide19.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slide" Target="slide2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29.png"/><Relationship Id="rId4" Type="http://schemas.openxmlformats.org/officeDocument/2006/relationships/slide" Target="slide1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24.xml"/><Relationship Id="rId7"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36.wmf"/><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7.wmf"/></Relationships>
</file>

<file path=ppt/slides/_rels/slide26.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40.wmf"/><Relationship Id="rId4"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slide" Target="slide5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33.xml"/><Relationship Id="rId7"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slide" Target="slide51.xml"/></Relationships>
</file>

<file path=ppt/slides/_rels/slide34.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oleObject" Target="../embeddings/oleObject21.bin"/></Relationships>
</file>

<file path=ppt/slides/_rels/slide36.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62.xml"/><Relationship Id="rId4" Type="http://schemas.openxmlformats.org/officeDocument/2006/relationships/slide" Target="slide38.xml"/></Relationships>
</file>

<file path=ppt/slides/_rels/slide37.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49.wmf"/></Relationships>
</file>

<file path=ppt/slides/_rels/slide39.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50.wmf"/></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hyperlink" Target="http://www.imdb.com/media/rm850496000/tt0032138?slideshow=1" TargetMode="External"/><Relationship Id="rId7" Type="http://schemas.openxmlformats.org/officeDocument/2006/relationships/slide" Target="slide46.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slide" Target="slide45.xml"/><Relationship Id="rId5" Type="http://schemas.openxmlformats.org/officeDocument/2006/relationships/hyperlink" Target="http://www.historicalvoices.org/earliest_voices/bryan.html" TargetMode="External"/><Relationship Id="rId4" Type="http://schemas.openxmlformats.org/officeDocument/2006/relationships/hyperlink" Target="http://www.jstor.org/stable/2937766"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slide" Target="slide47.xml"/></Relationships>
</file>

<file path=ppt/slides/_rels/slide44.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 Target="slide33.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52.xml"/><Relationship Id="rId1" Type="http://schemas.openxmlformats.org/officeDocument/2006/relationships/slideLayout" Target="../slideLayouts/slideLayout6.xml"/><Relationship Id="rId6" Type="http://schemas.openxmlformats.org/officeDocument/2006/relationships/image" Target="../media/image57.wmf"/><Relationship Id="rId5" Type="http://schemas.openxmlformats.org/officeDocument/2006/relationships/slide" Target="slide68.xml"/><Relationship Id="rId4" Type="http://schemas.openxmlformats.org/officeDocument/2006/relationships/slide" Target="slide34.xml"/></Relationships>
</file>

<file path=ppt/slides/_rels/slide5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3.xml"/><Relationship Id="rId1" Type="http://schemas.openxmlformats.org/officeDocument/2006/relationships/slideLayout" Target="../slideLayouts/slideLayout6.xml"/><Relationship Id="rId4" Type="http://schemas.openxmlformats.org/officeDocument/2006/relationships/image" Target="../media/image58.w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Microsoft_Office_Excel_97-2003_Worksheet1.xls"/></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oleObject" Target="../embeddings/Microsoft_Office_Excel_97-2003_Worksheet2.xls"/><Relationship Id="rId4" Type="http://schemas.openxmlformats.org/officeDocument/2006/relationships/slide" Target="slide30.xml"/></Relationships>
</file>

<file path=ppt/slides/_rels/slide57.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60.xml"/><Relationship Id="rId1" Type="http://schemas.openxmlformats.org/officeDocument/2006/relationships/slideLayout" Target="../slideLayouts/slideLayout6.xml"/><Relationship Id="rId4" Type="http://schemas.openxmlformats.org/officeDocument/2006/relationships/image" Target="../media/image65.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 Target="slide6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Gold Standard</a:t>
            </a:r>
          </a:p>
        </p:txBody>
      </p:sp>
      <p:sp>
        <p:nvSpPr>
          <p:cNvPr id="3" name="Content Placeholder 2"/>
          <p:cNvSpPr>
            <a:spLocks noGrp="1"/>
          </p:cNvSpPr>
          <p:nvPr>
            <p:ph idx="1"/>
          </p:nvPr>
        </p:nvSpPr>
        <p:spPr>
          <a:xfrm>
            <a:off x="457200" y="1295400"/>
            <a:ext cx="8229600" cy="4525963"/>
          </a:xfrm>
        </p:spPr>
        <p:txBody>
          <a:bodyPr/>
          <a:lstStyle/>
          <a:p>
            <a:r>
              <a:rPr lang="en-US" smtClean="0"/>
              <a:t>Why study the gold standard?</a:t>
            </a:r>
          </a:p>
          <a:p>
            <a:pPr lvl="1" eaLnBrk="1" hangingPunct="1">
              <a:lnSpc>
                <a:spcPct val="90000"/>
              </a:lnSpc>
            </a:pPr>
            <a:r>
              <a:rPr lang="en-US" smtClean="0"/>
              <a:t>Gold Standard is example of super-fixed exchange rate</a:t>
            </a:r>
          </a:p>
          <a:p>
            <a:pPr lvl="2" eaLnBrk="1" hangingPunct="1">
              <a:lnSpc>
                <a:spcPct val="90000"/>
              </a:lnSpc>
            </a:pPr>
            <a:r>
              <a:rPr lang="en-US" smtClean="0"/>
              <a:t>Produced </a:t>
            </a:r>
            <a:r>
              <a:rPr lang="en-US" smtClean="0">
                <a:hlinkClick r:id="rId3" action="ppaction://hlinksldjump"/>
              </a:rPr>
              <a:t>price stability </a:t>
            </a:r>
            <a:r>
              <a:rPr lang="en-US" smtClean="0"/>
              <a:t>and capital mobility</a:t>
            </a:r>
          </a:p>
          <a:p>
            <a:pPr lvl="2" eaLnBrk="1" hangingPunct="1">
              <a:lnSpc>
                <a:spcPct val="90000"/>
              </a:lnSpc>
            </a:pPr>
            <a:r>
              <a:rPr lang="en-US" smtClean="0"/>
              <a:t>Solved Trilemma by sacrificing monetary autonomy</a:t>
            </a:r>
          </a:p>
          <a:p>
            <a:pPr lvl="1" eaLnBrk="1" hangingPunct="1">
              <a:lnSpc>
                <a:spcPct val="90000"/>
              </a:lnSpc>
            </a:pPr>
            <a:r>
              <a:rPr lang="en-US" smtClean="0"/>
              <a:t>Yet gold standard no longer exists, and will not be restored</a:t>
            </a:r>
          </a:p>
          <a:p>
            <a:pPr lvl="2" eaLnBrk="1" hangingPunct="1">
              <a:lnSpc>
                <a:spcPct val="90000"/>
              </a:lnSpc>
            </a:pPr>
            <a:r>
              <a:rPr lang="en-US" smtClean="0"/>
              <a:t>Why is a system that worked well in 19</a:t>
            </a:r>
            <a:r>
              <a:rPr lang="en-US" baseline="30000" smtClean="0"/>
              <a:t>th</a:t>
            </a:r>
            <a:r>
              <a:rPr lang="en-US" smtClean="0"/>
              <a:t> century no longer feasible?</a:t>
            </a:r>
          </a:p>
          <a:p>
            <a:pPr lvl="2" eaLnBrk="1" hangingPunct="1">
              <a:lnSpc>
                <a:spcPct val="90000"/>
              </a:lnSpc>
            </a:pPr>
            <a:r>
              <a:rPr lang="en-US" smtClean="0"/>
              <a:t>Understanding this gives insight to tradeoffs with monetary systems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0"/>
            <a:ext cx="8229600" cy="1143000"/>
          </a:xfrm>
        </p:spPr>
        <p:txBody>
          <a:bodyPr/>
          <a:lstStyle/>
          <a:p>
            <a:pPr eaLnBrk="1" hangingPunct="1"/>
            <a:r>
              <a:rPr lang="en-US" smtClean="0"/>
              <a:t>Restoration Rule</a:t>
            </a:r>
          </a:p>
        </p:txBody>
      </p:sp>
      <p:sp>
        <p:nvSpPr>
          <p:cNvPr id="462851" name="Rectangle 3"/>
          <p:cNvSpPr>
            <a:spLocks noGrp="1" noChangeArrowheads="1"/>
          </p:cNvSpPr>
          <p:nvPr>
            <p:ph type="body" idx="1"/>
          </p:nvPr>
        </p:nvSpPr>
        <p:spPr>
          <a:xfrm>
            <a:off x="381000" y="762000"/>
            <a:ext cx="8229600" cy="4525963"/>
          </a:xfrm>
        </p:spPr>
        <p:txBody>
          <a:bodyPr/>
          <a:lstStyle/>
          <a:p>
            <a:pPr eaLnBrk="1" hangingPunct="1"/>
            <a:r>
              <a:rPr lang="en-US" smtClean="0"/>
              <a:t>Rule 5 is the restoration rule</a:t>
            </a:r>
          </a:p>
          <a:p>
            <a:pPr eaLnBrk="1" hangingPunct="1"/>
            <a:r>
              <a:rPr lang="en-US" smtClean="0"/>
              <a:t>Means that rule 3 can be followed and gold devices used</a:t>
            </a:r>
          </a:p>
          <a:p>
            <a:pPr eaLnBrk="1" hangingPunct="1"/>
            <a:r>
              <a:rPr lang="en-US" smtClean="0"/>
              <a:t>Temporary suspension does not lead to speculation</a:t>
            </a:r>
          </a:p>
          <a:p>
            <a:pPr lvl="1" eaLnBrk="1" hangingPunct="1"/>
            <a:r>
              <a:rPr lang="en-US" smtClean="0"/>
              <a:t>Rise in interest rates is not a destabilizing signal</a:t>
            </a:r>
          </a:p>
          <a:p>
            <a:pPr lvl="2" eaLnBrk="1" hangingPunct="1"/>
            <a:r>
              <a:rPr lang="en-US" smtClean="0"/>
              <a:t>In modern financial crises </a:t>
            </a:r>
            <a:r>
              <a:rPr lang="en-US" i="1" smtClean="0"/>
              <a:t>i </a:t>
            </a:r>
            <a:r>
              <a:rPr lang="en-US" smtClean="0"/>
              <a:t>rises when </a:t>
            </a:r>
            <a:r>
              <a:rPr lang="en-US" smtClean="0">
                <a:sym typeface="Symbol" pitchFamily="18" charset="2"/>
              </a:rPr>
              <a:t> &gt;&gt;0</a:t>
            </a:r>
            <a:endParaRPr lang="en-US" smtClean="0"/>
          </a:p>
          <a:p>
            <a:pPr lvl="1" eaLnBrk="1" hangingPunct="1"/>
            <a:r>
              <a:rPr lang="en-US" smtClean="0"/>
              <a:t>Interest rate stabilized under the gold standard</a:t>
            </a:r>
          </a:p>
          <a:p>
            <a:pPr lvl="1" eaLnBrk="1" hangingPunct="1"/>
            <a:r>
              <a:rPr lang="en-US" smtClean="0"/>
              <a:t>But is this 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2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28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28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28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28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28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28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0"/>
            <a:ext cx="8229600" cy="1143000"/>
          </a:xfrm>
        </p:spPr>
        <p:txBody>
          <a:bodyPr/>
          <a:lstStyle/>
          <a:p>
            <a:pPr eaLnBrk="1" hangingPunct="1"/>
            <a:r>
              <a:rPr lang="en-US" smtClean="0"/>
              <a:t>Gold Points and Credibility</a:t>
            </a:r>
          </a:p>
        </p:txBody>
      </p:sp>
      <p:sp>
        <p:nvSpPr>
          <p:cNvPr id="463875" name="Rectangle 3"/>
          <p:cNvSpPr>
            <a:spLocks noGrp="1" noChangeArrowheads="1"/>
          </p:cNvSpPr>
          <p:nvPr>
            <p:ph type="body" idx="1"/>
          </p:nvPr>
        </p:nvSpPr>
        <p:spPr>
          <a:xfrm>
            <a:off x="381000" y="914400"/>
            <a:ext cx="8229600" cy="4525963"/>
          </a:xfrm>
        </p:spPr>
        <p:txBody>
          <a:bodyPr/>
          <a:lstStyle/>
          <a:p>
            <a:pPr eaLnBrk="1" hangingPunct="1"/>
            <a:r>
              <a:rPr lang="en-US" smtClean="0"/>
              <a:t>If gold points were credible this bounds the interest rate</a:t>
            </a:r>
          </a:p>
          <a:p>
            <a:pPr lvl="1" eaLnBrk="1" hangingPunct="1"/>
            <a:r>
              <a:rPr lang="en-US" smtClean="0"/>
              <a:t>Let       be the current short-term sterling rate</a:t>
            </a:r>
          </a:p>
          <a:p>
            <a:pPr lvl="1" eaLnBrk="1" hangingPunct="1"/>
            <a:r>
              <a:rPr lang="en-US" smtClean="0"/>
              <a:t>Let       be the max value under gold points</a:t>
            </a:r>
          </a:p>
          <a:p>
            <a:pPr lvl="2" eaLnBrk="1" hangingPunct="1"/>
            <a:r>
              <a:rPr lang="en-US" smtClean="0"/>
              <a:t>i.e., </a:t>
            </a:r>
          </a:p>
          <a:p>
            <a:pPr lvl="1" eaLnBrk="1" hangingPunct="1"/>
            <a:r>
              <a:rPr lang="en-US" smtClean="0"/>
              <a:t>Then      is maximum appreciation of sterling consistent with the gold standard, and we can define the maximum and minimum interest rate, given the gold points (think interest parity conditions)</a:t>
            </a:r>
          </a:p>
          <a:p>
            <a:pPr lvl="1" eaLnBrk="1" hangingPunct="1">
              <a:buFontTx/>
              <a:buNone/>
            </a:pPr>
            <a:r>
              <a:rPr lang="en-US" smtClean="0"/>
              <a:t> </a:t>
            </a:r>
          </a:p>
        </p:txBody>
      </p:sp>
      <p:pic>
        <p:nvPicPr>
          <p:cNvPr id="463876" name="Picture 4"/>
          <p:cNvPicPr>
            <a:picLocks noChangeAspect="1" noChangeArrowheads="1"/>
          </p:cNvPicPr>
          <p:nvPr/>
        </p:nvPicPr>
        <p:blipFill>
          <a:blip r:embed="rId4" cstate="print"/>
          <a:srcRect/>
          <a:stretch>
            <a:fillRect/>
          </a:stretch>
        </p:blipFill>
        <p:spPr bwMode="auto">
          <a:xfrm>
            <a:off x="1752600" y="2057400"/>
            <a:ext cx="479425" cy="446088"/>
          </a:xfrm>
          <a:prstGeom prst="rect">
            <a:avLst/>
          </a:prstGeom>
          <a:noFill/>
          <a:ln w="9525">
            <a:noFill/>
            <a:miter lim="800000"/>
            <a:headEnd/>
            <a:tailEnd/>
          </a:ln>
        </p:spPr>
      </p:pic>
      <p:pic>
        <p:nvPicPr>
          <p:cNvPr id="463877" name="Picture 5"/>
          <p:cNvPicPr>
            <a:picLocks noChangeAspect="1" noChangeArrowheads="1"/>
          </p:cNvPicPr>
          <p:nvPr/>
        </p:nvPicPr>
        <p:blipFill>
          <a:blip r:embed="rId5" cstate="print"/>
          <a:srcRect/>
          <a:stretch>
            <a:fillRect/>
          </a:stretch>
        </p:blipFill>
        <p:spPr bwMode="auto">
          <a:xfrm>
            <a:off x="1752600" y="2590800"/>
            <a:ext cx="314325" cy="382588"/>
          </a:xfrm>
          <a:prstGeom prst="rect">
            <a:avLst/>
          </a:prstGeom>
          <a:noFill/>
          <a:ln w="9525">
            <a:noFill/>
            <a:miter lim="800000"/>
            <a:headEnd/>
            <a:tailEnd/>
          </a:ln>
        </p:spPr>
      </p:pic>
      <p:pic>
        <p:nvPicPr>
          <p:cNvPr id="463878" name="Picture 6"/>
          <p:cNvPicPr>
            <a:picLocks noChangeAspect="1" noChangeArrowheads="1"/>
          </p:cNvPicPr>
          <p:nvPr/>
        </p:nvPicPr>
        <p:blipFill>
          <a:blip r:embed="rId6" cstate="print"/>
          <a:srcRect/>
          <a:stretch>
            <a:fillRect/>
          </a:stretch>
        </p:blipFill>
        <p:spPr bwMode="auto">
          <a:xfrm>
            <a:off x="2057400" y="3505200"/>
            <a:ext cx="377825" cy="533400"/>
          </a:xfrm>
          <a:prstGeom prst="rect">
            <a:avLst/>
          </a:prstGeom>
          <a:noFill/>
          <a:ln w="9525">
            <a:noFill/>
            <a:miter lim="800000"/>
            <a:headEnd/>
            <a:tailEnd/>
          </a:ln>
        </p:spPr>
      </p:pic>
      <p:pic>
        <p:nvPicPr>
          <p:cNvPr id="463879" name="Picture 7"/>
          <p:cNvPicPr>
            <a:picLocks noChangeAspect="1" noChangeArrowheads="1"/>
          </p:cNvPicPr>
          <p:nvPr/>
        </p:nvPicPr>
        <p:blipFill>
          <a:blip r:embed="rId7" cstate="print"/>
          <a:srcRect/>
          <a:stretch>
            <a:fillRect/>
          </a:stretch>
        </p:blipFill>
        <p:spPr bwMode="auto">
          <a:xfrm>
            <a:off x="1905000" y="5334000"/>
            <a:ext cx="2370138" cy="706438"/>
          </a:xfrm>
          <a:prstGeom prst="rect">
            <a:avLst/>
          </a:prstGeom>
          <a:noFill/>
          <a:ln w="9525">
            <a:noFill/>
            <a:miter lim="800000"/>
            <a:headEnd/>
            <a:tailEnd/>
          </a:ln>
        </p:spPr>
      </p:pic>
      <p:pic>
        <p:nvPicPr>
          <p:cNvPr id="463880" name="Picture 8"/>
          <p:cNvPicPr>
            <a:picLocks noChangeAspect="1" noChangeArrowheads="1"/>
          </p:cNvPicPr>
          <p:nvPr/>
        </p:nvPicPr>
        <p:blipFill>
          <a:blip r:embed="rId8" cstate="print"/>
          <a:srcRect/>
          <a:stretch>
            <a:fillRect/>
          </a:stretch>
        </p:blipFill>
        <p:spPr bwMode="auto">
          <a:xfrm>
            <a:off x="5257800" y="5334000"/>
            <a:ext cx="2439988" cy="666750"/>
          </a:xfrm>
          <a:prstGeom prst="rect">
            <a:avLst/>
          </a:prstGeom>
          <a:noFill/>
          <a:ln w="9525">
            <a:noFill/>
            <a:miter lim="800000"/>
            <a:headEnd/>
            <a:tailEnd/>
          </a:ln>
        </p:spPr>
      </p:pic>
      <p:graphicFrame>
        <p:nvGraphicFramePr>
          <p:cNvPr id="9" name="Object 9"/>
          <p:cNvGraphicFramePr>
            <a:graphicFrameLocks noChangeAspect="1"/>
          </p:cNvGraphicFramePr>
          <p:nvPr/>
        </p:nvGraphicFramePr>
        <p:xfrm>
          <a:off x="2133600" y="2933700"/>
          <a:ext cx="1022350" cy="571500"/>
        </p:xfrm>
        <a:graphic>
          <a:graphicData uri="http://schemas.openxmlformats.org/presentationml/2006/ole">
            <p:oleObj spid="_x0000_s4098" name="Equation" r:id="rId9" imgW="749160" imgH="4190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3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387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38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387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38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387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387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6387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638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638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0"/>
            <a:ext cx="8229600" cy="1143000"/>
          </a:xfrm>
        </p:spPr>
        <p:txBody>
          <a:bodyPr/>
          <a:lstStyle/>
          <a:p>
            <a:pPr eaLnBrk="1" hangingPunct="1"/>
            <a:r>
              <a:rPr lang="en-US" smtClean="0"/>
              <a:t>Interest Bounds</a:t>
            </a:r>
          </a:p>
        </p:txBody>
      </p:sp>
      <p:sp>
        <p:nvSpPr>
          <p:cNvPr id="464899" name="Rectangle 3"/>
          <p:cNvSpPr>
            <a:spLocks noGrp="1" noChangeArrowheads="1"/>
          </p:cNvSpPr>
          <p:nvPr>
            <p:ph type="body" idx="1"/>
          </p:nvPr>
        </p:nvSpPr>
        <p:spPr>
          <a:xfrm>
            <a:off x="457200" y="838200"/>
            <a:ext cx="8229600" cy="4525963"/>
          </a:xfrm>
        </p:spPr>
        <p:txBody>
          <a:bodyPr/>
          <a:lstStyle/>
          <a:p>
            <a:pPr eaLnBrk="1" hangingPunct="1"/>
            <a:r>
              <a:rPr lang="en-US" sz="2800" smtClean="0"/>
              <a:t>Thus, if the gold points are credible, the interest rate should fluctuate within the bounds, </a:t>
            </a:r>
          </a:p>
          <a:p>
            <a:pPr eaLnBrk="1" hangingPunct="1"/>
            <a:endParaRPr lang="en-US" sz="2800" smtClean="0"/>
          </a:p>
          <a:p>
            <a:pPr eaLnBrk="1" hangingPunct="1"/>
            <a:r>
              <a:rPr lang="en-US" sz="2800" smtClean="0"/>
              <a:t>Amazingly, interest rates </a:t>
            </a:r>
            <a:r>
              <a:rPr lang="en-US" sz="2800" smtClean="0">
                <a:hlinkClick r:id="rId3" action="ppaction://hlinksldjump"/>
              </a:rPr>
              <a:t>did stay </a:t>
            </a:r>
            <a:r>
              <a:rPr lang="en-US" sz="2800" smtClean="0"/>
              <a:t>within these bounds</a:t>
            </a:r>
          </a:p>
          <a:p>
            <a:pPr lvl="1" eaLnBrk="1" hangingPunct="1"/>
            <a:r>
              <a:rPr lang="en-US" sz="2400" smtClean="0"/>
              <a:t>Exceptions when fear of repudiation, </a:t>
            </a:r>
          </a:p>
          <a:p>
            <a:pPr lvl="2" eaLnBrk="1" hangingPunct="1"/>
            <a:r>
              <a:rPr lang="en-US" sz="2000" smtClean="0"/>
              <a:t>e.g., US in 1893-4, 1896</a:t>
            </a:r>
          </a:p>
          <a:p>
            <a:pPr lvl="1" eaLnBrk="1" hangingPunct="1"/>
            <a:r>
              <a:rPr lang="en-US" sz="2400" smtClean="0"/>
              <a:t>As rates rose (within the bounds) it led to stabilizing flows, attracting capital, why?</a:t>
            </a:r>
          </a:p>
          <a:p>
            <a:pPr lvl="1" eaLnBrk="1" hangingPunct="1"/>
            <a:r>
              <a:rPr lang="en-US" sz="2400" smtClean="0"/>
              <a:t>Because no exchange risk if rule 5 is followed</a:t>
            </a:r>
          </a:p>
          <a:p>
            <a:pPr lvl="1" eaLnBrk="1" hangingPunct="1"/>
            <a:r>
              <a:rPr lang="en-US" sz="2400" smtClean="0"/>
              <a:t>=&gt; interest rate is </a:t>
            </a:r>
            <a:r>
              <a:rPr lang="en-US" sz="2400" i="1" smtClean="0"/>
              <a:t>negative feedback mechanism</a:t>
            </a:r>
          </a:p>
          <a:p>
            <a:pPr lvl="2" eaLnBrk="1" hangingPunct="1"/>
            <a:r>
              <a:rPr lang="en-US" sz="2000" smtClean="0"/>
              <a:t>Notice the </a:t>
            </a:r>
            <a:r>
              <a:rPr lang="en-US" sz="2000" smtClean="0">
                <a:hlinkClick r:id="rId4" action="ppaction://hlinksldjump"/>
              </a:rPr>
              <a:t>stability of prices</a:t>
            </a:r>
            <a:endParaRPr lang="en-US" sz="2000" smtClean="0"/>
          </a:p>
          <a:p>
            <a:pPr eaLnBrk="1" hangingPunct="1"/>
            <a:r>
              <a:rPr lang="en-US" sz="2800" smtClean="0"/>
              <a:t>This is a superb feature for a monetary system</a:t>
            </a:r>
          </a:p>
        </p:txBody>
      </p:sp>
      <p:pic>
        <p:nvPicPr>
          <p:cNvPr id="464900" name="Picture 4"/>
          <p:cNvPicPr>
            <a:picLocks noChangeAspect="1" noChangeArrowheads="1"/>
          </p:cNvPicPr>
          <p:nvPr/>
        </p:nvPicPr>
        <p:blipFill>
          <a:blip r:embed="rId5" cstate="print"/>
          <a:srcRect/>
          <a:stretch>
            <a:fillRect/>
          </a:stretch>
        </p:blipFill>
        <p:spPr bwMode="auto">
          <a:xfrm>
            <a:off x="3352800" y="1752600"/>
            <a:ext cx="2208213" cy="555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4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49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4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4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4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4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4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4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64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64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a:xfrm>
            <a:off x="457200" y="0"/>
            <a:ext cx="8229600" cy="1143000"/>
          </a:xfrm>
        </p:spPr>
        <p:txBody>
          <a:bodyPr/>
          <a:lstStyle/>
          <a:p>
            <a:pPr eaLnBrk="1" hangingPunct="1"/>
            <a:r>
              <a:rPr lang="en-US" smtClean="0"/>
              <a:t>Dollar Interest Rate and Credibility Bounds</a:t>
            </a:r>
          </a:p>
        </p:txBody>
      </p:sp>
      <p:pic>
        <p:nvPicPr>
          <p:cNvPr id="21507" name="Picture 5"/>
          <p:cNvPicPr>
            <a:picLocks noChangeAspect="1" noChangeArrowheads="1"/>
          </p:cNvPicPr>
          <p:nvPr/>
        </p:nvPicPr>
        <p:blipFill>
          <a:blip r:embed="rId3" cstate="print"/>
          <a:srcRect/>
          <a:stretch>
            <a:fillRect/>
          </a:stretch>
        </p:blipFill>
        <p:spPr bwMode="auto">
          <a:xfrm>
            <a:off x="914400" y="838200"/>
            <a:ext cx="7696200" cy="5324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457200" y="0"/>
            <a:ext cx="8229600" cy="1143000"/>
          </a:xfrm>
        </p:spPr>
        <p:txBody>
          <a:bodyPr/>
          <a:lstStyle/>
          <a:p>
            <a:pPr eaLnBrk="1" hangingPunct="1"/>
            <a:r>
              <a:rPr lang="en-US" smtClean="0"/>
              <a:t>Reichsmark Interest Rate and Credibility Bounds</a:t>
            </a:r>
          </a:p>
        </p:txBody>
      </p:sp>
      <p:pic>
        <p:nvPicPr>
          <p:cNvPr id="22531" name="Picture 5"/>
          <p:cNvPicPr>
            <a:picLocks noChangeAspect="1" noChangeArrowheads="1"/>
          </p:cNvPicPr>
          <p:nvPr/>
        </p:nvPicPr>
        <p:blipFill>
          <a:blip r:embed="rId3" cstate="print"/>
          <a:srcRect/>
          <a:stretch>
            <a:fillRect/>
          </a:stretch>
        </p:blipFill>
        <p:spPr bwMode="auto">
          <a:xfrm>
            <a:off x="685800" y="838200"/>
            <a:ext cx="7924800" cy="5051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a:xfrm>
            <a:off x="457200" y="0"/>
            <a:ext cx="8229600" cy="1143000"/>
          </a:xfrm>
        </p:spPr>
        <p:txBody>
          <a:bodyPr/>
          <a:lstStyle/>
          <a:p>
            <a:pPr eaLnBrk="1" hangingPunct="1"/>
            <a:r>
              <a:rPr lang="en-US" smtClean="0"/>
              <a:t>Franc Interest Rates and </a:t>
            </a:r>
            <a:r>
              <a:rPr lang="en-US" smtClean="0">
                <a:hlinkClick r:id="rId3" action="ppaction://hlinksldjump"/>
              </a:rPr>
              <a:t>Credibility Bounds</a:t>
            </a:r>
            <a:endParaRPr lang="en-US" smtClean="0"/>
          </a:p>
        </p:txBody>
      </p:sp>
      <p:pic>
        <p:nvPicPr>
          <p:cNvPr id="23555" name="Picture 5"/>
          <p:cNvPicPr>
            <a:picLocks noChangeAspect="1" noChangeArrowheads="1"/>
          </p:cNvPicPr>
          <p:nvPr/>
        </p:nvPicPr>
        <p:blipFill>
          <a:blip r:embed="rId4" cstate="print"/>
          <a:srcRect/>
          <a:stretch>
            <a:fillRect/>
          </a:stretch>
        </p:blipFill>
        <p:spPr bwMode="auto">
          <a:xfrm>
            <a:off x="1143000" y="914400"/>
            <a:ext cx="7239000" cy="4968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0"/>
            <a:ext cx="8229600" cy="1143000"/>
          </a:xfrm>
        </p:spPr>
        <p:txBody>
          <a:bodyPr/>
          <a:lstStyle/>
          <a:p>
            <a:pPr eaLnBrk="1" hangingPunct="1"/>
            <a:r>
              <a:rPr lang="en-US" smtClean="0"/>
              <a:t>A Model</a:t>
            </a:r>
          </a:p>
        </p:txBody>
      </p:sp>
      <p:sp>
        <p:nvSpPr>
          <p:cNvPr id="470019" name="Rectangle 3"/>
          <p:cNvSpPr>
            <a:spLocks noGrp="1" noChangeArrowheads="1"/>
          </p:cNvSpPr>
          <p:nvPr>
            <p:ph type="body" idx="1"/>
          </p:nvPr>
        </p:nvSpPr>
        <p:spPr>
          <a:xfrm>
            <a:off x="381000" y="838200"/>
            <a:ext cx="8229600" cy="4525963"/>
          </a:xfrm>
        </p:spPr>
        <p:txBody>
          <a:bodyPr/>
          <a:lstStyle/>
          <a:p>
            <a:pPr eaLnBrk="1" hangingPunct="1">
              <a:lnSpc>
                <a:spcPct val="90000"/>
              </a:lnSpc>
            </a:pPr>
            <a:r>
              <a:rPr lang="en-US" sz="2800" smtClean="0"/>
              <a:t>Start with closed economy</a:t>
            </a:r>
          </a:p>
          <a:p>
            <a:pPr eaLnBrk="1" hangingPunct="1">
              <a:lnSpc>
                <a:spcPct val="90000"/>
              </a:lnSpc>
            </a:pPr>
            <a:r>
              <a:rPr lang="en-US" sz="2800" smtClean="0"/>
              <a:t>Why use gold?</a:t>
            </a:r>
          </a:p>
          <a:p>
            <a:pPr lvl="1" eaLnBrk="1" hangingPunct="1">
              <a:lnSpc>
                <a:spcPct val="90000"/>
              </a:lnSpc>
            </a:pPr>
            <a:r>
              <a:rPr lang="en-US" sz="2400" smtClean="0"/>
              <a:t>Time inconsistency problem</a:t>
            </a:r>
          </a:p>
          <a:p>
            <a:pPr lvl="2" eaLnBrk="1" hangingPunct="1">
              <a:lnSpc>
                <a:spcPct val="90000"/>
              </a:lnSpc>
            </a:pPr>
            <a:r>
              <a:rPr lang="en-US" sz="2000" smtClean="0"/>
              <a:t>Ex post optimal policy not consistent with ex ante policy</a:t>
            </a:r>
          </a:p>
          <a:p>
            <a:pPr lvl="3" eaLnBrk="1" hangingPunct="1">
              <a:lnSpc>
                <a:spcPct val="90000"/>
              </a:lnSpc>
            </a:pPr>
            <a:r>
              <a:rPr lang="en-US" sz="1800" smtClean="0"/>
              <a:t>Two-period tax problem: announce zero capital taxes, but in period two capital is sunk, so optimal to tax capital</a:t>
            </a:r>
          </a:p>
          <a:p>
            <a:pPr lvl="3" eaLnBrk="1" hangingPunct="1">
              <a:lnSpc>
                <a:spcPct val="90000"/>
              </a:lnSpc>
            </a:pPr>
            <a:r>
              <a:rPr lang="en-US" sz="1800" smtClean="0"/>
              <a:t>But then nobody saves in period one</a:t>
            </a:r>
          </a:p>
          <a:p>
            <a:pPr lvl="1" eaLnBrk="1" hangingPunct="1">
              <a:lnSpc>
                <a:spcPct val="90000"/>
              </a:lnSpc>
            </a:pPr>
            <a:r>
              <a:rPr lang="en-US" sz="2400" smtClean="0"/>
              <a:t>Gold standard can provide commitment</a:t>
            </a:r>
          </a:p>
          <a:p>
            <a:pPr eaLnBrk="1" hangingPunct="1">
              <a:lnSpc>
                <a:spcPct val="90000"/>
              </a:lnSpc>
            </a:pPr>
            <a:r>
              <a:rPr lang="en-US" sz="2800" smtClean="0"/>
              <a:t>Dollar price of gold given, stock fixed</a:t>
            </a:r>
          </a:p>
          <a:p>
            <a:pPr eaLnBrk="1" hangingPunct="1">
              <a:lnSpc>
                <a:spcPct val="90000"/>
              </a:lnSpc>
            </a:pPr>
            <a:r>
              <a:rPr lang="en-US" sz="2800" smtClean="0"/>
              <a:t>Demand for gold negatively related to relative price of gold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0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0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0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00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00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00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00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00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00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a:xfrm>
            <a:off x="457200" y="0"/>
            <a:ext cx="8229600" cy="1143000"/>
          </a:xfrm>
        </p:spPr>
        <p:txBody>
          <a:bodyPr/>
          <a:lstStyle/>
          <a:p>
            <a:pPr eaLnBrk="1" hangingPunct="1"/>
            <a:r>
              <a:rPr lang="en-US" smtClean="0"/>
              <a:t>Stock Equilibrium</a:t>
            </a:r>
          </a:p>
        </p:txBody>
      </p:sp>
      <p:pic>
        <p:nvPicPr>
          <p:cNvPr id="25603" name="Picture 5"/>
          <p:cNvPicPr>
            <a:picLocks noChangeAspect="1" noChangeArrowheads="1"/>
          </p:cNvPicPr>
          <p:nvPr/>
        </p:nvPicPr>
        <p:blipFill>
          <a:blip r:embed="rId3" cstate="print"/>
          <a:srcRect/>
          <a:stretch>
            <a:fillRect/>
          </a:stretch>
        </p:blipFill>
        <p:spPr bwMode="auto">
          <a:xfrm>
            <a:off x="1066800" y="762000"/>
            <a:ext cx="6705600" cy="519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0"/>
            <a:ext cx="8229600" cy="1143000"/>
          </a:xfrm>
        </p:spPr>
        <p:txBody>
          <a:bodyPr/>
          <a:lstStyle/>
          <a:p>
            <a:pPr eaLnBrk="1" hangingPunct="1"/>
            <a:r>
              <a:rPr lang="en-US" smtClean="0"/>
              <a:t>Gold Demand</a:t>
            </a:r>
          </a:p>
        </p:txBody>
      </p:sp>
      <p:sp>
        <p:nvSpPr>
          <p:cNvPr id="473091" name="Rectangle 3"/>
          <p:cNvSpPr>
            <a:spLocks noGrp="1" noChangeArrowheads="1"/>
          </p:cNvSpPr>
          <p:nvPr>
            <p:ph type="body" sz="half" idx="1"/>
          </p:nvPr>
        </p:nvSpPr>
        <p:spPr>
          <a:xfrm>
            <a:off x="381000" y="838200"/>
            <a:ext cx="8077200" cy="4525963"/>
          </a:xfrm>
        </p:spPr>
        <p:txBody>
          <a:bodyPr/>
          <a:lstStyle/>
          <a:p>
            <a:pPr eaLnBrk="1" hangingPunct="1"/>
            <a:r>
              <a:rPr lang="en-US" sz="2800" smtClean="0"/>
              <a:t>Gold used for monetary and non-monetary use</a:t>
            </a:r>
          </a:p>
          <a:p>
            <a:pPr lvl="1" eaLnBrk="1" hangingPunct="1"/>
            <a:r>
              <a:rPr lang="en-US" sz="2400" smtClean="0"/>
              <a:t>Latter depends on relative price</a:t>
            </a:r>
          </a:p>
          <a:p>
            <a:pPr lvl="1" eaLnBrk="1" hangingPunct="1"/>
            <a:r>
              <a:rPr lang="en-US" sz="2400" smtClean="0"/>
              <a:t>Monetary demand depends on reserve ratio</a:t>
            </a:r>
          </a:p>
          <a:p>
            <a:pPr lvl="1" eaLnBrk="1" hangingPunct="1"/>
            <a:endParaRPr lang="en-US" sz="2400" smtClean="0"/>
          </a:p>
          <a:p>
            <a:pPr lvl="1" eaLnBrk="1" hangingPunct="1"/>
            <a:r>
              <a:rPr lang="en-US" sz="2400" smtClean="0"/>
              <a:t>Money demand depends on income</a:t>
            </a:r>
          </a:p>
          <a:p>
            <a:pPr lvl="1" eaLnBrk="1" hangingPunct="1"/>
            <a:r>
              <a:rPr lang="en-US" sz="2400" smtClean="0"/>
              <a:t>So, </a:t>
            </a:r>
          </a:p>
          <a:p>
            <a:pPr lvl="1" eaLnBrk="1" hangingPunct="1"/>
            <a:endParaRPr lang="en-US" sz="2400" smtClean="0"/>
          </a:p>
          <a:p>
            <a:pPr lvl="1" eaLnBrk="1" hangingPunct="1"/>
            <a:r>
              <a:rPr lang="en-US" sz="2400" smtClean="0"/>
              <a:t>We could easily add interest rates</a:t>
            </a:r>
          </a:p>
        </p:txBody>
      </p:sp>
      <p:pic>
        <p:nvPicPr>
          <p:cNvPr id="473092" name="Picture 4"/>
          <p:cNvPicPr>
            <a:picLocks noChangeAspect="1" noChangeArrowheads="1"/>
          </p:cNvPicPr>
          <p:nvPr/>
        </p:nvPicPr>
        <p:blipFill>
          <a:blip r:embed="rId4" cstate="print"/>
          <a:srcRect/>
          <a:stretch>
            <a:fillRect/>
          </a:stretch>
        </p:blipFill>
        <p:spPr bwMode="auto">
          <a:xfrm>
            <a:off x="3937000" y="2133600"/>
            <a:ext cx="1473200" cy="619125"/>
          </a:xfrm>
          <a:prstGeom prst="rect">
            <a:avLst/>
          </a:prstGeom>
          <a:noFill/>
          <a:ln w="9525">
            <a:noFill/>
            <a:miter lim="800000"/>
            <a:headEnd/>
            <a:tailEnd/>
          </a:ln>
        </p:spPr>
      </p:pic>
      <p:pic>
        <p:nvPicPr>
          <p:cNvPr id="473093" name="Picture 5"/>
          <p:cNvPicPr>
            <a:picLocks noChangeAspect="1" noChangeArrowheads="1"/>
          </p:cNvPicPr>
          <p:nvPr/>
        </p:nvPicPr>
        <p:blipFill>
          <a:blip r:embed="rId5" cstate="print"/>
          <a:srcRect/>
          <a:stretch>
            <a:fillRect/>
          </a:stretch>
        </p:blipFill>
        <p:spPr bwMode="auto">
          <a:xfrm>
            <a:off x="5638800" y="2743200"/>
            <a:ext cx="1203325" cy="382588"/>
          </a:xfrm>
          <a:prstGeom prst="rect">
            <a:avLst/>
          </a:prstGeom>
          <a:noFill/>
          <a:ln w="9525">
            <a:noFill/>
            <a:miter lim="800000"/>
            <a:headEnd/>
            <a:tailEnd/>
          </a:ln>
        </p:spPr>
      </p:pic>
      <p:pic>
        <p:nvPicPr>
          <p:cNvPr id="473094" name="Picture 6"/>
          <p:cNvPicPr>
            <a:picLocks noChangeAspect="1" noChangeArrowheads="1"/>
          </p:cNvPicPr>
          <p:nvPr/>
        </p:nvPicPr>
        <p:blipFill>
          <a:blip r:embed="rId6" cstate="print"/>
          <a:srcRect/>
          <a:stretch>
            <a:fillRect/>
          </a:stretch>
        </p:blipFill>
        <p:spPr bwMode="auto">
          <a:xfrm>
            <a:off x="3048000" y="3200400"/>
            <a:ext cx="1981200" cy="754063"/>
          </a:xfrm>
          <a:prstGeom prst="rect">
            <a:avLst/>
          </a:prstGeom>
          <a:noFill/>
          <a:ln w="9525">
            <a:noFill/>
            <a:miter lim="800000"/>
            <a:headEnd/>
            <a:tailEnd/>
          </a:ln>
        </p:spPr>
      </p:pic>
      <p:graphicFrame>
        <p:nvGraphicFramePr>
          <p:cNvPr id="473095" name="Object 7"/>
          <p:cNvGraphicFramePr>
            <a:graphicFrameLocks noChangeAspect="1"/>
          </p:cNvGraphicFramePr>
          <p:nvPr>
            <p:ph sz="half" idx="2"/>
          </p:nvPr>
        </p:nvGraphicFramePr>
        <p:xfrm>
          <a:off x="3657600" y="4343400"/>
          <a:ext cx="1676400" cy="730250"/>
        </p:xfrm>
        <a:graphic>
          <a:graphicData uri="http://schemas.openxmlformats.org/presentationml/2006/ole">
            <p:oleObj spid="_x0000_s5122" name="Equation" r:id="rId7" imgW="99036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3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30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30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30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309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309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7309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309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3091">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30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0"/>
            <a:ext cx="8229600" cy="1143000"/>
          </a:xfrm>
        </p:spPr>
        <p:txBody>
          <a:bodyPr/>
          <a:lstStyle/>
          <a:p>
            <a:pPr eaLnBrk="1" hangingPunct="1"/>
            <a:r>
              <a:rPr lang="en-US" smtClean="0"/>
              <a:t>Flow Supply</a:t>
            </a:r>
          </a:p>
        </p:txBody>
      </p:sp>
      <p:sp>
        <p:nvSpPr>
          <p:cNvPr id="475139" name="Rectangle 3"/>
          <p:cNvSpPr>
            <a:spLocks noGrp="1" noChangeArrowheads="1"/>
          </p:cNvSpPr>
          <p:nvPr>
            <p:ph type="body" idx="1"/>
          </p:nvPr>
        </p:nvSpPr>
        <p:spPr>
          <a:xfrm>
            <a:off x="457200" y="914400"/>
            <a:ext cx="8229600" cy="4525963"/>
          </a:xfrm>
        </p:spPr>
        <p:txBody>
          <a:bodyPr/>
          <a:lstStyle/>
          <a:p>
            <a:pPr eaLnBrk="1" hangingPunct="1"/>
            <a:r>
              <a:rPr lang="en-US" smtClean="0"/>
              <a:t>Changes in stock of gold depends on additions (discovery) and subtractions (wastage, usage)</a:t>
            </a:r>
          </a:p>
          <a:p>
            <a:pPr lvl="1" eaLnBrk="1" hangingPunct="1"/>
            <a:r>
              <a:rPr lang="en-US" smtClean="0"/>
              <a:t>Let            be the non-monetary demand, and let     be the depreciation rate, then               gives wastage</a:t>
            </a:r>
          </a:p>
          <a:p>
            <a:pPr eaLnBrk="1" hangingPunct="1"/>
            <a:r>
              <a:rPr lang="en-US" smtClean="0"/>
              <a:t>So we have the </a:t>
            </a:r>
            <a:r>
              <a:rPr lang="en-US" smtClean="0">
                <a:hlinkClick r:id="rId3" action="ppaction://hlinksldjump"/>
              </a:rPr>
              <a:t>flow supply diagram</a:t>
            </a:r>
            <a:endParaRPr lang="en-US" smtClean="0"/>
          </a:p>
          <a:p>
            <a:pPr eaLnBrk="1" hangingPunct="1"/>
            <a:r>
              <a:rPr lang="en-US" smtClean="0"/>
              <a:t>Put the </a:t>
            </a:r>
            <a:r>
              <a:rPr lang="en-US" smtClean="0">
                <a:hlinkClick r:id="rId4" action="ppaction://hlinksldjump"/>
              </a:rPr>
              <a:t>two together</a:t>
            </a:r>
            <a:r>
              <a:rPr lang="en-US" smtClean="0"/>
              <a:t>, </a:t>
            </a:r>
          </a:p>
          <a:p>
            <a:pPr lvl="1" eaLnBrk="1" hangingPunct="1"/>
            <a:r>
              <a:rPr lang="en-US" smtClean="0"/>
              <a:t>Suppose </a:t>
            </a:r>
            <a:r>
              <a:rPr lang="en-US" i="1" smtClean="0"/>
              <a:t>P </a:t>
            </a:r>
            <a:r>
              <a:rPr lang="en-US" smtClean="0"/>
              <a:t>falls, over time gold stock rises and relative price of gold falls back to initial equilibrium</a:t>
            </a:r>
          </a:p>
        </p:txBody>
      </p:sp>
      <p:pic>
        <p:nvPicPr>
          <p:cNvPr id="475140" name="Picture 4"/>
          <p:cNvPicPr>
            <a:picLocks noChangeAspect="1" noChangeArrowheads="1"/>
          </p:cNvPicPr>
          <p:nvPr/>
        </p:nvPicPr>
        <p:blipFill>
          <a:blip r:embed="rId5" cstate="print"/>
          <a:srcRect/>
          <a:stretch>
            <a:fillRect/>
          </a:stretch>
        </p:blipFill>
        <p:spPr bwMode="auto">
          <a:xfrm>
            <a:off x="1828800" y="2057400"/>
            <a:ext cx="901700" cy="388938"/>
          </a:xfrm>
          <a:prstGeom prst="rect">
            <a:avLst/>
          </a:prstGeom>
          <a:noFill/>
          <a:ln w="9525">
            <a:noFill/>
            <a:miter lim="800000"/>
            <a:headEnd/>
            <a:tailEnd/>
          </a:ln>
        </p:spPr>
      </p:pic>
      <p:pic>
        <p:nvPicPr>
          <p:cNvPr id="475141" name="Picture 5"/>
          <p:cNvPicPr>
            <a:picLocks noChangeAspect="1" noChangeArrowheads="1"/>
          </p:cNvPicPr>
          <p:nvPr/>
        </p:nvPicPr>
        <p:blipFill>
          <a:blip r:embed="rId6" cstate="print"/>
          <a:srcRect/>
          <a:stretch>
            <a:fillRect/>
          </a:stretch>
        </p:blipFill>
        <p:spPr bwMode="auto">
          <a:xfrm>
            <a:off x="8077200" y="1905000"/>
            <a:ext cx="271463" cy="546100"/>
          </a:xfrm>
          <a:prstGeom prst="rect">
            <a:avLst/>
          </a:prstGeom>
          <a:noFill/>
          <a:ln w="9525">
            <a:noFill/>
            <a:miter lim="800000"/>
            <a:headEnd/>
            <a:tailEnd/>
          </a:ln>
        </p:spPr>
      </p:pic>
      <p:pic>
        <p:nvPicPr>
          <p:cNvPr id="475142" name="Picture 6"/>
          <p:cNvPicPr>
            <a:picLocks noChangeAspect="1" noChangeArrowheads="1"/>
          </p:cNvPicPr>
          <p:nvPr/>
        </p:nvPicPr>
        <p:blipFill>
          <a:blip r:embed="rId7" cstate="print"/>
          <a:srcRect/>
          <a:stretch>
            <a:fillRect/>
          </a:stretch>
        </p:blipFill>
        <p:spPr bwMode="auto">
          <a:xfrm>
            <a:off x="5410200" y="2408238"/>
            <a:ext cx="1066800" cy="6397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5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513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51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51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51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513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513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751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457200" y="0"/>
            <a:ext cx="8229600" cy="1143000"/>
          </a:xfrm>
        </p:spPr>
        <p:txBody>
          <a:bodyPr/>
          <a:lstStyle/>
          <a:p>
            <a:pPr eaLnBrk="1" hangingPunct="1"/>
            <a:r>
              <a:rPr lang="en-US" smtClean="0"/>
              <a:t>Gold Standard</a:t>
            </a:r>
          </a:p>
        </p:txBody>
      </p:sp>
      <p:sp>
        <p:nvSpPr>
          <p:cNvPr id="448517" name="Rectangle 5"/>
          <p:cNvSpPr>
            <a:spLocks noGrp="1" noChangeArrowheads="1"/>
          </p:cNvSpPr>
          <p:nvPr>
            <p:ph type="body" idx="1"/>
          </p:nvPr>
        </p:nvSpPr>
        <p:spPr>
          <a:xfrm>
            <a:off x="381000" y="990600"/>
            <a:ext cx="8229600" cy="4525963"/>
          </a:xfrm>
        </p:spPr>
        <p:txBody>
          <a:bodyPr/>
          <a:lstStyle/>
          <a:p>
            <a:pPr eaLnBrk="1" hangingPunct="1">
              <a:lnSpc>
                <a:spcPct val="90000"/>
              </a:lnSpc>
            </a:pPr>
            <a:endParaRPr lang="en-US" smtClean="0"/>
          </a:p>
          <a:p>
            <a:pPr eaLnBrk="1" hangingPunct="1">
              <a:lnSpc>
                <a:spcPct val="90000"/>
              </a:lnSpc>
            </a:pPr>
            <a:r>
              <a:rPr lang="en-US" smtClean="0"/>
              <a:t>At the source of Hume’s </a:t>
            </a:r>
            <a:r>
              <a:rPr lang="en-US" smtClean="0">
                <a:hlinkClick r:id="rId3" action="ppaction://hlinksldjump"/>
              </a:rPr>
              <a:t>specie-flow mechanism</a:t>
            </a:r>
            <a:endParaRPr lang="en-US" smtClean="0"/>
          </a:p>
          <a:p>
            <a:pPr eaLnBrk="1" hangingPunct="1">
              <a:lnSpc>
                <a:spcPct val="90000"/>
              </a:lnSpc>
            </a:pPr>
            <a:r>
              <a:rPr lang="en-US" smtClean="0"/>
              <a:t>Gold standard is historic, but informative</a:t>
            </a:r>
          </a:p>
          <a:p>
            <a:pPr lvl="1" eaLnBrk="1" hangingPunct="1">
              <a:lnSpc>
                <a:spcPct val="90000"/>
              </a:lnSpc>
            </a:pPr>
            <a:r>
              <a:rPr lang="en-US" smtClean="0"/>
              <a:t>Established inadvertently by </a:t>
            </a:r>
            <a:r>
              <a:rPr lang="en-US" smtClean="0">
                <a:hlinkClick r:id="rId4" action="ppaction://hlinksldjump"/>
              </a:rPr>
              <a:t>Newton</a:t>
            </a:r>
            <a:r>
              <a:rPr lang="en-US" smtClean="0"/>
              <a:t> who set the silver price of gold too high</a:t>
            </a:r>
          </a:p>
          <a:p>
            <a:pPr lvl="2" eaLnBrk="1" hangingPunct="1">
              <a:lnSpc>
                <a:spcPct val="90000"/>
              </a:lnSpc>
            </a:pPr>
            <a:r>
              <a:rPr lang="en-US" smtClean="0"/>
              <a:t>Newton though supply and demand would lower the silver price of gold</a:t>
            </a:r>
          </a:p>
          <a:p>
            <a:pPr lvl="2" eaLnBrk="1" hangingPunct="1">
              <a:lnSpc>
                <a:spcPct val="90000"/>
              </a:lnSpc>
            </a:pPr>
            <a:r>
              <a:rPr lang="en-US" smtClean="0"/>
              <a:t>Instead, Gresham’s law drove silver out of Britain</a:t>
            </a:r>
          </a:p>
          <a:p>
            <a:pPr eaLnBrk="1" hangingPunct="1">
              <a:lnSpc>
                <a:spcPct val="90000"/>
              </a:lnSpc>
            </a:pPr>
            <a:r>
              <a:rPr lang="en-US" smtClean="0">
                <a:hlinkClick r:id="rId5" action="ppaction://hlinksldjump"/>
              </a:rPr>
              <a:t>Rule based system</a:t>
            </a:r>
            <a:r>
              <a:rPr lang="en-US" smtClean="0"/>
              <a:t>, but not organized</a:t>
            </a:r>
          </a:p>
          <a:p>
            <a:pPr lvl="1" eaLnBrk="1" hangingPunct="1">
              <a:lnSpc>
                <a:spcPct val="90000"/>
              </a:lnSpc>
            </a:pPr>
            <a:r>
              <a:rPr lang="en-US" smtClean="0"/>
              <a:t>Rules, 1-3 key</a:t>
            </a:r>
          </a:p>
          <a:p>
            <a:pPr lvl="1" eaLnBrk="1" hangingPunct="1">
              <a:lnSpc>
                <a:spcPct val="90000"/>
              </a:lnSpc>
            </a:pPr>
            <a:r>
              <a:rPr lang="en-US" smtClean="0"/>
              <a:t>Rules 4-6 crucial for smooth operation of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85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85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85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851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851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851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851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85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0"/>
            <a:ext cx="8229600" cy="1143000"/>
          </a:xfrm>
        </p:spPr>
        <p:txBody>
          <a:bodyPr/>
          <a:lstStyle/>
          <a:p>
            <a:pPr eaLnBrk="1" hangingPunct="1"/>
            <a:r>
              <a:rPr lang="en-US" smtClean="0"/>
              <a:t>Flow Supply</a:t>
            </a:r>
          </a:p>
        </p:txBody>
      </p:sp>
      <p:pic>
        <p:nvPicPr>
          <p:cNvPr id="27651" name="Picture 4"/>
          <p:cNvPicPr>
            <a:picLocks noChangeAspect="1" noChangeArrowheads="1"/>
          </p:cNvPicPr>
          <p:nvPr/>
        </p:nvPicPr>
        <p:blipFill>
          <a:blip r:embed="rId3" cstate="print"/>
          <a:srcRect/>
          <a:stretch>
            <a:fillRect/>
          </a:stretch>
        </p:blipFill>
        <p:spPr bwMode="auto">
          <a:xfrm>
            <a:off x="1143000" y="838200"/>
            <a:ext cx="6873875" cy="5715000"/>
          </a:xfrm>
          <a:prstGeom prst="rect">
            <a:avLst/>
          </a:prstGeom>
          <a:noFill/>
          <a:ln w="9525">
            <a:noFill/>
            <a:miter lim="800000"/>
            <a:headEnd/>
            <a:tailEnd/>
          </a:ln>
        </p:spPr>
      </p:pic>
      <p:sp>
        <p:nvSpPr>
          <p:cNvPr id="4" name="TextBox 3"/>
          <p:cNvSpPr txBox="1"/>
          <p:nvPr/>
        </p:nvSpPr>
        <p:spPr>
          <a:xfrm>
            <a:off x="3657600" y="1828800"/>
            <a:ext cx="2819400" cy="1077218"/>
          </a:xfrm>
          <a:prstGeom prst="rect">
            <a:avLst/>
          </a:prstGeom>
          <a:noFill/>
        </p:spPr>
        <p:txBody>
          <a:bodyPr wrap="square" rtlCol="0">
            <a:spAutoFit/>
          </a:bodyPr>
          <a:lstStyle/>
          <a:p>
            <a:r>
              <a:rPr lang="en-US" sz="1600" dirty="0" smtClean="0"/>
              <a:t>Remember that flow demand is negative, so when the curves intersect the net flow of gold is zero</a:t>
            </a:r>
            <a:endParaRPr lang="en-US" sz="1600" dirty="0"/>
          </a:p>
        </p:txBody>
      </p:sp>
      <p:cxnSp>
        <p:nvCxnSpPr>
          <p:cNvPr id="6" name="Straight Arrow Connector 5"/>
          <p:cNvCxnSpPr/>
          <p:nvPr/>
        </p:nvCxnSpPr>
        <p:spPr>
          <a:xfrm rot="10800000" flipV="1">
            <a:off x="3962400" y="3048000"/>
            <a:ext cx="8382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eaLnBrk="1" hangingPunct="1"/>
            <a:r>
              <a:rPr lang="en-US" smtClean="0">
                <a:hlinkClick r:id="rId4" action="ppaction://hlinksldjump"/>
              </a:rPr>
              <a:t>Stock-flow</a:t>
            </a:r>
            <a:endParaRPr lang="en-US" smtClean="0"/>
          </a:p>
        </p:txBody>
      </p:sp>
      <p:pic>
        <p:nvPicPr>
          <p:cNvPr id="28675" name="Picture 5"/>
          <p:cNvPicPr>
            <a:picLocks noChangeAspect="1" noChangeArrowheads="1"/>
          </p:cNvPicPr>
          <p:nvPr/>
        </p:nvPicPr>
        <p:blipFill>
          <a:blip r:embed="rId5" cstate="print"/>
          <a:srcRect/>
          <a:stretch>
            <a:fillRect/>
          </a:stretch>
        </p:blipFill>
        <p:spPr bwMode="auto">
          <a:xfrm>
            <a:off x="0" y="1143000"/>
            <a:ext cx="9144000" cy="4178300"/>
          </a:xfrm>
          <a:prstGeom prst="rect">
            <a:avLst/>
          </a:prstGeom>
          <a:noFill/>
          <a:ln w="9525">
            <a:noFill/>
            <a:miter lim="800000"/>
            <a:headEnd/>
            <a:tailEnd/>
          </a:ln>
        </p:spPr>
      </p:pic>
      <p:sp>
        <p:nvSpPr>
          <p:cNvPr id="5" name="Right Brace 4"/>
          <p:cNvSpPr/>
          <p:nvPr/>
        </p:nvSpPr>
        <p:spPr>
          <a:xfrm rot="16200000">
            <a:off x="6477000" y="2514600"/>
            <a:ext cx="762000" cy="9144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6" name="Object 5"/>
          <p:cNvGraphicFramePr>
            <a:graphicFrameLocks noChangeAspect="1"/>
          </p:cNvGraphicFramePr>
          <p:nvPr/>
        </p:nvGraphicFramePr>
        <p:xfrm>
          <a:off x="6324600" y="2133600"/>
          <a:ext cx="922111" cy="339725"/>
        </p:xfrm>
        <a:graphic>
          <a:graphicData uri="http://schemas.openxmlformats.org/presentationml/2006/ole">
            <p:oleObj spid="_x0000_s28676" name="Equation" r:id="rId6" imgW="482400" imgH="177480" progId="Equation.DSMT4">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0"/>
            <a:ext cx="8229600" cy="1143000"/>
          </a:xfrm>
        </p:spPr>
        <p:txBody>
          <a:bodyPr/>
          <a:lstStyle/>
          <a:p>
            <a:pPr eaLnBrk="1" hangingPunct="1"/>
            <a:r>
              <a:rPr lang="en-US" smtClean="0"/>
              <a:t>Open Economy Version</a:t>
            </a:r>
          </a:p>
        </p:txBody>
      </p:sp>
      <p:sp>
        <p:nvSpPr>
          <p:cNvPr id="480259" name="Rectangle 3"/>
          <p:cNvSpPr>
            <a:spLocks noGrp="1" noChangeArrowheads="1"/>
          </p:cNvSpPr>
          <p:nvPr>
            <p:ph type="body" idx="1"/>
          </p:nvPr>
        </p:nvSpPr>
        <p:spPr>
          <a:xfrm>
            <a:off x="457200" y="914400"/>
            <a:ext cx="8229600" cy="4525963"/>
          </a:xfrm>
        </p:spPr>
        <p:txBody>
          <a:bodyPr/>
          <a:lstStyle/>
          <a:p>
            <a:pPr eaLnBrk="1" hangingPunct="1"/>
            <a:r>
              <a:rPr lang="en-US" dirty="0" smtClean="0"/>
              <a:t>How to modify model for open economy?</a:t>
            </a:r>
          </a:p>
          <a:p>
            <a:pPr lvl="1" eaLnBrk="1" hangingPunct="1"/>
            <a:r>
              <a:rPr lang="en-US" dirty="0" smtClean="0"/>
              <a:t>All we do is replace the flow supply function with export function and flow demand function with import demand function</a:t>
            </a:r>
          </a:p>
          <a:p>
            <a:pPr lvl="1" eaLnBrk="1" hangingPunct="1"/>
            <a:r>
              <a:rPr lang="en-US" dirty="0" smtClean="0"/>
              <a:t>Net gold supply now depends on international trade in goods and services.</a:t>
            </a:r>
          </a:p>
          <a:p>
            <a:pPr lvl="2" eaLnBrk="1" hangingPunct="1"/>
            <a:r>
              <a:rPr lang="en-US" dirty="0" smtClean="0"/>
              <a:t>i.e., on trade balance</a:t>
            </a:r>
          </a:p>
          <a:p>
            <a:pPr lvl="2" eaLnBrk="1" hangingPunct="1"/>
            <a:r>
              <a:rPr lang="en-US" dirty="0" smtClean="0"/>
              <a:t>Trade balance depends on relative prices and incomes,</a:t>
            </a:r>
          </a:p>
          <a:p>
            <a:pPr lvl="2" eaLnBrk="1" hangingPunct="1"/>
            <a:endParaRPr lang="en-US" dirty="0" smtClean="0"/>
          </a:p>
          <a:p>
            <a:pPr lvl="2" eaLnBrk="1" hangingPunct="1"/>
            <a:endParaRPr lang="en-US" dirty="0" smtClean="0"/>
          </a:p>
          <a:p>
            <a:pPr lvl="1" eaLnBrk="1" hangingPunct="1"/>
            <a:r>
              <a:rPr lang="en-US" dirty="0" smtClean="0"/>
              <a:t>Implies flow supply of gold changes faster</a:t>
            </a:r>
          </a:p>
          <a:p>
            <a:pPr lvl="2" eaLnBrk="1" hangingPunct="1"/>
            <a:r>
              <a:rPr lang="en-US" dirty="0" smtClean="0"/>
              <a:t>Don’t need to discover gold, we can import gold</a:t>
            </a:r>
          </a:p>
          <a:p>
            <a:pPr lvl="1" eaLnBrk="1" hangingPunct="1"/>
            <a:endParaRPr lang="en-US" dirty="0" smtClean="0"/>
          </a:p>
        </p:txBody>
      </p:sp>
      <p:graphicFrame>
        <p:nvGraphicFramePr>
          <p:cNvPr id="5" name="Object 4"/>
          <p:cNvGraphicFramePr>
            <a:graphicFrameLocks noChangeAspect="1"/>
          </p:cNvGraphicFramePr>
          <p:nvPr/>
        </p:nvGraphicFramePr>
        <p:xfrm>
          <a:off x="2346325" y="4724400"/>
          <a:ext cx="4149725" cy="801688"/>
        </p:xfrm>
        <a:graphic>
          <a:graphicData uri="http://schemas.openxmlformats.org/presentationml/2006/ole">
            <p:oleObj spid="_x0000_s29701" name="Equation" r:id="rId4" imgW="2234880" imgH="431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02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025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02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eaLnBrk="1" hangingPunct="1"/>
            <a:r>
              <a:rPr lang="en-US" smtClean="0"/>
              <a:t>Open Economy Version</a:t>
            </a:r>
          </a:p>
        </p:txBody>
      </p:sp>
      <p:pic>
        <p:nvPicPr>
          <p:cNvPr id="30723" name="Picture 5"/>
          <p:cNvPicPr>
            <a:picLocks noChangeAspect="1" noChangeArrowheads="1"/>
          </p:cNvPicPr>
          <p:nvPr/>
        </p:nvPicPr>
        <p:blipFill>
          <a:blip r:embed="rId3" cstate="print"/>
          <a:srcRect/>
          <a:stretch>
            <a:fillRect/>
          </a:stretch>
        </p:blipFill>
        <p:spPr bwMode="auto">
          <a:xfrm>
            <a:off x="0" y="1219200"/>
            <a:ext cx="9144000" cy="4043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49905" name="Object 17"/>
          <p:cNvGraphicFramePr>
            <a:graphicFrameLocks noChangeAspect="1"/>
          </p:cNvGraphicFramePr>
          <p:nvPr>
            <p:ph type="title"/>
          </p:nvPr>
        </p:nvGraphicFramePr>
        <p:xfrm>
          <a:off x="1447800" y="2514600"/>
          <a:ext cx="190500" cy="203200"/>
        </p:xfrm>
        <a:graphic>
          <a:graphicData uri="http://schemas.openxmlformats.org/presentationml/2006/ole">
            <p:oleObj spid="_x0000_s6146" name="Equation" r:id="rId4" imgW="190440" imgH="203040" progId="Equation.COEE2">
              <p:embed/>
            </p:oleObj>
          </a:graphicData>
        </a:graphic>
      </p:graphicFrame>
      <p:graphicFrame>
        <p:nvGraphicFramePr>
          <p:cNvPr id="549896" name="Object 8"/>
          <p:cNvGraphicFramePr>
            <a:graphicFrameLocks noChangeAspect="1"/>
          </p:cNvGraphicFramePr>
          <p:nvPr>
            <p:ph sz="half" idx="4294967295"/>
          </p:nvPr>
        </p:nvGraphicFramePr>
        <p:xfrm>
          <a:off x="0" y="3429000"/>
          <a:ext cx="431800" cy="444500"/>
        </p:xfrm>
        <a:graphic>
          <a:graphicData uri="http://schemas.openxmlformats.org/presentationml/2006/ole">
            <p:oleObj spid="_x0000_s6147" name="Equation" r:id="rId5" imgW="431640" imgH="444240" progId="Equation.COEE2">
              <p:embed/>
            </p:oleObj>
          </a:graphicData>
        </a:graphic>
      </p:graphicFrame>
      <p:pic>
        <p:nvPicPr>
          <p:cNvPr id="549893" name="Picture 5"/>
          <p:cNvPicPr>
            <a:picLocks noChangeAspect="1" noChangeArrowheads="1"/>
          </p:cNvPicPr>
          <p:nvPr/>
        </p:nvPicPr>
        <p:blipFill>
          <a:blip r:embed="rId6" cstate="print"/>
          <a:srcRect/>
          <a:stretch>
            <a:fillRect/>
          </a:stretch>
        </p:blipFill>
        <p:spPr bwMode="auto">
          <a:xfrm>
            <a:off x="-152400" y="2057400"/>
            <a:ext cx="9296400" cy="3733800"/>
          </a:xfrm>
          <a:prstGeom prst="rect">
            <a:avLst/>
          </a:prstGeom>
          <a:noFill/>
          <a:ln w="9525">
            <a:noFill/>
            <a:miter lim="800000"/>
            <a:headEnd/>
            <a:tailEnd/>
          </a:ln>
        </p:spPr>
      </p:pic>
      <p:sp>
        <p:nvSpPr>
          <p:cNvPr id="549894" name="Arc 6"/>
          <p:cNvSpPr>
            <a:spLocks/>
          </p:cNvSpPr>
          <p:nvPr/>
        </p:nvSpPr>
        <p:spPr bwMode="auto">
          <a:xfrm flipH="1" flipV="1">
            <a:off x="1600200" y="2895600"/>
            <a:ext cx="1905000" cy="18288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US"/>
          </a:p>
        </p:txBody>
      </p:sp>
      <p:sp>
        <p:nvSpPr>
          <p:cNvPr id="549895" name="Line 7"/>
          <p:cNvSpPr>
            <a:spLocks noChangeShapeType="1"/>
          </p:cNvSpPr>
          <p:nvPr/>
        </p:nvSpPr>
        <p:spPr bwMode="auto">
          <a:xfrm>
            <a:off x="685800" y="3733800"/>
            <a:ext cx="6705600" cy="0"/>
          </a:xfrm>
          <a:prstGeom prst="line">
            <a:avLst/>
          </a:prstGeom>
          <a:noFill/>
          <a:ln w="9525">
            <a:solidFill>
              <a:schemeClr val="tx1"/>
            </a:solidFill>
            <a:prstDash val="dashDot"/>
            <a:round/>
            <a:headEnd/>
            <a:tailEnd/>
          </a:ln>
        </p:spPr>
        <p:txBody>
          <a:bodyPr/>
          <a:lstStyle/>
          <a:p>
            <a:endParaRPr lang="en-US"/>
          </a:p>
        </p:txBody>
      </p:sp>
      <p:graphicFrame>
        <p:nvGraphicFramePr>
          <p:cNvPr id="549899" name="Object 11"/>
          <p:cNvGraphicFramePr>
            <a:graphicFrameLocks noChangeAspect="1"/>
          </p:cNvGraphicFramePr>
          <p:nvPr>
            <p:ph sz="half" idx="4294967295"/>
          </p:nvPr>
        </p:nvGraphicFramePr>
        <p:xfrm>
          <a:off x="6400800" y="3213100"/>
          <a:ext cx="647700" cy="215900"/>
        </p:xfrm>
        <a:graphic>
          <a:graphicData uri="http://schemas.openxmlformats.org/presentationml/2006/ole">
            <p:oleObj spid="_x0000_s6148" name="Equation" r:id="rId7" imgW="495000" imgH="164880" progId="Equation.COEE2">
              <p:embed/>
            </p:oleObj>
          </a:graphicData>
        </a:graphic>
      </p:graphicFrame>
      <p:sp>
        <p:nvSpPr>
          <p:cNvPr id="549902" name="Line 14"/>
          <p:cNvSpPr>
            <a:spLocks noChangeShapeType="1"/>
          </p:cNvSpPr>
          <p:nvPr/>
        </p:nvSpPr>
        <p:spPr bwMode="auto">
          <a:xfrm flipV="1">
            <a:off x="1828800" y="2514600"/>
            <a:ext cx="0" cy="2819400"/>
          </a:xfrm>
          <a:prstGeom prst="line">
            <a:avLst/>
          </a:prstGeom>
          <a:noFill/>
          <a:ln w="9525">
            <a:solidFill>
              <a:schemeClr val="tx1"/>
            </a:solidFill>
            <a:round/>
            <a:headEnd/>
            <a:tailEnd/>
          </a:ln>
        </p:spPr>
        <p:txBody>
          <a:bodyPr/>
          <a:lstStyle/>
          <a:p>
            <a:endParaRPr lang="en-US"/>
          </a:p>
        </p:txBody>
      </p:sp>
      <p:sp>
        <p:nvSpPr>
          <p:cNvPr id="6154"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549903" name="Object 15"/>
          <p:cNvGraphicFramePr>
            <a:graphicFrameLocks noChangeAspect="1"/>
          </p:cNvGraphicFramePr>
          <p:nvPr/>
        </p:nvGraphicFramePr>
        <p:xfrm>
          <a:off x="2209800" y="5334000"/>
          <a:ext cx="304800" cy="304800"/>
        </p:xfrm>
        <a:graphic>
          <a:graphicData uri="http://schemas.openxmlformats.org/presentationml/2006/ole">
            <p:oleObj spid="_x0000_s6149" name="Equation" r:id="rId8" imgW="203024" imgH="203024" progId="Equation.3">
              <p:embed/>
            </p:oleObj>
          </a:graphicData>
        </a:graphic>
      </p:graphicFrame>
      <p:sp>
        <p:nvSpPr>
          <p:cNvPr id="6155" name="Text Box 19"/>
          <p:cNvSpPr txBox="1">
            <a:spLocks noChangeArrowheads="1"/>
          </p:cNvSpPr>
          <p:nvPr/>
        </p:nvSpPr>
        <p:spPr bwMode="auto">
          <a:xfrm>
            <a:off x="457200" y="381000"/>
            <a:ext cx="8077200" cy="579438"/>
          </a:xfrm>
          <a:prstGeom prst="rect">
            <a:avLst/>
          </a:prstGeom>
          <a:noFill/>
          <a:ln w="9525">
            <a:noFill/>
            <a:miter lim="800000"/>
            <a:headEnd/>
            <a:tailEnd/>
          </a:ln>
        </p:spPr>
        <p:txBody>
          <a:bodyPr>
            <a:spAutoFit/>
          </a:bodyPr>
          <a:lstStyle/>
          <a:p>
            <a:pPr>
              <a:spcBef>
                <a:spcPct val="50000"/>
              </a:spcBef>
            </a:pPr>
            <a:r>
              <a:rPr lang="en-US" sz="3200">
                <a:solidFill>
                  <a:srgbClr val="003366"/>
                </a:solidFill>
                <a:latin typeface="Garamond" pitchFamily="18" charset="0"/>
              </a:rPr>
              <a:t>Increase in Money Demand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98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989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98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989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99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4989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grpId="0" nodeType="clickEffect">
                                  <p:stCondLst>
                                    <p:cond delay="0"/>
                                  </p:stCondLst>
                                  <p:childTnLst>
                                    <p:animMotion origin="layout" path="M 0 -6.93642E-7 L 0.06667 0.00555 " pathEditMode="relative" rAng="0" ptsTypes="AA">
                                      <p:cBhvr>
                                        <p:cTn id="24" dur="2000" fill="hold"/>
                                        <p:tgtEl>
                                          <p:spTgt spid="549902"/>
                                        </p:tgtEl>
                                        <p:attrNameLst>
                                          <p:attrName>ppt_x</p:attrName>
                                          <p:attrName>ppt_y</p:attrName>
                                        </p:attrNameLst>
                                      </p:cBhvr>
                                      <p:rCtr x="33" y="3"/>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499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4" grpId="0" animBg="1"/>
      <p:bldP spid="549895" grpId="0" animBg="1"/>
      <p:bldP spid="549902"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hangingPunct="1"/>
            <a:r>
              <a:rPr lang="en-US" smtClean="0"/>
              <a:t>An Increase in </a:t>
            </a:r>
            <a:r>
              <a:rPr lang="en-US" smtClean="0">
                <a:hlinkClick r:id="rId3" action="ppaction://hlinksldjump"/>
              </a:rPr>
              <a:t>Money Demand</a:t>
            </a:r>
            <a:endParaRPr lang="en-US" smtClean="0"/>
          </a:p>
        </p:txBody>
      </p:sp>
      <p:pic>
        <p:nvPicPr>
          <p:cNvPr id="31747" name="Picture 406"/>
          <p:cNvPicPr>
            <a:picLocks noChangeAspect="1" noChangeArrowheads="1"/>
          </p:cNvPicPr>
          <p:nvPr/>
        </p:nvPicPr>
        <p:blipFill>
          <a:blip r:embed="rId4" cstate="print"/>
          <a:srcRect/>
          <a:stretch>
            <a:fillRect/>
          </a:stretch>
        </p:blipFill>
        <p:spPr bwMode="auto">
          <a:xfrm>
            <a:off x="228600" y="1981200"/>
            <a:ext cx="8686800" cy="34893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0"/>
            <a:ext cx="8229600" cy="1143000"/>
          </a:xfrm>
        </p:spPr>
        <p:txBody>
          <a:bodyPr/>
          <a:lstStyle/>
          <a:p>
            <a:pPr eaLnBrk="1" hangingPunct="1"/>
            <a:r>
              <a:rPr lang="en-US" smtClean="0"/>
              <a:t>Implication</a:t>
            </a:r>
          </a:p>
        </p:txBody>
      </p:sp>
      <p:sp>
        <p:nvSpPr>
          <p:cNvPr id="483331" name="Rectangle 3"/>
          <p:cNvSpPr>
            <a:spLocks noGrp="1" noChangeArrowheads="1"/>
          </p:cNvSpPr>
          <p:nvPr>
            <p:ph type="body" idx="1"/>
          </p:nvPr>
        </p:nvSpPr>
        <p:spPr>
          <a:xfrm>
            <a:off x="457200" y="914400"/>
            <a:ext cx="8229600" cy="4525963"/>
          </a:xfrm>
        </p:spPr>
        <p:txBody>
          <a:bodyPr/>
          <a:lstStyle/>
          <a:p>
            <a:pPr eaLnBrk="1" hangingPunct="1"/>
            <a:r>
              <a:rPr lang="en-US" dirty="0" smtClean="0"/>
              <a:t>Gold standard is a price level anchor</a:t>
            </a:r>
          </a:p>
          <a:p>
            <a:pPr eaLnBrk="1" hangingPunct="1"/>
            <a:r>
              <a:rPr lang="en-US" dirty="0" smtClean="0"/>
              <a:t>Suppose </a:t>
            </a:r>
            <a:r>
              <a:rPr lang="en-US" dirty="0" smtClean="0">
                <a:hlinkClick r:id="rId3" action="ppaction://hlinksldjump"/>
              </a:rPr>
              <a:t>money demand increases</a:t>
            </a:r>
            <a:endParaRPr lang="en-US" dirty="0" smtClean="0"/>
          </a:p>
          <a:p>
            <a:pPr lvl="1" eaLnBrk="1" hangingPunct="1"/>
            <a:r>
              <a:rPr lang="en-US" dirty="0" smtClean="0"/>
              <a:t>This causes relative price of gold to rise (price level falls)</a:t>
            </a:r>
          </a:p>
          <a:p>
            <a:pPr lvl="1" eaLnBrk="1" hangingPunct="1"/>
            <a:r>
              <a:rPr lang="en-US" dirty="0" smtClean="0"/>
              <a:t>Could cause recession in short run</a:t>
            </a:r>
          </a:p>
          <a:p>
            <a:pPr lvl="1" eaLnBrk="1" hangingPunct="1"/>
            <a:r>
              <a:rPr lang="en-US" dirty="0" smtClean="0"/>
              <a:t>But gold production increases and stock of gold rises</a:t>
            </a:r>
          </a:p>
          <a:p>
            <a:pPr lvl="1" eaLnBrk="1" hangingPunct="1"/>
            <a:r>
              <a:rPr lang="en-US" dirty="0" smtClean="0"/>
              <a:t>We return to old relative price of gold</a:t>
            </a:r>
          </a:p>
          <a:p>
            <a:pPr eaLnBrk="1" hangingPunct="1"/>
            <a:r>
              <a:rPr lang="en-US" dirty="0" smtClean="0"/>
              <a:t>What if we lost competitiveness?</a:t>
            </a:r>
          </a:p>
          <a:p>
            <a:pPr lvl="1" eaLnBrk="1" hangingPunct="1"/>
            <a:r>
              <a:rPr lang="en-US" dirty="0" smtClean="0"/>
              <a:t>Lose gold at initial relative prices =&gt; </a:t>
            </a:r>
            <a:r>
              <a:rPr lang="el-GR" dirty="0" smtClean="0"/>
              <a:t>Δ</a:t>
            </a:r>
            <a:r>
              <a:rPr lang="en-US" dirty="0" smtClean="0"/>
              <a:t>G &lt; 0</a:t>
            </a:r>
          </a:p>
          <a:p>
            <a:pPr lvl="1" eaLnBrk="1" hangingPunct="1"/>
            <a:r>
              <a:rPr lang="en-US" dirty="0" smtClean="0"/>
              <a:t>=&gt; P falls, so TB restored</a:t>
            </a:r>
          </a:p>
          <a:p>
            <a:pPr lvl="1" eaLnBrk="1" hangingPunct="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33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33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33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33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33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lstStyle/>
          <a:p>
            <a:r>
              <a:rPr lang="en-US" dirty="0" smtClean="0"/>
              <a:t>Decline in Competitiveness</a:t>
            </a:r>
            <a:endParaRPr lang="en-US" dirty="0"/>
          </a:p>
        </p:txBody>
      </p:sp>
      <p:pic>
        <p:nvPicPr>
          <p:cNvPr id="139289" name="Picture 25"/>
          <p:cNvPicPr>
            <a:picLocks noChangeAspect="1" noChangeArrowheads="1"/>
          </p:cNvPicPr>
          <p:nvPr/>
        </p:nvPicPr>
        <p:blipFill>
          <a:blip r:embed="rId3" cstate="print"/>
          <a:srcRect/>
          <a:stretch>
            <a:fillRect/>
          </a:stretch>
        </p:blipFill>
        <p:spPr bwMode="auto">
          <a:xfrm>
            <a:off x="211979" y="2209800"/>
            <a:ext cx="8703421" cy="3349626"/>
          </a:xfrm>
          <a:prstGeom prst="rect">
            <a:avLst/>
          </a:prstGeom>
          <a:noFill/>
          <a:ln w="9525">
            <a:noFill/>
            <a:miter lim="800000"/>
            <a:headEnd/>
            <a:tailEnd/>
          </a:ln>
          <a:effectLst/>
        </p:spPr>
      </p:pic>
      <p:sp>
        <p:nvSpPr>
          <p:cNvPr id="32" name="TextBox 31"/>
          <p:cNvSpPr txBox="1"/>
          <p:nvPr/>
        </p:nvSpPr>
        <p:spPr>
          <a:xfrm>
            <a:off x="2438400" y="1134070"/>
            <a:ext cx="4724400" cy="923330"/>
          </a:xfrm>
          <a:prstGeom prst="rect">
            <a:avLst/>
          </a:prstGeom>
          <a:noFill/>
          <a:ln>
            <a:solidFill>
              <a:schemeClr val="tx1"/>
            </a:solidFill>
          </a:ln>
        </p:spPr>
        <p:txBody>
          <a:bodyPr wrap="square" rtlCol="0">
            <a:spAutoFit/>
          </a:bodyPr>
          <a:lstStyle/>
          <a:p>
            <a:r>
              <a:rPr lang="en-US" dirty="0" smtClean="0"/>
              <a:t>Decline in competitiveness causes gold outflow and the price level to fall, restoring trade balance</a:t>
            </a:r>
            <a:endParaRPr lang="en-US" dirty="0"/>
          </a:p>
        </p:txBody>
      </p:sp>
      <p:cxnSp>
        <p:nvCxnSpPr>
          <p:cNvPr id="34" name="Straight Arrow Connector 33"/>
          <p:cNvCxnSpPr/>
          <p:nvPr/>
        </p:nvCxnSpPr>
        <p:spPr>
          <a:xfrm>
            <a:off x="4572000" y="2057400"/>
            <a:ext cx="2286000" cy="1600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flipV="1">
            <a:off x="1371600" y="2057400"/>
            <a:ext cx="3200400" cy="914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91400" y="4419600"/>
            <a:ext cx="1524000" cy="523220"/>
          </a:xfrm>
          <a:prstGeom prst="rect">
            <a:avLst/>
          </a:prstGeom>
          <a:noFill/>
        </p:spPr>
        <p:txBody>
          <a:bodyPr wrap="square" rtlCol="0">
            <a:spAutoFit/>
          </a:bodyPr>
          <a:lstStyle/>
          <a:p>
            <a:r>
              <a:rPr lang="en-US" sz="1400" dirty="0" smtClean="0"/>
              <a:t>Decline in competitiveness</a:t>
            </a:r>
            <a:endParaRPr lang="en-US" sz="1400" dirty="0"/>
          </a:p>
        </p:txBody>
      </p:sp>
      <p:cxnSp>
        <p:nvCxnSpPr>
          <p:cNvPr id="9" name="Straight Arrow Connector 8"/>
          <p:cNvCxnSpPr/>
          <p:nvPr/>
        </p:nvCxnSpPr>
        <p:spPr>
          <a:xfrm rot="10800000">
            <a:off x="6705600" y="3733800"/>
            <a:ext cx="9144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0"/>
            <a:ext cx="8229600" cy="1143000"/>
          </a:xfrm>
        </p:spPr>
        <p:txBody>
          <a:bodyPr/>
          <a:lstStyle/>
          <a:p>
            <a:pPr eaLnBrk="1" hangingPunct="1"/>
            <a:r>
              <a:rPr lang="en-US" smtClean="0"/>
              <a:t>Rules of the Game</a:t>
            </a:r>
          </a:p>
        </p:txBody>
      </p:sp>
      <p:sp>
        <p:nvSpPr>
          <p:cNvPr id="484355" name="Rectangle 3"/>
          <p:cNvSpPr>
            <a:spLocks noGrp="1" noChangeArrowheads="1"/>
          </p:cNvSpPr>
          <p:nvPr>
            <p:ph type="body" idx="1"/>
          </p:nvPr>
        </p:nvSpPr>
        <p:spPr>
          <a:xfrm>
            <a:off x="457200" y="1066800"/>
            <a:ext cx="8229600" cy="4525963"/>
          </a:xfrm>
        </p:spPr>
        <p:txBody>
          <a:bodyPr/>
          <a:lstStyle/>
          <a:p>
            <a:pPr eaLnBrk="1" hangingPunct="1"/>
            <a:r>
              <a:rPr lang="en-US" sz="2800" dirty="0" smtClean="0"/>
              <a:t>Major difference between model and reality</a:t>
            </a:r>
          </a:p>
          <a:p>
            <a:pPr lvl="1" eaLnBrk="1" hangingPunct="1"/>
            <a:r>
              <a:rPr lang="en-US" sz="2400" dirty="0" smtClean="0"/>
              <a:t>Gold flows were not that large</a:t>
            </a:r>
          </a:p>
          <a:p>
            <a:pPr lvl="1" eaLnBrk="1" hangingPunct="1"/>
            <a:r>
              <a:rPr lang="en-US" sz="2400" dirty="0" smtClean="0"/>
              <a:t>Why?</a:t>
            </a:r>
          </a:p>
          <a:p>
            <a:pPr lvl="2" eaLnBrk="1" hangingPunct="1"/>
            <a:r>
              <a:rPr lang="en-US" sz="2000" dirty="0" smtClean="0"/>
              <a:t>Monetary policy utilized to prevent them</a:t>
            </a:r>
          </a:p>
          <a:p>
            <a:pPr lvl="2" eaLnBrk="1" hangingPunct="1"/>
            <a:r>
              <a:rPr lang="en-US" sz="2000" dirty="0" smtClean="0"/>
              <a:t>Anticipating gold flows and offsetting them</a:t>
            </a:r>
          </a:p>
          <a:p>
            <a:pPr lvl="1" eaLnBrk="1" hangingPunct="1"/>
            <a:r>
              <a:rPr lang="en-US" sz="2400" dirty="0" smtClean="0"/>
              <a:t>Keynes called this playing by the rules of the game:</a:t>
            </a:r>
          </a:p>
          <a:p>
            <a:pPr lvl="2" eaLnBrk="1" hangingPunct="1"/>
            <a:r>
              <a:rPr lang="en-US" sz="2000" dirty="0" smtClean="0"/>
              <a:t>The gold outflow will lead to a tightening of domestic credit and a deflation in the price level</a:t>
            </a:r>
          </a:p>
          <a:p>
            <a:pPr lvl="2" eaLnBrk="1" hangingPunct="1"/>
            <a:r>
              <a:rPr lang="en-US" sz="2000" dirty="0" smtClean="0"/>
              <a:t>Anticipating this outflow the central bank tightens before the outflow of gold occurs. Deflation and restoration of balance occurs before gold flows out</a:t>
            </a:r>
          </a:p>
          <a:p>
            <a:pPr lvl="1" eaLnBrk="1" hangingPunct="1"/>
            <a:r>
              <a:rPr lang="en-US" dirty="0" smtClean="0"/>
              <a:t>Why “play by these rules”? </a:t>
            </a:r>
          </a:p>
          <a:p>
            <a:pPr lvl="2" eaLnBrk="1" hangingPunct="1"/>
            <a:r>
              <a:rPr lang="en-US" dirty="0" smtClean="0"/>
              <a:t>To avoid the loss of gold that would otherwise occur.</a:t>
            </a:r>
          </a:p>
          <a:p>
            <a:pPr lvl="2" eaLnBrk="1" hangingPunct="1"/>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4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4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43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43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43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43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43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435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435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843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7200" y="0"/>
            <a:ext cx="8229600" cy="1143000"/>
          </a:xfrm>
        </p:spPr>
        <p:txBody>
          <a:bodyPr/>
          <a:lstStyle/>
          <a:p>
            <a:pPr eaLnBrk="1" hangingPunct="1"/>
            <a:r>
              <a:rPr lang="en-US" smtClean="0"/>
              <a:t>Example</a:t>
            </a:r>
          </a:p>
        </p:txBody>
      </p:sp>
      <p:sp>
        <p:nvSpPr>
          <p:cNvPr id="488451" name="Rectangle 3"/>
          <p:cNvSpPr>
            <a:spLocks noGrp="1" noChangeArrowheads="1"/>
          </p:cNvSpPr>
          <p:nvPr>
            <p:ph type="body" sz="half" idx="1"/>
          </p:nvPr>
        </p:nvSpPr>
        <p:spPr>
          <a:xfrm>
            <a:off x="457200" y="838200"/>
            <a:ext cx="8077200" cy="4525963"/>
          </a:xfrm>
        </p:spPr>
        <p:txBody>
          <a:bodyPr/>
          <a:lstStyle/>
          <a:p>
            <a:pPr eaLnBrk="1" hangingPunct="1"/>
            <a:r>
              <a:rPr lang="en-US" sz="2800" dirty="0" smtClean="0"/>
              <a:t>Suppose that at current         there is trade deficit</a:t>
            </a:r>
          </a:p>
          <a:p>
            <a:pPr eaLnBrk="1" hangingPunct="1"/>
            <a:r>
              <a:rPr lang="en-US" sz="2800" dirty="0" smtClean="0"/>
              <a:t>Over time we lose gold and price level falls, relative price of gold rises, and we restore equilibrium</a:t>
            </a:r>
          </a:p>
          <a:p>
            <a:pPr eaLnBrk="1" hangingPunct="1"/>
            <a:r>
              <a:rPr lang="en-US" sz="2800" dirty="0" smtClean="0"/>
              <a:t>Alternatively, the Central Bank could raise  </a:t>
            </a:r>
          </a:p>
          <a:p>
            <a:pPr lvl="1" eaLnBrk="1" hangingPunct="1"/>
            <a:r>
              <a:rPr lang="en-US" sz="2400" dirty="0" smtClean="0"/>
              <a:t>This increases the demand for gold and immediately raises its relative price, without any gold flow across countries</a:t>
            </a:r>
          </a:p>
          <a:p>
            <a:pPr lvl="1" eaLnBrk="1" hangingPunct="1"/>
            <a:r>
              <a:rPr lang="en-US" sz="2400" dirty="0" smtClean="0"/>
              <a:t>Of course this is not the popular thing to do</a:t>
            </a:r>
          </a:p>
          <a:p>
            <a:pPr eaLnBrk="1" hangingPunct="1"/>
            <a:r>
              <a:rPr lang="en-US" dirty="0" smtClean="0"/>
              <a:t>Notice how “19</a:t>
            </a:r>
            <a:r>
              <a:rPr lang="en-US" baseline="30000" dirty="0" smtClean="0"/>
              <a:t>th</a:t>
            </a:r>
            <a:r>
              <a:rPr lang="en-US" dirty="0" smtClean="0"/>
              <a:t> Century” this is</a:t>
            </a:r>
          </a:p>
          <a:p>
            <a:pPr lvl="1" eaLnBrk="1" hangingPunct="1"/>
            <a:r>
              <a:rPr lang="en-US" sz="2400" dirty="0" smtClean="0"/>
              <a:t>A modern CB might try the opposite: sterilize the impact of the loss of gold on the domestic economy</a:t>
            </a:r>
          </a:p>
        </p:txBody>
      </p:sp>
      <p:graphicFrame>
        <p:nvGraphicFramePr>
          <p:cNvPr id="488452" name="Object 4"/>
          <p:cNvGraphicFramePr>
            <a:graphicFrameLocks noChangeAspect="1"/>
          </p:cNvGraphicFramePr>
          <p:nvPr>
            <p:ph sz="half" idx="2"/>
          </p:nvPr>
        </p:nvGraphicFramePr>
        <p:xfrm>
          <a:off x="4191000" y="838200"/>
          <a:ext cx="609600" cy="609600"/>
        </p:xfrm>
        <a:graphic>
          <a:graphicData uri="http://schemas.openxmlformats.org/presentationml/2006/ole">
            <p:oleObj spid="_x0000_s7170" name="Equation" r:id="rId4" imgW="444240" imgH="444240" progId="Equation.COEE2">
              <p:embed/>
            </p:oleObj>
          </a:graphicData>
        </a:graphic>
      </p:graphicFrame>
      <p:pic>
        <p:nvPicPr>
          <p:cNvPr id="488455" name="Picture 7"/>
          <p:cNvPicPr>
            <a:picLocks noChangeAspect="1" noChangeArrowheads="1"/>
          </p:cNvPicPr>
          <p:nvPr/>
        </p:nvPicPr>
        <p:blipFill>
          <a:blip r:embed="rId5" cstate="print"/>
          <a:srcRect/>
          <a:stretch>
            <a:fillRect/>
          </a:stretch>
        </p:blipFill>
        <p:spPr bwMode="auto">
          <a:xfrm>
            <a:off x="6781800" y="2362200"/>
            <a:ext cx="303213" cy="4270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84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84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845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845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84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845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845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845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84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1143000"/>
          </a:xfrm>
        </p:spPr>
        <p:txBody>
          <a:bodyPr/>
          <a:lstStyle/>
          <a:p>
            <a:pPr eaLnBrk="1" hangingPunct="1"/>
            <a:r>
              <a:rPr lang="en-US" smtClean="0"/>
              <a:t>Hume’s Specie-flow </a:t>
            </a:r>
            <a:r>
              <a:rPr lang="en-US" smtClean="0">
                <a:hlinkClick r:id="rId3" action="ppaction://hlinksldjump"/>
              </a:rPr>
              <a:t>mechanism</a:t>
            </a:r>
            <a:endParaRPr lang="en-US" smtClean="0"/>
          </a:p>
        </p:txBody>
      </p:sp>
      <p:sp>
        <p:nvSpPr>
          <p:cNvPr id="15363" name="Rectangle 3"/>
          <p:cNvSpPr>
            <a:spLocks noGrp="1" noChangeArrowheads="1"/>
          </p:cNvSpPr>
          <p:nvPr>
            <p:ph type="body" idx="1"/>
          </p:nvPr>
        </p:nvSpPr>
        <p:spPr>
          <a:xfrm>
            <a:off x="457200" y="914400"/>
            <a:ext cx="8229600" cy="4525963"/>
          </a:xfrm>
        </p:spPr>
        <p:txBody>
          <a:bodyPr/>
          <a:lstStyle/>
          <a:p>
            <a:pPr eaLnBrk="1" hangingPunct="1">
              <a:lnSpc>
                <a:spcPct val="90000"/>
              </a:lnSpc>
            </a:pPr>
            <a:r>
              <a:rPr lang="en-US" sz="2400" smtClean="0"/>
              <a:t>”Suppose four-fifths of all the money in Great Britain to be annihilated in one night...what would be the consequence? Must not the price of all labour and commodities sink in proportion, and everything be sold as cheap as they were in those ages? What nation could then dispute with us in any foreign market, or pretend to navigate or to sell manufactures at the same price, which to us would afford sufficient profit? In how little time, therefore, must this bring back the money which we had lost, and raise us to the level of all the neighbouring nations? Where, after we have arrived, we immediately lose the advantage of the cheapness of labour and commodities; and the farther flowing in of money is stopped by our fullness and repletion.”</a:t>
            </a:r>
          </a:p>
          <a:p>
            <a:pPr eaLnBrk="1" hangingPunct="1">
              <a:lnSpc>
                <a:spcPct val="90000"/>
              </a:lnSpc>
            </a:pPr>
            <a:endParaRPr lang="en-US" sz="240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0"/>
            <a:ext cx="8229600" cy="1143000"/>
          </a:xfrm>
        </p:spPr>
        <p:txBody>
          <a:bodyPr/>
          <a:lstStyle/>
          <a:p>
            <a:pPr eaLnBrk="1" hangingPunct="1"/>
            <a:r>
              <a:rPr lang="en-US" smtClean="0"/>
              <a:t>Benefits of Gold Standard</a:t>
            </a:r>
          </a:p>
        </p:txBody>
      </p:sp>
      <p:sp>
        <p:nvSpPr>
          <p:cNvPr id="498691" name="Rectangle 3"/>
          <p:cNvSpPr>
            <a:spLocks noGrp="1" noChangeArrowheads="1"/>
          </p:cNvSpPr>
          <p:nvPr>
            <p:ph type="body" idx="1"/>
          </p:nvPr>
        </p:nvSpPr>
        <p:spPr>
          <a:xfrm>
            <a:off x="457200" y="1066800"/>
            <a:ext cx="8229600" cy="4525963"/>
          </a:xfrm>
        </p:spPr>
        <p:txBody>
          <a:bodyPr/>
          <a:lstStyle/>
          <a:p>
            <a:pPr eaLnBrk="1" hangingPunct="1"/>
            <a:r>
              <a:rPr lang="en-US" sz="2800" dirty="0" smtClean="0"/>
              <a:t>Gold standard produces </a:t>
            </a:r>
            <a:r>
              <a:rPr lang="en-US" sz="2800" dirty="0" smtClean="0">
                <a:hlinkClick r:id="rId3" action="ppaction://hlinksldjump"/>
              </a:rPr>
              <a:t>long-run price stability</a:t>
            </a:r>
            <a:endParaRPr lang="en-US" sz="2800" dirty="0" smtClean="0"/>
          </a:p>
          <a:p>
            <a:pPr eaLnBrk="1" hangingPunct="1"/>
            <a:r>
              <a:rPr lang="en-US" sz="2800" dirty="0" smtClean="0"/>
              <a:t>Gold standard facilitates capital flows</a:t>
            </a:r>
          </a:p>
          <a:p>
            <a:pPr lvl="1" eaLnBrk="1" hangingPunct="1"/>
            <a:r>
              <a:rPr lang="en-US" sz="2400" dirty="0" smtClean="0"/>
              <a:t>Good Housekeeping Hypothesis</a:t>
            </a:r>
          </a:p>
          <a:p>
            <a:pPr lvl="2" eaLnBrk="1" hangingPunct="1"/>
            <a:r>
              <a:rPr lang="en-US" sz="2000" dirty="0" smtClean="0"/>
              <a:t>Gold standard as a contingent rule (rule 5)</a:t>
            </a:r>
          </a:p>
          <a:p>
            <a:pPr lvl="2" eaLnBrk="1" hangingPunct="1"/>
            <a:r>
              <a:rPr lang="en-US" sz="2000" dirty="0" smtClean="0"/>
              <a:t>sovereign borrowing costs differed substantially from country to country and these differences were correlated with a country’s long-term commitment to the gold standard.</a:t>
            </a:r>
          </a:p>
          <a:p>
            <a:pPr lvl="2" eaLnBrk="1" hangingPunct="1"/>
            <a:r>
              <a:rPr lang="en-US" sz="2000" dirty="0" smtClean="0"/>
              <a:t>Estimate that </a:t>
            </a:r>
            <a:r>
              <a:rPr lang="en-US" sz="2000" dirty="0" smtClean="0">
                <a:hlinkClick r:id="rId4" action="ppaction://hlinksldjump"/>
              </a:rPr>
              <a:t>rates fell </a:t>
            </a:r>
            <a:r>
              <a:rPr lang="en-US" sz="2000" dirty="0" smtClean="0"/>
              <a:t>40-50 basis points</a:t>
            </a:r>
          </a:p>
          <a:p>
            <a:pPr lvl="3" eaLnBrk="1" hangingPunct="1"/>
            <a:r>
              <a:rPr lang="en-US" sz="1600" dirty="0" smtClean="0"/>
              <a:t>Reverse causation?</a:t>
            </a:r>
          </a:p>
          <a:p>
            <a:pPr lvl="1" eaLnBrk="1" hangingPunct="1"/>
            <a:r>
              <a:rPr lang="en-US" sz="2400" dirty="0" smtClean="0"/>
              <a:t>Alternative hypothesis: British Empire</a:t>
            </a:r>
          </a:p>
          <a:p>
            <a:pPr lvl="2" eaLnBrk="1" hangingPunct="1"/>
            <a:r>
              <a:rPr lang="en-US" sz="2000" dirty="0" smtClean="0"/>
              <a:t>But data does not support that argument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8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86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86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86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86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86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86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86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986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0"/>
            <a:ext cx="8229600" cy="1143000"/>
          </a:xfrm>
        </p:spPr>
        <p:txBody>
          <a:bodyPr/>
          <a:lstStyle/>
          <a:p>
            <a:pPr eaLnBrk="1" hangingPunct="1"/>
            <a:r>
              <a:rPr lang="en-US" smtClean="0"/>
              <a:t>Good Housekeeping Model</a:t>
            </a:r>
          </a:p>
        </p:txBody>
      </p:sp>
      <p:sp>
        <p:nvSpPr>
          <p:cNvPr id="501763" name="Rectangle 3"/>
          <p:cNvSpPr>
            <a:spLocks noGrp="1" noChangeArrowheads="1"/>
          </p:cNvSpPr>
          <p:nvPr>
            <p:ph type="body" idx="1"/>
          </p:nvPr>
        </p:nvSpPr>
        <p:spPr>
          <a:xfrm>
            <a:off x="457200" y="914400"/>
            <a:ext cx="8229600" cy="4525963"/>
          </a:xfrm>
        </p:spPr>
        <p:txBody>
          <a:bodyPr/>
          <a:lstStyle/>
          <a:p>
            <a:pPr eaLnBrk="1" hangingPunct="1">
              <a:lnSpc>
                <a:spcPct val="90000"/>
              </a:lnSpc>
            </a:pPr>
            <a:r>
              <a:rPr lang="en-US" sz="2800" dirty="0" smtClean="0"/>
              <a:t>Gold standard as commitment device</a:t>
            </a:r>
          </a:p>
          <a:p>
            <a:pPr lvl="1" eaLnBrk="1" hangingPunct="1">
              <a:lnSpc>
                <a:spcPct val="90000"/>
              </a:lnSpc>
            </a:pPr>
            <a:r>
              <a:rPr lang="en-US" sz="2400" dirty="0" smtClean="0"/>
              <a:t>Government has discretionary incentive to inflate, B</a:t>
            </a:r>
          </a:p>
          <a:p>
            <a:pPr lvl="2" eaLnBrk="1" hangingPunct="1">
              <a:lnSpc>
                <a:spcPct val="90000"/>
              </a:lnSpc>
            </a:pPr>
            <a:r>
              <a:rPr lang="en-US" sz="2000" dirty="0" smtClean="0"/>
              <a:t>Current gain is higher employment, a one-time gain</a:t>
            </a:r>
          </a:p>
          <a:p>
            <a:pPr lvl="2" eaLnBrk="1" hangingPunct="1">
              <a:lnSpc>
                <a:spcPct val="90000"/>
              </a:lnSpc>
            </a:pPr>
            <a:r>
              <a:rPr lang="en-US" dirty="0" smtClean="0"/>
              <a:t>Costs are reputational losses and higher future borrowing costs (</a:t>
            </a:r>
            <a:r>
              <a:rPr lang="en-US" i="1" dirty="0" smtClean="0"/>
              <a:t>C</a:t>
            </a:r>
            <a:r>
              <a:rPr lang="en-US" dirty="0" smtClean="0"/>
              <a:t>)</a:t>
            </a:r>
          </a:p>
          <a:p>
            <a:pPr lvl="3" eaLnBrk="1" hangingPunct="1">
              <a:lnSpc>
                <a:spcPct val="90000"/>
              </a:lnSpc>
            </a:pPr>
            <a:r>
              <a:rPr lang="en-US" dirty="0" smtClean="0"/>
              <a:t>Losses are PV of future costs:</a:t>
            </a:r>
          </a:p>
          <a:p>
            <a:pPr lvl="3" eaLnBrk="1" hangingPunct="1">
              <a:lnSpc>
                <a:spcPct val="90000"/>
              </a:lnSpc>
            </a:pPr>
            <a:endParaRPr lang="en-US" i="1" dirty="0" smtClean="0"/>
          </a:p>
          <a:p>
            <a:pPr lvl="3" eaLnBrk="1" hangingPunct="1">
              <a:lnSpc>
                <a:spcPct val="90000"/>
              </a:lnSpc>
            </a:pPr>
            <a:endParaRPr lang="en-US" dirty="0" smtClean="0"/>
          </a:p>
          <a:p>
            <a:pPr lvl="1" eaLnBrk="1" hangingPunct="1">
              <a:lnSpc>
                <a:spcPct val="90000"/>
              </a:lnSpc>
            </a:pPr>
            <a:r>
              <a:rPr lang="en-US" sz="2400" dirty="0" smtClean="0"/>
              <a:t>If cheating is punished sufficiently government refrains from inflating</a:t>
            </a:r>
          </a:p>
          <a:p>
            <a:pPr lvl="2" eaLnBrk="1" hangingPunct="1">
              <a:lnSpc>
                <a:spcPct val="90000"/>
              </a:lnSpc>
            </a:pPr>
            <a:r>
              <a:rPr lang="en-US" sz="2000" dirty="0" smtClean="0"/>
              <a:t>PV of costs of cheating (</a:t>
            </a:r>
            <a:r>
              <a:rPr lang="en-US" sz="2000" i="1" dirty="0" smtClean="0"/>
              <a:t>L</a:t>
            </a:r>
            <a:r>
              <a:rPr lang="en-US" sz="2000" dirty="0" smtClean="0"/>
              <a:t>) &gt; current benefits of inflating (</a:t>
            </a:r>
            <a:r>
              <a:rPr lang="en-US" sz="2000" i="1" dirty="0" smtClean="0"/>
              <a:t>B</a:t>
            </a:r>
            <a:r>
              <a:rPr lang="en-US" sz="2000" dirty="0" smtClean="0"/>
              <a:t>)</a:t>
            </a:r>
          </a:p>
          <a:p>
            <a:pPr lvl="1" eaLnBrk="1" hangingPunct="1">
              <a:lnSpc>
                <a:spcPct val="90000"/>
              </a:lnSpc>
            </a:pPr>
            <a:r>
              <a:rPr lang="en-US" sz="2400" dirty="0" smtClean="0"/>
              <a:t>If the future is valuable (         ), refrain from cheating</a:t>
            </a:r>
            <a:endParaRPr lang="en-US" sz="2000" dirty="0" smtClean="0"/>
          </a:p>
          <a:p>
            <a:pPr lvl="1" eaLnBrk="1" hangingPunct="1">
              <a:lnSpc>
                <a:spcPct val="90000"/>
              </a:lnSpc>
            </a:pPr>
            <a:r>
              <a:rPr lang="en-US" sz="2400" dirty="0" smtClean="0"/>
              <a:t>Assumes collective punishments</a:t>
            </a:r>
          </a:p>
          <a:p>
            <a:pPr lvl="2" eaLnBrk="1" hangingPunct="1">
              <a:lnSpc>
                <a:spcPct val="90000"/>
              </a:lnSpc>
            </a:pPr>
            <a:r>
              <a:rPr lang="en-US" sz="2000" dirty="0" smtClean="0"/>
              <a:t>sound money equilibrium is only attainable if the bond market punishes countries today that left gold in the past.</a:t>
            </a:r>
          </a:p>
          <a:p>
            <a:pPr lvl="1" eaLnBrk="1" hangingPunct="1">
              <a:lnSpc>
                <a:spcPct val="90000"/>
              </a:lnSpc>
            </a:pPr>
            <a:endParaRPr lang="en-US" dirty="0" smtClean="0"/>
          </a:p>
          <a:p>
            <a:pPr lvl="3" eaLnBrk="1" hangingPunct="1">
              <a:lnSpc>
                <a:spcPct val="90000"/>
              </a:lnSpc>
            </a:pPr>
            <a:endParaRPr lang="en-US" sz="1600" dirty="0" smtClean="0"/>
          </a:p>
        </p:txBody>
      </p:sp>
      <p:graphicFrame>
        <p:nvGraphicFramePr>
          <p:cNvPr id="4" name="Object 3"/>
          <p:cNvGraphicFramePr>
            <a:graphicFrameLocks noChangeAspect="1"/>
          </p:cNvGraphicFramePr>
          <p:nvPr/>
        </p:nvGraphicFramePr>
        <p:xfrm>
          <a:off x="3886200" y="3084512"/>
          <a:ext cx="1386963" cy="725488"/>
        </p:xfrm>
        <a:graphic>
          <a:graphicData uri="http://schemas.openxmlformats.org/presentationml/2006/ole">
            <p:oleObj spid="_x0000_s35844" name="Equation" r:id="rId4" imgW="825480" imgH="431640" progId="Equation.DSMT4">
              <p:embed/>
            </p:oleObj>
          </a:graphicData>
        </a:graphic>
      </p:graphicFrame>
      <p:graphicFrame>
        <p:nvGraphicFramePr>
          <p:cNvPr id="5" name="Object 4"/>
          <p:cNvGraphicFramePr>
            <a:graphicFrameLocks noChangeAspect="1"/>
          </p:cNvGraphicFramePr>
          <p:nvPr/>
        </p:nvGraphicFramePr>
        <p:xfrm>
          <a:off x="4114800" y="4951413"/>
          <a:ext cx="789086" cy="382587"/>
        </p:xfrm>
        <a:graphic>
          <a:graphicData uri="http://schemas.openxmlformats.org/presentationml/2006/ole">
            <p:oleObj spid="_x0000_s35845" name="Equation" r:id="rId5" imgW="419040" imgH="2030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7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7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176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176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176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0176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017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0"/>
            <a:ext cx="8229600" cy="1143000"/>
          </a:xfrm>
        </p:spPr>
        <p:txBody>
          <a:bodyPr/>
          <a:lstStyle/>
          <a:p>
            <a:r>
              <a:rPr lang="en-US" smtClean="0"/>
              <a:t>Implications</a:t>
            </a:r>
          </a:p>
        </p:txBody>
      </p:sp>
      <p:sp>
        <p:nvSpPr>
          <p:cNvPr id="3" name="Content Placeholder 2"/>
          <p:cNvSpPr>
            <a:spLocks noGrp="1"/>
          </p:cNvSpPr>
          <p:nvPr>
            <p:ph idx="1"/>
          </p:nvPr>
        </p:nvSpPr>
        <p:spPr>
          <a:xfrm>
            <a:off x="457200" y="990600"/>
            <a:ext cx="8229600" cy="4525963"/>
          </a:xfrm>
        </p:spPr>
        <p:txBody>
          <a:bodyPr/>
          <a:lstStyle/>
          <a:p>
            <a:pPr eaLnBrk="1" hangingPunct="1">
              <a:lnSpc>
                <a:spcPct val="90000"/>
              </a:lnSpc>
            </a:pPr>
            <a:r>
              <a:rPr lang="en-US" sz="2400" smtClean="0"/>
              <a:t>Thus if two nations issue bonds with identical expected cash flows, the bond market assigns a lower price to the nation that abandoned gold.</a:t>
            </a:r>
          </a:p>
          <a:p>
            <a:pPr lvl="1" eaLnBrk="1" hangingPunct="1">
              <a:lnSpc>
                <a:spcPct val="90000"/>
              </a:lnSpc>
            </a:pPr>
            <a:r>
              <a:rPr lang="en-US" sz="2200" smtClean="0"/>
              <a:t>Implies arbitrage opportunity which market must forego to enforce trigger strategy equilibrium</a:t>
            </a:r>
          </a:p>
          <a:p>
            <a:pPr lvl="2" eaLnBrk="1" hangingPunct="1">
              <a:lnSpc>
                <a:spcPct val="90000"/>
              </a:lnSpc>
            </a:pPr>
            <a:r>
              <a:rPr lang="en-US" smtClean="0"/>
              <a:t>19</a:t>
            </a:r>
            <a:r>
              <a:rPr lang="en-US" baseline="30000" smtClean="0"/>
              <a:t>th</a:t>
            </a:r>
            <a:r>
              <a:rPr lang="en-US" smtClean="0"/>
              <a:t> century institutions such as CFB and large investment banks may have been sufficiently patient to enforce penalties</a:t>
            </a:r>
          </a:p>
          <a:p>
            <a:pPr lvl="3" eaLnBrk="1" hangingPunct="1">
              <a:lnSpc>
                <a:spcPct val="90000"/>
              </a:lnSpc>
            </a:pPr>
            <a:r>
              <a:rPr lang="en-US" smtClean="0"/>
              <a:t>Corporation of Foreign Bondholders (CFB), an association of British investors holding bonds issued by foreign governments</a:t>
            </a:r>
          </a:p>
          <a:p>
            <a:pPr lvl="2" eaLnBrk="1" hangingPunct="1">
              <a:lnSpc>
                <a:spcPct val="90000"/>
              </a:lnSpc>
            </a:pPr>
            <a:r>
              <a:rPr lang="en-US" smtClean="0"/>
              <a:t>It helped that so much savings flowed from Britain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381000" y="0"/>
            <a:ext cx="8229600" cy="1143000"/>
          </a:xfrm>
        </p:spPr>
        <p:txBody>
          <a:bodyPr/>
          <a:lstStyle/>
          <a:p>
            <a:pPr eaLnBrk="1" hangingPunct="1"/>
            <a:r>
              <a:rPr lang="en-US" smtClean="0"/>
              <a:t>Good Housekeeping Model: Tests</a:t>
            </a:r>
          </a:p>
        </p:txBody>
      </p:sp>
      <p:sp>
        <p:nvSpPr>
          <p:cNvPr id="502787" name="Rectangle 3"/>
          <p:cNvSpPr>
            <a:spLocks noGrp="1" noChangeArrowheads="1"/>
          </p:cNvSpPr>
          <p:nvPr>
            <p:ph type="body" sz="half" idx="1"/>
          </p:nvPr>
        </p:nvSpPr>
        <p:spPr>
          <a:xfrm>
            <a:off x="457200" y="1143000"/>
            <a:ext cx="8153400" cy="4525963"/>
          </a:xfrm>
        </p:spPr>
        <p:txBody>
          <a:bodyPr/>
          <a:lstStyle/>
          <a:p>
            <a:pPr eaLnBrk="1" hangingPunct="1">
              <a:lnSpc>
                <a:spcPct val="90000"/>
              </a:lnSpc>
            </a:pPr>
            <a:r>
              <a:rPr lang="en-US" sz="2800" dirty="0" smtClean="0"/>
              <a:t>Theory predicts that expected yields on bonds are lower for countries that adhere</a:t>
            </a:r>
          </a:p>
          <a:p>
            <a:pPr lvl="1" eaLnBrk="1" hangingPunct="1">
              <a:lnSpc>
                <a:spcPct val="90000"/>
              </a:lnSpc>
            </a:pPr>
            <a:r>
              <a:rPr lang="en-US" sz="2400" dirty="0" smtClean="0"/>
              <a:t>Problem, no data on expected yields</a:t>
            </a:r>
          </a:p>
          <a:p>
            <a:pPr lvl="2" eaLnBrk="1" hangingPunct="1">
              <a:lnSpc>
                <a:spcPct val="90000"/>
              </a:lnSpc>
            </a:pPr>
            <a:r>
              <a:rPr lang="en-US" sz="2000" dirty="0" smtClean="0"/>
              <a:t>Use realized yields</a:t>
            </a:r>
          </a:p>
          <a:p>
            <a:pPr lvl="1" eaLnBrk="1" hangingPunct="1">
              <a:lnSpc>
                <a:spcPct val="90000"/>
              </a:lnSpc>
            </a:pPr>
            <a:r>
              <a:rPr lang="en-US" sz="2400" dirty="0" smtClean="0"/>
              <a:t>Other factors affect borrowing costs</a:t>
            </a:r>
          </a:p>
          <a:p>
            <a:pPr lvl="1" eaLnBrk="1" hangingPunct="1">
              <a:lnSpc>
                <a:spcPct val="90000"/>
              </a:lnSpc>
            </a:pPr>
            <a:r>
              <a:rPr lang="en-US" sz="2400" dirty="0" smtClean="0"/>
              <a:t>Estimate</a:t>
            </a:r>
          </a:p>
          <a:p>
            <a:pPr lvl="1" eaLnBrk="1" hangingPunct="1">
              <a:lnSpc>
                <a:spcPct val="90000"/>
              </a:lnSpc>
            </a:pPr>
            <a:endParaRPr lang="en-US" sz="2400" dirty="0" smtClean="0"/>
          </a:p>
          <a:p>
            <a:pPr lvl="2" eaLnBrk="1" hangingPunct="1">
              <a:lnSpc>
                <a:spcPct val="90000"/>
              </a:lnSpc>
            </a:pPr>
            <a:r>
              <a:rPr lang="en-US" sz="2000" dirty="0" smtClean="0"/>
              <a:t>Where                 if country </a:t>
            </a:r>
            <a:r>
              <a:rPr lang="en-US" sz="2000" i="1" dirty="0" err="1" smtClean="0"/>
              <a:t>i</a:t>
            </a:r>
            <a:r>
              <a:rPr lang="en-US" sz="2000" i="1" dirty="0" smtClean="0"/>
              <a:t> </a:t>
            </a:r>
            <a:r>
              <a:rPr lang="en-US" sz="2000" dirty="0" smtClean="0"/>
              <a:t>adheres to the gold standard in year </a:t>
            </a:r>
            <a:r>
              <a:rPr lang="en-US" sz="2000" i="1" dirty="0" smtClean="0"/>
              <a:t>t</a:t>
            </a:r>
            <a:r>
              <a:rPr lang="en-US" sz="2000" dirty="0" smtClean="0"/>
              <a:t> </a:t>
            </a:r>
          </a:p>
          <a:p>
            <a:pPr lvl="2" eaLnBrk="1" hangingPunct="1">
              <a:lnSpc>
                <a:spcPct val="90000"/>
              </a:lnSpc>
            </a:pPr>
            <a:r>
              <a:rPr lang="en-US" sz="2000" dirty="0" smtClean="0"/>
              <a:t>And </a:t>
            </a:r>
          </a:p>
          <a:p>
            <a:pPr lvl="2" eaLnBrk="1" hangingPunct="1">
              <a:lnSpc>
                <a:spcPct val="90000"/>
              </a:lnSpc>
            </a:pPr>
            <a:r>
              <a:rPr lang="en-US" sz="2000" dirty="0" smtClean="0"/>
              <a:t>The key hypothesis is that</a:t>
            </a:r>
          </a:p>
          <a:p>
            <a:pPr lvl="2" eaLnBrk="1" hangingPunct="1">
              <a:lnSpc>
                <a:spcPct val="90000"/>
              </a:lnSpc>
            </a:pPr>
            <a:endParaRPr lang="en-US" sz="2000" dirty="0" smtClean="0"/>
          </a:p>
          <a:p>
            <a:pPr lvl="2" eaLnBrk="1" hangingPunct="1">
              <a:lnSpc>
                <a:spcPct val="90000"/>
              </a:lnSpc>
            </a:pPr>
            <a:r>
              <a:rPr lang="en-US" sz="2000" dirty="0" smtClean="0"/>
              <a:t>Evidence supports this; </a:t>
            </a:r>
            <a:r>
              <a:rPr lang="en-US" sz="2000" dirty="0" smtClean="0">
                <a:hlinkClick r:id="rId4" action="ppaction://hlinksldjump"/>
              </a:rPr>
              <a:t>predicted rates were lower </a:t>
            </a:r>
            <a:r>
              <a:rPr lang="en-US" sz="2000" dirty="0" smtClean="0"/>
              <a:t>where commitment to the rule was higher</a:t>
            </a:r>
          </a:p>
        </p:txBody>
      </p:sp>
      <p:graphicFrame>
        <p:nvGraphicFramePr>
          <p:cNvPr id="502791" name="Object 7"/>
          <p:cNvGraphicFramePr>
            <a:graphicFrameLocks noChangeAspect="1"/>
          </p:cNvGraphicFramePr>
          <p:nvPr>
            <p:ph sz="quarter" idx="2"/>
          </p:nvPr>
        </p:nvGraphicFramePr>
        <p:xfrm>
          <a:off x="2514600" y="3200400"/>
          <a:ext cx="4419600" cy="496888"/>
        </p:xfrm>
        <a:graphic>
          <a:graphicData uri="http://schemas.openxmlformats.org/presentationml/2006/ole">
            <p:oleObj spid="_x0000_s8194" name="Equation" r:id="rId5" imgW="2260440" imgH="253800" progId="Equation.COEE2">
              <p:embed/>
            </p:oleObj>
          </a:graphicData>
        </a:graphic>
      </p:graphicFrame>
      <p:graphicFrame>
        <p:nvGraphicFramePr>
          <p:cNvPr id="502793" name="Object 9"/>
          <p:cNvGraphicFramePr>
            <a:graphicFrameLocks noChangeAspect="1"/>
          </p:cNvGraphicFramePr>
          <p:nvPr/>
        </p:nvGraphicFramePr>
        <p:xfrm>
          <a:off x="2438400" y="3886200"/>
          <a:ext cx="893763" cy="422275"/>
        </p:xfrm>
        <a:graphic>
          <a:graphicData uri="http://schemas.openxmlformats.org/presentationml/2006/ole">
            <p:oleObj spid="_x0000_s8195" name="Equation" r:id="rId6" imgW="482400" imgH="228600" progId="Equation.COEE2">
              <p:embed/>
            </p:oleObj>
          </a:graphicData>
        </a:graphic>
      </p:graphicFrame>
      <p:graphicFrame>
        <p:nvGraphicFramePr>
          <p:cNvPr id="502794" name="Object 10"/>
          <p:cNvGraphicFramePr>
            <a:graphicFrameLocks noChangeAspect="1"/>
          </p:cNvGraphicFramePr>
          <p:nvPr>
            <p:ph sz="quarter" idx="3"/>
          </p:nvPr>
        </p:nvGraphicFramePr>
        <p:xfrm>
          <a:off x="4419600" y="4724400"/>
          <a:ext cx="885825" cy="471488"/>
        </p:xfrm>
        <a:graphic>
          <a:graphicData uri="http://schemas.openxmlformats.org/presentationml/2006/ole">
            <p:oleObj spid="_x0000_s8196" name="Equation" r:id="rId7" imgW="380880" imgH="203040" progId="Equation.COEE2">
              <p:embed/>
            </p:oleObj>
          </a:graphicData>
        </a:graphic>
      </p:graphicFrame>
      <p:graphicFrame>
        <p:nvGraphicFramePr>
          <p:cNvPr id="7" name="Object 6"/>
          <p:cNvGraphicFramePr>
            <a:graphicFrameLocks noChangeAspect="1"/>
          </p:cNvGraphicFramePr>
          <p:nvPr/>
        </p:nvGraphicFramePr>
        <p:xfrm>
          <a:off x="2362200" y="4191000"/>
          <a:ext cx="4007640" cy="471487"/>
        </p:xfrm>
        <a:graphic>
          <a:graphicData uri="http://schemas.openxmlformats.org/presentationml/2006/ole">
            <p:oleObj spid="_x0000_s8197" name="Equation" r:id="rId8" imgW="2158920" imgH="2538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27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27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27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27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27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2787">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279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0278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2787">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279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027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0"/>
            <a:ext cx="8229600" cy="1143000"/>
          </a:xfrm>
        </p:spPr>
        <p:txBody>
          <a:bodyPr/>
          <a:lstStyle/>
          <a:p>
            <a:pPr eaLnBrk="1" hangingPunct="1"/>
            <a:r>
              <a:rPr lang="en-US" smtClean="0"/>
              <a:t>Gold Standard: Costs</a:t>
            </a:r>
          </a:p>
        </p:txBody>
      </p:sp>
      <p:sp>
        <p:nvSpPr>
          <p:cNvPr id="533507" name="Rectangle 3"/>
          <p:cNvSpPr>
            <a:spLocks noGrp="1" noChangeArrowheads="1"/>
          </p:cNvSpPr>
          <p:nvPr>
            <p:ph type="body" idx="1"/>
          </p:nvPr>
        </p:nvSpPr>
        <p:spPr>
          <a:xfrm>
            <a:off x="381000" y="838200"/>
            <a:ext cx="8229600" cy="4525963"/>
          </a:xfrm>
        </p:spPr>
        <p:txBody>
          <a:bodyPr/>
          <a:lstStyle/>
          <a:p>
            <a:pPr eaLnBrk="1" hangingPunct="1">
              <a:lnSpc>
                <a:spcPct val="90000"/>
              </a:lnSpc>
            </a:pPr>
            <a:r>
              <a:rPr lang="en-US" sz="2400" smtClean="0"/>
              <a:t>If the gold standard was so good, why was it abandoned?</a:t>
            </a:r>
          </a:p>
          <a:p>
            <a:pPr lvl="1" eaLnBrk="1" hangingPunct="1">
              <a:lnSpc>
                <a:spcPct val="90000"/>
              </a:lnSpc>
            </a:pPr>
            <a:r>
              <a:rPr lang="en-US" sz="2400" smtClean="0"/>
              <a:t>It ties the world money supply to the production of a commodity. </a:t>
            </a:r>
          </a:p>
          <a:p>
            <a:pPr lvl="2" eaLnBrk="1" hangingPunct="1">
              <a:lnSpc>
                <a:spcPct val="90000"/>
              </a:lnSpc>
            </a:pPr>
            <a:r>
              <a:rPr lang="en-US" sz="2000" smtClean="0"/>
              <a:t>There is no inherent reason why the growth in gold supplies will be related to the needs of international liquidity. </a:t>
            </a:r>
          </a:p>
          <a:p>
            <a:pPr lvl="2" eaLnBrk="1" hangingPunct="1">
              <a:lnSpc>
                <a:spcPct val="90000"/>
              </a:lnSpc>
            </a:pPr>
            <a:r>
              <a:rPr lang="en-US" sz="2000" smtClean="0"/>
              <a:t>When gold discoveries are rare, the world supply of gold will not increase as fast as real income.</a:t>
            </a:r>
          </a:p>
          <a:p>
            <a:pPr lvl="2" eaLnBrk="1" hangingPunct="1">
              <a:lnSpc>
                <a:spcPct val="90000"/>
              </a:lnSpc>
            </a:pPr>
            <a:r>
              <a:rPr lang="en-US" sz="2000" smtClean="0"/>
              <a:t>Between 1873 and 1896, the frequency of gold discoveries was rare while economic growth was rapid. </a:t>
            </a:r>
          </a:p>
          <a:p>
            <a:pPr lvl="2" eaLnBrk="1" hangingPunct="1">
              <a:lnSpc>
                <a:spcPct val="90000"/>
              </a:lnSpc>
            </a:pPr>
            <a:r>
              <a:rPr lang="en-US" sz="2000" smtClean="0"/>
              <a:t>That is why </a:t>
            </a:r>
            <a:r>
              <a:rPr lang="en-US" sz="2000" smtClean="0">
                <a:hlinkClick r:id="rId3" action="ppaction://hlinksldjump"/>
              </a:rPr>
              <a:t>US prices fell 53% </a:t>
            </a:r>
            <a:r>
              <a:rPr lang="en-US" sz="2000" smtClean="0"/>
              <a:t>in this period</a:t>
            </a:r>
          </a:p>
          <a:p>
            <a:pPr eaLnBrk="1" hangingPunct="1">
              <a:lnSpc>
                <a:spcPct val="90000"/>
              </a:lnSpc>
            </a:pPr>
            <a:r>
              <a:rPr lang="en-US" sz="2400" smtClean="0"/>
              <a:t>System requires rule 5, subordinating internal balance for external balance</a:t>
            </a:r>
          </a:p>
          <a:p>
            <a:pPr lvl="1" eaLnBrk="1" hangingPunct="1">
              <a:lnSpc>
                <a:spcPct val="90000"/>
              </a:lnSpc>
            </a:pPr>
            <a:r>
              <a:rPr lang="en-US" sz="2000" smtClean="0"/>
              <a:t>Democracy made it harder to go back to it after WW1</a:t>
            </a:r>
          </a:p>
          <a:p>
            <a:pPr lvl="2" eaLnBrk="1" hangingPunct="1">
              <a:lnSpc>
                <a:spcPct val="90000"/>
              </a:lnSpc>
            </a:pPr>
            <a:endParaRPr lang="en-US" smtClean="0"/>
          </a:p>
          <a:p>
            <a:pPr eaLnBrk="1" hangingPunct="1">
              <a:lnSpc>
                <a:spcPct val="90000"/>
              </a:lnSpc>
            </a:pPr>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3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3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3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35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35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335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35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0"/>
            <a:ext cx="8229600" cy="1143000"/>
          </a:xfrm>
        </p:spPr>
        <p:txBody>
          <a:bodyPr/>
          <a:lstStyle/>
          <a:p>
            <a:pPr eaLnBrk="1" hangingPunct="1"/>
            <a:r>
              <a:rPr lang="en-US" smtClean="0"/>
              <a:t>Bimetallism</a:t>
            </a:r>
          </a:p>
        </p:txBody>
      </p:sp>
      <p:sp>
        <p:nvSpPr>
          <p:cNvPr id="562179" name="Rectangle 3"/>
          <p:cNvSpPr>
            <a:spLocks noGrp="1" noChangeArrowheads="1"/>
          </p:cNvSpPr>
          <p:nvPr>
            <p:ph type="body" sz="half" idx="1"/>
          </p:nvPr>
        </p:nvSpPr>
        <p:spPr>
          <a:xfrm>
            <a:off x="457200" y="990600"/>
            <a:ext cx="7924800" cy="4876800"/>
          </a:xfrm>
        </p:spPr>
        <p:txBody>
          <a:bodyPr/>
          <a:lstStyle/>
          <a:p>
            <a:pPr eaLnBrk="1" hangingPunct="1">
              <a:lnSpc>
                <a:spcPct val="90000"/>
              </a:lnSpc>
            </a:pPr>
            <a:r>
              <a:rPr lang="en-US" sz="2400" smtClean="0"/>
              <a:t>Silver could augment gold as precious metal when gold supply was insufficient</a:t>
            </a:r>
          </a:p>
          <a:p>
            <a:pPr lvl="1" eaLnBrk="1" hangingPunct="1">
              <a:lnSpc>
                <a:spcPct val="90000"/>
              </a:lnSpc>
            </a:pPr>
            <a:r>
              <a:rPr lang="en-US" sz="2000" smtClean="0"/>
              <a:t>If mint maintains fixed exchange rate of gold for silver (e.g., 15.5 to 1 in France)</a:t>
            </a:r>
          </a:p>
          <a:p>
            <a:pPr lvl="1" eaLnBrk="1" hangingPunct="1">
              <a:lnSpc>
                <a:spcPct val="90000"/>
              </a:lnSpc>
            </a:pPr>
            <a:r>
              <a:rPr lang="en-US" sz="2000" smtClean="0"/>
              <a:t>If gold is in short supply the return to mining silver rises</a:t>
            </a:r>
          </a:p>
          <a:p>
            <a:pPr lvl="1" eaLnBrk="1" hangingPunct="1">
              <a:lnSpc>
                <a:spcPct val="90000"/>
              </a:lnSpc>
            </a:pPr>
            <a:r>
              <a:rPr lang="en-US" sz="2000" smtClean="0"/>
              <a:t>Under bimetallism the money supply is given by </a:t>
            </a:r>
          </a:p>
          <a:p>
            <a:pPr lvl="1" eaLnBrk="1" hangingPunct="1">
              <a:lnSpc>
                <a:spcPct val="90000"/>
              </a:lnSpc>
            </a:pPr>
            <a:endParaRPr lang="en-US" sz="2000" smtClean="0"/>
          </a:p>
          <a:p>
            <a:pPr lvl="1" eaLnBrk="1" hangingPunct="1">
              <a:lnSpc>
                <a:spcPct val="90000"/>
              </a:lnSpc>
            </a:pPr>
            <a:endParaRPr lang="en-US" sz="2000" smtClean="0"/>
          </a:p>
          <a:p>
            <a:pPr lvl="2" eaLnBrk="1" hangingPunct="1">
              <a:lnSpc>
                <a:spcPct val="90000"/>
              </a:lnSpc>
            </a:pPr>
            <a:r>
              <a:rPr lang="en-US" sz="1800" smtClean="0"/>
              <a:t>It is a bit weird, there are now two numeraires: dollar is </a:t>
            </a:r>
            <a:r>
              <a:rPr lang="en-US" sz="1800" i="1" smtClean="0"/>
              <a:t>x </a:t>
            </a:r>
            <a:r>
              <a:rPr lang="en-US" sz="1800" smtClean="0"/>
              <a:t>ounces of gold and </a:t>
            </a:r>
            <a:r>
              <a:rPr lang="en-US" sz="1800" i="1" smtClean="0"/>
              <a:t>y </a:t>
            </a:r>
            <a:r>
              <a:rPr lang="en-US" sz="1800" smtClean="0"/>
              <a:t>ounces of silver – fixed legal ratio as money, </a:t>
            </a:r>
          </a:p>
          <a:p>
            <a:pPr lvl="2" eaLnBrk="1" hangingPunct="1">
              <a:lnSpc>
                <a:spcPct val="90000"/>
              </a:lnSpc>
            </a:pPr>
            <a:r>
              <a:rPr lang="en-US" sz="1800" smtClean="0"/>
              <a:t>If market price of silver price &gt; official price there will be no monetary silver, and vice versa, Gresham’s Law</a:t>
            </a:r>
          </a:p>
          <a:p>
            <a:pPr lvl="2" eaLnBrk="1" hangingPunct="1">
              <a:lnSpc>
                <a:spcPct val="90000"/>
              </a:lnSpc>
            </a:pPr>
            <a:r>
              <a:rPr lang="en-US" sz="1800" smtClean="0"/>
              <a:t>Bimetallism gives an extra leg to stand on, but requires same rate across countries</a:t>
            </a:r>
          </a:p>
          <a:p>
            <a:pPr lvl="2" eaLnBrk="1" hangingPunct="1">
              <a:lnSpc>
                <a:spcPct val="90000"/>
              </a:lnSpc>
            </a:pPr>
            <a:r>
              <a:rPr lang="en-US" sz="1800" smtClean="0"/>
              <a:t>Debtors may want coinage of silver (at high rate) to augment </a:t>
            </a:r>
            <a:r>
              <a:rPr lang="en-US" sz="1800" i="1" smtClean="0"/>
              <a:t>M</a:t>
            </a:r>
          </a:p>
        </p:txBody>
      </p:sp>
      <p:graphicFrame>
        <p:nvGraphicFramePr>
          <p:cNvPr id="562180" name="Object 4"/>
          <p:cNvGraphicFramePr>
            <a:graphicFrameLocks noChangeAspect="1"/>
          </p:cNvGraphicFramePr>
          <p:nvPr>
            <p:ph sz="half" idx="2"/>
          </p:nvPr>
        </p:nvGraphicFramePr>
        <p:xfrm>
          <a:off x="3124200" y="2967038"/>
          <a:ext cx="2362200" cy="766762"/>
        </p:xfrm>
        <a:graphic>
          <a:graphicData uri="http://schemas.openxmlformats.org/presentationml/2006/ole">
            <p:oleObj spid="_x0000_s9218" name="Equation" r:id="rId4" imgW="1562040" imgH="507960" progId="Equation.COEE2">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2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2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2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21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21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217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217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217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21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0"/>
            <a:ext cx="8229600" cy="1143000"/>
          </a:xfrm>
        </p:spPr>
        <p:txBody>
          <a:bodyPr/>
          <a:lstStyle/>
          <a:p>
            <a:pPr eaLnBrk="1" hangingPunct="1"/>
            <a:r>
              <a:rPr lang="en-US" smtClean="0"/>
              <a:t>Bimetallism</a:t>
            </a:r>
          </a:p>
        </p:txBody>
      </p:sp>
      <p:sp>
        <p:nvSpPr>
          <p:cNvPr id="576515" name="Rectangle 3"/>
          <p:cNvSpPr>
            <a:spLocks noGrp="1" noChangeArrowheads="1"/>
          </p:cNvSpPr>
          <p:nvPr>
            <p:ph type="body" idx="1"/>
          </p:nvPr>
        </p:nvSpPr>
        <p:spPr>
          <a:xfrm>
            <a:off x="457200" y="762000"/>
            <a:ext cx="8229600" cy="4525963"/>
          </a:xfrm>
        </p:spPr>
        <p:txBody>
          <a:bodyPr/>
          <a:lstStyle/>
          <a:p>
            <a:pPr eaLnBrk="1" hangingPunct="1">
              <a:lnSpc>
                <a:spcPct val="90000"/>
              </a:lnSpc>
            </a:pPr>
            <a:r>
              <a:rPr lang="en-US" dirty="0" smtClean="0"/>
              <a:t>US was on bimetallic standard (16-1) till 1873</a:t>
            </a:r>
          </a:p>
          <a:p>
            <a:pPr eaLnBrk="1" hangingPunct="1">
              <a:lnSpc>
                <a:spcPct val="90000"/>
              </a:lnSpc>
            </a:pPr>
            <a:r>
              <a:rPr lang="en-US" dirty="0" smtClean="0"/>
              <a:t>France (15.5-1) and Latin America </a:t>
            </a:r>
            <a:r>
              <a:rPr lang="en-US" dirty="0" smtClean="0">
                <a:hlinkClick r:id="rId3" action="ppaction://hlinksldjump"/>
              </a:rPr>
              <a:t>were also</a:t>
            </a:r>
            <a:endParaRPr lang="en-US" dirty="0" smtClean="0"/>
          </a:p>
          <a:p>
            <a:pPr eaLnBrk="1" hangingPunct="1">
              <a:lnSpc>
                <a:spcPct val="90000"/>
              </a:lnSpc>
            </a:pPr>
            <a:r>
              <a:rPr lang="en-US" dirty="0" smtClean="0"/>
              <a:t>For a long time market ratio was stable</a:t>
            </a:r>
          </a:p>
          <a:p>
            <a:pPr eaLnBrk="1" hangingPunct="1">
              <a:lnSpc>
                <a:spcPct val="90000"/>
              </a:lnSpc>
            </a:pPr>
            <a:r>
              <a:rPr lang="en-US" dirty="0" smtClean="0"/>
              <a:t>After 1873 </a:t>
            </a:r>
            <a:r>
              <a:rPr lang="en-US" dirty="0" smtClean="0">
                <a:hlinkClick r:id="rId4" action="ppaction://hlinksldjump"/>
              </a:rPr>
              <a:t>market ratio collapses</a:t>
            </a:r>
            <a:endParaRPr lang="en-US" dirty="0" smtClean="0"/>
          </a:p>
          <a:p>
            <a:pPr lvl="1" eaLnBrk="1" hangingPunct="1">
              <a:lnSpc>
                <a:spcPct val="90000"/>
              </a:lnSpc>
            </a:pPr>
            <a:r>
              <a:rPr lang="en-US" dirty="0" smtClean="0"/>
              <a:t>Germany leaves Silver Standard</a:t>
            </a:r>
          </a:p>
          <a:p>
            <a:pPr lvl="1" eaLnBrk="1" hangingPunct="1">
              <a:lnSpc>
                <a:spcPct val="90000"/>
              </a:lnSpc>
            </a:pPr>
            <a:r>
              <a:rPr lang="en-US" dirty="0" smtClean="0">
                <a:hlinkClick r:id="rId5" action="ppaction://hlinksldjump"/>
              </a:rPr>
              <a:t>“Crime of 1873” in US</a:t>
            </a:r>
            <a:endParaRPr lang="en-US" dirty="0" smtClean="0"/>
          </a:p>
          <a:p>
            <a:pPr lvl="2" eaLnBrk="1" hangingPunct="1">
              <a:lnSpc>
                <a:spcPct val="90000"/>
              </a:lnSpc>
            </a:pPr>
            <a:r>
              <a:rPr lang="en-US" dirty="0" smtClean="0"/>
              <a:t>Eventually Austria, France, Russia, India all leave silver</a:t>
            </a:r>
          </a:p>
          <a:p>
            <a:pPr lvl="1" eaLnBrk="1" hangingPunct="1">
              <a:lnSpc>
                <a:spcPct val="90000"/>
              </a:lnSpc>
            </a:pPr>
            <a:r>
              <a:rPr lang="en-US" dirty="0" smtClean="0"/>
              <a:t>What seemed to work collapsed to gold standard</a:t>
            </a:r>
          </a:p>
          <a:p>
            <a:pPr lvl="2" eaLnBrk="1" hangingPunct="1">
              <a:lnSpc>
                <a:spcPct val="90000"/>
              </a:lnSpc>
            </a:pPr>
            <a:r>
              <a:rPr lang="en-US" dirty="0" smtClean="0"/>
              <a:t>Notice the big increase in </a:t>
            </a:r>
            <a:r>
              <a:rPr lang="en-US" dirty="0" smtClean="0">
                <a:hlinkClick r:id="rId6" action="ppaction://hlinksldjump"/>
              </a:rPr>
              <a:t>gold production</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6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6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6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65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65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65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65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765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765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a:xfrm>
            <a:off x="457200" y="0"/>
            <a:ext cx="8229600" cy="1143000"/>
          </a:xfrm>
        </p:spPr>
        <p:txBody>
          <a:bodyPr/>
          <a:lstStyle/>
          <a:p>
            <a:pPr eaLnBrk="1" hangingPunct="1"/>
            <a:r>
              <a:rPr lang="en-US" smtClean="0"/>
              <a:t>Annual World Production as share of Stock</a:t>
            </a:r>
          </a:p>
        </p:txBody>
      </p:sp>
      <p:pic>
        <p:nvPicPr>
          <p:cNvPr id="40963" name="Picture 5"/>
          <p:cNvPicPr>
            <a:picLocks noChangeAspect="1" noChangeArrowheads="1"/>
          </p:cNvPicPr>
          <p:nvPr/>
        </p:nvPicPr>
        <p:blipFill>
          <a:blip r:embed="rId3" cstate="print"/>
          <a:srcRect/>
          <a:stretch>
            <a:fillRect/>
          </a:stretch>
        </p:blipFill>
        <p:spPr bwMode="auto">
          <a:xfrm>
            <a:off x="381000" y="990600"/>
            <a:ext cx="8382000" cy="50990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a:xfrm>
            <a:off x="457200" y="0"/>
            <a:ext cx="8229600" cy="1143000"/>
          </a:xfrm>
        </p:spPr>
        <p:txBody>
          <a:bodyPr/>
          <a:lstStyle/>
          <a:p>
            <a:pPr eaLnBrk="1" hangingPunct="1"/>
            <a:r>
              <a:rPr lang="en-US" smtClean="0"/>
              <a:t>Ratio of Gold and Silver Stocks and </a:t>
            </a:r>
            <a:r>
              <a:rPr lang="en-US" smtClean="0">
                <a:hlinkClick r:id="rId3" action="ppaction://hlinksldjump"/>
              </a:rPr>
              <a:t>Market Ratio</a:t>
            </a:r>
            <a:endParaRPr lang="en-US" smtClean="0"/>
          </a:p>
        </p:txBody>
      </p:sp>
      <p:pic>
        <p:nvPicPr>
          <p:cNvPr id="41987" name="Picture 6"/>
          <p:cNvPicPr>
            <a:picLocks noChangeAspect="1" noChangeArrowheads="1"/>
          </p:cNvPicPr>
          <p:nvPr/>
        </p:nvPicPr>
        <p:blipFill>
          <a:blip r:embed="rId4" cstate="print"/>
          <a:srcRect/>
          <a:stretch>
            <a:fillRect/>
          </a:stretch>
        </p:blipFill>
        <p:spPr bwMode="auto">
          <a:xfrm>
            <a:off x="457200" y="914400"/>
            <a:ext cx="8534400" cy="53467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a:xfrm>
            <a:off x="457200" y="0"/>
            <a:ext cx="8229600" cy="1143000"/>
          </a:xfrm>
        </p:spPr>
        <p:txBody>
          <a:bodyPr/>
          <a:lstStyle/>
          <a:p>
            <a:pPr eaLnBrk="1" hangingPunct="1"/>
            <a:r>
              <a:rPr lang="en-US" smtClean="0"/>
              <a:t>Share of World Output by </a:t>
            </a:r>
            <a:r>
              <a:rPr lang="en-US" smtClean="0">
                <a:hlinkClick r:id="rId3" action="ppaction://hlinksldjump"/>
              </a:rPr>
              <a:t>Monetary Standard</a:t>
            </a:r>
            <a:endParaRPr lang="en-US" smtClean="0"/>
          </a:p>
        </p:txBody>
      </p:sp>
      <p:pic>
        <p:nvPicPr>
          <p:cNvPr id="43011" name="Picture 5"/>
          <p:cNvPicPr>
            <a:picLocks noChangeAspect="1" noChangeArrowheads="1"/>
          </p:cNvPicPr>
          <p:nvPr/>
        </p:nvPicPr>
        <p:blipFill>
          <a:blip r:embed="rId4" cstate="print"/>
          <a:srcRect/>
          <a:stretch>
            <a:fillRect/>
          </a:stretch>
        </p:blipFill>
        <p:spPr bwMode="auto">
          <a:xfrm>
            <a:off x="990600" y="838200"/>
            <a:ext cx="7010400" cy="5511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en-US" smtClean="0"/>
              <a:t>Newton on the </a:t>
            </a:r>
            <a:r>
              <a:rPr lang="en-US" smtClean="0">
                <a:hlinkClick r:id="rId3" action="ppaction://hlinksldjump"/>
              </a:rPr>
              <a:t>Gold Price</a:t>
            </a:r>
            <a:endParaRPr lang="en-US" smtClean="0"/>
          </a:p>
        </p:txBody>
      </p:sp>
      <p:pic>
        <p:nvPicPr>
          <p:cNvPr id="16387" name="Picture 5"/>
          <p:cNvPicPr>
            <a:picLocks noChangeAspect="1" noChangeArrowheads="1"/>
          </p:cNvPicPr>
          <p:nvPr/>
        </p:nvPicPr>
        <p:blipFill>
          <a:blip r:embed="rId4" cstate="print"/>
          <a:srcRect/>
          <a:stretch>
            <a:fillRect/>
          </a:stretch>
        </p:blipFill>
        <p:spPr bwMode="auto">
          <a:xfrm>
            <a:off x="304800" y="1143000"/>
            <a:ext cx="8686800" cy="29035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0"/>
            <a:ext cx="8229600" cy="1143000"/>
          </a:xfrm>
        </p:spPr>
        <p:txBody>
          <a:bodyPr/>
          <a:lstStyle/>
          <a:p>
            <a:pPr eaLnBrk="1" hangingPunct="1"/>
            <a:r>
              <a:rPr lang="en-US" smtClean="0"/>
              <a:t>Wizard of OZ</a:t>
            </a:r>
          </a:p>
        </p:txBody>
      </p:sp>
      <p:sp>
        <p:nvSpPr>
          <p:cNvPr id="564227" name="Rectangle 3"/>
          <p:cNvSpPr>
            <a:spLocks noGrp="1" noChangeArrowheads="1"/>
          </p:cNvSpPr>
          <p:nvPr>
            <p:ph type="body" idx="1"/>
          </p:nvPr>
        </p:nvSpPr>
        <p:spPr>
          <a:xfrm>
            <a:off x="457200" y="838200"/>
            <a:ext cx="8229600" cy="4525963"/>
          </a:xfrm>
        </p:spPr>
        <p:txBody>
          <a:bodyPr/>
          <a:lstStyle/>
          <a:p>
            <a:pPr eaLnBrk="1" hangingPunct="1">
              <a:lnSpc>
                <a:spcPct val="80000"/>
              </a:lnSpc>
            </a:pPr>
            <a:r>
              <a:rPr lang="en-US" sz="2400" dirty="0" smtClean="0">
                <a:hlinkClick r:id="rId3"/>
              </a:rPr>
              <a:t>Wizard of Oz </a:t>
            </a:r>
            <a:r>
              <a:rPr lang="en-US" sz="2400" dirty="0" smtClean="0"/>
              <a:t>is a </a:t>
            </a:r>
            <a:r>
              <a:rPr lang="en-US" sz="2400" dirty="0" smtClean="0">
                <a:hlinkClick r:id="rId4"/>
              </a:rPr>
              <a:t>monetary allegory</a:t>
            </a:r>
            <a:endParaRPr lang="en-US" sz="2400" dirty="0" smtClean="0"/>
          </a:p>
          <a:p>
            <a:pPr eaLnBrk="1" hangingPunct="1">
              <a:lnSpc>
                <a:spcPct val="80000"/>
              </a:lnSpc>
            </a:pPr>
            <a:r>
              <a:rPr lang="en-US" sz="2400" dirty="0" smtClean="0"/>
              <a:t>Cleveland had repealed Sherman Act, big unemployment</a:t>
            </a:r>
          </a:p>
          <a:p>
            <a:pPr eaLnBrk="1" hangingPunct="1">
              <a:lnSpc>
                <a:spcPct val="80000"/>
              </a:lnSpc>
            </a:pPr>
            <a:r>
              <a:rPr lang="en-US" sz="2400" dirty="0" smtClean="0"/>
              <a:t>Bryan: "you shall not press upon the bow of labor</a:t>
            </a:r>
            <a:r>
              <a:rPr lang="en-US" sz="1800" dirty="0" smtClean="0"/>
              <a:t> </a:t>
            </a:r>
            <a:r>
              <a:rPr lang="en-US" sz="2400" dirty="0" smtClean="0"/>
              <a:t>this crown of thorns, you shall not crucify mankind upon a </a:t>
            </a:r>
            <a:r>
              <a:rPr lang="en-US" sz="2400" dirty="0" smtClean="0">
                <a:hlinkClick r:id="rId5"/>
              </a:rPr>
              <a:t>cross of gold</a:t>
            </a:r>
            <a:r>
              <a:rPr lang="en-US" sz="2400" dirty="0" smtClean="0"/>
              <a:t>”</a:t>
            </a:r>
          </a:p>
          <a:p>
            <a:pPr lvl="1" eaLnBrk="1" hangingPunct="1">
              <a:lnSpc>
                <a:spcPct val="80000"/>
              </a:lnSpc>
            </a:pPr>
            <a:r>
              <a:rPr lang="en-US" sz="1800" dirty="0" smtClean="0"/>
              <a:t>OZ = ounces of gold</a:t>
            </a:r>
          </a:p>
          <a:p>
            <a:pPr lvl="1" eaLnBrk="1" hangingPunct="1">
              <a:lnSpc>
                <a:spcPct val="80000"/>
              </a:lnSpc>
            </a:pPr>
            <a:r>
              <a:rPr lang="en-US" sz="1800" dirty="0" smtClean="0"/>
              <a:t>Dorothy, honest Kansan, Midwesterner who does not understand the power of her </a:t>
            </a:r>
            <a:r>
              <a:rPr lang="en-US" sz="1800" dirty="0" smtClean="0">
                <a:hlinkClick r:id="rId6" action="ppaction://hlinksldjump"/>
              </a:rPr>
              <a:t>silver shoes</a:t>
            </a:r>
            <a:endParaRPr lang="en-US" sz="1800" dirty="0" smtClean="0"/>
          </a:p>
          <a:p>
            <a:pPr lvl="1" eaLnBrk="1" hangingPunct="1">
              <a:lnSpc>
                <a:spcPct val="80000"/>
              </a:lnSpc>
            </a:pPr>
            <a:r>
              <a:rPr lang="en-US" sz="1800" dirty="0" smtClean="0"/>
              <a:t>Scarecrow = </a:t>
            </a:r>
            <a:r>
              <a:rPr lang="en-US" sz="1800" dirty="0" smtClean="0">
                <a:hlinkClick r:id="rId7" action="ppaction://hlinksldjump"/>
              </a:rPr>
              <a:t>farmer</a:t>
            </a:r>
            <a:r>
              <a:rPr lang="en-US" sz="1800" dirty="0" smtClean="0"/>
              <a:t>, </a:t>
            </a:r>
            <a:r>
              <a:rPr lang="en-US" sz="1800" dirty="0" err="1" smtClean="0"/>
              <a:t>Tinman</a:t>
            </a:r>
            <a:r>
              <a:rPr lang="en-US" sz="1800" dirty="0" smtClean="0"/>
              <a:t> = worker idled (rusted) by unemployment, Cowardly Lion = Bryan</a:t>
            </a:r>
          </a:p>
          <a:p>
            <a:pPr lvl="1" eaLnBrk="1" hangingPunct="1">
              <a:lnSpc>
                <a:spcPct val="80000"/>
              </a:lnSpc>
            </a:pPr>
            <a:r>
              <a:rPr lang="en-US" sz="1800" dirty="0" smtClean="0"/>
              <a:t>The Wicked Witch of the East is Wall Street — the advocates of tight money and most especially Grover Cleveland.</a:t>
            </a:r>
          </a:p>
          <a:p>
            <a:pPr lvl="1" eaLnBrk="1" hangingPunct="1">
              <a:lnSpc>
                <a:spcPct val="80000"/>
              </a:lnSpc>
            </a:pPr>
            <a:r>
              <a:rPr lang="en-US" sz="1800" dirty="0" smtClean="0"/>
              <a:t>The Wicked Witch of the West is drought — at that time ruining farms in Kansas and Nebraska </a:t>
            </a:r>
          </a:p>
          <a:p>
            <a:pPr lvl="2" eaLnBrk="1" hangingPunct="1">
              <a:lnSpc>
                <a:spcPct val="80000"/>
              </a:lnSpc>
            </a:pPr>
            <a:r>
              <a:rPr lang="en-US" sz="1800" dirty="0" smtClean="0"/>
              <a:t>hence, destroyed by water</a:t>
            </a:r>
          </a:p>
          <a:p>
            <a:pPr lvl="1" eaLnBrk="1" hangingPunct="1">
              <a:lnSpc>
                <a:spcPct val="80000"/>
              </a:lnSpc>
            </a:pPr>
            <a:r>
              <a:rPr lang="en-US" sz="1800" dirty="0" smtClean="0"/>
              <a:t>Toto stands for ”teetotaler,” the prohibitionists, who agreed with the populists on silver.</a:t>
            </a:r>
          </a:p>
          <a:p>
            <a:pPr lvl="1" eaLnBrk="1" hangingPunct="1">
              <a:lnSpc>
                <a:spcPct val="80000"/>
              </a:lnSpc>
            </a:pPr>
            <a:endParaRPr lang="en-US" sz="1800" dirty="0" smtClean="0"/>
          </a:p>
          <a:p>
            <a:pPr lvl="1" eaLnBrk="1" hangingPunct="1">
              <a:lnSpc>
                <a:spcPct val="80000"/>
              </a:lnSpc>
            </a:pPr>
            <a:endParaRPr lang="en-US" sz="1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4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4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4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42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42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42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42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42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42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42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hangingPunct="1"/>
            <a:r>
              <a:rPr lang="en-US" smtClean="0"/>
              <a:t>Key Characters</a:t>
            </a:r>
          </a:p>
        </p:txBody>
      </p:sp>
      <p:pic>
        <p:nvPicPr>
          <p:cNvPr id="45059" name="Picture 5"/>
          <p:cNvPicPr>
            <a:picLocks noChangeAspect="1" noChangeArrowheads="1"/>
          </p:cNvPicPr>
          <p:nvPr/>
        </p:nvPicPr>
        <p:blipFill>
          <a:blip r:embed="rId3" cstate="print"/>
          <a:srcRect/>
          <a:stretch>
            <a:fillRect/>
          </a:stretch>
        </p:blipFill>
        <p:spPr bwMode="auto">
          <a:xfrm>
            <a:off x="122238" y="1379538"/>
            <a:ext cx="8899525" cy="5478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a:xfrm>
            <a:off x="457200" y="0"/>
            <a:ext cx="8229600" cy="1143000"/>
          </a:xfrm>
        </p:spPr>
        <p:txBody>
          <a:bodyPr/>
          <a:lstStyle/>
          <a:p>
            <a:pPr eaLnBrk="1" hangingPunct="1"/>
            <a:r>
              <a:rPr lang="en-US" smtClean="0"/>
              <a:t>Search for Silver?</a:t>
            </a:r>
          </a:p>
        </p:txBody>
      </p:sp>
      <p:pic>
        <p:nvPicPr>
          <p:cNvPr id="46083" name="Picture 5"/>
          <p:cNvPicPr>
            <a:picLocks noChangeAspect="1" noChangeArrowheads="1"/>
          </p:cNvPicPr>
          <p:nvPr/>
        </p:nvPicPr>
        <p:blipFill>
          <a:blip r:embed="rId3" cstate="print"/>
          <a:srcRect/>
          <a:stretch>
            <a:fillRect/>
          </a:stretch>
        </p:blipFill>
        <p:spPr bwMode="auto">
          <a:xfrm>
            <a:off x="1066800" y="800100"/>
            <a:ext cx="6964363" cy="5524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0"/>
            <a:ext cx="8229600" cy="1143000"/>
          </a:xfrm>
        </p:spPr>
        <p:txBody>
          <a:bodyPr/>
          <a:lstStyle/>
          <a:p>
            <a:pPr eaLnBrk="1" hangingPunct="1"/>
            <a:r>
              <a:rPr lang="en-US" smtClean="0"/>
              <a:t>More Oz</a:t>
            </a:r>
          </a:p>
        </p:txBody>
      </p:sp>
      <p:sp>
        <p:nvSpPr>
          <p:cNvPr id="567299" name="Rectangle 3"/>
          <p:cNvSpPr>
            <a:spLocks noGrp="1" noChangeArrowheads="1"/>
          </p:cNvSpPr>
          <p:nvPr>
            <p:ph type="body" idx="1"/>
          </p:nvPr>
        </p:nvSpPr>
        <p:spPr>
          <a:xfrm>
            <a:off x="304800" y="838200"/>
            <a:ext cx="8229600" cy="4525963"/>
          </a:xfrm>
        </p:spPr>
        <p:txBody>
          <a:bodyPr/>
          <a:lstStyle/>
          <a:p>
            <a:pPr eaLnBrk="1" hangingPunct="1"/>
            <a:r>
              <a:rPr lang="en-US" smtClean="0">
                <a:hlinkClick r:id="rId3" action="ppaction://hlinksldjump"/>
              </a:rPr>
              <a:t>Emerald City </a:t>
            </a:r>
            <a:r>
              <a:rPr lang="en-US" smtClean="0"/>
              <a:t>is Washington, </a:t>
            </a:r>
          </a:p>
          <a:p>
            <a:pPr lvl="1" eaLnBrk="1" hangingPunct="1"/>
            <a:r>
              <a:rPr lang="en-US" smtClean="0"/>
              <a:t>where people must wear green shaded glasses; thus they are forced to see the world through the shade of money.</a:t>
            </a:r>
          </a:p>
          <a:p>
            <a:pPr eaLnBrk="1" hangingPunct="1"/>
            <a:r>
              <a:rPr lang="en-US" smtClean="0"/>
              <a:t>The Wizard is really just a man, whose solution – a balloon – vanishes like hot air</a:t>
            </a:r>
          </a:p>
          <a:p>
            <a:pPr eaLnBrk="1" hangingPunct="1"/>
            <a:r>
              <a:rPr lang="en-US" smtClean="0"/>
              <a:t>Winged Monkeys = </a:t>
            </a:r>
            <a:r>
              <a:rPr lang="en-US" smtClean="0">
                <a:hlinkClick r:id="rId4" action="ppaction://hlinksldjump"/>
              </a:rPr>
              <a:t>plains Indians</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7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7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7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7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a:xfrm>
            <a:off x="457200" y="0"/>
            <a:ext cx="8229600" cy="1143000"/>
          </a:xfrm>
        </p:spPr>
        <p:txBody>
          <a:bodyPr/>
          <a:lstStyle/>
          <a:p>
            <a:pPr eaLnBrk="1" hangingPunct="1"/>
            <a:r>
              <a:rPr lang="en-US" smtClean="0"/>
              <a:t>Yellow Brick Road and Emerald City</a:t>
            </a:r>
          </a:p>
        </p:txBody>
      </p:sp>
      <p:pic>
        <p:nvPicPr>
          <p:cNvPr id="48131" name="Picture 5"/>
          <p:cNvPicPr>
            <a:picLocks noChangeAspect="1" noChangeArrowheads="1"/>
          </p:cNvPicPr>
          <p:nvPr/>
        </p:nvPicPr>
        <p:blipFill>
          <a:blip r:embed="rId3" cstate="print"/>
          <a:srcRect/>
          <a:stretch>
            <a:fillRect/>
          </a:stretch>
        </p:blipFill>
        <p:spPr bwMode="auto">
          <a:xfrm>
            <a:off x="2590800" y="762000"/>
            <a:ext cx="3903663" cy="487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0"/>
            <a:ext cx="8229600" cy="1143000"/>
          </a:xfrm>
        </p:spPr>
        <p:txBody>
          <a:bodyPr/>
          <a:lstStyle/>
          <a:p>
            <a:pPr eaLnBrk="1" hangingPunct="1"/>
            <a:r>
              <a:rPr lang="en-US" smtClean="0"/>
              <a:t>Silver </a:t>
            </a:r>
            <a:r>
              <a:rPr lang="en-US" smtClean="0">
                <a:hlinkClick r:id="rId3" action="ppaction://hlinksldjump"/>
              </a:rPr>
              <a:t>shoes</a:t>
            </a:r>
            <a:endParaRPr lang="en-US" smtClean="0"/>
          </a:p>
        </p:txBody>
      </p:sp>
      <p:sp>
        <p:nvSpPr>
          <p:cNvPr id="565251" name="Rectangle 3"/>
          <p:cNvSpPr>
            <a:spLocks noGrp="1" noChangeArrowheads="1"/>
          </p:cNvSpPr>
          <p:nvPr>
            <p:ph type="body" idx="1"/>
          </p:nvPr>
        </p:nvSpPr>
        <p:spPr>
          <a:xfrm>
            <a:off x="457200" y="838200"/>
            <a:ext cx="8229600" cy="4525963"/>
          </a:xfrm>
        </p:spPr>
        <p:txBody>
          <a:bodyPr/>
          <a:lstStyle/>
          <a:p>
            <a:pPr eaLnBrk="1" hangingPunct="1">
              <a:lnSpc>
                <a:spcPct val="90000"/>
              </a:lnSpc>
            </a:pPr>
            <a:r>
              <a:rPr lang="en-US" sz="2800" smtClean="0"/>
              <a:t>On the book’s next to last page, Glinda, Good witch of the South, tell Dorothy, </a:t>
            </a:r>
          </a:p>
          <a:p>
            <a:pPr lvl="1" eaLnBrk="1" hangingPunct="1">
              <a:lnSpc>
                <a:spcPct val="90000"/>
              </a:lnSpc>
            </a:pPr>
            <a:r>
              <a:rPr lang="en-US" sz="2400" smtClean="0"/>
              <a:t>"Your Silver Shoes will carry you over the desert.....If you had known their power you could have gone back to your Aunt Em the very first day you came to this country." Glinda explains, "All you have to do is knock the heels together three times and command the shoes to carry you wherever you wish to go." (p.257). </a:t>
            </a:r>
          </a:p>
          <a:p>
            <a:pPr lvl="1" eaLnBrk="1" hangingPunct="1">
              <a:lnSpc>
                <a:spcPct val="90000"/>
              </a:lnSpc>
            </a:pPr>
            <a:r>
              <a:rPr lang="en-US" sz="2400" smtClean="0"/>
              <a:t>William Jennings Bryan never outlined the advantages of the silver standard any more effectively. Not understanding the magic of the Silver Shoes, Dorothy walks the mundane — and dangerous — Yellow Brick Road.</a:t>
            </a:r>
          </a:p>
          <a:p>
            <a:pPr eaLnBrk="1" hangingPunct="1">
              <a:lnSpc>
                <a:spcPct val="90000"/>
              </a:lnSpc>
            </a:pPr>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5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5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52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0"/>
            <a:ext cx="8229600" cy="1143000"/>
          </a:xfrm>
        </p:spPr>
        <p:txBody>
          <a:bodyPr/>
          <a:lstStyle/>
          <a:p>
            <a:pPr eaLnBrk="1" hangingPunct="1"/>
            <a:r>
              <a:rPr lang="en-US" smtClean="0"/>
              <a:t>Scarecrow, Tinman, </a:t>
            </a:r>
            <a:r>
              <a:rPr lang="en-US" smtClean="0">
                <a:hlinkClick r:id="rId3" action="ppaction://hlinksldjump"/>
              </a:rPr>
              <a:t>Cowardly Lion</a:t>
            </a:r>
            <a:endParaRPr lang="en-US" smtClean="0"/>
          </a:p>
        </p:txBody>
      </p:sp>
      <p:sp>
        <p:nvSpPr>
          <p:cNvPr id="566275" name="Rectangle 3"/>
          <p:cNvSpPr>
            <a:spLocks noGrp="1" noChangeArrowheads="1"/>
          </p:cNvSpPr>
          <p:nvPr>
            <p:ph type="body" idx="1"/>
          </p:nvPr>
        </p:nvSpPr>
        <p:spPr>
          <a:xfrm>
            <a:off x="457200" y="990600"/>
            <a:ext cx="8229600" cy="4525963"/>
          </a:xfrm>
        </p:spPr>
        <p:txBody>
          <a:bodyPr/>
          <a:lstStyle/>
          <a:p>
            <a:pPr eaLnBrk="1" hangingPunct="1">
              <a:lnSpc>
                <a:spcPct val="80000"/>
              </a:lnSpc>
            </a:pPr>
            <a:r>
              <a:rPr lang="en-US" sz="2000" smtClean="0"/>
              <a:t>He complains of no brain — not understanding what the moneymen from the east tell him — but of course he finds that he has one by the end.</a:t>
            </a:r>
          </a:p>
          <a:p>
            <a:pPr eaLnBrk="1" hangingPunct="1">
              <a:lnSpc>
                <a:spcPct val="80000"/>
              </a:lnSpc>
            </a:pPr>
            <a:r>
              <a:rPr lang="en-US" sz="2000" smtClean="0"/>
              <a:t>Once an independent and hard working human being, the Woodman found that each time he swung his axe it chopped off a different part of his body. Knowing no other trade he "worked harder than ever," for luckily in Oz tinsmiths can repair such things. Soon the Woodman was all tin (p. 59). </a:t>
            </a:r>
          </a:p>
          <a:p>
            <a:pPr lvl="1" eaLnBrk="1" hangingPunct="1">
              <a:lnSpc>
                <a:spcPct val="80000"/>
              </a:lnSpc>
            </a:pPr>
            <a:r>
              <a:rPr lang="en-US" sz="1800" smtClean="0"/>
              <a:t>In this way Eastern witchcraft dehumanized a simple laborer so that the faster and better he worked the more quickly he became a kind of machine. </a:t>
            </a:r>
          </a:p>
          <a:p>
            <a:pPr lvl="1" eaLnBrk="1" hangingPunct="1">
              <a:lnSpc>
                <a:spcPct val="80000"/>
              </a:lnSpc>
            </a:pPr>
            <a:r>
              <a:rPr lang="en-US" sz="1800" smtClean="0"/>
              <a:t>Here is a Populist view of evil Eastern influences on honest labor which could hardly be more pointed.[16] There is one thing seriously wrong with being made of tin; when it rains rust sets in. Tin Woodman had been standing in the same position for a year without moving before Dorothy came along and oiled his joints. The Tin Woodman’s situation has an obvious parallel in the condition of many Eastern workers after the depression of 1893.</a:t>
            </a:r>
          </a:p>
          <a:p>
            <a:pPr eaLnBrk="1" hangingPunct="1">
              <a:lnSpc>
                <a:spcPct val="80000"/>
              </a:lnSpc>
            </a:pPr>
            <a:r>
              <a:rPr lang="en-US" sz="2000" smtClean="0"/>
              <a:t>This apparently is because by 1900, in his second race with McKinley, Bryan no longer fought the bimetallism issue. Baum is thus picturing him as a coward.</a:t>
            </a:r>
          </a:p>
          <a:p>
            <a:pPr eaLnBrk="1" hangingPunct="1">
              <a:lnSpc>
                <a:spcPct val="80000"/>
              </a:lnSpc>
            </a:pPr>
            <a:endParaRPr lang="en-US" sz="2000" smtClean="0"/>
          </a:p>
          <a:p>
            <a:pPr eaLnBrk="1" hangingPunct="1">
              <a:lnSpc>
                <a:spcPct val="80000"/>
              </a:lnSpc>
            </a:pPr>
            <a:endParaRPr 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6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6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6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6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6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0"/>
            <a:ext cx="8229600" cy="1143000"/>
          </a:xfrm>
        </p:spPr>
        <p:txBody>
          <a:bodyPr/>
          <a:lstStyle/>
          <a:p>
            <a:pPr eaLnBrk="1" hangingPunct="1"/>
            <a:r>
              <a:rPr lang="en-US" smtClean="0"/>
              <a:t>Plains </a:t>
            </a:r>
            <a:r>
              <a:rPr lang="en-US" smtClean="0">
                <a:hlinkClick r:id="rId3" action="ppaction://hlinksldjump"/>
              </a:rPr>
              <a:t>Indians</a:t>
            </a:r>
            <a:endParaRPr lang="en-US" smtClean="0"/>
          </a:p>
        </p:txBody>
      </p:sp>
      <p:sp>
        <p:nvSpPr>
          <p:cNvPr id="568323" name="Rectangle 3"/>
          <p:cNvSpPr>
            <a:spLocks noGrp="1" noChangeArrowheads="1"/>
          </p:cNvSpPr>
          <p:nvPr>
            <p:ph type="body" idx="1"/>
          </p:nvPr>
        </p:nvSpPr>
        <p:spPr>
          <a:xfrm>
            <a:off x="457200" y="914400"/>
            <a:ext cx="8229600" cy="4525963"/>
          </a:xfrm>
        </p:spPr>
        <p:txBody>
          <a:bodyPr/>
          <a:lstStyle/>
          <a:p>
            <a:pPr eaLnBrk="1" hangingPunct="1"/>
            <a:r>
              <a:rPr lang="en-US" sz="2800" smtClean="0"/>
              <a:t>"Once we were a free people, living happily in the great forest, flying from tree to tree, eating nuts and fruit, and doing just as we pleased without calling anybody master." "This," he explains, "was many years ago, long before Oz came out of the clouds to rule over this land“</a:t>
            </a:r>
          </a:p>
          <a:p>
            <a:pPr eaLnBrk="1" hangingPunct="1"/>
            <a:r>
              <a:rPr lang="en-US" sz="2800" smtClean="0"/>
              <a:t>Under Dorothy’s influence they become kind, but cannot take her to Kansas</a:t>
            </a:r>
          </a:p>
          <a:p>
            <a:pPr lvl="1" eaLnBrk="1" hangingPunct="1"/>
            <a:r>
              <a:rPr lang="en-US" sz="2400" smtClean="0"/>
              <a:t>"We belong to this country alone, and cannot leave it"</a:t>
            </a:r>
          </a:p>
          <a:p>
            <a:pPr eaLnBrk="1" hangingPunct="1"/>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8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8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83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0"/>
            <a:ext cx="8229600" cy="1143000"/>
          </a:xfrm>
        </p:spPr>
        <p:txBody>
          <a:bodyPr/>
          <a:lstStyle/>
          <a:p>
            <a:pPr eaLnBrk="1" hangingPunct="1"/>
            <a:r>
              <a:rPr lang="en-US" smtClean="0"/>
              <a:t>Was Bryan Right?</a:t>
            </a:r>
          </a:p>
        </p:txBody>
      </p:sp>
      <p:sp>
        <p:nvSpPr>
          <p:cNvPr id="52227" name="Rectangle 3"/>
          <p:cNvSpPr>
            <a:spLocks noGrp="1" noChangeArrowheads="1"/>
          </p:cNvSpPr>
          <p:nvPr>
            <p:ph type="body" idx="1"/>
          </p:nvPr>
        </p:nvSpPr>
        <p:spPr>
          <a:xfrm>
            <a:off x="457200" y="990600"/>
            <a:ext cx="8229600" cy="4525963"/>
          </a:xfrm>
        </p:spPr>
        <p:txBody>
          <a:bodyPr/>
          <a:lstStyle/>
          <a:p>
            <a:pPr eaLnBrk="1" hangingPunct="1"/>
            <a:r>
              <a:rPr lang="en-US" dirty="0" smtClean="0"/>
              <a:t>Bimetallism might have worked in 1873</a:t>
            </a:r>
          </a:p>
          <a:p>
            <a:pPr lvl="1" eaLnBrk="1" hangingPunct="1"/>
            <a:r>
              <a:rPr lang="en-US" dirty="0" smtClean="0"/>
              <a:t>Greater price stability would have ensued</a:t>
            </a:r>
          </a:p>
          <a:p>
            <a:pPr lvl="2" eaLnBrk="1" hangingPunct="1"/>
            <a:r>
              <a:rPr lang="en-US" dirty="0" smtClean="0"/>
              <a:t>US on silver, UK on gold</a:t>
            </a:r>
          </a:p>
          <a:p>
            <a:pPr lvl="1" eaLnBrk="1" hangingPunct="1"/>
            <a:r>
              <a:rPr lang="en-US" dirty="0" smtClean="0"/>
              <a:t>By 1896 horse left the barn</a:t>
            </a:r>
          </a:p>
          <a:p>
            <a:pPr lvl="2" eaLnBrk="1" hangingPunct="1"/>
            <a:r>
              <a:rPr lang="en-US" dirty="0" smtClean="0"/>
              <a:t>Too many countries were off silver</a:t>
            </a:r>
          </a:p>
          <a:p>
            <a:pPr lvl="3" eaLnBrk="1" hangingPunct="1"/>
            <a:r>
              <a:rPr lang="en-US" dirty="0" smtClean="0"/>
              <a:t>Market price was 30 to 1 not 16 to 1 by then</a:t>
            </a:r>
          </a:p>
          <a:p>
            <a:pPr lvl="3" eaLnBrk="1" hangingPunct="1"/>
            <a:r>
              <a:rPr lang="en-US" dirty="0" smtClean="0"/>
              <a:t>Coordination effect</a:t>
            </a:r>
          </a:p>
          <a:p>
            <a:pPr lvl="2" eaLnBrk="1" hangingPunct="1"/>
            <a:r>
              <a:rPr lang="en-US" dirty="0" smtClean="0"/>
              <a:t>Gold discoveries could not have been easily predicted</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Gibson’s Paradox</a:t>
            </a:r>
          </a:p>
        </p:txBody>
      </p:sp>
      <p:sp>
        <p:nvSpPr>
          <p:cNvPr id="534531" name="Rectangle 3"/>
          <p:cNvSpPr>
            <a:spLocks noGrp="1" noChangeArrowheads="1"/>
          </p:cNvSpPr>
          <p:nvPr>
            <p:ph type="body" idx="1"/>
          </p:nvPr>
        </p:nvSpPr>
        <p:spPr/>
        <p:txBody>
          <a:bodyPr/>
          <a:lstStyle/>
          <a:p>
            <a:pPr eaLnBrk="1" hangingPunct="1"/>
            <a:r>
              <a:rPr lang="en-US" smtClean="0"/>
              <a:t>The Fisher equation says nominal interest rates should be positively correlated with inflation</a:t>
            </a:r>
          </a:p>
          <a:p>
            <a:pPr eaLnBrk="1" hangingPunct="1"/>
            <a:r>
              <a:rPr lang="en-US" smtClean="0"/>
              <a:t>But during gold standard period interest rates were correlated with the price level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4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45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0"/>
            <a:ext cx="8229600" cy="1143000"/>
          </a:xfrm>
        </p:spPr>
        <p:txBody>
          <a:bodyPr/>
          <a:lstStyle/>
          <a:p>
            <a:pPr eaLnBrk="1" hangingPunct="1"/>
            <a:r>
              <a:rPr lang="en-US" smtClean="0"/>
              <a:t>Rules of the </a:t>
            </a:r>
            <a:r>
              <a:rPr lang="en-US" smtClean="0">
                <a:hlinkClick r:id="rId3" action="ppaction://hlinksldjump"/>
              </a:rPr>
              <a:t>Game</a:t>
            </a:r>
            <a:endParaRPr lang="en-US" smtClean="0"/>
          </a:p>
        </p:txBody>
      </p:sp>
      <p:sp>
        <p:nvSpPr>
          <p:cNvPr id="449539" name="Rectangle 3"/>
          <p:cNvSpPr>
            <a:spLocks noGrp="1" noChangeArrowheads="1"/>
          </p:cNvSpPr>
          <p:nvPr>
            <p:ph type="body" idx="1"/>
          </p:nvPr>
        </p:nvSpPr>
        <p:spPr>
          <a:xfrm>
            <a:off x="457200" y="914400"/>
            <a:ext cx="8229600" cy="4525963"/>
          </a:xfrm>
        </p:spPr>
        <p:txBody>
          <a:bodyPr/>
          <a:lstStyle/>
          <a:p>
            <a:pPr marL="381000" indent="-381000" eaLnBrk="1" hangingPunct="1">
              <a:lnSpc>
                <a:spcPct val="80000"/>
              </a:lnSpc>
              <a:buFontTx/>
              <a:buAutoNum type="arabicPeriod"/>
            </a:pPr>
            <a:r>
              <a:rPr lang="en-US" sz="2400" smtClean="0"/>
              <a:t>Fix a gold price (parity) and convert gold freely between domestic money and gold at that price.</a:t>
            </a:r>
          </a:p>
          <a:p>
            <a:pPr marL="381000" indent="-381000" eaLnBrk="1" hangingPunct="1">
              <a:lnSpc>
                <a:spcPct val="80000"/>
              </a:lnSpc>
              <a:buFontTx/>
              <a:buAutoNum type="arabicPeriod"/>
            </a:pPr>
            <a:r>
              <a:rPr lang="en-US" sz="2400" smtClean="0"/>
              <a:t>No restrictions on the export of gold by private citizens or of capital across countries. </a:t>
            </a:r>
          </a:p>
          <a:p>
            <a:pPr marL="381000" indent="-381000" eaLnBrk="1" hangingPunct="1">
              <a:lnSpc>
                <a:spcPct val="80000"/>
              </a:lnSpc>
              <a:buFontTx/>
              <a:buAutoNum type="arabicPeriod"/>
            </a:pPr>
            <a:r>
              <a:rPr lang="en-US" sz="2400" smtClean="0"/>
              <a:t>Back national banknotes and coinage with gold reserves and condition long-run money growth on gold reserves </a:t>
            </a:r>
          </a:p>
          <a:p>
            <a:pPr marL="381000" indent="-381000" eaLnBrk="1" hangingPunct="1">
              <a:lnSpc>
                <a:spcPct val="80000"/>
              </a:lnSpc>
              <a:buFontTx/>
              <a:buAutoNum type="arabicPeriod"/>
            </a:pPr>
            <a:r>
              <a:rPr lang="en-US" sz="2400" smtClean="0"/>
              <a:t>In short-run liquidity crises resulting from a gold outflow, have the central bank extend liquidity at higher interest rates (Bagehot’s Rule).</a:t>
            </a:r>
          </a:p>
          <a:p>
            <a:pPr marL="381000" indent="-381000" eaLnBrk="1" hangingPunct="1">
              <a:lnSpc>
                <a:spcPct val="80000"/>
              </a:lnSpc>
              <a:buFontTx/>
              <a:buAutoNum type="arabicPeriod"/>
            </a:pPr>
            <a:r>
              <a:rPr lang="en-US" sz="2400" smtClean="0"/>
              <a:t>If rule 1 is temporarily suspended restore convertibility at the soonest feasible point in time at the old parity. </a:t>
            </a:r>
          </a:p>
          <a:p>
            <a:pPr marL="381000" indent="-381000" eaLnBrk="1" hangingPunct="1">
              <a:lnSpc>
                <a:spcPct val="80000"/>
              </a:lnSpc>
              <a:buFontTx/>
              <a:buAutoNum type="arabicPeriod"/>
            </a:pPr>
            <a:r>
              <a:rPr lang="en-US" sz="2400" smtClean="0"/>
              <a:t>Allow the common worldwide price level to be determined endogenously by world demand and supply of gold.</a:t>
            </a:r>
          </a:p>
          <a:p>
            <a:pPr marL="381000" indent="-381000" eaLnBrk="1" hangingPunct="1">
              <a:lnSpc>
                <a:spcPct val="80000"/>
              </a:lnSpc>
            </a:pPr>
            <a:endParaRPr lang="en-US" sz="24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9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9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9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95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95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95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p:txBody>
          <a:bodyPr/>
          <a:lstStyle/>
          <a:p>
            <a:pPr eaLnBrk="1" hangingPunct="1"/>
            <a:r>
              <a:rPr lang="en-US" smtClean="0"/>
              <a:t>World Price Level and Consol Yield</a:t>
            </a:r>
          </a:p>
        </p:txBody>
      </p:sp>
      <p:pic>
        <p:nvPicPr>
          <p:cNvPr id="54275" name="Picture 5"/>
          <p:cNvPicPr>
            <a:picLocks noChangeAspect="1" noChangeArrowheads="1"/>
          </p:cNvPicPr>
          <p:nvPr/>
        </p:nvPicPr>
        <p:blipFill>
          <a:blip r:embed="rId3" cstate="print"/>
          <a:srcRect/>
          <a:stretch>
            <a:fillRect/>
          </a:stretch>
        </p:blipFill>
        <p:spPr bwMode="auto">
          <a:xfrm>
            <a:off x="1905000" y="1471613"/>
            <a:ext cx="5562600" cy="5386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a:xfrm>
            <a:off x="457200" y="0"/>
            <a:ext cx="8229600" cy="1143000"/>
          </a:xfrm>
        </p:spPr>
        <p:txBody>
          <a:bodyPr/>
          <a:lstStyle/>
          <a:p>
            <a:pPr eaLnBrk="1" hangingPunct="1"/>
            <a:r>
              <a:rPr lang="en-US" dirty="0" smtClean="0"/>
              <a:t>Value of Adhering to the Rule </a:t>
            </a:r>
            <a:br>
              <a:rPr lang="en-US" dirty="0" smtClean="0"/>
            </a:br>
            <a:endParaRPr lang="en-US" dirty="0" smtClean="0"/>
          </a:p>
        </p:txBody>
      </p:sp>
      <p:pic>
        <p:nvPicPr>
          <p:cNvPr id="92161" name="Picture 1"/>
          <p:cNvPicPr>
            <a:picLocks noChangeAspect="1" noChangeArrowheads="1"/>
          </p:cNvPicPr>
          <p:nvPr/>
        </p:nvPicPr>
        <p:blipFill>
          <a:blip r:embed="rId3" cstate="print"/>
          <a:srcRect/>
          <a:stretch>
            <a:fillRect/>
          </a:stretch>
        </p:blipFill>
        <p:spPr bwMode="auto">
          <a:xfrm>
            <a:off x="1295400" y="838200"/>
            <a:ext cx="6019800" cy="59912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a:t>
            </a:r>
            <a:r>
              <a:rPr lang="en-US" dirty="0" smtClean="0">
                <a:hlinkClick r:id="rId2" action="ppaction://hlinksldjump"/>
              </a:rPr>
              <a:t>Adhering to the Rule </a:t>
            </a:r>
            <a:r>
              <a:rPr lang="en-US" dirty="0" smtClean="0"/>
              <a:t/>
            </a:r>
            <a:br>
              <a:rPr lang="en-US" dirty="0" smtClean="0"/>
            </a:br>
            <a:endParaRPr lang="en-US" dirty="0"/>
          </a:p>
        </p:txBody>
      </p:sp>
      <p:pic>
        <p:nvPicPr>
          <p:cNvPr id="128002" name="Picture 2"/>
          <p:cNvPicPr>
            <a:picLocks noChangeAspect="1" noChangeArrowheads="1"/>
          </p:cNvPicPr>
          <p:nvPr/>
        </p:nvPicPr>
        <p:blipFill>
          <a:blip r:embed="rId3" cstate="print"/>
          <a:srcRect/>
          <a:stretch>
            <a:fillRect/>
          </a:stretch>
        </p:blipFill>
        <p:spPr bwMode="auto">
          <a:xfrm>
            <a:off x="1676400" y="1389246"/>
            <a:ext cx="6324600" cy="53925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pPr eaLnBrk="1" hangingPunct="1"/>
            <a:r>
              <a:rPr lang="en-US" dirty="0" smtClean="0">
                <a:hlinkClick r:id="rId3" action="ppaction://hlinksldjump"/>
              </a:rPr>
              <a:t>Wholesale Prices </a:t>
            </a:r>
            <a:r>
              <a:rPr lang="en-US" dirty="0" smtClean="0"/>
              <a:t>in </a:t>
            </a:r>
            <a:r>
              <a:rPr lang="en-US" dirty="0" smtClean="0">
                <a:hlinkClick r:id="rId4" action="ppaction://hlinksldjump"/>
              </a:rPr>
              <a:t>US</a:t>
            </a:r>
            <a:r>
              <a:rPr lang="en-US" dirty="0" smtClean="0"/>
              <a:t> and </a:t>
            </a:r>
            <a:r>
              <a:rPr lang="en-US" dirty="0" smtClean="0">
                <a:hlinkClick r:id="rId5" action="ppaction://hlinksldjump"/>
              </a:rPr>
              <a:t>UK</a:t>
            </a:r>
            <a:endParaRPr lang="en-US" dirty="0" smtClean="0"/>
          </a:p>
        </p:txBody>
      </p:sp>
      <p:pic>
        <p:nvPicPr>
          <p:cNvPr id="56323" name="Picture 5"/>
          <p:cNvPicPr>
            <a:picLocks noChangeAspect="1" noChangeArrowheads="1"/>
          </p:cNvPicPr>
          <p:nvPr/>
        </p:nvPicPr>
        <p:blipFill>
          <a:blip r:embed="rId6" cstate="print"/>
          <a:srcRect/>
          <a:stretch>
            <a:fillRect/>
          </a:stretch>
        </p:blipFill>
        <p:spPr bwMode="auto">
          <a:xfrm>
            <a:off x="381000" y="1573213"/>
            <a:ext cx="8763000" cy="5059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pPr eaLnBrk="1" hangingPunct="1"/>
            <a:r>
              <a:rPr lang="en-US" smtClean="0"/>
              <a:t>Interest Rates and Prices under the </a:t>
            </a:r>
            <a:r>
              <a:rPr lang="en-US" smtClean="0">
                <a:hlinkClick r:id="rId3" action="ppaction://hlinksldjump"/>
              </a:rPr>
              <a:t>Gold Standard</a:t>
            </a:r>
            <a:endParaRPr lang="en-US" smtClean="0"/>
          </a:p>
        </p:txBody>
      </p:sp>
      <p:pic>
        <p:nvPicPr>
          <p:cNvPr id="57347" name="Picture 5"/>
          <p:cNvPicPr>
            <a:picLocks noChangeAspect="1" noChangeArrowheads="1"/>
          </p:cNvPicPr>
          <p:nvPr/>
        </p:nvPicPr>
        <p:blipFill>
          <a:blip r:embed="rId4" cstate="print"/>
          <a:srcRect/>
          <a:stretch>
            <a:fillRect/>
          </a:stretch>
        </p:blipFill>
        <p:spPr bwMode="auto">
          <a:xfrm>
            <a:off x="1295400" y="1409700"/>
            <a:ext cx="5638800" cy="5284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6"/>
          <p:cNvSpPr>
            <a:spLocks noGrp="1" noChangeArrowheads="1"/>
          </p:cNvSpPr>
          <p:nvPr>
            <p:ph type="title"/>
          </p:nvPr>
        </p:nvSpPr>
        <p:spPr>
          <a:xfrm>
            <a:off x="457200" y="0"/>
            <a:ext cx="8229600" cy="1143000"/>
          </a:xfrm>
        </p:spPr>
        <p:txBody>
          <a:bodyPr/>
          <a:lstStyle/>
          <a:p>
            <a:pPr eaLnBrk="1" hangingPunct="1"/>
            <a:r>
              <a:rPr lang="en-US" smtClean="0"/>
              <a:t>Wholesale Prices, 1790-1920</a:t>
            </a:r>
          </a:p>
        </p:txBody>
      </p:sp>
      <p:graphicFrame>
        <p:nvGraphicFramePr>
          <p:cNvPr id="10242" name="Object 5"/>
          <p:cNvGraphicFramePr>
            <a:graphicFrameLocks noChangeAspect="1"/>
          </p:cNvGraphicFramePr>
          <p:nvPr>
            <p:ph idx="1"/>
          </p:nvPr>
        </p:nvGraphicFramePr>
        <p:xfrm>
          <a:off x="0" y="1066800"/>
          <a:ext cx="9144000" cy="4432300"/>
        </p:xfrm>
        <a:graphic>
          <a:graphicData uri="http://schemas.openxmlformats.org/presentationml/2006/ole">
            <p:oleObj spid="_x0000_s10242" name="Chart" r:id="rId4" imgW="9334500" imgH="4524451" progId="Excel.Sheet.8">
              <p:embed/>
            </p:oleObj>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6"/>
          <p:cNvSpPr>
            <a:spLocks noGrp="1" noChangeArrowheads="1"/>
          </p:cNvSpPr>
          <p:nvPr>
            <p:ph type="title"/>
          </p:nvPr>
        </p:nvSpPr>
        <p:spPr/>
        <p:txBody>
          <a:bodyPr/>
          <a:lstStyle/>
          <a:p>
            <a:pPr eaLnBrk="1" hangingPunct="1"/>
            <a:r>
              <a:rPr lang="en-US" dirty="0" smtClean="0"/>
              <a:t>Wholesale Prices, </a:t>
            </a:r>
            <a:r>
              <a:rPr lang="en-US" dirty="0" smtClean="0">
                <a:hlinkClick r:id="rId4" action="ppaction://hlinksldjump"/>
              </a:rPr>
              <a:t>1790-1913</a:t>
            </a:r>
            <a:endParaRPr lang="en-US" dirty="0" smtClean="0"/>
          </a:p>
        </p:txBody>
      </p:sp>
      <p:graphicFrame>
        <p:nvGraphicFramePr>
          <p:cNvPr id="11266" name="Object 5"/>
          <p:cNvGraphicFramePr>
            <a:graphicFrameLocks noChangeAspect="1"/>
          </p:cNvGraphicFramePr>
          <p:nvPr>
            <p:ph idx="1"/>
          </p:nvPr>
        </p:nvGraphicFramePr>
        <p:xfrm>
          <a:off x="0" y="1295400"/>
          <a:ext cx="9144000" cy="4432300"/>
        </p:xfrm>
        <a:graphic>
          <a:graphicData uri="http://schemas.openxmlformats.org/presentationml/2006/ole">
            <p:oleObj spid="_x0000_s11266" name="Chart" r:id="rId5" imgW="9334500" imgH="4524451" progId="Excel.Sheet.8">
              <p:embed/>
            </p:oleObj>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title"/>
          </p:nvPr>
        </p:nvSpPr>
        <p:spPr>
          <a:xfrm>
            <a:off x="457200" y="0"/>
            <a:ext cx="8229600" cy="1143000"/>
          </a:xfrm>
        </p:spPr>
        <p:txBody>
          <a:bodyPr/>
          <a:lstStyle/>
          <a:p>
            <a:pPr eaLnBrk="1" hangingPunct="1"/>
            <a:r>
              <a:rPr lang="en-US" smtClean="0"/>
              <a:t>Value of Adhering to Gold, US</a:t>
            </a:r>
          </a:p>
        </p:txBody>
      </p:sp>
      <p:pic>
        <p:nvPicPr>
          <p:cNvPr id="58371" name="Picture 5"/>
          <p:cNvPicPr>
            <a:picLocks noChangeAspect="1" noChangeArrowheads="1"/>
          </p:cNvPicPr>
          <p:nvPr/>
        </p:nvPicPr>
        <p:blipFill>
          <a:blip r:embed="rId3" cstate="print"/>
          <a:srcRect/>
          <a:stretch>
            <a:fillRect/>
          </a:stretch>
        </p:blipFill>
        <p:spPr bwMode="auto">
          <a:xfrm>
            <a:off x="990600" y="838200"/>
            <a:ext cx="6861175" cy="5483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Value of Adhering to Gold, Argentina and Brazil</a:t>
            </a:r>
          </a:p>
        </p:txBody>
      </p:sp>
      <p:pic>
        <p:nvPicPr>
          <p:cNvPr id="59395" name="Picture 4"/>
          <p:cNvPicPr>
            <a:picLocks noChangeAspect="1" noChangeArrowheads="1"/>
          </p:cNvPicPr>
          <p:nvPr/>
        </p:nvPicPr>
        <p:blipFill>
          <a:blip r:embed="rId3" cstate="print"/>
          <a:srcRect/>
          <a:stretch>
            <a:fillRect/>
          </a:stretch>
        </p:blipFill>
        <p:spPr bwMode="auto">
          <a:xfrm>
            <a:off x="1066800" y="1128713"/>
            <a:ext cx="6853238" cy="5729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mtClean="0"/>
              <a:t>Japanese Risk Premium</a:t>
            </a:r>
          </a:p>
        </p:txBody>
      </p:sp>
      <p:pic>
        <p:nvPicPr>
          <p:cNvPr id="60419" name="Picture 2"/>
          <p:cNvPicPr>
            <a:picLocks noChangeAspect="1" noChangeArrowheads="1"/>
          </p:cNvPicPr>
          <p:nvPr/>
        </p:nvPicPr>
        <p:blipFill>
          <a:blip r:embed="rId3" cstate="print"/>
          <a:srcRect/>
          <a:stretch>
            <a:fillRect/>
          </a:stretch>
        </p:blipFill>
        <p:spPr bwMode="auto">
          <a:xfrm>
            <a:off x="228600" y="1600200"/>
            <a:ext cx="8805863" cy="4291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57200" y="0"/>
            <a:ext cx="8229600" cy="1143000"/>
          </a:xfrm>
        </p:spPr>
        <p:txBody>
          <a:bodyPr/>
          <a:lstStyle/>
          <a:p>
            <a:pPr eaLnBrk="1" hangingPunct="1"/>
            <a:r>
              <a:rPr lang="en-US" smtClean="0"/>
              <a:t>Gold Points</a:t>
            </a:r>
          </a:p>
        </p:txBody>
      </p:sp>
      <p:sp>
        <p:nvSpPr>
          <p:cNvPr id="454659" name="Rectangle 3"/>
          <p:cNvSpPr>
            <a:spLocks noGrp="1" noChangeArrowheads="1"/>
          </p:cNvSpPr>
          <p:nvPr>
            <p:ph type="body" idx="1"/>
          </p:nvPr>
        </p:nvSpPr>
        <p:spPr>
          <a:xfrm>
            <a:off x="457200" y="914400"/>
            <a:ext cx="8458200" cy="4525963"/>
          </a:xfrm>
        </p:spPr>
        <p:txBody>
          <a:bodyPr/>
          <a:lstStyle/>
          <a:p>
            <a:pPr eaLnBrk="1" hangingPunct="1"/>
            <a:r>
              <a:rPr lang="en-US" smtClean="0"/>
              <a:t>If rules 1-2 hold exchange rates determined by fixed parities</a:t>
            </a:r>
          </a:p>
          <a:p>
            <a:pPr lvl="1" eaLnBrk="1" hangingPunct="1"/>
            <a:r>
              <a:rPr lang="en-US" smtClean="0"/>
              <a:t>Let </a:t>
            </a:r>
            <a:r>
              <a:rPr lang="en-US" i="1" smtClean="0"/>
              <a:t>x </a:t>
            </a:r>
            <a:r>
              <a:rPr lang="en-US" smtClean="0"/>
              <a:t>be the official (mint) dollar price of an oz. of gold and </a:t>
            </a:r>
            <a:r>
              <a:rPr lang="en-US" i="1" smtClean="0"/>
              <a:t>y</a:t>
            </a:r>
            <a:r>
              <a:rPr lang="en-US" smtClean="0"/>
              <a:t> the official (mint) sterling price of gold</a:t>
            </a:r>
          </a:p>
          <a:p>
            <a:pPr lvl="1" eaLnBrk="1" hangingPunct="1"/>
            <a:r>
              <a:rPr lang="en-US" smtClean="0"/>
              <a:t>Then </a:t>
            </a:r>
            <a:r>
              <a:rPr lang="en-US" i="1" smtClean="0"/>
              <a:t>x/y </a:t>
            </a:r>
            <a:r>
              <a:rPr lang="en-US" smtClean="0"/>
              <a:t>is the official exchange rate</a:t>
            </a:r>
          </a:p>
          <a:p>
            <a:pPr lvl="2" eaLnBrk="1" hangingPunct="1"/>
            <a:r>
              <a:rPr lang="en-US" smtClean="0"/>
              <a:t>Arbitrage keeps the spot rate (almost) equal to this amount</a:t>
            </a:r>
          </a:p>
          <a:p>
            <a:pPr lvl="1" eaLnBrk="1" hangingPunct="1"/>
            <a:r>
              <a:rPr lang="en-US" smtClean="0"/>
              <a:t>Let        be the cost of shipping gold to Britain, and let </a:t>
            </a:r>
            <a:r>
              <a:rPr lang="en-US" i="1" smtClean="0"/>
              <a:t>S</a:t>
            </a:r>
            <a:r>
              <a:rPr lang="en-US" i="1" baseline="-25000" smtClean="0"/>
              <a:t>t </a:t>
            </a:r>
            <a:r>
              <a:rPr lang="en-US" smtClean="0"/>
              <a:t>be the spot exchange rate. </a:t>
            </a:r>
          </a:p>
          <a:p>
            <a:pPr lvl="2" eaLnBrk="1" hangingPunct="1"/>
            <a:r>
              <a:rPr lang="en-US" smtClean="0"/>
              <a:t>Then it is profitable to ship gold if </a:t>
            </a:r>
          </a:p>
        </p:txBody>
      </p:sp>
      <p:pic>
        <p:nvPicPr>
          <p:cNvPr id="454660" name="Picture 4"/>
          <p:cNvPicPr>
            <a:picLocks noChangeAspect="1" noChangeArrowheads="1"/>
          </p:cNvPicPr>
          <p:nvPr/>
        </p:nvPicPr>
        <p:blipFill>
          <a:blip r:embed="rId4" cstate="print"/>
          <a:srcRect/>
          <a:stretch>
            <a:fillRect/>
          </a:stretch>
        </p:blipFill>
        <p:spPr bwMode="auto">
          <a:xfrm>
            <a:off x="1828800" y="3962400"/>
            <a:ext cx="533400" cy="355600"/>
          </a:xfrm>
          <a:prstGeom prst="rect">
            <a:avLst/>
          </a:prstGeom>
          <a:noFill/>
          <a:ln w="9525">
            <a:noFill/>
            <a:miter lim="800000"/>
            <a:headEnd/>
            <a:tailEnd/>
          </a:ln>
        </p:spPr>
      </p:pic>
      <p:graphicFrame>
        <p:nvGraphicFramePr>
          <p:cNvPr id="6" name="Object 6"/>
          <p:cNvGraphicFramePr>
            <a:graphicFrameLocks noChangeAspect="1"/>
          </p:cNvGraphicFramePr>
          <p:nvPr/>
        </p:nvGraphicFramePr>
        <p:xfrm>
          <a:off x="3733800" y="5334000"/>
          <a:ext cx="1612900" cy="914400"/>
        </p:xfrm>
        <a:graphic>
          <a:graphicData uri="http://schemas.openxmlformats.org/presentationml/2006/ole">
            <p:oleObj spid="_x0000_s1026" name="Equation" r:id="rId5" imgW="761760" imgH="431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4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46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46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46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4659">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466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5465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mtClean="0"/>
              <a:t>Japanese Capital Inflows and the Gold Standard</a:t>
            </a:r>
          </a:p>
        </p:txBody>
      </p:sp>
      <p:pic>
        <p:nvPicPr>
          <p:cNvPr id="61443" name="Picture 2"/>
          <p:cNvPicPr>
            <a:picLocks noChangeAspect="1" noChangeArrowheads="1"/>
          </p:cNvPicPr>
          <p:nvPr/>
        </p:nvPicPr>
        <p:blipFill>
          <a:blip r:embed="rId3" cstate="print"/>
          <a:srcRect/>
          <a:stretch>
            <a:fillRect/>
          </a:stretch>
        </p:blipFill>
        <p:spPr bwMode="auto">
          <a:xfrm>
            <a:off x="533400" y="1390650"/>
            <a:ext cx="8499475" cy="494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Value of Adhering to Gold, </a:t>
            </a:r>
            <a:r>
              <a:rPr lang="en-US" smtClean="0">
                <a:hlinkClick r:id="rId3" action="ppaction://hlinksldjump"/>
              </a:rPr>
              <a:t>Australia and Canada</a:t>
            </a:r>
            <a:endParaRPr lang="en-US" smtClean="0"/>
          </a:p>
        </p:txBody>
      </p:sp>
      <p:pic>
        <p:nvPicPr>
          <p:cNvPr id="62467" name="Picture 4"/>
          <p:cNvPicPr>
            <a:picLocks noChangeAspect="1" noChangeArrowheads="1"/>
          </p:cNvPicPr>
          <p:nvPr/>
        </p:nvPicPr>
        <p:blipFill>
          <a:blip r:embed="rId4" cstate="print"/>
          <a:srcRect/>
          <a:stretch>
            <a:fillRect/>
          </a:stretch>
        </p:blipFill>
        <p:spPr bwMode="auto">
          <a:xfrm>
            <a:off x="457200" y="1111250"/>
            <a:ext cx="7848600" cy="574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Free Coinage</a:t>
            </a:r>
            <a:endParaRPr lang="en-US" dirty="0"/>
          </a:p>
        </p:txBody>
      </p:sp>
      <p:sp>
        <p:nvSpPr>
          <p:cNvPr id="5" name="Content Placeholder 4"/>
          <p:cNvSpPr>
            <a:spLocks noGrp="1"/>
          </p:cNvSpPr>
          <p:nvPr>
            <p:ph idx="1"/>
          </p:nvPr>
        </p:nvSpPr>
        <p:spPr>
          <a:xfrm>
            <a:off x="533400" y="1295400"/>
            <a:ext cx="8229600" cy="4525963"/>
          </a:xfrm>
        </p:spPr>
        <p:txBody>
          <a:bodyPr>
            <a:normAutofit fontScale="92500" lnSpcReduction="20000"/>
          </a:bodyPr>
          <a:lstStyle/>
          <a:p>
            <a:r>
              <a:rPr lang="en-US" dirty="0" smtClean="0"/>
              <a:t>Historically US had free coinage of both silver and gold (Hamilton’s Coinage Act, 1792)</a:t>
            </a:r>
          </a:p>
          <a:p>
            <a:pPr lvl="1"/>
            <a:r>
              <a:rPr lang="en-US" sz="2400" dirty="0" smtClean="0"/>
              <a:t>Required the </a:t>
            </a:r>
            <a:r>
              <a:rPr lang="en-US" sz="2400" dirty="0"/>
              <a:t>government </a:t>
            </a:r>
            <a:r>
              <a:rPr lang="en-US" sz="2400" dirty="0" smtClean="0"/>
              <a:t>to buy </a:t>
            </a:r>
            <a:r>
              <a:rPr lang="en-US" sz="2400" dirty="0"/>
              <a:t>all silver or gold offered to it at prices of $1.2929... per troy ounce of pure silver and $19.3939... per troy ounce of fine gold, that is, 15 times as much for an ounce of gold as for an ounce of </a:t>
            </a:r>
            <a:r>
              <a:rPr lang="en-US" sz="2400" dirty="0" smtClean="0"/>
              <a:t>silver</a:t>
            </a:r>
            <a:endParaRPr lang="en-US" sz="2400" dirty="0" smtClean="0"/>
          </a:p>
          <a:p>
            <a:r>
              <a:rPr lang="en-US" dirty="0" smtClean="0"/>
              <a:t>15 to 1 was market price in 1792</a:t>
            </a:r>
          </a:p>
          <a:p>
            <a:r>
              <a:rPr lang="en-US" dirty="0" smtClean="0"/>
              <a:t>But soon after, world price ratio rose above this</a:t>
            </a:r>
          </a:p>
          <a:p>
            <a:pPr lvl="1"/>
            <a:r>
              <a:rPr lang="en-US" dirty="0"/>
              <a:t>As a result, anyone who had gold and wanted to convert it to money would do better by exchanging the gold for silver at the market ratio and taking the silver to the mint than by taking the gold directly to the mint.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457200" y="1371600"/>
            <a:ext cx="8229600" cy="4525963"/>
          </a:xfrm>
        </p:spPr>
        <p:txBody>
          <a:bodyPr>
            <a:normAutofit fontScale="92500" lnSpcReduction="20000"/>
          </a:bodyPr>
          <a:lstStyle/>
          <a:p>
            <a:r>
              <a:rPr lang="en-US" dirty="0" smtClean="0"/>
              <a:t>At </a:t>
            </a:r>
            <a:r>
              <a:rPr lang="en-US" dirty="0"/>
              <a:t>a 15 to 1 ratio, an obvious get-rich </a:t>
            </a:r>
            <a:r>
              <a:rPr lang="en-US" dirty="0" smtClean="0"/>
              <a:t>scheme:</a:t>
            </a:r>
          </a:p>
          <a:p>
            <a:pPr lvl="1"/>
            <a:r>
              <a:rPr lang="en-US" dirty="0" smtClean="0"/>
              <a:t>Take 15 oz. of </a:t>
            </a:r>
            <a:r>
              <a:rPr lang="en-US" dirty="0"/>
              <a:t>silver to the mint, get 1 </a:t>
            </a:r>
            <a:r>
              <a:rPr lang="en-US" dirty="0" smtClean="0"/>
              <a:t>oz. </a:t>
            </a:r>
            <a:r>
              <a:rPr lang="en-US" dirty="0"/>
              <a:t>of gold, sell the </a:t>
            </a:r>
            <a:r>
              <a:rPr lang="en-US" dirty="0" smtClean="0"/>
              <a:t>oz. </a:t>
            </a:r>
            <a:r>
              <a:rPr lang="en-US" dirty="0"/>
              <a:t>of gold on the market </a:t>
            </a:r>
            <a:r>
              <a:rPr lang="en-US" dirty="0" smtClean="0"/>
              <a:t>for, say, 16 oz. of silver, and repeat…</a:t>
            </a:r>
          </a:p>
          <a:p>
            <a:pPr lvl="2"/>
            <a:r>
              <a:rPr lang="en-US" dirty="0" smtClean="0"/>
              <a:t>with each cycle you have made 1 oz. of silver</a:t>
            </a:r>
          </a:p>
          <a:p>
            <a:pPr lvl="2"/>
            <a:r>
              <a:rPr lang="en-US" dirty="0" smtClean="0"/>
              <a:t>Continue till you are millionaire</a:t>
            </a:r>
            <a:endParaRPr lang="en-US" dirty="0" smtClean="0"/>
          </a:p>
          <a:p>
            <a:pPr lvl="1"/>
            <a:r>
              <a:rPr lang="en-US" dirty="0" smtClean="0"/>
              <a:t>=&gt;Mint runs out of gold</a:t>
            </a:r>
          </a:p>
          <a:p>
            <a:r>
              <a:rPr lang="en-US" dirty="0" smtClean="0"/>
              <a:t>So we are effectively on a silver </a:t>
            </a:r>
            <a:r>
              <a:rPr lang="en-US" dirty="0" smtClean="0"/>
              <a:t>standard</a:t>
            </a:r>
          </a:p>
          <a:p>
            <a:pPr lvl="1"/>
            <a:r>
              <a:rPr lang="en-US" dirty="0" smtClean="0"/>
              <a:t>Only silver coins circulated</a:t>
            </a:r>
            <a:endParaRPr lang="en-US" dirty="0" smtClean="0"/>
          </a:p>
          <a:p>
            <a:r>
              <a:rPr lang="en-US" dirty="0" smtClean="0"/>
              <a:t>That is why typically the mint commits to </a:t>
            </a:r>
            <a:r>
              <a:rPr lang="en-US" dirty="0" smtClean="0"/>
              <a:t>coinage of only </a:t>
            </a:r>
            <a:r>
              <a:rPr lang="en-US" dirty="0" smtClean="0"/>
              <a:t>one type of specie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Gold Makes a Return</a:t>
            </a:r>
            <a:endParaRPr lang="en-US" dirty="0"/>
          </a:p>
        </p:txBody>
      </p:sp>
      <p:sp>
        <p:nvSpPr>
          <p:cNvPr id="3" name="Content Placeholder 2"/>
          <p:cNvSpPr>
            <a:spLocks noGrp="1"/>
          </p:cNvSpPr>
          <p:nvPr>
            <p:ph idx="1"/>
          </p:nvPr>
        </p:nvSpPr>
        <p:spPr>
          <a:xfrm>
            <a:off x="457200" y="1447800"/>
            <a:ext cx="8229600" cy="4525963"/>
          </a:xfrm>
        </p:spPr>
        <p:txBody>
          <a:bodyPr>
            <a:normAutofit fontScale="92500" lnSpcReduction="20000"/>
          </a:bodyPr>
          <a:lstStyle/>
          <a:p>
            <a:r>
              <a:rPr lang="en-US" dirty="0" smtClean="0"/>
              <a:t>In 1834 new legislation sets price at 16 to 1</a:t>
            </a:r>
          </a:p>
          <a:p>
            <a:pPr lvl="1"/>
            <a:r>
              <a:rPr lang="en-US" dirty="0" smtClean="0"/>
              <a:t>This was a Jacksonian attack on Biddle’s Bank</a:t>
            </a:r>
          </a:p>
          <a:p>
            <a:pPr lvl="2"/>
            <a:r>
              <a:rPr lang="en-US" dirty="0" smtClean="0"/>
              <a:t>Of course in 1896, Bryan would have loved 16 to </a:t>
            </a:r>
            <a:r>
              <a:rPr lang="en-US" dirty="0" smtClean="0"/>
              <a:t>1</a:t>
            </a:r>
          </a:p>
          <a:p>
            <a:pPr lvl="2"/>
            <a:r>
              <a:rPr lang="en-US" dirty="0" smtClean="0"/>
              <a:t>But in 1834 16-1 was greater than the market price</a:t>
            </a:r>
            <a:endParaRPr lang="en-US" dirty="0" smtClean="0"/>
          </a:p>
          <a:p>
            <a:pPr lvl="1"/>
            <a:r>
              <a:rPr lang="en-US" dirty="0" smtClean="0"/>
              <a:t>Gold coins could replace Bank paper notes</a:t>
            </a:r>
          </a:p>
          <a:p>
            <a:pPr lvl="1"/>
            <a:r>
              <a:rPr lang="en-US" dirty="0" smtClean="0"/>
              <a:t>Silver stopped being coined</a:t>
            </a:r>
          </a:p>
          <a:p>
            <a:r>
              <a:rPr lang="en-US" dirty="0" smtClean="0"/>
              <a:t>Civil War puts temporary end to this</a:t>
            </a:r>
          </a:p>
          <a:p>
            <a:r>
              <a:rPr lang="en-US" dirty="0" smtClean="0"/>
              <a:t>When gold standard was resumed, free coinage into silver was not included</a:t>
            </a:r>
          </a:p>
          <a:p>
            <a:pPr lvl="1"/>
            <a:r>
              <a:rPr lang="en-US" dirty="0" smtClean="0"/>
              <a:t>Omission = crime ?</a:t>
            </a:r>
          </a:p>
          <a:p>
            <a:r>
              <a:rPr lang="en-US" dirty="0" smtClean="0"/>
              <a:t>Otherwise at 16 to 1 silver would have been coined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Consequences of the “Crime”</a:t>
            </a:r>
            <a:endParaRPr lang="en-US" dirty="0"/>
          </a:p>
        </p:txBody>
      </p:sp>
      <p:sp>
        <p:nvSpPr>
          <p:cNvPr id="3" name="Content Placeholder 2"/>
          <p:cNvSpPr>
            <a:spLocks noGrp="1"/>
          </p:cNvSpPr>
          <p:nvPr>
            <p:ph idx="1"/>
          </p:nvPr>
        </p:nvSpPr>
        <p:spPr>
          <a:xfrm>
            <a:off x="457200" y="1447800"/>
            <a:ext cx="8229600" cy="4525963"/>
          </a:xfrm>
        </p:spPr>
        <p:txBody>
          <a:bodyPr>
            <a:normAutofit fontScale="70000" lnSpcReduction="20000"/>
          </a:bodyPr>
          <a:lstStyle/>
          <a:p>
            <a:r>
              <a:rPr lang="en-US" dirty="0" smtClean="0"/>
              <a:t>Omission crucial because of the </a:t>
            </a:r>
            <a:r>
              <a:rPr lang="en-US" dirty="0" smtClean="0">
                <a:hlinkClick r:id="rId3" action="ppaction://hlinksldjump"/>
              </a:rPr>
              <a:t>expected decline </a:t>
            </a:r>
            <a:r>
              <a:rPr lang="en-US" dirty="0" smtClean="0"/>
              <a:t>in the price of silver</a:t>
            </a:r>
          </a:p>
          <a:p>
            <a:r>
              <a:rPr lang="en-US" dirty="0" smtClean="0"/>
              <a:t>Had </a:t>
            </a:r>
            <a:r>
              <a:rPr lang="en-US" dirty="0"/>
              <a:t>there been no </a:t>
            </a:r>
            <a:r>
              <a:rPr lang="en-US" dirty="0" smtClean="0"/>
              <a:t>decline </a:t>
            </a:r>
            <a:r>
              <a:rPr lang="en-US" dirty="0"/>
              <a:t>in the silver-gold price </a:t>
            </a:r>
            <a:r>
              <a:rPr lang="en-US" dirty="0" smtClean="0"/>
              <a:t>ratio – or</a:t>
            </a:r>
            <a:r>
              <a:rPr lang="en-US" dirty="0"/>
              <a:t>, as it is more usually expressed, rise in the gold-silver price </a:t>
            </a:r>
            <a:r>
              <a:rPr lang="en-US" dirty="0" smtClean="0"/>
              <a:t>ratio – it </a:t>
            </a:r>
            <a:r>
              <a:rPr lang="en-US" dirty="0"/>
              <a:t>would have been irrelevant whether the fateful line was included in the act of 1873 or omitted. </a:t>
            </a:r>
            <a:endParaRPr lang="en-US" dirty="0" smtClean="0"/>
          </a:p>
          <a:p>
            <a:pPr lvl="1"/>
            <a:r>
              <a:rPr lang="en-US" dirty="0" smtClean="0"/>
              <a:t>In </a:t>
            </a:r>
            <a:r>
              <a:rPr lang="en-US" dirty="0"/>
              <a:t>either event, the pre-Civil War situation of an effective gold standard would have continued when and if the United States resumed specie payments. </a:t>
            </a:r>
            <a:endParaRPr lang="en-US" dirty="0" smtClean="0"/>
          </a:p>
          <a:p>
            <a:r>
              <a:rPr lang="en-US" dirty="0"/>
              <a:t>As it was, however, a rise in the gold-silver price ratio started well before the United States passed the act of 1873 and was in full swing when the United States resumed specie payments in 1879. </a:t>
            </a:r>
            <a:endParaRPr lang="en-US" dirty="0" smtClean="0"/>
          </a:p>
          <a:p>
            <a:pPr lvl="1"/>
            <a:r>
              <a:rPr lang="en-US" dirty="0" smtClean="0"/>
              <a:t>Gold was rising in value, but silver was no longer coined</a:t>
            </a:r>
          </a:p>
          <a:p>
            <a:pPr lvl="2"/>
            <a:r>
              <a:rPr lang="en-US" dirty="0" smtClean="0"/>
              <a:t>You could not take cheap silver to the mint to buy gold</a:t>
            </a:r>
            <a:endParaRPr lang="en-US" dirty="0" smtClean="0"/>
          </a:p>
          <a:p>
            <a:pPr lvl="1"/>
            <a:r>
              <a:rPr lang="en-US" dirty="0" smtClean="0"/>
              <a:t>Resumption </a:t>
            </a:r>
            <a:r>
              <a:rPr lang="en-US" dirty="0"/>
              <a:t>by the United States on the basis of gold was the final nail in the coffin of silver </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Ratio of Gold to Silver Price (</a:t>
            </a:r>
            <a:r>
              <a:rPr lang="en-US" dirty="0" smtClean="0">
                <a:hlinkClick r:id="rId2" action="ppaction://hlinksldjump"/>
              </a:rPr>
              <a:t>annual</a:t>
            </a:r>
            <a:r>
              <a:rPr lang="en-US" dirty="0" smtClean="0"/>
              <a:t>)</a:t>
            </a:r>
            <a:endParaRPr lang="en-US" dirty="0"/>
          </a:p>
        </p:txBody>
      </p:sp>
      <p:pic>
        <p:nvPicPr>
          <p:cNvPr id="5" name="Picture 2"/>
          <p:cNvPicPr>
            <a:picLocks noChangeAspect="1" noChangeArrowheads="1"/>
          </p:cNvPicPr>
          <p:nvPr/>
        </p:nvPicPr>
        <p:blipFill>
          <a:blip r:embed="rId3" cstate="print"/>
          <a:srcRect/>
          <a:stretch>
            <a:fillRect/>
          </a:stretch>
        </p:blipFill>
        <p:spPr bwMode="auto">
          <a:xfrm>
            <a:off x="533400" y="1676400"/>
            <a:ext cx="8016875" cy="4572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Rise of Gold	</a:t>
            </a:r>
            <a:endParaRPr lang="en-US" dirty="0"/>
          </a:p>
        </p:txBody>
      </p:sp>
      <p:sp>
        <p:nvSpPr>
          <p:cNvPr id="4" name="Content Placeholder 3"/>
          <p:cNvSpPr>
            <a:spLocks noGrp="1"/>
          </p:cNvSpPr>
          <p:nvPr>
            <p:ph idx="1"/>
          </p:nvPr>
        </p:nvSpPr>
        <p:spPr>
          <a:xfrm>
            <a:off x="457200" y="1371600"/>
            <a:ext cx="8229600" cy="4525963"/>
          </a:xfrm>
        </p:spPr>
        <p:txBody>
          <a:bodyPr>
            <a:noAutofit/>
          </a:bodyPr>
          <a:lstStyle/>
          <a:p>
            <a:r>
              <a:rPr lang="en-US" sz="2000" dirty="0" smtClean="0"/>
              <a:t>Gold price rose as countries left silver</a:t>
            </a:r>
          </a:p>
          <a:p>
            <a:pPr lvl="1"/>
            <a:r>
              <a:rPr lang="en-US" sz="1800" dirty="0" smtClean="0"/>
              <a:t>This speeded </a:t>
            </a:r>
            <a:r>
              <a:rPr lang="en-US" sz="1800" dirty="0"/>
              <a:t>up rapidly after 1870, as one European country after another shifted from a silver or </a:t>
            </a:r>
            <a:r>
              <a:rPr lang="en-US" sz="1800" dirty="0" smtClean="0"/>
              <a:t>bimetallic </a:t>
            </a:r>
            <a:r>
              <a:rPr lang="en-US" sz="1800" dirty="0"/>
              <a:t>standard to a single gold standard-a tribute to the leadership of </a:t>
            </a:r>
            <a:r>
              <a:rPr lang="en-US" sz="1800" dirty="0" smtClean="0"/>
              <a:t>Britain</a:t>
            </a:r>
          </a:p>
          <a:p>
            <a:pPr lvl="2"/>
            <a:r>
              <a:rPr lang="en-US" sz="1400" dirty="0" smtClean="0"/>
              <a:t>Germany </a:t>
            </a:r>
            <a:r>
              <a:rPr lang="en-US" sz="1400" dirty="0"/>
              <a:t>shifted in 1871-73, after it defeated France and imposed a large war indemnity payable in funds convertible into gold. </a:t>
            </a:r>
            <a:endParaRPr lang="en-US" sz="1400" dirty="0" smtClean="0"/>
          </a:p>
          <a:p>
            <a:pPr lvl="2"/>
            <a:r>
              <a:rPr lang="en-US" sz="1400" dirty="0" smtClean="0"/>
              <a:t>France</a:t>
            </a:r>
            <a:r>
              <a:rPr lang="en-US" sz="1400" dirty="0"/>
              <a:t>, which had maintained a bimetallic standard since </a:t>
            </a:r>
            <a:r>
              <a:rPr lang="en-US" sz="1400" dirty="0" smtClean="0"/>
              <a:t>1803 demonetized </a:t>
            </a:r>
            <a:r>
              <a:rPr lang="en-US" sz="1400" dirty="0"/>
              <a:t>silver along with the other members of the Latin Monetary Union (Italy, Belgium, and Switzerland) in 1873-74. </a:t>
            </a:r>
            <a:endParaRPr lang="en-US" sz="1400" dirty="0" smtClean="0"/>
          </a:p>
          <a:p>
            <a:pPr lvl="2"/>
            <a:r>
              <a:rPr lang="en-US" sz="1400" dirty="0" smtClean="0"/>
              <a:t>The </a:t>
            </a:r>
            <a:r>
              <a:rPr lang="en-US" sz="1400" dirty="0"/>
              <a:t>Scandinavian Union (Denmark, Norway, and Sweden), the Netherlands, and Russia </a:t>
            </a:r>
            <a:r>
              <a:rPr lang="en-US" sz="1400" dirty="0" smtClean="0"/>
              <a:t>followed </a:t>
            </a:r>
            <a:r>
              <a:rPr lang="en-US" sz="1400" dirty="0"/>
              <a:t>suit in 1875-76 and Austria in 1879. </a:t>
            </a:r>
            <a:endParaRPr lang="en-US" sz="1400" dirty="0" smtClean="0"/>
          </a:p>
          <a:p>
            <a:pPr lvl="2"/>
            <a:r>
              <a:rPr lang="en-US" sz="1400" dirty="0" smtClean="0"/>
              <a:t>By </a:t>
            </a:r>
            <a:r>
              <a:rPr lang="en-US" sz="1400" dirty="0"/>
              <a:t>the late 1870s, India and China were the only major countries on an </a:t>
            </a:r>
            <a:r>
              <a:rPr lang="en-US" sz="1400" dirty="0" smtClean="0"/>
              <a:t>effective </a:t>
            </a:r>
            <a:r>
              <a:rPr lang="en-US" sz="1400" dirty="0"/>
              <a:t>silver </a:t>
            </a:r>
            <a:r>
              <a:rPr lang="en-US" sz="1400" dirty="0" smtClean="0"/>
              <a:t>standard</a:t>
            </a:r>
            <a:r>
              <a:rPr lang="en-US" sz="1400" dirty="0"/>
              <a:t>. </a:t>
            </a:r>
            <a:endParaRPr lang="en-US" sz="1400" dirty="0" smtClean="0"/>
          </a:p>
          <a:p>
            <a:pPr lvl="2"/>
            <a:r>
              <a:rPr lang="en-US" sz="1400" dirty="0" smtClean="0"/>
              <a:t>And of course US increased demand for gold dramatically</a:t>
            </a:r>
          </a:p>
          <a:p>
            <a:r>
              <a:rPr lang="en-US" sz="2000" dirty="0"/>
              <a:t>The resulting increased demand for gold and increased supply of silver for nonmonetary purposes produced a dramatic rise in the gold-silver price ratio. </a:t>
            </a:r>
            <a:endParaRPr lang="en-US" sz="2000" dirty="0" smtClean="0"/>
          </a:p>
          <a:p>
            <a:pPr lvl="1"/>
            <a:r>
              <a:rPr lang="en-US" sz="1800" dirty="0" smtClean="0"/>
              <a:t>From </a:t>
            </a:r>
            <a:r>
              <a:rPr lang="en-US" sz="1800" dirty="0"/>
              <a:t>15.4 in 1870, it jumped to 16.4 by 1873, 18.4 by 1879, and 30 by 1896, when 16 to 1 was the Bryan battle cry.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a:t>
            </a:r>
            <a:endParaRPr lang="en-US" dirty="0"/>
          </a:p>
        </p:txBody>
      </p:sp>
      <p:sp>
        <p:nvSpPr>
          <p:cNvPr id="3" name="Content Placeholder 2"/>
          <p:cNvSpPr>
            <a:spLocks noGrp="1"/>
          </p:cNvSpPr>
          <p:nvPr>
            <p:ph idx="1"/>
          </p:nvPr>
        </p:nvSpPr>
        <p:spPr>
          <a:xfrm>
            <a:off x="304800" y="1295400"/>
            <a:ext cx="8382000" cy="4830763"/>
          </a:xfrm>
        </p:spPr>
        <p:txBody>
          <a:bodyPr>
            <a:normAutofit fontScale="55000" lnSpcReduction="20000"/>
          </a:bodyPr>
          <a:lstStyle/>
          <a:p>
            <a:r>
              <a:rPr lang="en-US" sz="3600" dirty="0"/>
              <a:t>The increased world demand for gold for monetary purposes coincided with a slowing in the rate of increase of the world's stock of gold and a rising output of goods and services. </a:t>
            </a:r>
            <a:endParaRPr lang="en-US" sz="3600" dirty="0" smtClean="0"/>
          </a:p>
          <a:p>
            <a:pPr lvl="1"/>
            <a:r>
              <a:rPr lang="en-US" sz="3300" dirty="0" smtClean="0"/>
              <a:t>These </a:t>
            </a:r>
            <a:r>
              <a:rPr lang="en-US" sz="3300" dirty="0"/>
              <a:t>forces put downward pressure on the </a:t>
            </a:r>
            <a:r>
              <a:rPr lang="en-US" sz="3300" dirty="0">
                <a:hlinkClick r:id="rId3" action="ppaction://hlinksldjump"/>
              </a:rPr>
              <a:t>price level</a:t>
            </a:r>
            <a:r>
              <a:rPr lang="en-US" sz="3300" dirty="0"/>
              <a:t>. </a:t>
            </a:r>
            <a:endParaRPr lang="en-US" sz="3300" dirty="0" smtClean="0"/>
          </a:p>
          <a:p>
            <a:pPr lvl="1"/>
            <a:r>
              <a:rPr lang="en-US" sz="3300" dirty="0" smtClean="0"/>
              <a:t>Issue of paper money could not offset this</a:t>
            </a:r>
          </a:p>
          <a:p>
            <a:r>
              <a:rPr lang="en-US" sz="3600" dirty="0"/>
              <a:t>The outcome was deflation from 1875 to 1896 at a rate of roughly 1.7 percent per year in the United States and 0.8 percent per year in the United Kingdom, which means in the gold standard world. </a:t>
            </a:r>
            <a:endParaRPr lang="en-US" sz="3600" dirty="0" smtClean="0"/>
          </a:p>
          <a:p>
            <a:r>
              <a:rPr lang="en-US" sz="3600" dirty="0" smtClean="0"/>
              <a:t>Led to agitation for silver purchases and coinage</a:t>
            </a:r>
          </a:p>
          <a:p>
            <a:pPr lvl="1"/>
            <a:r>
              <a:rPr lang="en-US" sz="2900" dirty="0" smtClean="0"/>
              <a:t>Bland-Allison Act (1878) Sherman Silver Purchase Act (1890)</a:t>
            </a:r>
          </a:p>
          <a:p>
            <a:pPr lvl="1"/>
            <a:r>
              <a:rPr lang="en-US" sz="2900" dirty="0" smtClean="0"/>
              <a:t>Agitation for free coinage of silver led to fear of leaving the gold standard</a:t>
            </a:r>
          </a:p>
          <a:p>
            <a:pPr lvl="2"/>
            <a:r>
              <a:rPr lang="en-US" sz="2900" dirty="0"/>
              <a:t>One paradoxical result of the agitation for inflation via silver was that it explains why deflation was </a:t>
            </a:r>
            <a:r>
              <a:rPr lang="en-US" sz="2900" i="1" dirty="0"/>
              <a:t>more severe </a:t>
            </a:r>
            <a:r>
              <a:rPr lang="en-US" sz="2900" dirty="0"/>
              <a:t>in the United States than in the rest of the gold standard world (1.7 percent vs. 0.8 percent). </a:t>
            </a:r>
            <a:endParaRPr lang="en-US" sz="2900" dirty="0" smtClean="0"/>
          </a:p>
          <a:p>
            <a:r>
              <a:rPr lang="en-US" sz="3600" dirty="0" smtClean="0"/>
              <a:t>Had there been no omission, US would have effectively been on silver, UK on gold</a:t>
            </a:r>
          </a:p>
          <a:p>
            <a:pPr lvl="1"/>
            <a:r>
              <a:rPr lang="en-US" sz="3300" dirty="0" smtClean="0"/>
              <a:t>Augmentation of world money supply would have meant less deflation</a:t>
            </a:r>
          </a:p>
          <a:p>
            <a:pPr lvl="1"/>
            <a:r>
              <a:rPr lang="en-US" sz="3300" dirty="0" smtClean="0"/>
              <a:t>=&gt; less agitation for </a:t>
            </a:r>
            <a:r>
              <a:rPr lang="en-US" sz="3300" dirty="0" smtClean="0">
                <a:hlinkClick r:id="rId4" action="ppaction://hlinksldjump"/>
              </a:rPr>
              <a:t>free coinage</a:t>
            </a:r>
            <a:endParaRPr lang="en-US" sz="33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457200" y="0"/>
            <a:ext cx="8229600" cy="1143000"/>
          </a:xfrm>
        </p:spPr>
        <p:txBody>
          <a:bodyPr/>
          <a:lstStyle/>
          <a:p>
            <a:pPr eaLnBrk="1" hangingPunct="1"/>
            <a:r>
              <a:rPr lang="en-US" smtClean="0"/>
              <a:t>Arbitrage</a:t>
            </a:r>
          </a:p>
        </p:txBody>
      </p:sp>
      <p:sp>
        <p:nvSpPr>
          <p:cNvPr id="547843" name="Rectangle 3"/>
          <p:cNvSpPr>
            <a:spLocks noGrp="1" noChangeArrowheads="1"/>
          </p:cNvSpPr>
          <p:nvPr>
            <p:ph type="body" sz="half" idx="1"/>
          </p:nvPr>
        </p:nvSpPr>
        <p:spPr>
          <a:xfrm>
            <a:off x="304800" y="914400"/>
            <a:ext cx="7696200" cy="4525963"/>
          </a:xfrm>
        </p:spPr>
        <p:txBody>
          <a:bodyPr/>
          <a:lstStyle/>
          <a:p>
            <a:pPr eaLnBrk="1" hangingPunct="1"/>
            <a:r>
              <a:rPr lang="en-US" sz="2400" smtClean="0"/>
              <a:t>Suppose that                       that is spot rate above the gold point</a:t>
            </a:r>
          </a:p>
          <a:p>
            <a:pPr lvl="1" eaLnBrk="1" hangingPunct="1"/>
            <a:r>
              <a:rPr lang="en-US" sz="2000" smtClean="0"/>
              <a:t>Sterling’s spot price is very high, </a:t>
            </a:r>
            <a:r>
              <a:rPr lang="en-US" sz="2000" smtClean="0">
                <a:hlinkClick r:id="rId4" action="ppaction://hlinksldjump"/>
              </a:rPr>
              <a:t>you want to sell</a:t>
            </a:r>
            <a:endParaRPr lang="en-US" sz="2000" smtClean="0"/>
          </a:p>
          <a:p>
            <a:pPr lvl="1" eaLnBrk="1" hangingPunct="1"/>
            <a:r>
              <a:rPr lang="en-US" sz="2000" smtClean="0"/>
              <a:t>So you ship gold to Britain and exchange for sterling at par, and then convert sterling to dollars at the spot rate</a:t>
            </a:r>
          </a:p>
          <a:p>
            <a:pPr lvl="1" eaLnBrk="1" hangingPunct="1"/>
            <a:r>
              <a:rPr lang="en-US" sz="2000" smtClean="0"/>
              <a:t>This makes money since</a:t>
            </a:r>
          </a:p>
          <a:p>
            <a:pPr lvl="1" eaLnBrk="1" hangingPunct="1"/>
            <a:endParaRPr lang="en-US" sz="2000" smtClean="0"/>
          </a:p>
          <a:p>
            <a:pPr lvl="1" eaLnBrk="1" hangingPunct="1"/>
            <a:r>
              <a:rPr lang="en-US" sz="2000" smtClean="0"/>
              <a:t>The RHS is the dollar price of gold</a:t>
            </a:r>
          </a:p>
          <a:p>
            <a:pPr lvl="1" eaLnBrk="1" hangingPunct="1"/>
            <a:r>
              <a:rPr lang="en-US" sz="2000" smtClean="0"/>
              <a:t>The LHS is the dollar return on selling gold in Britain, net of the cost of shipping</a:t>
            </a:r>
          </a:p>
          <a:p>
            <a:pPr lvl="1" eaLnBrk="1" hangingPunct="1"/>
            <a:r>
              <a:rPr lang="en-US" sz="2000" smtClean="0"/>
              <a:t>So if the spot exceeds the gold point there are arbitrage profits to be made</a:t>
            </a:r>
          </a:p>
        </p:txBody>
      </p:sp>
      <p:graphicFrame>
        <p:nvGraphicFramePr>
          <p:cNvPr id="547845" name="Object 5"/>
          <p:cNvGraphicFramePr>
            <a:graphicFrameLocks noChangeAspect="1"/>
          </p:cNvGraphicFramePr>
          <p:nvPr>
            <p:ph sz="half" idx="2"/>
          </p:nvPr>
        </p:nvGraphicFramePr>
        <p:xfrm>
          <a:off x="3733800" y="3048000"/>
          <a:ext cx="1752600" cy="363538"/>
        </p:xfrm>
        <a:graphic>
          <a:graphicData uri="http://schemas.openxmlformats.org/presentationml/2006/ole">
            <p:oleObj spid="_x0000_s2050" name="Equation" r:id="rId5" imgW="977760" imgH="203040" progId="Equation.COEE2">
              <p:embed/>
            </p:oleObj>
          </a:graphicData>
        </a:graphic>
      </p:graphicFrame>
      <p:graphicFrame>
        <p:nvGraphicFramePr>
          <p:cNvPr id="1030" name="Object 6"/>
          <p:cNvGraphicFramePr>
            <a:graphicFrameLocks noChangeAspect="1"/>
          </p:cNvGraphicFramePr>
          <p:nvPr/>
        </p:nvGraphicFramePr>
        <p:xfrm>
          <a:off x="2362200" y="685800"/>
          <a:ext cx="1612900" cy="914400"/>
        </p:xfrm>
        <a:graphic>
          <a:graphicData uri="http://schemas.openxmlformats.org/presentationml/2006/ole">
            <p:oleObj spid="_x0000_s2051" name="Equation" r:id="rId6" imgW="761760" imgH="431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78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784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784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4784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478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4784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4784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47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6" name="Title 4"/>
          <p:cNvSpPr>
            <a:spLocks noGrp="1"/>
          </p:cNvSpPr>
          <p:nvPr>
            <p:ph type="title"/>
          </p:nvPr>
        </p:nvSpPr>
        <p:spPr/>
        <p:txBody>
          <a:bodyPr/>
          <a:lstStyle/>
          <a:p>
            <a:r>
              <a:rPr lang="en-US" smtClean="0">
                <a:hlinkClick r:id="rId4" action="ppaction://hlinksldjump"/>
              </a:rPr>
              <a:t>Example</a:t>
            </a:r>
            <a:endParaRPr lang="en-US" smtClean="0"/>
          </a:p>
        </p:txBody>
      </p:sp>
      <p:sp>
        <p:nvSpPr>
          <p:cNvPr id="6" name="Content Placeholder 5"/>
          <p:cNvSpPr>
            <a:spLocks noGrp="1"/>
          </p:cNvSpPr>
          <p:nvPr>
            <p:ph idx="1"/>
          </p:nvPr>
        </p:nvSpPr>
        <p:spPr/>
        <p:txBody>
          <a:bodyPr/>
          <a:lstStyle/>
          <a:p>
            <a:r>
              <a:rPr lang="en-US" smtClean="0"/>
              <a:t>Let </a:t>
            </a:r>
            <a:r>
              <a:rPr lang="en-US" i="1" smtClean="0"/>
              <a:t>x = 6 </a:t>
            </a:r>
            <a:r>
              <a:rPr lang="en-US" smtClean="0"/>
              <a:t>and </a:t>
            </a:r>
            <a:r>
              <a:rPr lang="en-US" i="1" smtClean="0"/>
              <a:t>y = 3</a:t>
            </a:r>
            <a:r>
              <a:rPr lang="en-US" smtClean="0"/>
              <a:t>, so official </a:t>
            </a:r>
            <a:r>
              <a:rPr lang="en-US" i="1" smtClean="0"/>
              <a:t>e = 2</a:t>
            </a:r>
          </a:p>
          <a:p>
            <a:r>
              <a:rPr lang="en-US" smtClean="0"/>
              <a:t>Suppose </a:t>
            </a:r>
            <a:r>
              <a:rPr lang="en-US" i="1" smtClean="0"/>
              <a:t>S = 3</a:t>
            </a:r>
          </a:p>
          <a:p>
            <a:pPr lvl="1"/>
            <a:r>
              <a:rPr lang="en-US" smtClean="0"/>
              <a:t>If            , then we ship gold to UK</a:t>
            </a:r>
          </a:p>
          <a:p>
            <a:pPr lvl="2"/>
            <a:r>
              <a:rPr lang="en-US" smtClean="0"/>
              <a:t>Pay $6 for 1 oz. of gold</a:t>
            </a:r>
          </a:p>
          <a:p>
            <a:pPr lvl="2"/>
            <a:r>
              <a:rPr lang="en-US" smtClean="0"/>
              <a:t>Ship to UK exchange for £3 pounds </a:t>
            </a:r>
          </a:p>
          <a:p>
            <a:pPr lvl="2"/>
            <a:r>
              <a:rPr lang="en-US" smtClean="0"/>
              <a:t>Sell sterling at spot rate, receive $9 &gt;&gt;$6!!</a:t>
            </a:r>
          </a:p>
          <a:p>
            <a:pPr lvl="1"/>
            <a:r>
              <a:rPr lang="en-US" smtClean="0"/>
              <a:t>But if            , and ship gold to UK</a:t>
            </a:r>
          </a:p>
          <a:p>
            <a:pPr lvl="2"/>
            <a:r>
              <a:rPr lang="en-US" smtClean="0"/>
              <a:t>Still pay $6 for 1 oz. Gold, but only get £2</a:t>
            </a:r>
          </a:p>
          <a:p>
            <a:pPr lvl="2"/>
            <a:r>
              <a:rPr lang="en-US" smtClean="0"/>
              <a:t>Sell sterling at spot rate, receive $6 = $6, no gain</a:t>
            </a:r>
          </a:p>
        </p:txBody>
      </p:sp>
      <p:graphicFrame>
        <p:nvGraphicFramePr>
          <p:cNvPr id="7" name="Object 2"/>
          <p:cNvGraphicFramePr>
            <a:graphicFrameLocks noChangeAspect="1"/>
          </p:cNvGraphicFramePr>
          <p:nvPr/>
        </p:nvGraphicFramePr>
        <p:xfrm>
          <a:off x="1676400" y="2819400"/>
          <a:ext cx="917575" cy="446088"/>
        </p:xfrm>
        <a:graphic>
          <a:graphicData uri="http://schemas.openxmlformats.org/presentationml/2006/ole">
            <p:oleObj spid="_x0000_s3074" name="Equation" r:id="rId5" imgW="469800" imgH="228600" progId="Equation.DSMT4">
              <p:embed/>
            </p:oleObj>
          </a:graphicData>
        </a:graphic>
      </p:graphicFrame>
      <p:graphicFrame>
        <p:nvGraphicFramePr>
          <p:cNvPr id="8" name="Object 2"/>
          <p:cNvGraphicFramePr>
            <a:graphicFrameLocks noChangeAspect="1"/>
          </p:cNvGraphicFramePr>
          <p:nvPr/>
        </p:nvGraphicFramePr>
        <p:xfrm>
          <a:off x="2286000" y="4659313"/>
          <a:ext cx="868363" cy="446087"/>
        </p:xfrm>
        <a:graphic>
          <a:graphicData uri="http://schemas.openxmlformats.org/presentationml/2006/ole">
            <p:oleObj spid="_x0000_s3075" name="Equation" r:id="rId6" imgW="444240" imgH="2286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0"/>
            <a:ext cx="8229600" cy="1143000"/>
          </a:xfrm>
        </p:spPr>
        <p:txBody>
          <a:bodyPr/>
          <a:lstStyle/>
          <a:p>
            <a:pPr eaLnBrk="1" hangingPunct="1"/>
            <a:r>
              <a:rPr lang="en-US" smtClean="0"/>
              <a:t>Gold Points</a:t>
            </a:r>
          </a:p>
        </p:txBody>
      </p:sp>
      <p:sp>
        <p:nvSpPr>
          <p:cNvPr id="458755" name="Rectangle 3"/>
          <p:cNvSpPr>
            <a:spLocks noGrp="1" noChangeArrowheads="1"/>
          </p:cNvSpPr>
          <p:nvPr>
            <p:ph type="body" idx="1"/>
          </p:nvPr>
        </p:nvSpPr>
        <p:spPr>
          <a:xfrm>
            <a:off x="304800" y="838200"/>
            <a:ext cx="8229600" cy="4525963"/>
          </a:xfrm>
        </p:spPr>
        <p:txBody>
          <a:bodyPr/>
          <a:lstStyle/>
          <a:p>
            <a:pPr eaLnBrk="1" hangingPunct="1">
              <a:lnSpc>
                <a:spcPct val="90000"/>
              </a:lnSpc>
            </a:pPr>
            <a:r>
              <a:rPr lang="en-US" smtClean="0"/>
              <a:t>And it is profitable to import gold if </a:t>
            </a:r>
          </a:p>
          <a:p>
            <a:pPr eaLnBrk="1" hangingPunct="1">
              <a:lnSpc>
                <a:spcPct val="90000"/>
              </a:lnSpc>
            </a:pPr>
            <a:endParaRPr lang="en-US" smtClean="0"/>
          </a:p>
          <a:p>
            <a:pPr eaLnBrk="1" hangingPunct="1">
              <a:lnSpc>
                <a:spcPct val="90000"/>
              </a:lnSpc>
            </a:pPr>
            <a:r>
              <a:rPr lang="en-US" smtClean="0"/>
              <a:t>So the spot rate is bound by these limits or gold points</a:t>
            </a:r>
          </a:p>
          <a:p>
            <a:pPr eaLnBrk="1" hangingPunct="1">
              <a:lnSpc>
                <a:spcPct val="90000"/>
              </a:lnSpc>
            </a:pPr>
            <a:endParaRPr lang="en-US" smtClean="0"/>
          </a:p>
          <a:p>
            <a:pPr eaLnBrk="1" hangingPunct="1">
              <a:lnSpc>
                <a:spcPct val="90000"/>
              </a:lnSpc>
            </a:pPr>
            <a:r>
              <a:rPr lang="en-US" smtClean="0"/>
              <a:t>Notice that arbitrage depends on the cost of shipping gold</a:t>
            </a:r>
          </a:p>
          <a:p>
            <a:pPr lvl="1" eaLnBrk="1" hangingPunct="1">
              <a:lnSpc>
                <a:spcPct val="90000"/>
              </a:lnSpc>
            </a:pPr>
            <a:r>
              <a:rPr lang="en-US" smtClean="0"/>
              <a:t>As costs fell, the bounds tighten and arbitrage is more effective</a:t>
            </a:r>
          </a:p>
        </p:txBody>
      </p:sp>
      <p:pic>
        <p:nvPicPr>
          <p:cNvPr id="458756" name="Picture 4"/>
          <p:cNvPicPr>
            <a:picLocks noChangeAspect="1" noChangeArrowheads="1"/>
          </p:cNvPicPr>
          <p:nvPr/>
        </p:nvPicPr>
        <p:blipFill>
          <a:blip r:embed="rId3" cstate="print"/>
          <a:srcRect/>
          <a:stretch>
            <a:fillRect/>
          </a:stretch>
        </p:blipFill>
        <p:spPr bwMode="auto">
          <a:xfrm>
            <a:off x="3810000" y="1295400"/>
            <a:ext cx="1473200" cy="663575"/>
          </a:xfrm>
          <a:prstGeom prst="rect">
            <a:avLst/>
          </a:prstGeom>
          <a:noFill/>
          <a:ln w="9525">
            <a:noFill/>
            <a:miter lim="800000"/>
            <a:headEnd/>
            <a:tailEnd/>
          </a:ln>
        </p:spPr>
      </p:pic>
      <p:pic>
        <p:nvPicPr>
          <p:cNvPr id="458757" name="Picture 5"/>
          <p:cNvPicPr>
            <a:picLocks noChangeAspect="1" noChangeArrowheads="1"/>
          </p:cNvPicPr>
          <p:nvPr/>
        </p:nvPicPr>
        <p:blipFill>
          <a:blip r:embed="rId4" cstate="print"/>
          <a:srcRect/>
          <a:stretch>
            <a:fillRect/>
          </a:stretch>
        </p:blipFill>
        <p:spPr bwMode="auto">
          <a:xfrm>
            <a:off x="2971800" y="2590800"/>
            <a:ext cx="2886075" cy="669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8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87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87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87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87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87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rex11">
  <a:themeElements>
    <a:clrScheme name="forex11 14">
      <a:dk1>
        <a:srgbClr val="009900"/>
      </a:dk1>
      <a:lt1>
        <a:srgbClr val="DEF6F1"/>
      </a:lt1>
      <a:dk2>
        <a:srgbClr val="CC3300"/>
      </a:dk2>
      <a:lt2>
        <a:srgbClr val="969696"/>
      </a:lt2>
      <a:accent1>
        <a:srgbClr val="FFFFFF"/>
      </a:accent1>
      <a:accent2>
        <a:srgbClr val="8DC6FF"/>
      </a:accent2>
      <a:accent3>
        <a:srgbClr val="ECFAF7"/>
      </a:accent3>
      <a:accent4>
        <a:srgbClr val="008200"/>
      </a:accent4>
      <a:accent5>
        <a:srgbClr val="FFFFFF"/>
      </a:accent5>
      <a:accent6>
        <a:srgbClr val="7FB3E7"/>
      </a:accent6>
      <a:hlink>
        <a:srgbClr val="0066CC"/>
      </a:hlink>
      <a:folHlink>
        <a:srgbClr val="00A800"/>
      </a:folHlink>
    </a:clrScheme>
    <a:fontScheme name="forex11">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orex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orex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orex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orex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orex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orex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orex1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orex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orex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orex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orex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orex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forex11 13">
        <a:dk1>
          <a:srgbClr val="FFFF00"/>
        </a:dk1>
        <a:lt1>
          <a:srgbClr val="DEF6F1"/>
        </a:lt1>
        <a:dk2>
          <a:srgbClr val="CC3300"/>
        </a:dk2>
        <a:lt2>
          <a:srgbClr val="969696"/>
        </a:lt2>
        <a:accent1>
          <a:srgbClr val="FFFFFF"/>
        </a:accent1>
        <a:accent2>
          <a:srgbClr val="8DC6FF"/>
        </a:accent2>
        <a:accent3>
          <a:srgbClr val="ECFAF7"/>
        </a:accent3>
        <a:accent4>
          <a:srgbClr val="DADA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orex11 14">
        <a:dk1>
          <a:srgbClr val="009900"/>
        </a:dk1>
        <a:lt1>
          <a:srgbClr val="DEF6F1"/>
        </a:lt1>
        <a:dk2>
          <a:srgbClr val="CC3300"/>
        </a:dk2>
        <a:lt2>
          <a:srgbClr val="969696"/>
        </a:lt2>
        <a:accent1>
          <a:srgbClr val="FFFFFF"/>
        </a:accent1>
        <a:accent2>
          <a:srgbClr val="8DC6FF"/>
        </a:accent2>
        <a:accent3>
          <a:srgbClr val="ECFAF7"/>
        </a:accent3>
        <a:accent4>
          <a:srgbClr val="0082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forex11</Template>
  <TotalTime>1079</TotalTime>
  <Words>3997</Words>
  <Application>Microsoft Office PowerPoint</Application>
  <PresentationFormat>On-screen Show (4:3)</PresentationFormat>
  <Paragraphs>418</Paragraphs>
  <Slides>68</Slides>
  <Notes>66</Notes>
  <HiddenSlides>10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68</vt:i4>
      </vt:variant>
    </vt:vector>
  </HeadingPairs>
  <TitlesOfParts>
    <vt:vector size="71" baseType="lpstr">
      <vt:lpstr>forex11</vt:lpstr>
      <vt:lpstr>Equation</vt:lpstr>
      <vt:lpstr>Chart</vt:lpstr>
      <vt:lpstr>Gold Standard</vt:lpstr>
      <vt:lpstr>Gold Standard</vt:lpstr>
      <vt:lpstr>Hume’s Specie-flow mechanism</vt:lpstr>
      <vt:lpstr>Newton on the Gold Price</vt:lpstr>
      <vt:lpstr>Rules of the Game</vt:lpstr>
      <vt:lpstr>Gold Points</vt:lpstr>
      <vt:lpstr>Arbitrage</vt:lpstr>
      <vt:lpstr>Example</vt:lpstr>
      <vt:lpstr>Gold Points</vt:lpstr>
      <vt:lpstr>Restoration Rule</vt:lpstr>
      <vt:lpstr>Gold Points and Credibility</vt:lpstr>
      <vt:lpstr>Interest Bounds</vt:lpstr>
      <vt:lpstr>Dollar Interest Rate and Credibility Bounds</vt:lpstr>
      <vt:lpstr>Reichsmark Interest Rate and Credibility Bounds</vt:lpstr>
      <vt:lpstr>Franc Interest Rates and Credibility Bounds</vt:lpstr>
      <vt:lpstr>A Model</vt:lpstr>
      <vt:lpstr>Stock Equilibrium</vt:lpstr>
      <vt:lpstr>Gold Demand</vt:lpstr>
      <vt:lpstr>Flow Supply</vt:lpstr>
      <vt:lpstr>Flow Supply</vt:lpstr>
      <vt:lpstr>Stock-flow</vt:lpstr>
      <vt:lpstr>Open Economy Version</vt:lpstr>
      <vt:lpstr>Open Economy Version</vt:lpstr>
      <vt:lpstr>Slide 24</vt:lpstr>
      <vt:lpstr>An Increase in Money Demand</vt:lpstr>
      <vt:lpstr>Implication</vt:lpstr>
      <vt:lpstr>Decline in Competitiveness</vt:lpstr>
      <vt:lpstr>Rules of the Game</vt:lpstr>
      <vt:lpstr>Example</vt:lpstr>
      <vt:lpstr>Benefits of Gold Standard</vt:lpstr>
      <vt:lpstr>Good Housekeeping Model</vt:lpstr>
      <vt:lpstr>Implications</vt:lpstr>
      <vt:lpstr>Good Housekeeping Model: Tests</vt:lpstr>
      <vt:lpstr>Gold Standard: Costs</vt:lpstr>
      <vt:lpstr>Bimetallism</vt:lpstr>
      <vt:lpstr>Bimetallism</vt:lpstr>
      <vt:lpstr>Annual World Production as share of Stock</vt:lpstr>
      <vt:lpstr>Ratio of Gold and Silver Stocks and Market Ratio</vt:lpstr>
      <vt:lpstr>Share of World Output by Monetary Standard</vt:lpstr>
      <vt:lpstr>Wizard of OZ</vt:lpstr>
      <vt:lpstr>Key Characters</vt:lpstr>
      <vt:lpstr>Search for Silver?</vt:lpstr>
      <vt:lpstr>More Oz</vt:lpstr>
      <vt:lpstr>Yellow Brick Road and Emerald City</vt:lpstr>
      <vt:lpstr>Silver shoes</vt:lpstr>
      <vt:lpstr>Scarecrow, Tinman, Cowardly Lion</vt:lpstr>
      <vt:lpstr>Plains Indians</vt:lpstr>
      <vt:lpstr>Was Bryan Right?</vt:lpstr>
      <vt:lpstr>Gibson’s Paradox</vt:lpstr>
      <vt:lpstr>World Price Level and Consol Yield</vt:lpstr>
      <vt:lpstr>Value of Adhering to the Rule  </vt:lpstr>
      <vt:lpstr>Value of Adhering to the Rule  </vt:lpstr>
      <vt:lpstr>Wholesale Prices in US and UK</vt:lpstr>
      <vt:lpstr>Interest Rates and Prices under the Gold Standard</vt:lpstr>
      <vt:lpstr>Wholesale Prices, 1790-1920</vt:lpstr>
      <vt:lpstr>Wholesale Prices, 1790-1913</vt:lpstr>
      <vt:lpstr>Value of Adhering to Gold, US</vt:lpstr>
      <vt:lpstr>Value of Adhering to Gold, Argentina and Brazil</vt:lpstr>
      <vt:lpstr>Japanese Risk Premium</vt:lpstr>
      <vt:lpstr>Japanese Capital Inflows and the Gold Standard</vt:lpstr>
      <vt:lpstr>Value of Adhering to Gold, Australia and Canada</vt:lpstr>
      <vt:lpstr>Free Coinage</vt:lpstr>
      <vt:lpstr>Problem</vt:lpstr>
      <vt:lpstr>Gold Makes a Return</vt:lpstr>
      <vt:lpstr>Consequences of the “Crime”</vt:lpstr>
      <vt:lpstr>Ratio of Gold to Silver Price (annual)</vt:lpstr>
      <vt:lpstr>Rise of Gold </vt:lpstr>
      <vt:lpstr>Implications</vt:lpstr>
    </vt:vector>
  </TitlesOfParts>
  <Company>Penn State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 Standard</dc:title>
  <dc:creator>Barry W. Ickes</dc:creator>
  <cp:lastModifiedBy>BICKES</cp:lastModifiedBy>
  <cp:revision>49</cp:revision>
  <dcterms:created xsi:type="dcterms:W3CDTF">2006-10-31T01:44:01Z</dcterms:created>
  <dcterms:modified xsi:type="dcterms:W3CDTF">2009-11-12T20:41:22Z</dcterms:modified>
</cp:coreProperties>
</file>