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13716000" cx="2438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gltVTiOYZOtzP4owpCBh5VOe0s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Good afternoon, everyone. We are [team X]. </a:t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0e2f2150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0e2f2150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f654804cc_6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f654804cc_6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0d035a434_1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0d035a434_1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fc00ab94e_4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fc00ab94e_4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fc00ab94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fc00ab94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fc00ab94e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fc00ab94e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0d035a434_1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0d035a434_1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will go through some key features of our app in the intro session. Following up with more details, we will talk about our project planning and comparisons with other applications.</a:t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fc00ab94e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fc00ab94e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f654804cc_3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0f654804cc_3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f654804cc_6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f654804cc_6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f654804cc_6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f654804cc_6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f654804cc_5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f654804cc_5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According to our interviews, we came up with a clear affinity diagram of what users are expecting from a note-taking app.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f654804cc_5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f654804cc_5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8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8"/>
          <p:cNvSpPr txBox="1"/>
          <p:nvPr>
            <p:ph idx="2" type="body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2" type="body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/>
          <p:nvPr>
            <p:ph idx="2" type="pic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/>
          <p:nvPr>
            <p:ph idx="3" type="pic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0"/>
          <p:cNvSpPr/>
          <p:nvPr>
            <p:ph idx="4" type="pic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/>
          <p:nvPr>
            <p:ph idx="2" type="pic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>
  <p:cSld name="Title &amp; Phot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/>
          <p:nvPr>
            <p:ph idx="2" type="pic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10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3" type="body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/>
          <p:nvPr>
            <p:ph idx="2" type="pic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11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0" name="Google Shape;40;p14"/>
          <p:cNvSpPr/>
          <p:nvPr>
            <p:ph idx="3" type="pic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4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idx="4294967295" type="ctrTitle"/>
          </p:nvPr>
        </p:nvSpPr>
        <p:spPr>
          <a:xfrm>
            <a:off x="1206498" y="1407373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b="1" i="0" lang="en-US" sz="1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 398: Design Review</a:t>
            </a:r>
            <a:endParaRPr/>
          </a:p>
        </p:txBody>
      </p:sp>
      <p:sp>
        <p:nvSpPr>
          <p:cNvPr id="77" name="Google Shape;77;p1"/>
          <p:cNvSpPr txBox="1"/>
          <p:nvPr>
            <p:ph idx="4294967295" type="subTitle"/>
          </p:nvPr>
        </p:nvSpPr>
        <p:spPr>
          <a:xfrm>
            <a:off x="1206500" y="6472411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70"/>
              <a:buFont typeface="Helvetica Neue"/>
              <a:buNone/>
            </a:pPr>
            <a:r>
              <a:rPr b="1" i="0" lang="en-US" sz="517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</a:t>
            </a:r>
            <a:r>
              <a:rPr b="1" lang="en-US" sz="5170"/>
              <a:t>206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70"/>
              <a:buFont typeface="Helvetica Neue"/>
              <a:buNone/>
            </a:pPr>
            <a:r>
              <a:rPr lang="en-US"/>
              <a:t>Yiran Li, Mason Ma, Eve Lu, Diane Ding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0e2f21503_0_0"/>
          <p:cNvSpPr txBox="1"/>
          <p:nvPr>
            <p:ph type="title"/>
          </p:nvPr>
        </p:nvSpPr>
        <p:spPr>
          <a:xfrm>
            <a:off x="1206500" y="1079500"/>
            <a:ext cx="21971100" cy="1434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Features </a:t>
            </a:r>
            <a:r>
              <a:rPr lang="en-US" sz="6000"/>
              <a:t>(Part II)</a:t>
            </a:r>
            <a:endParaRPr sz="6000"/>
          </a:p>
        </p:txBody>
      </p:sp>
      <p:sp>
        <p:nvSpPr>
          <p:cNvPr id="135" name="Google Shape;135;g110e2f21503_0_0"/>
          <p:cNvSpPr txBox="1"/>
          <p:nvPr>
            <p:ph idx="1" type="body"/>
          </p:nvPr>
        </p:nvSpPr>
        <p:spPr>
          <a:xfrm>
            <a:off x="1206500" y="2372825"/>
            <a:ext cx="21971100" cy="10944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330"/>
          </a:p>
          <a:p>
            <a:pPr indent="-488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lang="en-US" sz="4100"/>
              <a:t>Multiple imported file formats</a:t>
            </a:r>
            <a:r>
              <a:rPr b="0" lang="en-US" sz="4100"/>
              <a:t>: PDF; PowerPoint; Docs</a:t>
            </a:r>
            <a:endParaRPr b="0" sz="4100"/>
          </a:p>
          <a:p>
            <a:pPr indent="-488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Char char="○"/>
            </a:pPr>
            <a:r>
              <a:rPr lang="en-US" sz="4100"/>
              <a:t>Notes can also be exported, i.e. as pdf</a:t>
            </a:r>
            <a:endParaRPr b="0" sz="41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100"/>
          </a:p>
          <a:p>
            <a:pPr indent="-488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lang="en-US" sz="4100"/>
              <a:t>The set up of app encourages daily journaling</a:t>
            </a:r>
            <a:r>
              <a:rPr b="0" lang="en-US" sz="4100"/>
              <a:t>: default page when opening the app is a “Daily Note”</a:t>
            </a:r>
            <a:endParaRPr b="0" sz="41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100"/>
          </a:p>
          <a:p>
            <a:pPr indent="-488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lang="en-US" sz="4100"/>
              <a:t>Search filter</a:t>
            </a:r>
            <a:r>
              <a:rPr b="0" lang="en-US" sz="4100"/>
              <a:t>: search text through all existing notes</a:t>
            </a:r>
            <a:endParaRPr b="0" sz="41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100"/>
          </a:p>
          <a:p>
            <a:pPr indent="-488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lang="en-US" sz="4100"/>
              <a:t>Archive feature</a:t>
            </a:r>
            <a:r>
              <a:rPr b="0" lang="en-US" sz="4100"/>
              <a:t>:</a:t>
            </a:r>
            <a:r>
              <a:rPr b="0" lang="en-US" sz="4100"/>
              <a:t> ability to archive notes</a:t>
            </a:r>
            <a:endParaRPr b="0" sz="41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100"/>
          </a:p>
          <a:p>
            <a:pPr indent="-488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lang="en-US" sz="4100"/>
              <a:t>Security-focused</a:t>
            </a:r>
            <a:r>
              <a:rPr b="0" lang="en-US" sz="4100"/>
              <a:t>: encrypt a private note with password</a:t>
            </a:r>
            <a:endParaRPr b="0" sz="4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100"/>
          </a:p>
          <a:p>
            <a:pPr indent="-488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lang="en-US" sz="4100"/>
              <a:t>Themes</a:t>
            </a:r>
            <a:r>
              <a:rPr b="0" lang="en-US" sz="4100"/>
              <a:t>: dark mode</a:t>
            </a:r>
            <a:endParaRPr b="0" sz="41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100"/>
          </a:p>
          <a:p>
            <a:pPr indent="-488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lang="en-US" sz="4100">
                <a:highlight>
                  <a:srgbClr val="FFFFFF"/>
                </a:highlight>
              </a:rPr>
              <a:t>Voice translation</a:t>
            </a:r>
            <a:r>
              <a:rPr b="0" lang="en-US" sz="4100">
                <a:highlight>
                  <a:srgbClr val="FFFFFF"/>
                </a:highlight>
              </a:rPr>
              <a:t>: voice-to-text</a:t>
            </a:r>
            <a:endParaRPr b="0" sz="4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2487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2487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f654804cc_6_19"/>
          <p:cNvSpPr txBox="1"/>
          <p:nvPr>
            <p:ph type="title"/>
          </p:nvPr>
        </p:nvSpPr>
        <p:spPr>
          <a:xfrm>
            <a:off x="683600" y="1001875"/>
            <a:ext cx="21971100" cy="1434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Non-functional Requirements</a:t>
            </a:r>
            <a:endParaRPr sz="7000"/>
          </a:p>
        </p:txBody>
      </p:sp>
      <p:pic>
        <p:nvPicPr>
          <p:cNvPr id="141" name="Google Shape;141;g10f654804cc_6_19"/>
          <p:cNvPicPr preferRelativeResize="0"/>
          <p:nvPr/>
        </p:nvPicPr>
        <p:blipFill rotWithShape="1">
          <a:blip r:embed="rId3">
            <a:alphaModFix/>
          </a:blip>
          <a:srcRect b="0" l="0" r="5624" t="0"/>
          <a:stretch/>
        </p:blipFill>
        <p:spPr>
          <a:xfrm>
            <a:off x="13883775" y="207025"/>
            <a:ext cx="10500225" cy="43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0f654804cc_6_19"/>
          <p:cNvSpPr txBox="1"/>
          <p:nvPr/>
        </p:nvSpPr>
        <p:spPr>
          <a:xfrm>
            <a:off x="870066" y="2436775"/>
            <a:ext cx="20925300" cy="109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Usability</a:t>
            </a: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: clean user interface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334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SzPts val="4800"/>
              <a:buFont typeface="Helvetica Neue"/>
              <a:buChar char="○"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Users should find our interface usable.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334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SzPts val="4800"/>
              <a:buFont typeface="Helvetica Neue"/>
              <a:buChar char="○"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Measured by </a:t>
            </a: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surveying </a:t>
            </a: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5 users and asking them to rate our interface </a:t>
            </a: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on a 1-5 scale. The mean score should be 3 or higher.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334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SzPts val="4800"/>
              <a:buFont typeface="Helvetica Neue"/>
              <a:buChar char="•"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Performance</a:t>
            </a: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: quick and responsive application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334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SzPts val="4800"/>
              <a:buFont typeface="Helvetica Neue"/>
              <a:buChar char="○"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Application should launch and restore states in less than 5 seconds on Android.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334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SzPts val="4800"/>
              <a:buFont typeface="Helvetica Neue"/>
              <a:buChar char="○"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Measured by manually timing execution during </a:t>
            </a: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testing</a:t>
            </a: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334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SzPts val="4800"/>
              <a:buFont typeface="Helvetica Neue"/>
              <a:buChar char="•"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Privacy &amp; security</a:t>
            </a:r>
            <a:endParaRPr b="1"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334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SzPts val="4800"/>
              <a:buFont typeface="Helvetica Neue"/>
              <a:buChar char="○"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Data is encrypted in the database.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0d035a434_1_2"/>
          <p:cNvSpPr txBox="1"/>
          <p:nvPr>
            <p:ph type="title"/>
          </p:nvPr>
        </p:nvSpPr>
        <p:spPr>
          <a:xfrm>
            <a:off x="674975" y="976150"/>
            <a:ext cx="6113400" cy="1434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Brief Overview of the Backlog</a:t>
            </a:r>
            <a:endParaRPr/>
          </a:p>
        </p:txBody>
      </p:sp>
      <p:pic>
        <p:nvPicPr>
          <p:cNvPr id="148" name="Google Shape;148;g110d035a434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250" y="105100"/>
            <a:ext cx="15095775" cy="133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fc00ab94e_4_8"/>
          <p:cNvSpPr txBox="1"/>
          <p:nvPr>
            <p:ph type="title"/>
          </p:nvPr>
        </p:nvSpPr>
        <p:spPr>
          <a:xfrm>
            <a:off x="1206450" y="732750"/>
            <a:ext cx="21971100" cy="1434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Architecture Diagram</a:t>
            </a:r>
            <a:endParaRPr/>
          </a:p>
        </p:txBody>
      </p:sp>
      <p:pic>
        <p:nvPicPr>
          <p:cNvPr id="154" name="Google Shape;154;g10fc00ab94e_4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505" y="2167655"/>
            <a:ext cx="18457000" cy="111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fc00ab94e_0_0"/>
          <p:cNvSpPr txBox="1"/>
          <p:nvPr>
            <p:ph type="title"/>
          </p:nvPr>
        </p:nvSpPr>
        <p:spPr>
          <a:xfrm>
            <a:off x="1117925" y="739925"/>
            <a:ext cx="21971100" cy="1434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Low-Fi Prototype</a:t>
            </a:r>
            <a:endParaRPr/>
          </a:p>
        </p:txBody>
      </p:sp>
      <p:sp>
        <p:nvSpPr>
          <p:cNvPr id="160" name="Google Shape;160;g10fc00ab94e_0_0"/>
          <p:cNvSpPr txBox="1"/>
          <p:nvPr>
            <p:ph idx="1" type="body"/>
          </p:nvPr>
        </p:nvSpPr>
        <p:spPr>
          <a:xfrm>
            <a:off x="12632175" y="2372950"/>
            <a:ext cx="10545300" cy="10896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fontScale="92500" lnSpcReduction="10000"/>
          </a:bodyPr>
          <a:lstStyle/>
          <a:p>
            <a:pPr indent="-55165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Folder menu:</a:t>
            </a:r>
            <a:r>
              <a:rPr b="0" lang="en-US"/>
              <a:t> select folder, add folder, rename a folder, recycle bin</a:t>
            </a:r>
            <a:endParaRPr b="0"/>
          </a:p>
          <a:p>
            <a:pPr indent="-5516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Note menu: </a:t>
            </a:r>
            <a:r>
              <a:rPr b="0" lang="en-US"/>
              <a:t>c</a:t>
            </a:r>
            <a:r>
              <a:rPr b="0" lang="en-US"/>
              <a:t>lick on a folder and a board with all the notes in the folder will appear</a:t>
            </a:r>
            <a:endParaRPr b="0"/>
          </a:p>
          <a:p>
            <a:pPr indent="-35864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6124"/>
              <a:buChar char="○"/>
            </a:pPr>
            <a:r>
              <a:rPr lang="en-US"/>
              <a:t>Lock a note: just put a lock and preview will be block</a:t>
            </a:r>
            <a:endParaRPr/>
          </a:p>
          <a:p>
            <a:pPr indent="-5516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Search: </a:t>
            </a:r>
            <a:r>
              <a:rPr b="0" lang="en-US"/>
              <a:t>tap on the bar to search</a:t>
            </a:r>
            <a:endParaRPr b="0"/>
          </a:p>
          <a:p>
            <a:pPr indent="-5516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Edit Note: </a:t>
            </a:r>
            <a:r>
              <a:rPr b="0" lang="en-US"/>
              <a:t>different fonts, colours, formats, hybrid editor</a:t>
            </a:r>
            <a:endParaRPr b="0"/>
          </a:p>
          <a:p>
            <a:pPr indent="-5516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Settings: </a:t>
            </a:r>
            <a:r>
              <a:rPr b="0" lang="en-US"/>
              <a:t>accounts, modes, notifications, synchronization</a:t>
            </a:r>
            <a:endParaRPr b="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g10fc00ab94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175" y="2372950"/>
            <a:ext cx="11685153" cy="1089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fc00ab94e_0_7"/>
          <p:cNvSpPr txBox="1"/>
          <p:nvPr>
            <p:ph type="title"/>
          </p:nvPr>
        </p:nvSpPr>
        <p:spPr>
          <a:xfrm>
            <a:off x="1206500" y="1079500"/>
            <a:ext cx="21971100" cy="1434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Patterns</a:t>
            </a:r>
            <a:endParaRPr/>
          </a:p>
        </p:txBody>
      </p:sp>
      <p:sp>
        <p:nvSpPr>
          <p:cNvPr id="167" name="Google Shape;167;g10fc00ab94e_0_7"/>
          <p:cNvSpPr txBox="1"/>
          <p:nvPr>
            <p:ph idx="1" type="body"/>
          </p:nvPr>
        </p:nvSpPr>
        <p:spPr>
          <a:xfrm>
            <a:off x="1723250" y="4174837"/>
            <a:ext cx="7406700" cy="55902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673100" lvl="0" marL="457200" rtl="0" algn="l"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 sz="7000"/>
              <a:t>Observer</a:t>
            </a:r>
            <a:endParaRPr sz="7000"/>
          </a:p>
          <a:p>
            <a:pPr indent="-673100" lvl="1" marL="914400" rtl="0" algn="l">
              <a:spcBef>
                <a:spcPts val="0"/>
              </a:spcBef>
              <a:spcAft>
                <a:spcPts val="0"/>
              </a:spcAft>
              <a:buSzPts val="7000"/>
              <a:buChar char="○"/>
            </a:pPr>
            <a:r>
              <a:rPr lang="en-US" sz="7000"/>
              <a:t>MVC</a:t>
            </a:r>
            <a:endParaRPr sz="7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/>
          </a:p>
          <a:p>
            <a:pPr indent="-673100" lvl="0" marL="457200" rtl="0" algn="l"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 sz="7000"/>
              <a:t>Command</a:t>
            </a:r>
            <a:endParaRPr sz="7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pic>
        <p:nvPicPr>
          <p:cNvPr id="168" name="Google Shape;168;g10fc00ab94e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1575" y="6645025"/>
            <a:ext cx="12743700" cy="628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0fc00ab94e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76788" y="363901"/>
            <a:ext cx="10259170" cy="62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0d035a434_1_10"/>
          <p:cNvSpPr txBox="1"/>
          <p:nvPr>
            <p:ph type="title"/>
          </p:nvPr>
        </p:nvSpPr>
        <p:spPr>
          <a:xfrm>
            <a:off x="1206500" y="1079500"/>
            <a:ext cx="21971100" cy="1434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 &amp; A</a:t>
            </a:r>
            <a:endParaRPr/>
          </a:p>
        </p:txBody>
      </p:sp>
      <p:sp>
        <p:nvSpPr>
          <p:cNvPr id="175" name="Google Shape;175;g110d035a434_1_10"/>
          <p:cNvSpPr txBox="1"/>
          <p:nvPr>
            <p:ph idx="1" type="body"/>
          </p:nvPr>
        </p:nvSpPr>
        <p:spPr>
          <a:xfrm>
            <a:off x="1427700" y="5573362"/>
            <a:ext cx="21971100" cy="934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Thank you for listening!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1206450" y="2075650"/>
            <a:ext cx="21971100" cy="107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t/>
            </a:r>
            <a:endParaRPr/>
          </a:p>
          <a:p>
            <a:pPr indent="-889000" lvl="0" marL="889000" marR="0" rtl="0" algn="l">
              <a:lnSpc>
                <a:spcPct val="5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AutoNum type="arabicPeriod"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889000" lvl="0" marL="889000" marR="0" rtl="0" algn="l">
              <a:lnSpc>
                <a:spcPct val="5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AutoNum type="arabicPeriod"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Project Plan</a:t>
            </a:r>
            <a:endParaRPr b="1"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33400" lvl="1" marL="914400" rtl="0" algn="l">
              <a:lnSpc>
                <a:spcPct val="50000"/>
              </a:lnSpc>
              <a:spcBef>
                <a:spcPts val="4500"/>
              </a:spcBef>
              <a:spcAft>
                <a:spcPts val="0"/>
              </a:spcAft>
              <a:buSzPts val="4800"/>
              <a:buFont typeface="Helvetica Neue"/>
              <a:buChar char="○"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Resources, c</a:t>
            </a: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onstraints, risks and milestones</a:t>
            </a:r>
            <a:endParaRPr b="1"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889000" lvl="0" marL="889000" marR="0" rtl="0" algn="l">
              <a:lnSpc>
                <a:spcPct val="50000"/>
              </a:lnSpc>
              <a:spcBef>
                <a:spcPts val="4500"/>
              </a:spcBef>
              <a:spcAft>
                <a:spcPts val="0"/>
              </a:spcAft>
              <a:buSzPts val="4800"/>
              <a:buFont typeface="Helvetica Neue"/>
              <a:buAutoNum type="arabicPeriod"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Project Requirements</a:t>
            </a:r>
            <a:endParaRPr b="1"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33400" lvl="1" marL="914400" marR="0" rtl="0" algn="l">
              <a:lnSpc>
                <a:spcPct val="50000"/>
              </a:lnSpc>
              <a:spcBef>
                <a:spcPts val="4500"/>
              </a:spcBef>
              <a:spcAft>
                <a:spcPts val="0"/>
              </a:spcAft>
              <a:buSzPts val="4800"/>
              <a:buFont typeface="Helvetica Neue"/>
              <a:buChar char="○"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Personas &amp; a</a:t>
            </a: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ffinity diagram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33400" lvl="1" marL="914400" rtl="0" algn="l">
              <a:lnSpc>
                <a:spcPct val="50000"/>
              </a:lnSpc>
              <a:spcBef>
                <a:spcPts val="4500"/>
              </a:spcBef>
              <a:spcAft>
                <a:spcPts val="0"/>
              </a:spcAft>
              <a:buSzPts val="4800"/>
              <a:buFont typeface="Helvetica Neue"/>
              <a:buChar char="○"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Key features (functional requirements)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33400" lvl="1" marL="914400" rtl="0" algn="l">
              <a:lnSpc>
                <a:spcPct val="50000"/>
              </a:lnSpc>
              <a:spcBef>
                <a:spcPts val="4500"/>
              </a:spcBef>
              <a:spcAft>
                <a:spcPts val="0"/>
              </a:spcAft>
              <a:buSzPts val="4800"/>
              <a:buFont typeface="Helvetica Neue"/>
              <a:buChar char="○"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NFR (Non-functional requirements)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33400" lvl="0" marL="457200" marR="0" rtl="0" algn="l">
              <a:lnSpc>
                <a:spcPct val="50000"/>
              </a:lnSpc>
              <a:spcBef>
                <a:spcPts val="4500"/>
              </a:spcBef>
              <a:spcAft>
                <a:spcPts val="0"/>
              </a:spcAft>
              <a:buSzPts val="4800"/>
              <a:buFont typeface="Helvetica Neue"/>
              <a:buAutoNum type="arabicPeriod"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   Project Design</a:t>
            </a:r>
            <a:endParaRPr b="1"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33400" lvl="1" marL="914400" marR="0" rtl="0" algn="l">
              <a:lnSpc>
                <a:spcPct val="50000"/>
              </a:lnSpc>
              <a:spcBef>
                <a:spcPts val="4500"/>
              </a:spcBef>
              <a:spcAft>
                <a:spcPts val="0"/>
              </a:spcAft>
              <a:buSzPts val="4800"/>
              <a:buFont typeface="Helvetica Neue"/>
              <a:buChar char="○"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Architecture Diagram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33400" lvl="1" marL="914400" marR="0" rtl="0" algn="l">
              <a:lnSpc>
                <a:spcPct val="50000"/>
              </a:lnSpc>
              <a:spcBef>
                <a:spcPts val="4500"/>
              </a:spcBef>
              <a:spcAft>
                <a:spcPts val="0"/>
              </a:spcAft>
              <a:buSzPts val="4800"/>
              <a:buFont typeface="Helvetica Neue"/>
              <a:buChar char="○"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Low-Fi Prototype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33400" lvl="1" marL="914400" marR="0" rtl="0" algn="l">
              <a:lnSpc>
                <a:spcPct val="50000"/>
              </a:lnSpc>
              <a:spcBef>
                <a:spcPts val="4500"/>
              </a:spcBef>
              <a:spcAft>
                <a:spcPts val="0"/>
              </a:spcAft>
              <a:buSzPts val="4800"/>
              <a:buFont typeface="Helvetica Neue"/>
              <a:buChar char="○"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Design Patterns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fc00ab94e_2_0"/>
          <p:cNvSpPr txBox="1"/>
          <p:nvPr>
            <p:ph type="title"/>
          </p:nvPr>
        </p:nvSpPr>
        <p:spPr>
          <a:xfrm>
            <a:off x="1206500" y="1079500"/>
            <a:ext cx="21971100" cy="1434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89" name="Google Shape;89;g10fc00ab94e_2_0"/>
          <p:cNvSpPr txBox="1"/>
          <p:nvPr>
            <p:ph idx="1" type="body"/>
          </p:nvPr>
        </p:nvSpPr>
        <p:spPr>
          <a:xfrm>
            <a:off x="1206500" y="2801048"/>
            <a:ext cx="21971100" cy="9789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product: </a:t>
            </a:r>
            <a:r>
              <a:rPr b="0" lang="en-US"/>
              <a:t>a </a:t>
            </a:r>
            <a:r>
              <a:rPr b="0" lang="en-US"/>
              <a:t>note taking</a:t>
            </a:r>
            <a:r>
              <a:rPr b="0" lang="en-US"/>
              <a:t> application that mainly serves students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 that we solve:</a:t>
            </a:r>
            <a:endParaRPr/>
          </a:p>
          <a:p>
            <a:pPr indent="-577850" lvl="0" marL="914400" rtl="0" algn="l">
              <a:spcBef>
                <a:spcPts val="0"/>
              </a:spcBef>
              <a:spcAft>
                <a:spcPts val="0"/>
              </a:spcAft>
              <a:buSzPts val="5500"/>
              <a:buChar char="●"/>
            </a:pPr>
            <a:r>
              <a:rPr b="0" lang="en-US"/>
              <a:t>Taking lecture notes</a:t>
            </a:r>
            <a:endParaRPr b="0"/>
          </a:p>
          <a:p>
            <a:pPr indent="-577850" lvl="0" marL="914400" rtl="0" algn="l">
              <a:spcBef>
                <a:spcPts val="0"/>
              </a:spcBef>
              <a:spcAft>
                <a:spcPts val="0"/>
              </a:spcAft>
              <a:buSzPts val="5500"/>
              <a:buChar char="●"/>
            </a:pPr>
            <a:r>
              <a:rPr b="0" lang="en-US"/>
              <a:t>Taking casual daily notes e.g. a shopping list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Market</a:t>
            </a:r>
            <a:endParaRPr/>
          </a:p>
          <a:p>
            <a:pPr indent="-577850" lvl="0" marL="914400" rtl="0" algn="l">
              <a:spcBef>
                <a:spcPts val="0"/>
              </a:spcBef>
              <a:spcAft>
                <a:spcPts val="0"/>
              </a:spcAft>
              <a:buSzPts val="5500"/>
              <a:buChar char="●"/>
            </a:pPr>
            <a:r>
              <a:rPr b="0" lang="en-US"/>
              <a:t>Many similar products in the market e.g. Apple Notes, Notion, etc.</a:t>
            </a:r>
            <a:endParaRPr b="0"/>
          </a:p>
          <a:p>
            <a:pPr indent="-577850" lvl="0" marL="914400" rtl="0" algn="l">
              <a:spcBef>
                <a:spcPts val="0"/>
              </a:spcBef>
              <a:spcAft>
                <a:spcPts val="0"/>
              </a:spcAft>
              <a:buSzPts val="5500"/>
              <a:buChar char="●"/>
            </a:pPr>
            <a:r>
              <a:rPr b="0" i="1" lang="en-US"/>
              <a:t>But… our product provides an </a:t>
            </a:r>
            <a:r>
              <a:rPr i="1" lang="en-US"/>
              <a:t>amazing </a:t>
            </a:r>
            <a:r>
              <a:rPr b="0" i="1" lang="en-US"/>
              <a:t>set </a:t>
            </a:r>
            <a:r>
              <a:rPr b="0" i="1" lang="en-US"/>
              <a:t>of features designed specifically for university students!</a:t>
            </a:r>
            <a:endParaRPr b="0" i="1"/>
          </a:p>
          <a:p>
            <a:pPr indent="-369189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14"/>
              <a:buChar char="○"/>
            </a:pPr>
            <a:r>
              <a:rPr lang="en-US"/>
              <a:t>Niche, but growing market!</a:t>
            </a:r>
            <a:endParaRPr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941150" y="621800"/>
            <a:ext cx="21971100" cy="1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US"/>
              <a:t>Project Plan: Resources, Constraints &amp; Risks</a:t>
            </a:r>
            <a:endParaRPr/>
          </a:p>
        </p:txBody>
      </p:sp>
      <p:sp>
        <p:nvSpPr>
          <p:cNvPr id="95" name="Google Shape;95;p3"/>
          <p:cNvSpPr txBox="1"/>
          <p:nvPr/>
        </p:nvSpPr>
        <p:spPr>
          <a:xfrm>
            <a:off x="852550" y="1855100"/>
            <a:ext cx="23358000" cy="113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Resources:</a:t>
            </a:r>
            <a:endParaRPr b="1"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Char char="●"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4 team members: Eve, Diane, Mason, Yiran each with a working </a:t>
            </a: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computer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Char char="●"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Guidelines and resources provided by the CS398 course staff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Constraints:</a:t>
            </a:r>
            <a:endParaRPr b="1"/>
          </a:p>
          <a:p>
            <a: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Char char="●"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mobile </a:t>
            </a: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application must run properly on </a:t>
            </a: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Android</a:t>
            </a:r>
            <a:endParaRPr b="1"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Char char="●"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Time </a:t>
            </a: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constraint: team members will only be able to commit </a:t>
            </a: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part-time</a:t>
            </a: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 to the project as we are all students taking 3-4 courses at the same time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Risks: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Char char="●"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Team members might </a:t>
            </a: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drop out</a:t>
            </a: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 from CS398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0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Char char="○"/>
            </a:pPr>
            <a:r>
              <a:rPr b="1" lang="en-US" sz="3500">
                <a:latin typeface="Helvetica Neue"/>
                <a:ea typeface="Helvetica Neue"/>
                <a:cs typeface="Helvetica Neue"/>
                <a:sym typeface="Helvetica Neue"/>
              </a:rPr>
              <a:t>Mitigation</a:t>
            </a:r>
            <a:r>
              <a:rPr lang="en-US" sz="3500">
                <a:latin typeface="Helvetica Neue"/>
                <a:ea typeface="Helvetica Neue"/>
                <a:cs typeface="Helvetica Neue"/>
                <a:sym typeface="Helvetica Neue"/>
              </a:rPr>
              <a:t>: have the work committed to </a:t>
            </a:r>
            <a:r>
              <a:rPr b="1" lang="en-US" sz="3500">
                <a:latin typeface="Helvetica Neue"/>
                <a:ea typeface="Helvetica Neue"/>
                <a:cs typeface="Helvetica Neue"/>
                <a:sym typeface="Helvetica Neue"/>
              </a:rPr>
              <a:t>Git </a:t>
            </a:r>
            <a:r>
              <a:rPr lang="en-US" sz="3500">
                <a:latin typeface="Helvetica Neue"/>
                <a:ea typeface="Helvetica Neue"/>
                <a:cs typeface="Helvetica Neue"/>
                <a:sym typeface="Helvetica Neue"/>
              </a:rPr>
              <a:t>and information centralized in a space (e.g. a Notion workspace)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Char char="●"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Members have no </a:t>
            </a: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experience </a:t>
            </a: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with </a:t>
            </a: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Kotlin</a:t>
            </a: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steep learning curve</a:t>
            </a:r>
            <a:endParaRPr b="1"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0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Char char="○"/>
            </a:pPr>
            <a:r>
              <a:rPr b="1" lang="en-US" sz="3500">
                <a:latin typeface="Helvetica Neue"/>
                <a:ea typeface="Helvetica Neue"/>
                <a:cs typeface="Helvetica Neue"/>
                <a:sym typeface="Helvetica Neue"/>
              </a:rPr>
              <a:t>Mitigation</a:t>
            </a:r>
            <a:r>
              <a:rPr lang="en-US" sz="3500">
                <a:latin typeface="Helvetica Neue"/>
                <a:ea typeface="Helvetica Neue"/>
                <a:cs typeface="Helvetica Neue"/>
                <a:sym typeface="Helvetica Neue"/>
              </a:rPr>
              <a:t>: use all the resources provided on the course website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Char char="●"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Members might not be able to attend in-person sessions due to COVID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0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Char char="○"/>
            </a:pPr>
            <a:r>
              <a:rPr b="1" lang="en-US" sz="3500">
                <a:latin typeface="Helvetica Neue"/>
                <a:ea typeface="Helvetica Neue"/>
                <a:cs typeface="Helvetica Neue"/>
                <a:sym typeface="Helvetica Neue"/>
              </a:rPr>
              <a:t>Mitigation</a:t>
            </a:r>
            <a:r>
              <a:rPr lang="en-US" sz="3500">
                <a:latin typeface="Helvetica Neue"/>
                <a:ea typeface="Helvetica Neue"/>
                <a:cs typeface="Helvetica Neue"/>
                <a:sym typeface="Helvetica Neue"/>
              </a:rPr>
              <a:t>: online meetings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f654804cc_3_7"/>
          <p:cNvSpPr txBox="1"/>
          <p:nvPr>
            <p:ph type="title"/>
          </p:nvPr>
        </p:nvSpPr>
        <p:spPr>
          <a:xfrm>
            <a:off x="1206450" y="695625"/>
            <a:ext cx="21971100" cy="1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Plan</a:t>
            </a:r>
            <a:r>
              <a:rPr lang="en-US"/>
              <a:t>: Milestones</a:t>
            </a:r>
            <a:endParaRPr/>
          </a:p>
        </p:txBody>
      </p:sp>
      <p:sp>
        <p:nvSpPr>
          <p:cNvPr id="101" name="Google Shape;101;g10f654804cc_3_7"/>
          <p:cNvSpPr txBox="1"/>
          <p:nvPr/>
        </p:nvSpPr>
        <p:spPr>
          <a:xfrm>
            <a:off x="1206503" y="2760111"/>
            <a:ext cx="22351500" cy="15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Milestones/Deadlines</a:t>
            </a:r>
            <a:r>
              <a:rPr b="1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t/>
            </a:r>
            <a:endParaRPr/>
          </a:p>
        </p:txBody>
      </p:sp>
      <p:pic>
        <p:nvPicPr>
          <p:cNvPr id="102" name="Google Shape;102;g10f654804cc_3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288" y="4146250"/>
            <a:ext cx="15533175" cy="59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10f654804cc_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50" y="544382"/>
            <a:ext cx="11979177" cy="8024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10f654804cc_6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83325" y="5122475"/>
            <a:ext cx="11979176" cy="809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10f654804cc_6_0"/>
          <p:cNvSpPr txBox="1"/>
          <p:nvPr>
            <p:ph type="title"/>
          </p:nvPr>
        </p:nvSpPr>
        <p:spPr>
          <a:xfrm>
            <a:off x="18404125" y="1381025"/>
            <a:ext cx="5160300" cy="1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US"/>
              <a:t>Personas (Part I)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10f654804cc_6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1900" y="183775"/>
            <a:ext cx="11998924" cy="813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10f654804cc_6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800" y="5751875"/>
            <a:ext cx="11739099" cy="7813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0f654804cc_6_6"/>
          <p:cNvSpPr txBox="1"/>
          <p:nvPr>
            <p:ph type="title"/>
          </p:nvPr>
        </p:nvSpPr>
        <p:spPr>
          <a:xfrm>
            <a:off x="1148525" y="1425275"/>
            <a:ext cx="5160300" cy="1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US"/>
              <a:t>Personas (Part II)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f654804cc_5_0"/>
          <p:cNvSpPr txBox="1"/>
          <p:nvPr>
            <p:ph type="title"/>
          </p:nvPr>
        </p:nvSpPr>
        <p:spPr>
          <a:xfrm>
            <a:off x="1206500" y="1079500"/>
            <a:ext cx="21971100" cy="1434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Affinity Diagram</a:t>
            </a:r>
            <a:endParaRPr/>
          </a:p>
        </p:txBody>
      </p:sp>
      <p:pic>
        <p:nvPicPr>
          <p:cNvPr id="122" name="Google Shape;122;g10f654804cc_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66800"/>
            <a:ext cx="10296525" cy="102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0f654804cc_5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7700" y="2888050"/>
            <a:ext cx="13630275" cy="835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f654804cc_5_8"/>
          <p:cNvSpPr txBox="1"/>
          <p:nvPr>
            <p:ph type="title"/>
          </p:nvPr>
        </p:nvSpPr>
        <p:spPr>
          <a:xfrm>
            <a:off x="1206500" y="1079500"/>
            <a:ext cx="21971100" cy="1434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Features </a:t>
            </a:r>
            <a:r>
              <a:rPr lang="en-US" sz="6000"/>
              <a:t>(Part I: Prioritized Features)</a:t>
            </a:r>
            <a:endParaRPr sz="6000"/>
          </a:p>
        </p:txBody>
      </p:sp>
      <p:sp>
        <p:nvSpPr>
          <p:cNvPr id="129" name="Google Shape;129;g10f654804cc_5_8"/>
          <p:cNvSpPr txBox="1"/>
          <p:nvPr>
            <p:ph idx="1" type="body"/>
          </p:nvPr>
        </p:nvSpPr>
        <p:spPr>
          <a:xfrm>
            <a:off x="1206500" y="2771100"/>
            <a:ext cx="21971100" cy="10944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49089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31"/>
              <a:buChar char="●"/>
            </a:pPr>
            <a:r>
              <a:rPr lang="en-US" sz="4130"/>
              <a:t>Flexible pages</a:t>
            </a:r>
            <a:r>
              <a:rPr b="0" lang="en-US" sz="4130"/>
              <a:t>: easily-duplicated; previewing tools</a:t>
            </a:r>
            <a:endParaRPr b="0" sz="4130"/>
          </a:p>
          <a:p>
            <a:pPr indent="-490892" lvl="1" marL="914400" rtl="0" algn="l">
              <a:spcBef>
                <a:spcPts val="0"/>
              </a:spcBef>
              <a:spcAft>
                <a:spcPts val="0"/>
              </a:spcAft>
              <a:buSzPts val="4131"/>
              <a:buChar char="○"/>
            </a:pPr>
            <a:r>
              <a:rPr lang="en-US" sz="4130"/>
              <a:t>B</a:t>
            </a:r>
            <a:r>
              <a:rPr lang="en-US" sz="4130"/>
              <a:t>uild-in note paper types</a:t>
            </a:r>
            <a:endParaRPr sz="4130"/>
          </a:p>
          <a:p>
            <a:pPr indent="-490892" lvl="1" marL="914400" rtl="0" algn="l">
              <a:spcBef>
                <a:spcPts val="0"/>
              </a:spcBef>
              <a:spcAft>
                <a:spcPts val="0"/>
              </a:spcAft>
              <a:buSzPts val="4131"/>
              <a:buChar char="○"/>
            </a:pPr>
            <a:r>
              <a:rPr lang="en-US" sz="4130"/>
              <a:t>Free form: put text boxes/images anywhere</a:t>
            </a:r>
            <a:endParaRPr sz="413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130"/>
          </a:p>
          <a:p>
            <a:pPr indent="-49089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31"/>
              <a:buChar char="●"/>
            </a:pPr>
            <a:r>
              <a:rPr lang="en-US" sz="4130"/>
              <a:t>Nested hierarchical organization</a:t>
            </a:r>
            <a:r>
              <a:rPr b="0" lang="en-US" sz="4130"/>
              <a:t>: drop down; </a:t>
            </a:r>
            <a:r>
              <a:rPr b="0" lang="en-US" sz="4130"/>
              <a:t>multi-layered collection</a:t>
            </a:r>
            <a:r>
              <a:rPr b="0" lang="en-US" sz="4130"/>
              <a:t>; graph overview showing connection between notes</a:t>
            </a:r>
            <a:endParaRPr b="0" sz="4130"/>
          </a:p>
          <a:p>
            <a:pPr indent="-490892" lvl="1" marL="914400" rtl="0" algn="l">
              <a:spcBef>
                <a:spcPts val="0"/>
              </a:spcBef>
              <a:spcAft>
                <a:spcPts val="0"/>
              </a:spcAft>
              <a:buSzPts val="4131"/>
              <a:buChar char="○"/>
            </a:pPr>
            <a:r>
              <a:rPr lang="en-US" sz="4130"/>
              <a:t>Organizational system: using tags like #, enable searching with tags</a:t>
            </a:r>
            <a:endParaRPr sz="4130"/>
          </a:p>
          <a:p>
            <a:pPr indent="-490892" lvl="1" marL="914400" rtl="0" algn="l">
              <a:spcBef>
                <a:spcPts val="0"/>
              </a:spcBef>
              <a:spcAft>
                <a:spcPts val="0"/>
              </a:spcAft>
              <a:buSzPts val="4131"/>
              <a:buChar char="○"/>
            </a:pPr>
            <a:r>
              <a:rPr lang="en-US" sz="4130"/>
              <a:t>Drag-and-drop between folders and tags</a:t>
            </a:r>
            <a:endParaRPr sz="413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130"/>
          </a:p>
          <a:p>
            <a:pPr indent="-49089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31"/>
              <a:buChar char="●"/>
            </a:pPr>
            <a:r>
              <a:rPr lang="en-US" sz="4130"/>
              <a:t>Hybrid editor</a:t>
            </a:r>
            <a:r>
              <a:rPr b="0" lang="en-US" sz="4130"/>
              <a:t>: write; keyboard; Markdown support: preview + edit; rich text; code editor</a:t>
            </a:r>
            <a:endParaRPr b="0" sz="4130"/>
          </a:p>
          <a:p>
            <a:pPr indent="-490892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31"/>
              <a:buChar char="○"/>
            </a:pPr>
            <a:r>
              <a:rPr lang="en-US" sz="4130"/>
              <a:t>TO-DOs</a:t>
            </a:r>
            <a:endParaRPr sz="4130"/>
          </a:p>
          <a:p>
            <a:pPr indent="-490892" lvl="1" marL="914400" rtl="0" algn="l">
              <a:spcBef>
                <a:spcPts val="0"/>
              </a:spcBef>
              <a:spcAft>
                <a:spcPts val="0"/>
              </a:spcAft>
              <a:buSzPts val="4131"/>
              <a:buChar char="○"/>
            </a:pPr>
            <a:r>
              <a:rPr lang="en-US" sz="4130"/>
              <a:t>Focus mode</a:t>
            </a:r>
            <a:endParaRPr sz="413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30"/>
          </a:p>
          <a:p>
            <a:pPr indent="-490892" lvl="0" marL="457200" rtl="0" algn="l">
              <a:spcBef>
                <a:spcPts val="0"/>
              </a:spcBef>
              <a:spcAft>
                <a:spcPts val="0"/>
              </a:spcAft>
              <a:buSzPts val="4131"/>
              <a:buChar char="●"/>
            </a:pPr>
            <a:r>
              <a:rPr lang="en-US" sz="4100">
                <a:highlight>
                  <a:srgbClr val="FFFFFF"/>
                </a:highlight>
              </a:rPr>
              <a:t>Synchronization</a:t>
            </a:r>
            <a:r>
              <a:rPr b="0" lang="en-US" sz="4100">
                <a:highlight>
                  <a:srgbClr val="FFFFFF"/>
                </a:highlight>
              </a:rPr>
              <a:t>: link with the cloud and sync notes</a:t>
            </a:r>
            <a:r>
              <a:rPr lang="en-US" sz="4100">
                <a:highlight>
                  <a:srgbClr val="FFFFFF"/>
                </a:highlight>
              </a:rPr>
              <a:t> </a:t>
            </a:r>
            <a:r>
              <a:rPr b="0" lang="en-US" sz="4100">
                <a:highlight>
                  <a:srgbClr val="FFFFFF"/>
                </a:highlight>
              </a:rPr>
              <a:t>across different devices</a:t>
            </a:r>
            <a:endParaRPr b="0" sz="41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33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33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2487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248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