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0ec811bc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0ec811bc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2dc8e67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2dc8e67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2dc8e67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2dc8e67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22dc8e67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2dc8e67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22dc8e67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22dc8e67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30716ca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30716ca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0bceb13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0bceb13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2e568879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2e568879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30716ca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30716ca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0ec811bc3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0ec811bc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0ec811bc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0ec811bc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0bceb13e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0bceb13e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0bceb13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0bceb13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0bceb13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0bceb13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realtimechat2068.herokuapp.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Real Time Chat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Connect To Mongoose (App.js)</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00"/>
              <a:t>Connecting to mongoose allows users to view past messages</a:t>
            </a:r>
            <a:endParaRPr sz="1000"/>
          </a:p>
          <a:p>
            <a:pPr indent="0" lvl="0" marL="0" rtl="0" algn="l">
              <a:lnSpc>
                <a:spcPct val="135714"/>
              </a:lnSpc>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var</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mongoose</a:t>
            </a:r>
            <a:r>
              <a:rPr lang="en" sz="1000">
                <a:solidFill>
                  <a:srgbClr val="D4D4D4"/>
                </a:solidFill>
                <a:highlight>
                  <a:srgbClr val="1E1E1E"/>
                </a:highlight>
                <a:latin typeface="Courier New"/>
                <a:ea typeface="Courier New"/>
                <a:cs typeface="Courier New"/>
                <a:sym typeface="Courier New"/>
              </a:rPr>
              <a:t> = </a:t>
            </a:r>
            <a:r>
              <a:rPr lang="en" sz="1000">
                <a:solidFill>
                  <a:srgbClr val="DCDCAA"/>
                </a:solidFill>
                <a:highlight>
                  <a:srgbClr val="1E1E1E"/>
                </a:highlight>
                <a:latin typeface="Courier New"/>
                <a:ea typeface="Courier New"/>
                <a:cs typeface="Courier New"/>
                <a:sym typeface="Courier New"/>
              </a:rPr>
              <a:t>require</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'mongoose'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var</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dbUrl</a:t>
            </a:r>
            <a:r>
              <a:rPr lang="en" sz="1000">
                <a:solidFill>
                  <a:srgbClr val="D4D4D4"/>
                </a:solidFill>
                <a:highlight>
                  <a:srgbClr val="1E1E1E"/>
                </a:highlight>
                <a:latin typeface="Courier New"/>
                <a:ea typeface="Courier New"/>
                <a:cs typeface="Courier New"/>
                <a:sym typeface="Courier New"/>
              </a:rPr>
              <a:t> = </a:t>
            </a:r>
            <a:r>
              <a:rPr lang="en" sz="1000">
                <a:solidFill>
                  <a:srgbClr val="CE9178"/>
                </a:solidFill>
                <a:highlight>
                  <a:srgbClr val="1E1E1E"/>
                </a:highlight>
                <a:latin typeface="Courier New"/>
                <a:ea typeface="Courier New"/>
                <a:cs typeface="Courier New"/>
                <a:sym typeface="Courier New"/>
              </a:rPr>
              <a:t>"</a:t>
            </a:r>
            <a:r>
              <a:rPr lang="en" sz="1000">
                <a:solidFill>
                  <a:srgbClr val="CE9178"/>
                </a:solidFill>
                <a:highlight>
                  <a:srgbClr val="1E1E1E"/>
                </a:highlight>
              </a:rPr>
              <a:t>mongodb://username:password@db123456.mongodb.net</a:t>
            </a:r>
            <a:r>
              <a:rPr lang="en" sz="1000">
                <a:solidFill>
                  <a:srgbClr val="CE9178"/>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var</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Message</a:t>
            </a:r>
            <a:r>
              <a:rPr lang="en" sz="1000">
                <a:solidFill>
                  <a:srgbClr val="D4D4D4"/>
                </a:solidFill>
                <a:highlight>
                  <a:srgbClr val="1E1E1E"/>
                </a:highlight>
                <a:latin typeface="Courier New"/>
                <a:ea typeface="Courier New"/>
                <a:cs typeface="Courier New"/>
                <a:sym typeface="Courier New"/>
              </a:rPr>
              <a:t> = </a:t>
            </a:r>
            <a:r>
              <a:rPr lang="en" sz="1000">
                <a:solidFill>
                  <a:srgbClr val="4EC9B0"/>
                </a:solidFill>
                <a:highlight>
                  <a:srgbClr val="1E1E1E"/>
                </a:highlight>
                <a:latin typeface="Courier New"/>
                <a:ea typeface="Courier New"/>
                <a:cs typeface="Courier New"/>
                <a:sym typeface="Courier New"/>
              </a:rPr>
              <a:t>mongoose</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model</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'message'</a:t>
            </a:r>
            <a:r>
              <a:rPr lang="en" sz="1000">
                <a:solidFill>
                  <a:srgbClr val="D4D4D4"/>
                </a:solidFill>
                <a:highlight>
                  <a:srgbClr val="1E1E1E"/>
                </a:highlight>
                <a:latin typeface="Courier New"/>
                <a:ea typeface="Courier New"/>
                <a:cs typeface="Courier New"/>
                <a:sym typeface="Courier New"/>
              </a:rPr>
              <a:t>,{</a:t>
            </a:r>
            <a:r>
              <a:rPr lang="en" sz="1000">
                <a:solidFill>
                  <a:srgbClr val="4EC9B0"/>
                </a:solidFill>
                <a:highlight>
                  <a:srgbClr val="1E1E1E"/>
                </a:highlight>
                <a:latin typeface="Courier New"/>
                <a:ea typeface="Courier New"/>
                <a:cs typeface="Courier New"/>
                <a:sym typeface="Courier New"/>
              </a:rPr>
              <a:t>time</a:t>
            </a:r>
            <a:r>
              <a:rPr lang="en" sz="1000">
                <a:solidFill>
                  <a:srgbClr val="9CDCFE"/>
                </a:solidFill>
                <a:highlight>
                  <a:srgbClr val="1E1E1E"/>
                </a:highlight>
                <a:latin typeface="Courier New"/>
                <a:ea typeface="Courier New"/>
                <a:cs typeface="Courier New"/>
                <a:sym typeface="Courier New"/>
              </a:rPr>
              <a:t> :</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String</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username</a:t>
            </a:r>
            <a:r>
              <a:rPr lang="en" sz="1000">
                <a:solidFill>
                  <a:srgbClr val="9CDCFE"/>
                </a:solidFill>
                <a:highlight>
                  <a:srgbClr val="1E1E1E"/>
                </a:highlight>
                <a:latin typeface="Courier New"/>
                <a:ea typeface="Courier New"/>
                <a:cs typeface="Courier New"/>
                <a:sym typeface="Courier New"/>
              </a:rPr>
              <a:t> :</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String</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message</a:t>
            </a:r>
            <a:r>
              <a:rPr lang="en" sz="1000">
                <a:solidFill>
                  <a:srgbClr val="9CDCFE"/>
                </a:solidFill>
                <a:highlight>
                  <a:srgbClr val="1E1E1E"/>
                </a:highlight>
                <a:latin typeface="Courier New"/>
                <a:ea typeface="Courier New"/>
                <a:cs typeface="Courier New"/>
                <a:sym typeface="Courier New"/>
              </a:rPr>
              <a:t> :</a:t>
            </a:r>
            <a:r>
              <a:rPr lang="en" sz="1000">
                <a:solidFill>
                  <a:srgbClr val="D4D4D4"/>
                </a:solidFill>
                <a:highlight>
                  <a:srgbClr val="1E1E1E"/>
                </a:highlight>
                <a:latin typeface="Courier New"/>
                <a:ea typeface="Courier New"/>
                <a:cs typeface="Courier New"/>
                <a:sym typeface="Courier New"/>
              </a:rPr>
              <a:t> </a:t>
            </a:r>
            <a:r>
              <a:rPr lang="en" sz="1000">
                <a:solidFill>
                  <a:srgbClr val="4EC9B0"/>
                </a:solidFill>
                <a:highlight>
                  <a:srgbClr val="1E1E1E"/>
                </a:highlight>
                <a:latin typeface="Courier New"/>
                <a:ea typeface="Courier New"/>
                <a:cs typeface="Courier New"/>
                <a:sym typeface="Courier New"/>
              </a:rPr>
              <a:t>String</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var</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conn</a:t>
            </a:r>
            <a:r>
              <a:rPr lang="en" sz="1000">
                <a:solidFill>
                  <a:srgbClr val="D4D4D4"/>
                </a:solidFill>
                <a:highlight>
                  <a:srgbClr val="1E1E1E"/>
                </a:highlight>
                <a:latin typeface="Courier New"/>
                <a:ea typeface="Courier New"/>
                <a:cs typeface="Courier New"/>
                <a:sym typeface="Courier New"/>
              </a:rPr>
              <a:t> = </a:t>
            </a:r>
            <a:r>
              <a:rPr lang="en" sz="1000">
                <a:solidFill>
                  <a:srgbClr val="4EC9B0"/>
                </a:solidFill>
                <a:highlight>
                  <a:srgbClr val="1E1E1E"/>
                </a:highlight>
                <a:latin typeface="Courier New"/>
                <a:ea typeface="Courier New"/>
                <a:cs typeface="Courier New"/>
                <a:sym typeface="Courier New"/>
              </a:rPr>
              <a:t>mongoose</a:t>
            </a:r>
            <a:r>
              <a:rPr lang="en" sz="1000">
                <a:solidFill>
                  <a:srgbClr val="D4D4D4"/>
                </a:solidFill>
                <a:highlight>
                  <a:srgbClr val="1E1E1E"/>
                </a:highlight>
                <a:latin typeface="Courier New"/>
                <a:ea typeface="Courier New"/>
                <a:cs typeface="Courier New"/>
                <a:sym typeface="Courier New"/>
              </a:rPr>
              <a:t>.</a:t>
            </a:r>
            <a:r>
              <a:rPr lang="en" sz="1000">
                <a:solidFill>
                  <a:srgbClr val="4FC1FF"/>
                </a:solidFill>
                <a:highlight>
                  <a:srgbClr val="1E1E1E"/>
                </a:highlight>
                <a:latin typeface="Courier New"/>
                <a:ea typeface="Courier New"/>
                <a:cs typeface="Courier New"/>
                <a:sym typeface="Courier New"/>
              </a:rPr>
              <a:t>connection</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4EC9B0"/>
                </a:solidFill>
                <a:highlight>
                  <a:srgbClr val="1E1E1E"/>
                </a:highlight>
                <a:latin typeface="Courier New"/>
                <a:ea typeface="Courier New"/>
                <a:cs typeface="Courier New"/>
                <a:sym typeface="Courier New"/>
              </a:rPr>
              <a:t>mongoose</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connect</a:t>
            </a:r>
            <a:r>
              <a:rPr lang="en" sz="1000">
                <a:solidFill>
                  <a:srgbClr val="D4D4D4"/>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dbUrl</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err</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if</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err</a:t>
            </a:r>
            <a:r>
              <a:rPr lang="en" sz="1000">
                <a:solidFill>
                  <a:srgbClr val="D4D4D4"/>
                </a:solidFill>
                <a:highlight>
                  <a:srgbClr val="1E1E1E"/>
                </a:highlight>
                <a:latin typeface="Courier New"/>
                <a:ea typeface="Courier New"/>
                <a:cs typeface="Courier New"/>
                <a:sym typeface="Courier New"/>
              </a:rPr>
              <a:t> == </a:t>
            </a:r>
            <a:r>
              <a:rPr lang="en" sz="1000">
                <a:solidFill>
                  <a:srgbClr val="569CD6"/>
                </a:solidFill>
                <a:highlight>
                  <a:srgbClr val="1E1E1E"/>
                </a:highlight>
                <a:latin typeface="Courier New"/>
                <a:ea typeface="Courier New"/>
                <a:cs typeface="Courier New"/>
                <a:sym typeface="Courier New"/>
              </a:rPr>
              <a:t>null</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console</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log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'Mongoose is connected!'</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else</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console</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log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'Mongoose is not connected...'</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err</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000"/>
          </a:p>
          <a:p>
            <a:pPr indent="0" lvl="0" marL="0" rtl="0" algn="l">
              <a:spcBef>
                <a:spcPts val="1200"/>
              </a:spcBef>
              <a:spcAft>
                <a:spcPts val="1200"/>
              </a:spcAft>
              <a:buNone/>
            </a:pPr>
            <a:r>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Messages From The Database (App.js)</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050">
                <a:solidFill>
                  <a:srgbClr val="4FC1FF"/>
                </a:solidFill>
                <a:highlight>
                  <a:srgbClr val="1E1E1E"/>
                </a:highlight>
                <a:latin typeface="Courier New"/>
                <a:ea typeface="Courier New"/>
                <a:cs typeface="Courier New"/>
                <a:sym typeface="Courier New"/>
              </a:rPr>
              <a:t>io</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on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'connection'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socket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Message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find</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err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msgsJson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err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err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socket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emit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"load messages"</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msgsJson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Save Messages to the Database (App.js)</a:t>
            </a:r>
            <a:endParaRPr/>
          </a:p>
        </p:txBody>
      </p:sp>
      <p:sp>
        <p:nvSpPr>
          <p:cNvPr id="344" name="Google Shape;344;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socket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on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'chat message'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now</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msg</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nme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io</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emit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'chat message'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now</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msg</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nme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m</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Message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time: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now</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username: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nme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message: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msg</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m</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save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720100" y="199300"/>
            <a:ext cx="8242500" cy="1398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Save Messages to the Database And Output to HTML</a:t>
            </a:r>
            <a:endParaRPr/>
          </a:p>
          <a:p>
            <a:pPr indent="0" lvl="0" marL="0" rtl="0" algn="ctr">
              <a:spcBef>
                <a:spcPts val="0"/>
              </a:spcBef>
              <a:spcAft>
                <a:spcPts val="0"/>
              </a:spcAft>
              <a:buNone/>
            </a:pPr>
            <a:r>
              <a:rPr lang="en"/>
              <a:t>(Index.html -&gt; &lt;script&gt;)</a:t>
            </a:r>
            <a:endParaRPr/>
          </a:p>
        </p:txBody>
      </p:sp>
      <p:sp>
        <p:nvSpPr>
          <p:cNvPr id="350" name="Google Shape;350;p25"/>
          <p:cNvSpPr txBox="1"/>
          <p:nvPr>
            <p:ph idx="1" type="body"/>
          </p:nvPr>
        </p:nvSpPr>
        <p:spPr>
          <a:xfrm>
            <a:off x="1303800" y="1478750"/>
            <a:ext cx="7030500" cy="30528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form</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addEventListener</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'submit'</a:t>
            </a: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e</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preventDefault</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C586C0"/>
                </a:solidFill>
                <a:highlight>
                  <a:srgbClr val="1E1E1E"/>
                </a:highlight>
                <a:latin typeface="Courier New"/>
                <a:ea typeface="Courier New"/>
                <a:cs typeface="Courier New"/>
                <a:sym typeface="Courier New"/>
              </a:rPr>
              <a:t>if</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input</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value</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now</a:t>
            </a:r>
            <a:r>
              <a:rPr lang="en" sz="1400">
                <a:solidFill>
                  <a:srgbClr val="D4D4D4"/>
                </a:solidFill>
                <a:highlight>
                  <a:srgbClr val="1E1E1E"/>
                </a:highlight>
                <a:latin typeface="Courier New"/>
                <a:ea typeface="Courier New"/>
                <a:cs typeface="Courier New"/>
                <a:sym typeface="Courier New"/>
              </a:rPr>
              <a:t> = </a:t>
            </a:r>
            <a:r>
              <a:rPr lang="en" sz="1400">
                <a:solidFill>
                  <a:srgbClr val="DCDCAA"/>
                </a:solidFill>
                <a:highlight>
                  <a:srgbClr val="1E1E1E"/>
                </a:highlight>
                <a:latin typeface="Courier New"/>
                <a:ea typeface="Courier New"/>
                <a:cs typeface="Courier New"/>
                <a:sym typeface="Courier New"/>
              </a:rPr>
              <a:t>formatedDate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socket</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emit</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'chat message'</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now</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input</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value</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nameF</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value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input</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value</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Load Messages From The Database (Index.html -&gt; &lt;script&gt;)</a:t>
            </a:r>
            <a:endParaRPr/>
          </a:p>
        </p:txBody>
      </p:sp>
      <p:sp>
        <p:nvSpPr>
          <p:cNvPr id="356" name="Google Shape;356;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socket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on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'load messages'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msgsJson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&lt; </a:t>
            </a:r>
            <a:r>
              <a:rPr lang="en" sz="1050">
                <a:solidFill>
                  <a:srgbClr val="9CDCFE"/>
                </a:solidFill>
                <a:highlight>
                  <a:srgbClr val="1E1E1E"/>
                </a:highlight>
                <a:latin typeface="Courier New"/>
                <a:ea typeface="Courier New"/>
                <a:cs typeface="Courier New"/>
                <a:sym typeface="Courier New"/>
              </a:rPr>
              <a:t>msgsJson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length</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loadMessages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msgsJson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loadMessages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item</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createElement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item</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textContent</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time</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username</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message</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messages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appendChild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item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window</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scrollTo</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body</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scrollHeight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Live Demo</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https://realtimechat2068.herokuapp.com/</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Time Chat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time chat allows users to send and </a:t>
            </a:r>
            <a:r>
              <a:rPr lang="en"/>
              <a:t>receive</a:t>
            </a:r>
            <a:r>
              <a:rPr lang="en"/>
              <a:t> messages without refreshing using Socket.io. </a:t>
            </a:r>
            <a:endParaRPr/>
          </a:p>
          <a:p>
            <a:pPr indent="0" lvl="0" marL="0" rtl="0" algn="l">
              <a:spcBef>
                <a:spcPts val="1200"/>
              </a:spcBef>
              <a:spcAft>
                <a:spcPts val="1200"/>
              </a:spcAft>
              <a:buNone/>
            </a:pPr>
            <a:r>
              <a:rPr lang="en"/>
              <a:t>Real time chat is easy to </a:t>
            </a:r>
            <a:r>
              <a:rPr lang="en"/>
              <a:t>implement</a:t>
            </a:r>
            <a:r>
              <a:rPr lang="en"/>
              <a:t> and can be used to allow users to communicate using your website.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Socket.io</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Socket.io is a JavaScript library that is used for real-time, bi-directional communication between web clients and servers. Socket.io has many uses such as instant messages, push notifications and online gaming. We will be using Socket.io to allow users to view new messages without </a:t>
            </a:r>
            <a:r>
              <a:rPr lang="en"/>
              <a:t>refreshing the browser.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Setting up </a:t>
            </a:r>
            <a:r>
              <a:rPr lang="en"/>
              <a:t>Environment</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npm init</a:t>
            </a:r>
            <a:endParaRPr/>
          </a:p>
          <a:p>
            <a:pPr indent="0" lvl="0" marL="0" rtl="0" algn="l">
              <a:spcBef>
                <a:spcPts val="1200"/>
              </a:spcBef>
              <a:spcAft>
                <a:spcPts val="0"/>
              </a:spcAft>
              <a:buNone/>
            </a:pPr>
            <a:r>
              <a:rPr lang="en"/>
              <a:t>Create server.js</a:t>
            </a:r>
            <a:endParaRPr/>
          </a:p>
          <a:p>
            <a:pPr indent="0" lvl="0" marL="0" rtl="0" algn="l">
              <a:spcBef>
                <a:spcPts val="1200"/>
              </a:spcBef>
              <a:spcAft>
                <a:spcPts val="1200"/>
              </a:spcAft>
              <a:buNone/>
            </a:pPr>
            <a:r>
              <a:rPr lang="en"/>
              <a:t>Create index.html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Installing Packages (App.js)</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t>npm install -s body-parser</a:t>
            </a:r>
            <a:endParaRPr sz="4800"/>
          </a:p>
          <a:p>
            <a:pPr indent="0" lvl="0" marL="0" rtl="0" algn="l">
              <a:spcBef>
                <a:spcPts val="1200"/>
              </a:spcBef>
              <a:spcAft>
                <a:spcPts val="0"/>
              </a:spcAft>
              <a:buNone/>
            </a:pPr>
            <a:r>
              <a:rPr lang="en" sz="4800"/>
              <a:t>npm install -s socket.io</a:t>
            </a:r>
            <a:endParaRPr sz="4800"/>
          </a:p>
          <a:p>
            <a:pPr indent="0" lvl="0" marL="0" rtl="0" algn="l">
              <a:spcBef>
                <a:spcPts val="1200"/>
              </a:spcBef>
              <a:spcAft>
                <a:spcPts val="0"/>
              </a:spcAft>
              <a:buNone/>
            </a:pPr>
            <a:r>
              <a:rPr lang="en" sz="4800"/>
              <a:t>npm install -s http</a:t>
            </a:r>
            <a:endParaRPr sz="4800"/>
          </a:p>
          <a:p>
            <a:pPr indent="0" lvl="0" marL="0" rtl="0" algn="l">
              <a:lnSpc>
                <a:spcPct val="135714"/>
              </a:lnSpc>
              <a:spcBef>
                <a:spcPts val="1200"/>
              </a:spcBef>
              <a:spcAft>
                <a:spcPts val="0"/>
              </a:spcAft>
              <a:buNone/>
            </a:pPr>
            <a:r>
              <a:rPr lang="en" sz="4800">
                <a:solidFill>
                  <a:srgbClr val="569CD6"/>
                </a:solidFill>
                <a:highlight>
                  <a:srgbClr val="1E1E1E"/>
                </a:highlight>
                <a:latin typeface="Courier New"/>
                <a:ea typeface="Courier New"/>
                <a:cs typeface="Courier New"/>
                <a:sym typeface="Courier New"/>
              </a:rPr>
              <a:t>const</a:t>
            </a:r>
            <a:r>
              <a:rPr lang="en" sz="4800">
                <a:solidFill>
                  <a:srgbClr val="D4D4D4"/>
                </a:solidFill>
                <a:highlight>
                  <a:srgbClr val="1E1E1E"/>
                </a:highlight>
                <a:latin typeface="Courier New"/>
                <a:ea typeface="Courier New"/>
                <a:cs typeface="Courier New"/>
                <a:sym typeface="Courier New"/>
              </a:rPr>
              <a:t> </a:t>
            </a:r>
            <a:r>
              <a:rPr lang="en" sz="4800">
                <a:solidFill>
                  <a:srgbClr val="DCDCAA"/>
                </a:solidFill>
                <a:highlight>
                  <a:srgbClr val="1E1E1E"/>
                </a:highlight>
                <a:latin typeface="Courier New"/>
                <a:ea typeface="Courier New"/>
                <a:cs typeface="Courier New"/>
                <a:sym typeface="Courier New"/>
              </a:rPr>
              <a:t>express</a:t>
            </a:r>
            <a:r>
              <a:rPr lang="en" sz="4800">
                <a:solidFill>
                  <a:srgbClr val="D4D4D4"/>
                </a:solidFill>
                <a:highlight>
                  <a:srgbClr val="1E1E1E"/>
                </a:highlight>
                <a:latin typeface="Courier New"/>
                <a:ea typeface="Courier New"/>
                <a:cs typeface="Courier New"/>
                <a:sym typeface="Courier New"/>
              </a:rPr>
              <a:t> = </a:t>
            </a:r>
            <a:r>
              <a:rPr lang="en" sz="4800">
                <a:solidFill>
                  <a:srgbClr val="DCDCAA"/>
                </a:solidFill>
                <a:highlight>
                  <a:srgbClr val="1E1E1E"/>
                </a:highlight>
                <a:latin typeface="Courier New"/>
                <a:ea typeface="Courier New"/>
                <a:cs typeface="Courier New"/>
                <a:sym typeface="Courier New"/>
              </a:rPr>
              <a:t>require</a:t>
            </a:r>
            <a:r>
              <a:rPr lang="en" sz="4800">
                <a:solidFill>
                  <a:srgbClr val="D4D4D4"/>
                </a:solidFill>
                <a:highlight>
                  <a:srgbClr val="1E1E1E"/>
                </a:highlight>
                <a:latin typeface="Courier New"/>
                <a:ea typeface="Courier New"/>
                <a:cs typeface="Courier New"/>
                <a:sym typeface="Courier New"/>
              </a:rPr>
              <a:t>(</a:t>
            </a:r>
            <a:r>
              <a:rPr lang="en" sz="4800">
                <a:solidFill>
                  <a:srgbClr val="CE9178"/>
                </a:solidFill>
                <a:highlight>
                  <a:srgbClr val="1E1E1E"/>
                </a:highlight>
                <a:latin typeface="Courier New"/>
                <a:ea typeface="Courier New"/>
                <a:cs typeface="Courier New"/>
                <a:sym typeface="Courier New"/>
              </a:rPr>
              <a:t>'express'</a:t>
            </a:r>
            <a:r>
              <a:rPr lang="en"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800">
                <a:solidFill>
                  <a:srgbClr val="569CD6"/>
                </a:solidFill>
                <a:highlight>
                  <a:srgbClr val="1E1E1E"/>
                </a:highlight>
                <a:latin typeface="Courier New"/>
                <a:ea typeface="Courier New"/>
                <a:cs typeface="Courier New"/>
                <a:sym typeface="Courier New"/>
              </a:rPr>
              <a:t>const</a:t>
            </a:r>
            <a:r>
              <a:rPr lang="en" sz="4800">
                <a:solidFill>
                  <a:srgbClr val="D4D4D4"/>
                </a:solidFill>
                <a:highlight>
                  <a:srgbClr val="1E1E1E"/>
                </a:highlight>
                <a:latin typeface="Courier New"/>
                <a:ea typeface="Courier New"/>
                <a:cs typeface="Courier New"/>
                <a:sym typeface="Courier New"/>
              </a:rPr>
              <a:t> </a:t>
            </a:r>
            <a:r>
              <a:rPr lang="en" sz="4800">
                <a:solidFill>
                  <a:srgbClr val="4FC1FF"/>
                </a:solidFill>
                <a:highlight>
                  <a:srgbClr val="1E1E1E"/>
                </a:highlight>
                <a:latin typeface="Courier New"/>
                <a:ea typeface="Courier New"/>
                <a:cs typeface="Courier New"/>
                <a:sym typeface="Courier New"/>
              </a:rPr>
              <a:t>app</a:t>
            </a:r>
            <a:r>
              <a:rPr lang="en" sz="4800">
                <a:solidFill>
                  <a:srgbClr val="D4D4D4"/>
                </a:solidFill>
                <a:highlight>
                  <a:srgbClr val="1E1E1E"/>
                </a:highlight>
                <a:latin typeface="Courier New"/>
                <a:ea typeface="Courier New"/>
                <a:cs typeface="Courier New"/>
                <a:sym typeface="Courier New"/>
              </a:rPr>
              <a:t> = </a:t>
            </a:r>
            <a:r>
              <a:rPr lang="en" sz="4800">
                <a:solidFill>
                  <a:srgbClr val="DCDCAA"/>
                </a:solidFill>
                <a:highlight>
                  <a:srgbClr val="1E1E1E"/>
                </a:highlight>
                <a:latin typeface="Courier New"/>
                <a:ea typeface="Courier New"/>
                <a:cs typeface="Courier New"/>
                <a:sym typeface="Courier New"/>
              </a:rPr>
              <a:t>express</a:t>
            </a:r>
            <a:r>
              <a:rPr lang="en"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800">
                <a:solidFill>
                  <a:srgbClr val="569CD6"/>
                </a:solidFill>
                <a:highlight>
                  <a:srgbClr val="1E1E1E"/>
                </a:highlight>
                <a:latin typeface="Courier New"/>
                <a:ea typeface="Courier New"/>
                <a:cs typeface="Courier New"/>
                <a:sym typeface="Courier New"/>
              </a:rPr>
              <a:t>const</a:t>
            </a:r>
            <a:r>
              <a:rPr lang="en" sz="4800">
                <a:solidFill>
                  <a:srgbClr val="D4D4D4"/>
                </a:solidFill>
                <a:highlight>
                  <a:srgbClr val="1E1E1E"/>
                </a:highlight>
                <a:latin typeface="Courier New"/>
                <a:ea typeface="Courier New"/>
                <a:cs typeface="Courier New"/>
                <a:sym typeface="Courier New"/>
              </a:rPr>
              <a:t> </a:t>
            </a:r>
            <a:r>
              <a:rPr lang="en" sz="4800">
                <a:solidFill>
                  <a:srgbClr val="4EC9B0"/>
                </a:solidFill>
                <a:highlight>
                  <a:srgbClr val="1E1E1E"/>
                </a:highlight>
                <a:latin typeface="Courier New"/>
                <a:ea typeface="Courier New"/>
                <a:cs typeface="Courier New"/>
                <a:sym typeface="Courier New"/>
              </a:rPr>
              <a:t>http</a:t>
            </a:r>
            <a:r>
              <a:rPr lang="en" sz="4800">
                <a:solidFill>
                  <a:srgbClr val="D4D4D4"/>
                </a:solidFill>
                <a:highlight>
                  <a:srgbClr val="1E1E1E"/>
                </a:highlight>
                <a:latin typeface="Courier New"/>
                <a:ea typeface="Courier New"/>
                <a:cs typeface="Courier New"/>
                <a:sym typeface="Courier New"/>
              </a:rPr>
              <a:t> = </a:t>
            </a:r>
            <a:r>
              <a:rPr lang="en" sz="4800">
                <a:solidFill>
                  <a:srgbClr val="DCDCAA"/>
                </a:solidFill>
                <a:highlight>
                  <a:srgbClr val="1E1E1E"/>
                </a:highlight>
                <a:latin typeface="Courier New"/>
                <a:ea typeface="Courier New"/>
                <a:cs typeface="Courier New"/>
                <a:sym typeface="Courier New"/>
              </a:rPr>
              <a:t>require</a:t>
            </a:r>
            <a:r>
              <a:rPr lang="en" sz="4800">
                <a:solidFill>
                  <a:srgbClr val="D4D4D4"/>
                </a:solidFill>
                <a:highlight>
                  <a:srgbClr val="1E1E1E"/>
                </a:highlight>
                <a:latin typeface="Courier New"/>
                <a:ea typeface="Courier New"/>
                <a:cs typeface="Courier New"/>
                <a:sym typeface="Courier New"/>
              </a:rPr>
              <a:t>(</a:t>
            </a:r>
            <a:r>
              <a:rPr lang="en" sz="4800">
                <a:solidFill>
                  <a:srgbClr val="CE9178"/>
                </a:solidFill>
                <a:highlight>
                  <a:srgbClr val="1E1E1E"/>
                </a:highlight>
                <a:latin typeface="Courier New"/>
                <a:ea typeface="Courier New"/>
                <a:cs typeface="Courier New"/>
                <a:sym typeface="Courier New"/>
              </a:rPr>
              <a:t>'http'</a:t>
            </a:r>
            <a:r>
              <a:rPr lang="en"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800">
                <a:solidFill>
                  <a:srgbClr val="569CD6"/>
                </a:solidFill>
                <a:highlight>
                  <a:srgbClr val="1E1E1E"/>
                </a:highlight>
                <a:latin typeface="Courier New"/>
                <a:ea typeface="Courier New"/>
                <a:cs typeface="Courier New"/>
                <a:sym typeface="Courier New"/>
              </a:rPr>
              <a:t>const</a:t>
            </a:r>
            <a:r>
              <a:rPr lang="en" sz="4800">
                <a:solidFill>
                  <a:srgbClr val="D4D4D4"/>
                </a:solidFill>
                <a:highlight>
                  <a:srgbClr val="1E1E1E"/>
                </a:highlight>
                <a:latin typeface="Courier New"/>
                <a:ea typeface="Courier New"/>
                <a:cs typeface="Courier New"/>
                <a:sym typeface="Courier New"/>
              </a:rPr>
              <a:t> </a:t>
            </a:r>
            <a:r>
              <a:rPr lang="en" sz="4800">
                <a:solidFill>
                  <a:srgbClr val="4FC1FF"/>
                </a:solidFill>
                <a:highlight>
                  <a:srgbClr val="1E1E1E"/>
                </a:highlight>
                <a:latin typeface="Courier New"/>
                <a:ea typeface="Courier New"/>
                <a:cs typeface="Courier New"/>
                <a:sym typeface="Courier New"/>
              </a:rPr>
              <a:t>server</a:t>
            </a:r>
            <a:r>
              <a:rPr lang="en" sz="4800">
                <a:solidFill>
                  <a:srgbClr val="D4D4D4"/>
                </a:solidFill>
                <a:highlight>
                  <a:srgbClr val="1E1E1E"/>
                </a:highlight>
                <a:latin typeface="Courier New"/>
                <a:ea typeface="Courier New"/>
                <a:cs typeface="Courier New"/>
                <a:sym typeface="Courier New"/>
              </a:rPr>
              <a:t> = </a:t>
            </a:r>
            <a:r>
              <a:rPr lang="en" sz="4800">
                <a:solidFill>
                  <a:srgbClr val="4EC9B0"/>
                </a:solidFill>
                <a:highlight>
                  <a:srgbClr val="1E1E1E"/>
                </a:highlight>
                <a:latin typeface="Courier New"/>
                <a:ea typeface="Courier New"/>
                <a:cs typeface="Courier New"/>
                <a:sym typeface="Courier New"/>
              </a:rPr>
              <a:t>http</a:t>
            </a:r>
            <a:r>
              <a:rPr lang="en" sz="4800">
                <a:solidFill>
                  <a:srgbClr val="D4D4D4"/>
                </a:solidFill>
                <a:highlight>
                  <a:srgbClr val="1E1E1E"/>
                </a:highlight>
                <a:latin typeface="Courier New"/>
                <a:ea typeface="Courier New"/>
                <a:cs typeface="Courier New"/>
                <a:sym typeface="Courier New"/>
              </a:rPr>
              <a:t>.</a:t>
            </a:r>
            <a:r>
              <a:rPr lang="en" sz="4800">
                <a:solidFill>
                  <a:srgbClr val="DCDCAA"/>
                </a:solidFill>
                <a:highlight>
                  <a:srgbClr val="1E1E1E"/>
                </a:highlight>
                <a:latin typeface="Courier New"/>
                <a:ea typeface="Courier New"/>
                <a:cs typeface="Courier New"/>
                <a:sym typeface="Courier New"/>
              </a:rPr>
              <a:t>createServer</a:t>
            </a:r>
            <a:r>
              <a:rPr lang="en" sz="4800">
                <a:solidFill>
                  <a:srgbClr val="D4D4D4"/>
                </a:solidFill>
                <a:highlight>
                  <a:srgbClr val="1E1E1E"/>
                </a:highlight>
                <a:latin typeface="Courier New"/>
                <a:ea typeface="Courier New"/>
                <a:cs typeface="Courier New"/>
                <a:sym typeface="Courier New"/>
              </a:rPr>
              <a:t>(</a:t>
            </a:r>
            <a:r>
              <a:rPr lang="en" sz="4800">
                <a:solidFill>
                  <a:srgbClr val="4FC1FF"/>
                </a:solidFill>
                <a:highlight>
                  <a:srgbClr val="1E1E1E"/>
                </a:highlight>
                <a:latin typeface="Courier New"/>
                <a:ea typeface="Courier New"/>
                <a:cs typeface="Courier New"/>
                <a:sym typeface="Courier New"/>
              </a:rPr>
              <a:t>app</a:t>
            </a:r>
            <a:r>
              <a:rPr lang="en"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800">
                <a:solidFill>
                  <a:srgbClr val="569CD6"/>
                </a:solidFill>
                <a:highlight>
                  <a:srgbClr val="1E1E1E"/>
                </a:highlight>
                <a:latin typeface="Courier New"/>
                <a:ea typeface="Courier New"/>
                <a:cs typeface="Courier New"/>
                <a:sym typeface="Courier New"/>
              </a:rPr>
              <a:t>const</a:t>
            </a:r>
            <a:r>
              <a:rPr lang="en" sz="4800">
                <a:solidFill>
                  <a:srgbClr val="D4D4D4"/>
                </a:solidFill>
                <a:highlight>
                  <a:srgbClr val="1E1E1E"/>
                </a:highlight>
                <a:latin typeface="Courier New"/>
                <a:ea typeface="Courier New"/>
                <a:cs typeface="Courier New"/>
                <a:sym typeface="Courier New"/>
              </a:rPr>
              <a:t> { </a:t>
            </a:r>
            <a:r>
              <a:rPr lang="en" sz="4800">
                <a:solidFill>
                  <a:srgbClr val="4EC9B0"/>
                </a:solidFill>
                <a:highlight>
                  <a:srgbClr val="1E1E1E"/>
                </a:highlight>
                <a:latin typeface="Courier New"/>
                <a:ea typeface="Courier New"/>
                <a:cs typeface="Courier New"/>
                <a:sym typeface="Courier New"/>
              </a:rPr>
              <a:t>Server</a:t>
            </a:r>
            <a:r>
              <a:rPr lang="en" sz="4800">
                <a:solidFill>
                  <a:srgbClr val="D4D4D4"/>
                </a:solidFill>
                <a:highlight>
                  <a:srgbClr val="1E1E1E"/>
                </a:highlight>
                <a:latin typeface="Courier New"/>
                <a:ea typeface="Courier New"/>
                <a:cs typeface="Courier New"/>
                <a:sym typeface="Courier New"/>
              </a:rPr>
              <a:t> } = </a:t>
            </a:r>
            <a:r>
              <a:rPr lang="en" sz="4800">
                <a:solidFill>
                  <a:srgbClr val="DCDCAA"/>
                </a:solidFill>
                <a:highlight>
                  <a:srgbClr val="1E1E1E"/>
                </a:highlight>
                <a:latin typeface="Courier New"/>
                <a:ea typeface="Courier New"/>
                <a:cs typeface="Courier New"/>
                <a:sym typeface="Courier New"/>
              </a:rPr>
              <a:t>require</a:t>
            </a:r>
            <a:r>
              <a:rPr lang="en" sz="4800">
                <a:solidFill>
                  <a:srgbClr val="D4D4D4"/>
                </a:solidFill>
                <a:highlight>
                  <a:srgbClr val="1E1E1E"/>
                </a:highlight>
                <a:latin typeface="Courier New"/>
                <a:ea typeface="Courier New"/>
                <a:cs typeface="Courier New"/>
                <a:sym typeface="Courier New"/>
              </a:rPr>
              <a:t>(</a:t>
            </a:r>
            <a:r>
              <a:rPr lang="en" sz="4800">
                <a:solidFill>
                  <a:srgbClr val="CE9178"/>
                </a:solidFill>
                <a:highlight>
                  <a:srgbClr val="1E1E1E"/>
                </a:highlight>
                <a:latin typeface="Courier New"/>
                <a:ea typeface="Courier New"/>
                <a:cs typeface="Courier New"/>
                <a:sym typeface="Courier New"/>
              </a:rPr>
              <a:t>"socket.io"</a:t>
            </a:r>
            <a:r>
              <a:rPr lang="en"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4800">
                <a:solidFill>
                  <a:srgbClr val="569CD6"/>
                </a:solidFill>
                <a:highlight>
                  <a:srgbClr val="1E1E1E"/>
                </a:highlight>
                <a:latin typeface="Courier New"/>
                <a:ea typeface="Courier New"/>
                <a:cs typeface="Courier New"/>
                <a:sym typeface="Courier New"/>
              </a:rPr>
              <a:t>const</a:t>
            </a:r>
            <a:r>
              <a:rPr lang="en" sz="4800">
                <a:solidFill>
                  <a:srgbClr val="D4D4D4"/>
                </a:solidFill>
                <a:highlight>
                  <a:srgbClr val="1E1E1E"/>
                </a:highlight>
                <a:latin typeface="Courier New"/>
                <a:ea typeface="Courier New"/>
                <a:cs typeface="Courier New"/>
                <a:sym typeface="Courier New"/>
              </a:rPr>
              <a:t> </a:t>
            </a:r>
            <a:r>
              <a:rPr lang="en" sz="4800">
                <a:solidFill>
                  <a:srgbClr val="4FC1FF"/>
                </a:solidFill>
                <a:highlight>
                  <a:srgbClr val="1E1E1E"/>
                </a:highlight>
                <a:latin typeface="Courier New"/>
                <a:ea typeface="Courier New"/>
                <a:cs typeface="Courier New"/>
                <a:sym typeface="Courier New"/>
              </a:rPr>
              <a:t>io</a:t>
            </a:r>
            <a:r>
              <a:rPr lang="en" sz="4800">
                <a:solidFill>
                  <a:srgbClr val="D4D4D4"/>
                </a:solidFill>
                <a:highlight>
                  <a:srgbClr val="1E1E1E"/>
                </a:highlight>
                <a:latin typeface="Courier New"/>
                <a:ea typeface="Courier New"/>
                <a:cs typeface="Courier New"/>
                <a:sym typeface="Courier New"/>
              </a:rPr>
              <a:t> = </a:t>
            </a:r>
            <a:r>
              <a:rPr lang="en" sz="4800">
                <a:solidFill>
                  <a:srgbClr val="569CD6"/>
                </a:solidFill>
                <a:highlight>
                  <a:srgbClr val="1E1E1E"/>
                </a:highlight>
                <a:latin typeface="Courier New"/>
                <a:ea typeface="Courier New"/>
                <a:cs typeface="Courier New"/>
                <a:sym typeface="Courier New"/>
              </a:rPr>
              <a:t>new</a:t>
            </a:r>
            <a:r>
              <a:rPr lang="en" sz="4800">
                <a:solidFill>
                  <a:srgbClr val="D4D4D4"/>
                </a:solidFill>
                <a:highlight>
                  <a:srgbClr val="1E1E1E"/>
                </a:highlight>
                <a:latin typeface="Courier New"/>
                <a:ea typeface="Courier New"/>
                <a:cs typeface="Courier New"/>
                <a:sym typeface="Courier New"/>
              </a:rPr>
              <a:t> </a:t>
            </a:r>
            <a:r>
              <a:rPr lang="en" sz="4800">
                <a:solidFill>
                  <a:srgbClr val="4EC9B0"/>
                </a:solidFill>
                <a:highlight>
                  <a:srgbClr val="1E1E1E"/>
                </a:highlight>
                <a:latin typeface="Courier New"/>
                <a:ea typeface="Courier New"/>
                <a:cs typeface="Courier New"/>
                <a:sym typeface="Courier New"/>
              </a:rPr>
              <a:t>Server</a:t>
            </a:r>
            <a:r>
              <a:rPr lang="en" sz="4800">
                <a:solidFill>
                  <a:srgbClr val="D4D4D4"/>
                </a:solidFill>
                <a:highlight>
                  <a:srgbClr val="1E1E1E"/>
                </a:highlight>
                <a:latin typeface="Courier New"/>
                <a:ea typeface="Courier New"/>
                <a:cs typeface="Courier New"/>
                <a:sym typeface="Courier New"/>
              </a:rPr>
              <a:t>(</a:t>
            </a:r>
            <a:r>
              <a:rPr lang="en" sz="4800">
                <a:solidFill>
                  <a:srgbClr val="4FC1FF"/>
                </a:solidFill>
                <a:highlight>
                  <a:srgbClr val="1E1E1E"/>
                </a:highlight>
                <a:latin typeface="Courier New"/>
                <a:ea typeface="Courier New"/>
                <a:cs typeface="Courier New"/>
                <a:sym typeface="Courier New"/>
              </a:rPr>
              <a:t>server</a:t>
            </a:r>
            <a:r>
              <a:rPr lang="en"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275">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(Index.html)</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body</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ul</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"messages"</a:t>
            </a:r>
            <a:r>
              <a:rPr lang="en" sz="1200">
                <a:solidFill>
                  <a:srgbClr val="808080"/>
                </a:solidFill>
                <a:highlight>
                  <a:srgbClr val="1E1E1E"/>
                </a:highlight>
                <a:latin typeface="Courier New"/>
                <a:ea typeface="Courier New"/>
                <a:cs typeface="Courier New"/>
                <a:sym typeface="Courier New"/>
              </a:rPr>
              <a:t>&gt;&lt;/</a:t>
            </a:r>
            <a:r>
              <a:rPr lang="en" sz="1200">
                <a:solidFill>
                  <a:srgbClr val="569CD6"/>
                </a:solidFill>
                <a:highlight>
                  <a:srgbClr val="1E1E1E"/>
                </a:highlight>
                <a:latin typeface="Courier New"/>
                <a:ea typeface="Courier New"/>
                <a:cs typeface="Courier New"/>
                <a:sym typeface="Courier New"/>
              </a:rPr>
              <a:t>ul</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form</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"form"</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action</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"nameF"</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class</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autocomplete</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"cc-name"</a:t>
            </a: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class</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autocomplete</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"block"</a:t>
            </a: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/&gt;&lt;</a:t>
            </a:r>
            <a:r>
              <a:rPr lang="en" sz="1200">
                <a:solidFill>
                  <a:srgbClr val="569CD6"/>
                </a:solidFill>
                <a:highlight>
                  <a:srgbClr val="1E1E1E"/>
                </a:highlight>
                <a:latin typeface="Courier New"/>
                <a:ea typeface="Courier New"/>
                <a:cs typeface="Courier New"/>
                <a:sym typeface="Courier New"/>
              </a:rPr>
              <a:t>button</a:t>
            </a:r>
            <a:r>
              <a:rPr lang="en" sz="1200">
                <a:solidFill>
                  <a:srgbClr val="808080"/>
                </a:solidFill>
                <a:highlight>
                  <a:srgbClr val="1E1E1E"/>
                </a:highlight>
                <a:latin typeface="Courier New"/>
                <a:ea typeface="Courier New"/>
                <a:cs typeface="Courier New"/>
                <a:sym typeface="Courier New"/>
              </a:rPr>
              <a:t>&gt;</a:t>
            </a:r>
            <a:r>
              <a:rPr lang="en" sz="1200">
                <a:solidFill>
                  <a:srgbClr val="D4D4D4"/>
                </a:solidFill>
                <a:highlight>
                  <a:srgbClr val="1E1E1E"/>
                </a:highlight>
                <a:latin typeface="Courier New"/>
                <a:ea typeface="Courier New"/>
                <a:cs typeface="Courier New"/>
                <a:sym typeface="Courier New"/>
              </a:rPr>
              <a:t>Send</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button</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form</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body</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View Messages (Index.html) (1/2)</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script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src</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"/socket.io/socket.io.js"</a:t>
            </a:r>
            <a:r>
              <a:rPr lang="en" sz="1200">
                <a:solidFill>
                  <a:srgbClr val="808080"/>
                </a:solidFill>
                <a:highlight>
                  <a:srgbClr val="1E1E1E"/>
                </a:highlight>
                <a:latin typeface="Courier New"/>
                <a:ea typeface="Courier New"/>
                <a:cs typeface="Courier New"/>
                <a:sym typeface="Courier New"/>
              </a:rPr>
              <a:t>&gt;&lt;/</a:t>
            </a:r>
            <a:r>
              <a:rPr lang="en" sz="1200">
                <a:solidFill>
                  <a:srgbClr val="569CD6"/>
                </a:solidFill>
                <a:highlight>
                  <a:srgbClr val="1E1E1E"/>
                </a:highlight>
                <a:latin typeface="Courier New"/>
                <a:ea typeface="Courier New"/>
                <a:cs typeface="Courier New"/>
                <a:sym typeface="Courier New"/>
              </a:rPr>
              <a:t>script</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808080"/>
                </a:solidFill>
                <a:highlight>
                  <a:srgbClr val="1E1E1E"/>
                </a:highlight>
                <a:latin typeface="Courier New"/>
                <a:ea typeface="Courier New"/>
                <a:cs typeface="Courier New"/>
                <a:sym typeface="Courier New"/>
              </a:rPr>
              <a:t>&lt;</a:t>
            </a:r>
            <a:r>
              <a:rPr lang="en" sz="1200">
                <a:solidFill>
                  <a:srgbClr val="569CD6"/>
                </a:solidFill>
                <a:highlight>
                  <a:srgbClr val="1E1E1E"/>
                </a:highlight>
                <a:latin typeface="Courier New"/>
                <a:ea typeface="Courier New"/>
                <a:cs typeface="Courier New"/>
                <a:sym typeface="Courier New"/>
              </a:rPr>
              <a:t>script</a:t>
            </a:r>
            <a:r>
              <a:rPr lang="en" sz="1200">
                <a:solidFill>
                  <a:srgbClr val="808080"/>
                </a:solidFill>
                <a:highlight>
                  <a:srgbClr val="1E1E1E"/>
                </a:highlight>
                <a:latin typeface="Courier New"/>
                <a:ea typeface="Courier New"/>
                <a:cs typeface="Courier New"/>
                <a:sym typeface="Courier New"/>
              </a:rPr>
              <a:t>&gt;</a:t>
            </a:r>
            <a:endParaRPr sz="12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var</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socket</a:t>
            </a:r>
            <a:r>
              <a:rPr lang="en" sz="1200">
                <a:solidFill>
                  <a:srgbClr val="D4D4D4"/>
                </a:solidFill>
                <a:highlight>
                  <a:srgbClr val="1E1E1E"/>
                </a:highlight>
                <a:latin typeface="Courier New"/>
                <a:ea typeface="Courier New"/>
                <a:cs typeface="Courier New"/>
                <a:sym typeface="Courier New"/>
              </a:rPr>
              <a:t> = </a:t>
            </a:r>
            <a:r>
              <a:rPr lang="en" sz="1200">
                <a:solidFill>
                  <a:srgbClr val="DCDCAA"/>
                </a:solidFill>
                <a:highlight>
                  <a:srgbClr val="1E1E1E"/>
                </a:highlight>
                <a:latin typeface="Courier New"/>
                <a:ea typeface="Courier New"/>
                <a:cs typeface="Courier New"/>
                <a:sym typeface="Courier New"/>
              </a:rPr>
              <a:t>io</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var</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messages</a:t>
            </a:r>
            <a:r>
              <a:rPr lang="en" sz="1200">
                <a:solidFill>
                  <a:srgbClr val="D4D4D4"/>
                </a:solidFill>
                <a:highlight>
                  <a:srgbClr val="1E1E1E"/>
                </a:highlight>
                <a:latin typeface="Courier New"/>
                <a:ea typeface="Courier New"/>
                <a:cs typeface="Courier New"/>
                <a:sym typeface="Courier New"/>
              </a:rPr>
              <a:t> = </a:t>
            </a:r>
            <a:r>
              <a:rPr lang="en" sz="1200">
                <a:solidFill>
                  <a:srgbClr val="9CDCFE"/>
                </a:solidFill>
                <a:highlight>
                  <a:srgbClr val="1E1E1E"/>
                </a:highlight>
                <a:latin typeface="Courier New"/>
                <a:ea typeface="Courier New"/>
                <a:cs typeface="Courier New"/>
                <a:sym typeface="Courier New"/>
              </a:rPr>
              <a:t>document</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getElementById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'messages'</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var</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form</a:t>
            </a:r>
            <a:r>
              <a:rPr lang="en" sz="1200">
                <a:solidFill>
                  <a:srgbClr val="D4D4D4"/>
                </a:solidFill>
                <a:highlight>
                  <a:srgbClr val="1E1E1E"/>
                </a:highlight>
                <a:latin typeface="Courier New"/>
                <a:ea typeface="Courier New"/>
                <a:cs typeface="Courier New"/>
                <a:sym typeface="Courier New"/>
              </a:rPr>
              <a:t> = </a:t>
            </a:r>
            <a:r>
              <a:rPr lang="en" sz="1200">
                <a:solidFill>
                  <a:srgbClr val="9CDCFE"/>
                </a:solidFill>
                <a:highlight>
                  <a:srgbClr val="1E1E1E"/>
                </a:highlight>
                <a:latin typeface="Courier New"/>
                <a:ea typeface="Courier New"/>
                <a:cs typeface="Courier New"/>
                <a:sym typeface="Courier New"/>
              </a:rPr>
              <a:t>document</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getElementById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'form'</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var</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 = </a:t>
            </a:r>
            <a:r>
              <a:rPr lang="en" sz="1200">
                <a:solidFill>
                  <a:srgbClr val="9CDCFE"/>
                </a:solidFill>
                <a:highlight>
                  <a:srgbClr val="1E1E1E"/>
                </a:highlight>
                <a:latin typeface="Courier New"/>
                <a:ea typeface="Courier New"/>
                <a:cs typeface="Courier New"/>
                <a:sym typeface="Courier New"/>
              </a:rPr>
              <a:t>document</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getElementById</a:t>
            </a:r>
            <a:r>
              <a:rPr lang="en" sz="1200">
                <a:solidFill>
                  <a:srgbClr val="D4D4D4"/>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'input'</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View Messages (Index.html) (2/2)</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socket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on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'chat message'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time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msg</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nme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item</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createElement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now</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formatedDate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item</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textContent</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now</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nme</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msg</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messages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appendChild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item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window</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scrollTo</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body</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scrollHeight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440"/>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440"/>
              <a:buNone/>
            </a:pP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function</a:t>
            </a:r>
            <a:r>
              <a:rPr lang="en" sz="1200">
                <a:solidFill>
                  <a:srgbClr val="D4D4D4"/>
                </a:solidFill>
                <a:highlight>
                  <a:srgbClr val="1E1E1E"/>
                </a:highlight>
                <a:latin typeface="Courier New"/>
                <a:ea typeface="Courier New"/>
                <a:cs typeface="Courier New"/>
                <a:sym typeface="Courier New"/>
              </a:rPr>
              <a:t> </a:t>
            </a:r>
            <a:r>
              <a:rPr lang="en" sz="1200">
                <a:solidFill>
                  <a:srgbClr val="DCDCAA"/>
                </a:solidFill>
                <a:highlight>
                  <a:srgbClr val="1E1E1E"/>
                </a:highlight>
                <a:latin typeface="Courier New"/>
                <a:ea typeface="Courier New"/>
                <a:cs typeface="Courier New"/>
                <a:sym typeface="Courier New"/>
              </a:rPr>
              <a:t>formatedDate</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440"/>
              <a:buNone/>
            </a:pPr>
            <a:r>
              <a:rPr lang="en" sz="1200">
                <a:solidFill>
                  <a:srgbClr val="D4D4D4"/>
                </a:solidFill>
                <a:highlight>
                  <a:srgbClr val="1E1E1E"/>
                </a:highlight>
                <a:latin typeface="Courier New"/>
                <a:ea typeface="Courier New"/>
                <a:cs typeface="Courier New"/>
                <a:sym typeface="Courier New"/>
              </a:rPr>
              <a:t>        </a:t>
            </a:r>
            <a:r>
              <a:rPr lang="en" sz="1200">
                <a:solidFill>
                  <a:srgbClr val="569CD6"/>
                </a:solidFill>
                <a:highlight>
                  <a:srgbClr val="1E1E1E"/>
                </a:highlight>
                <a:latin typeface="Courier New"/>
                <a:ea typeface="Courier New"/>
                <a:cs typeface="Courier New"/>
                <a:sym typeface="Courier New"/>
              </a:rPr>
              <a:t>let</a:t>
            </a:r>
            <a:r>
              <a:rPr lang="en" sz="1200">
                <a:solidFill>
                  <a:srgbClr val="D4D4D4"/>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now</a:t>
            </a:r>
            <a:r>
              <a:rPr lang="en" sz="1200">
                <a:solidFill>
                  <a:srgbClr val="D4D4D4"/>
                </a:solidFill>
                <a:highlight>
                  <a:srgbClr val="1E1E1E"/>
                </a:highlight>
                <a:latin typeface="Courier New"/>
                <a:ea typeface="Courier New"/>
                <a:cs typeface="Courier New"/>
                <a:sym typeface="Courier New"/>
              </a:rPr>
              <a:t> = </a:t>
            </a:r>
            <a:r>
              <a:rPr lang="en" sz="1200">
                <a:solidFill>
                  <a:srgbClr val="569CD6"/>
                </a:solidFill>
                <a:highlight>
                  <a:srgbClr val="1E1E1E"/>
                </a:highlight>
                <a:latin typeface="Courier New"/>
                <a:ea typeface="Courier New"/>
                <a:cs typeface="Courier New"/>
                <a:sym typeface="Courier New"/>
              </a:rPr>
              <a:t>new</a:t>
            </a:r>
            <a:r>
              <a:rPr lang="en" sz="1200">
                <a:solidFill>
                  <a:srgbClr val="D4D4D4"/>
                </a:solidFill>
                <a:highlight>
                  <a:srgbClr val="1E1E1E"/>
                </a:highlight>
                <a:latin typeface="Courier New"/>
                <a:ea typeface="Courier New"/>
                <a:cs typeface="Courier New"/>
                <a:sym typeface="Courier New"/>
              </a:rPr>
              <a:t> </a:t>
            </a:r>
            <a:r>
              <a:rPr lang="en" sz="1200">
                <a:solidFill>
                  <a:srgbClr val="4EC9B0"/>
                </a:solidFill>
                <a:highlight>
                  <a:srgbClr val="1E1E1E"/>
                </a:highlight>
                <a:latin typeface="Courier New"/>
                <a:ea typeface="Courier New"/>
                <a:cs typeface="Courier New"/>
                <a:sym typeface="Courier New"/>
              </a:rPr>
              <a:t>Date</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440"/>
              <a:buNone/>
            </a:pPr>
            <a:r>
              <a:rPr lang="en" sz="1200">
                <a:solidFill>
                  <a:srgbClr val="D4D4D4"/>
                </a:solidFill>
                <a:highlight>
                  <a:srgbClr val="1E1E1E"/>
                </a:highlight>
                <a:latin typeface="Courier New"/>
                <a:ea typeface="Courier New"/>
                <a:cs typeface="Courier New"/>
                <a:sym typeface="Courier New"/>
              </a:rPr>
              <a:t>        </a:t>
            </a:r>
            <a:r>
              <a:rPr lang="en" sz="1200">
                <a:solidFill>
                  <a:srgbClr val="C586C0"/>
                </a:solidFill>
                <a:highlight>
                  <a:srgbClr val="1E1E1E"/>
                </a:highlight>
                <a:latin typeface="Courier New"/>
                <a:ea typeface="Courier New"/>
                <a:cs typeface="Courier New"/>
                <a:sym typeface="Courier New"/>
              </a:rPr>
              <a:t>return</a:t>
            </a:r>
            <a:r>
              <a:rPr lang="en" sz="1200">
                <a:solidFill>
                  <a:srgbClr val="D4D4D4"/>
                </a:solidFill>
                <a:highlight>
                  <a:srgbClr val="1E1E1E"/>
                </a:highlight>
                <a:latin typeface="Courier New"/>
                <a:ea typeface="Courier New"/>
                <a:cs typeface="Courier New"/>
                <a:sym typeface="Courier New"/>
              </a:rPr>
              <a:t> </a:t>
            </a:r>
            <a:r>
              <a:rPr lang="en" sz="1200">
                <a:solidFill>
                  <a:srgbClr val="CE9178"/>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now</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getHours</a:t>
            </a:r>
            <a:r>
              <a:rPr lang="en" sz="1200">
                <a:solidFill>
                  <a:srgbClr val="D4D4D4"/>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now</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getMinutes</a:t>
            </a:r>
            <a:r>
              <a:rPr lang="en" sz="1200">
                <a:solidFill>
                  <a:srgbClr val="D4D4D4"/>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a:t>
            </a:r>
            <a:r>
              <a:rPr lang="en" sz="1200">
                <a:solidFill>
                  <a:srgbClr val="9CDCFE"/>
                </a:solidFill>
                <a:highlight>
                  <a:srgbClr val="1E1E1E"/>
                </a:highlight>
                <a:latin typeface="Courier New"/>
                <a:ea typeface="Courier New"/>
                <a:cs typeface="Courier New"/>
                <a:sym typeface="Courier New"/>
              </a:rPr>
              <a:t>now</a:t>
            </a:r>
            <a:r>
              <a:rPr lang="en" sz="1200">
                <a:solidFill>
                  <a:srgbClr val="D4D4D4"/>
                </a:solidFill>
                <a:highlight>
                  <a:srgbClr val="1E1E1E"/>
                </a:highlight>
                <a:latin typeface="Courier New"/>
                <a:ea typeface="Courier New"/>
                <a:cs typeface="Courier New"/>
                <a:sym typeface="Courier New"/>
              </a:rPr>
              <a:t>.</a:t>
            </a:r>
            <a:r>
              <a:rPr lang="en" sz="1200">
                <a:solidFill>
                  <a:srgbClr val="DCDCAA"/>
                </a:solidFill>
                <a:highlight>
                  <a:srgbClr val="1E1E1E"/>
                </a:highlight>
                <a:latin typeface="Courier New"/>
                <a:ea typeface="Courier New"/>
                <a:cs typeface="Courier New"/>
                <a:sym typeface="Courier New"/>
              </a:rPr>
              <a:t>getSeconds</a:t>
            </a:r>
            <a:r>
              <a:rPr lang="en" sz="1200">
                <a:solidFill>
                  <a:srgbClr val="D4D4D4"/>
                </a:solidFill>
                <a:highlight>
                  <a:srgbClr val="1E1E1E"/>
                </a:highlight>
                <a:latin typeface="Courier New"/>
                <a:ea typeface="Courier New"/>
                <a:cs typeface="Courier New"/>
                <a:sym typeface="Courier New"/>
              </a:rPr>
              <a:t>()</a:t>
            </a:r>
            <a:r>
              <a:rPr lang="en" sz="1200">
                <a:solidFill>
                  <a:srgbClr val="569CD6"/>
                </a:solidFill>
                <a:highlight>
                  <a:srgbClr val="1E1E1E"/>
                </a:highlight>
                <a:latin typeface="Courier New"/>
                <a:ea typeface="Courier New"/>
                <a:cs typeface="Courier New"/>
                <a:sym typeface="Courier New"/>
              </a:rPr>
              <a:t>}</a:t>
            </a:r>
            <a:r>
              <a:rPr lang="en" sz="1200">
                <a:solidFill>
                  <a:srgbClr val="CE9178"/>
                </a:solidFill>
                <a:highlight>
                  <a:srgbClr val="1E1E1E"/>
                </a:highlight>
                <a:latin typeface="Courier New"/>
                <a:ea typeface="Courier New"/>
                <a:cs typeface="Courier New"/>
                <a:sym typeface="Courier New"/>
              </a:rPr>
              <a:t>`</a:t>
            </a:r>
            <a:r>
              <a:rPr lang="en"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15714"/>
              </a:lnSpc>
              <a:spcBef>
                <a:spcPts val="0"/>
              </a:spcBef>
              <a:spcAft>
                <a:spcPts val="0"/>
              </a:spcAft>
              <a:buSzPts val="440"/>
              <a:buNone/>
            </a:pPr>
            <a:r>
              <a:rPr lang="en" sz="1200">
                <a:solidFill>
                  <a:srgbClr val="D4D4D4"/>
                </a:solidFill>
                <a:highlight>
                  <a:srgbClr val="1E1E1E"/>
                </a:highlight>
                <a:latin typeface="Courier New"/>
                <a:ea typeface="Courier New"/>
                <a:cs typeface="Courier New"/>
                <a:sym typeface="Courier New"/>
              </a:rPr>
              <a:t>      }</a:t>
            </a:r>
            <a:endParaRPr sz="52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