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0bceb13e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0bceb13e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20bceb13e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20bceb13e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0ec811bc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20ec811bc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22dc8e67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22dc8e67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22dc8e67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22dc8e67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22dc8e67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22dc8e67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2dc8e672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2dc8e672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230716ca1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230716ca1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0bceb13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0bceb13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2e568879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2e568879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30716ca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30716ca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30716d85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30716d85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30716d85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30716d85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0ec811bc3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0ec811bc3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0ec811bc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20ec811bc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0bceb13e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0bceb13e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realtimechat2068.herokuapp.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Real Time Chat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Ivan, Mason, Maxwell, Owen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View Messages (Index.html) (1/2)</a:t>
            </a:r>
            <a:endParaRPr/>
          </a:p>
        </p:txBody>
      </p:sp>
      <p:sp>
        <p:nvSpPr>
          <p:cNvPr id="333" name="Google Shape;333;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script</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src</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"/socket.io/socket.io.js"</a:t>
            </a:r>
            <a:r>
              <a:rPr lang="en" sz="1200">
                <a:solidFill>
                  <a:srgbClr val="808080"/>
                </a:solidFill>
                <a:highlight>
                  <a:srgbClr val="1E1E1E"/>
                </a:highlight>
                <a:latin typeface="Courier New"/>
                <a:ea typeface="Courier New"/>
                <a:cs typeface="Courier New"/>
                <a:sym typeface="Courier New"/>
              </a:rPr>
              <a:t>&gt;&lt;/</a:t>
            </a:r>
            <a:r>
              <a:rPr lang="en" sz="1200">
                <a:solidFill>
                  <a:srgbClr val="569CD6"/>
                </a:solidFill>
                <a:highlight>
                  <a:srgbClr val="1E1E1E"/>
                </a:highlight>
                <a:latin typeface="Courier New"/>
                <a:ea typeface="Courier New"/>
                <a:cs typeface="Courier New"/>
                <a:sym typeface="Courier New"/>
              </a:rPr>
              <a:t>script</a:t>
            </a:r>
            <a:r>
              <a:rPr lang="en" sz="1200">
                <a:solidFill>
                  <a:srgbClr val="808080"/>
                </a:solidFill>
                <a:highlight>
                  <a:srgbClr val="1E1E1E"/>
                </a:highlight>
                <a:latin typeface="Courier New"/>
                <a:ea typeface="Courier New"/>
                <a:cs typeface="Courier New"/>
                <a:sym typeface="Courier New"/>
              </a:rPr>
              <a:t>&gt;</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script</a:t>
            </a:r>
            <a:r>
              <a:rPr lang="en" sz="1200">
                <a:solidFill>
                  <a:srgbClr val="808080"/>
                </a:solidFill>
                <a:highlight>
                  <a:srgbClr val="1E1E1E"/>
                </a:highlight>
                <a:latin typeface="Courier New"/>
                <a:ea typeface="Courier New"/>
                <a:cs typeface="Courier New"/>
                <a:sym typeface="Courier New"/>
              </a:rPr>
              <a:t>&gt;</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var</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socket</a:t>
            </a:r>
            <a:r>
              <a:rPr lang="en" sz="1200">
                <a:solidFill>
                  <a:srgbClr val="D4D4D4"/>
                </a:solidFill>
                <a:highlight>
                  <a:srgbClr val="1E1E1E"/>
                </a:highlight>
                <a:latin typeface="Courier New"/>
                <a:ea typeface="Courier New"/>
                <a:cs typeface="Courier New"/>
                <a:sym typeface="Courier New"/>
              </a:rPr>
              <a:t> = </a:t>
            </a:r>
            <a:r>
              <a:rPr lang="en" sz="1200">
                <a:solidFill>
                  <a:srgbClr val="DCDCAA"/>
                </a:solidFill>
                <a:highlight>
                  <a:srgbClr val="1E1E1E"/>
                </a:highlight>
                <a:latin typeface="Courier New"/>
                <a:ea typeface="Courier New"/>
                <a:cs typeface="Courier New"/>
                <a:sym typeface="Courier New"/>
              </a:rPr>
              <a:t>io</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var</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messages</a:t>
            </a:r>
            <a:r>
              <a:rPr lang="en" sz="1200">
                <a:solidFill>
                  <a:srgbClr val="D4D4D4"/>
                </a:solidFill>
                <a:highlight>
                  <a:srgbClr val="1E1E1E"/>
                </a:highlight>
                <a:latin typeface="Courier New"/>
                <a:ea typeface="Courier New"/>
                <a:cs typeface="Courier New"/>
                <a:sym typeface="Courier New"/>
              </a:rPr>
              <a:t> = </a:t>
            </a:r>
            <a:r>
              <a:rPr lang="en" sz="1200">
                <a:solidFill>
                  <a:srgbClr val="9CDCFE"/>
                </a:solidFill>
                <a:highlight>
                  <a:srgbClr val="1E1E1E"/>
                </a:highlight>
                <a:latin typeface="Courier New"/>
                <a:ea typeface="Courier New"/>
                <a:cs typeface="Courier New"/>
                <a:sym typeface="Courier New"/>
              </a:rPr>
              <a:t>document</a:t>
            </a:r>
            <a:r>
              <a:rPr lang="en" sz="1200">
                <a:solidFill>
                  <a:srgbClr val="D4D4D4"/>
                </a:solidFill>
                <a:highlight>
                  <a:srgbClr val="1E1E1E"/>
                </a:highlight>
                <a:latin typeface="Courier New"/>
                <a:ea typeface="Courier New"/>
                <a:cs typeface="Courier New"/>
                <a:sym typeface="Courier New"/>
              </a:rPr>
              <a:t>.</a:t>
            </a:r>
            <a:r>
              <a:rPr lang="en" sz="1200">
                <a:solidFill>
                  <a:srgbClr val="DCDCAA"/>
                </a:solidFill>
                <a:highlight>
                  <a:srgbClr val="1E1E1E"/>
                </a:highlight>
                <a:latin typeface="Courier New"/>
                <a:ea typeface="Courier New"/>
                <a:cs typeface="Courier New"/>
                <a:sym typeface="Courier New"/>
              </a:rPr>
              <a:t>getElementById</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'messages'</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var</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form</a:t>
            </a:r>
            <a:r>
              <a:rPr lang="en" sz="1200">
                <a:solidFill>
                  <a:srgbClr val="D4D4D4"/>
                </a:solidFill>
                <a:highlight>
                  <a:srgbClr val="1E1E1E"/>
                </a:highlight>
                <a:latin typeface="Courier New"/>
                <a:ea typeface="Courier New"/>
                <a:cs typeface="Courier New"/>
                <a:sym typeface="Courier New"/>
              </a:rPr>
              <a:t> = </a:t>
            </a:r>
            <a:r>
              <a:rPr lang="en" sz="1200">
                <a:solidFill>
                  <a:srgbClr val="9CDCFE"/>
                </a:solidFill>
                <a:highlight>
                  <a:srgbClr val="1E1E1E"/>
                </a:highlight>
                <a:latin typeface="Courier New"/>
                <a:ea typeface="Courier New"/>
                <a:cs typeface="Courier New"/>
                <a:sym typeface="Courier New"/>
              </a:rPr>
              <a:t>document</a:t>
            </a:r>
            <a:r>
              <a:rPr lang="en" sz="1200">
                <a:solidFill>
                  <a:srgbClr val="D4D4D4"/>
                </a:solidFill>
                <a:highlight>
                  <a:srgbClr val="1E1E1E"/>
                </a:highlight>
                <a:latin typeface="Courier New"/>
                <a:ea typeface="Courier New"/>
                <a:cs typeface="Courier New"/>
                <a:sym typeface="Courier New"/>
              </a:rPr>
              <a:t>.</a:t>
            </a:r>
            <a:r>
              <a:rPr lang="en" sz="1200">
                <a:solidFill>
                  <a:srgbClr val="DCDCAA"/>
                </a:solidFill>
                <a:highlight>
                  <a:srgbClr val="1E1E1E"/>
                </a:highlight>
                <a:latin typeface="Courier New"/>
                <a:ea typeface="Courier New"/>
                <a:cs typeface="Courier New"/>
                <a:sym typeface="Courier New"/>
              </a:rPr>
              <a:t>getElementById</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'form'</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var</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input</a:t>
            </a:r>
            <a:r>
              <a:rPr lang="en" sz="1200">
                <a:solidFill>
                  <a:srgbClr val="D4D4D4"/>
                </a:solidFill>
                <a:highlight>
                  <a:srgbClr val="1E1E1E"/>
                </a:highlight>
                <a:latin typeface="Courier New"/>
                <a:ea typeface="Courier New"/>
                <a:cs typeface="Courier New"/>
                <a:sym typeface="Courier New"/>
              </a:rPr>
              <a:t> = </a:t>
            </a:r>
            <a:r>
              <a:rPr lang="en" sz="1200">
                <a:solidFill>
                  <a:srgbClr val="9CDCFE"/>
                </a:solidFill>
                <a:highlight>
                  <a:srgbClr val="1E1E1E"/>
                </a:highlight>
                <a:latin typeface="Courier New"/>
                <a:ea typeface="Courier New"/>
                <a:cs typeface="Courier New"/>
                <a:sym typeface="Courier New"/>
              </a:rPr>
              <a:t>document</a:t>
            </a:r>
            <a:r>
              <a:rPr lang="en" sz="1200">
                <a:solidFill>
                  <a:srgbClr val="D4D4D4"/>
                </a:solidFill>
                <a:highlight>
                  <a:srgbClr val="1E1E1E"/>
                </a:highlight>
                <a:latin typeface="Courier New"/>
                <a:ea typeface="Courier New"/>
                <a:cs typeface="Courier New"/>
                <a:sym typeface="Courier New"/>
              </a:rPr>
              <a:t>.</a:t>
            </a:r>
            <a:r>
              <a:rPr lang="en" sz="1200">
                <a:solidFill>
                  <a:srgbClr val="DCDCAA"/>
                </a:solidFill>
                <a:highlight>
                  <a:srgbClr val="1E1E1E"/>
                </a:highlight>
                <a:latin typeface="Courier New"/>
                <a:ea typeface="Courier New"/>
                <a:cs typeface="Courier New"/>
                <a:sym typeface="Courier New"/>
              </a:rPr>
              <a:t>getElementById</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'input'</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View Messages (Index.html) (2/2)</a:t>
            </a:r>
            <a:endParaRPr/>
          </a:p>
        </p:txBody>
      </p:sp>
      <p:sp>
        <p:nvSpPr>
          <p:cNvPr id="339" name="Google Shape;339;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socket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on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'chat message'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time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msg</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nme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var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item</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document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createElement</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'li'</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now</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formatedDate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item</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textContent</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now</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nme</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msg</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messages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appendChild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item</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window</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scrollTo</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document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body</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scrollHeight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440"/>
              <a:buNone/>
            </a:pPr>
            <a:r>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440"/>
              <a:buNone/>
            </a:pP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function</a:t>
            </a:r>
            <a:r>
              <a:rPr lang="en" sz="1200">
                <a:solidFill>
                  <a:srgbClr val="D4D4D4"/>
                </a:solidFill>
                <a:highlight>
                  <a:srgbClr val="1E1E1E"/>
                </a:highlight>
                <a:latin typeface="Courier New"/>
                <a:ea typeface="Courier New"/>
                <a:cs typeface="Courier New"/>
                <a:sym typeface="Courier New"/>
              </a:rPr>
              <a:t> </a:t>
            </a:r>
            <a:r>
              <a:rPr lang="en" sz="1200">
                <a:solidFill>
                  <a:srgbClr val="DCDCAA"/>
                </a:solidFill>
                <a:highlight>
                  <a:srgbClr val="1E1E1E"/>
                </a:highlight>
                <a:latin typeface="Courier New"/>
                <a:ea typeface="Courier New"/>
                <a:cs typeface="Courier New"/>
                <a:sym typeface="Courier New"/>
              </a:rPr>
              <a:t>formatedDate</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440"/>
              <a:buNone/>
            </a:pP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let</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now</a:t>
            </a:r>
            <a:r>
              <a:rPr lang="en" sz="1200">
                <a:solidFill>
                  <a:srgbClr val="D4D4D4"/>
                </a:solidFill>
                <a:highlight>
                  <a:srgbClr val="1E1E1E"/>
                </a:highlight>
                <a:latin typeface="Courier New"/>
                <a:ea typeface="Courier New"/>
                <a:cs typeface="Courier New"/>
                <a:sym typeface="Courier New"/>
              </a:rPr>
              <a:t> = </a:t>
            </a:r>
            <a:r>
              <a:rPr lang="en" sz="1200">
                <a:solidFill>
                  <a:srgbClr val="569CD6"/>
                </a:solidFill>
                <a:highlight>
                  <a:srgbClr val="1E1E1E"/>
                </a:highlight>
                <a:latin typeface="Courier New"/>
                <a:ea typeface="Courier New"/>
                <a:cs typeface="Courier New"/>
                <a:sym typeface="Courier New"/>
              </a:rPr>
              <a:t>new</a:t>
            </a:r>
            <a:r>
              <a:rPr lang="en" sz="1200">
                <a:solidFill>
                  <a:srgbClr val="D4D4D4"/>
                </a:solidFill>
                <a:highlight>
                  <a:srgbClr val="1E1E1E"/>
                </a:highlight>
                <a:latin typeface="Courier New"/>
                <a:ea typeface="Courier New"/>
                <a:cs typeface="Courier New"/>
                <a:sym typeface="Courier New"/>
              </a:rPr>
              <a:t> </a:t>
            </a:r>
            <a:r>
              <a:rPr lang="en" sz="1200">
                <a:solidFill>
                  <a:srgbClr val="4EC9B0"/>
                </a:solidFill>
                <a:highlight>
                  <a:srgbClr val="1E1E1E"/>
                </a:highlight>
                <a:latin typeface="Courier New"/>
                <a:ea typeface="Courier New"/>
                <a:cs typeface="Courier New"/>
                <a:sym typeface="Courier New"/>
              </a:rPr>
              <a:t>Date</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440"/>
              <a:buNone/>
            </a:pPr>
            <a:r>
              <a:rPr lang="en" sz="1200">
                <a:solidFill>
                  <a:srgbClr val="D4D4D4"/>
                </a:solidFill>
                <a:highlight>
                  <a:srgbClr val="1E1E1E"/>
                </a:highlight>
                <a:latin typeface="Courier New"/>
                <a:ea typeface="Courier New"/>
                <a:cs typeface="Courier New"/>
                <a:sym typeface="Courier New"/>
              </a:rPr>
              <a:t>        </a:t>
            </a:r>
            <a:r>
              <a:rPr lang="en" sz="1200">
                <a:solidFill>
                  <a:srgbClr val="C586C0"/>
                </a:solidFill>
                <a:highlight>
                  <a:srgbClr val="1E1E1E"/>
                </a:highlight>
                <a:latin typeface="Courier New"/>
                <a:ea typeface="Courier New"/>
                <a:cs typeface="Courier New"/>
                <a:sym typeface="Courier New"/>
              </a:rPr>
              <a:t>return</a:t>
            </a:r>
            <a:r>
              <a:rPr lang="en" sz="1200">
                <a:solidFill>
                  <a:srgbClr val="D4D4D4"/>
                </a:solidFill>
                <a:highlight>
                  <a:srgbClr val="1E1E1E"/>
                </a:highlight>
                <a:latin typeface="Courier New"/>
                <a:ea typeface="Courier New"/>
                <a:cs typeface="Courier New"/>
                <a:sym typeface="Courier New"/>
              </a:rPr>
              <a:t> </a:t>
            </a:r>
            <a:r>
              <a:rPr lang="en" sz="1200">
                <a:solidFill>
                  <a:srgbClr val="CE9178"/>
                </a:solidFill>
                <a:highlight>
                  <a:srgbClr val="1E1E1E"/>
                </a:highlight>
                <a:latin typeface="Courier New"/>
                <a:ea typeface="Courier New"/>
                <a:cs typeface="Courier New"/>
                <a:sym typeface="Courier New"/>
              </a:rPr>
              <a:t>`</a:t>
            </a:r>
            <a:r>
              <a:rPr lang="en" sz="1200">
                <a:solidFill>
                  <a:srgbClr val="569CD6"/>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now</a:t>
            </a:r>
            <a:r>
              <a:rPr lang="en" sz="1200">
                <a:solidFill>
                  <a:srgbClr val="D4D4D4"/>
                </a:solidFill>
                <a:highlight>
                  <a:srgbClr val="1E1E1E"/>
                </a:highlight>
                <a:latin typeface="Courier New"/>
                <a:ea typeface="Courier New"/>
                <a:cs typeface="Courier New"/>
                <a:sym typeface="Courier New"/>
              </a:rPr>
              <a:t>.</a:t>
            </a:r>
            <a:r>
              <a:rPr lang="en" sz="1200">
                <a:solidFill>
                  <a:srgbClr val="DCDCAA"/>
                </a:solidFill>
                <a:highlight>
                  <a:srgbClr val="1E1E1E"/>
                </a:highlight>
                <a:latin typeface="Courier New"/>
                <a:ea typeface="Courier New"/>
                <a:cs typeface="Courier New"/>
                <a:sym typeface="Courier New"/>
              </a:rPr>
              <a:t>getHours</a:t>
            </a:r>
            <a:r>
              <a:rPr lang="en" sz="1200">
                <a:solidFill>
                  <a:srgbClr val="D4D4D4"/>
                </a:solidFill>
                <a:highlight>
                  <a:srgbClr val="1E1E1E"/>
                </a:highlight>
                <a:latin typeface="Courier New"/>
                <a:ea typeface="Courier New"/>
                <a:cs typeface="Courier New"/>
                <a:sym typeface="Courier New"/>
              </a:rPr>
              <a:t>()</a:t>
            </a:r>
            <a:r>
              <a:rPr lang="en" sz="1200">
                <a:solidFill>
                  <a:srgbClr val="569CD6"/>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a:t>
            </a:r>
            <a:r>
              <a:rPr lang="en" sz="1200">
                <a:solidFill>
                  <a:srgbClr val="569CD6"/>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now</a:t>
            </a:r>
            <a:r>
              <a:rPr lang="en" sz="1200">
                <a:solidFill>
                  <a:srgbClr val="D4D4D4"/>
                </a:solidFill>
                <a:highlight>
                  <a:srgbClr val="1E1E1E"/>
                </a:highlight>
                <a:latin typeface="Courier New"/>
                <a:ea typeface="Courier New"/>
                <a:cs typeface="Courier New"/>
                <a:sym typeface="Courier New"/>
              </a:rPr>
              <a:t>.</a:t>
            </a:r>
            <a:r>
              <a:rPr lang="en" sz="1200">
                <a:solidFill>
                  <a:srgbClr val="DCDCAA"/>
                </a:solidFill>
                <a:highlight>
                  <a:srgbClr val="1E1E1E"/>
                </a:highlight>
                <a:latin typeface="Courier New"/>
                <a:ea typeface="Courier New"/>
                <a:cs typeface="Courier New"/>
                <a:sym typeface="Courier New"/>
              </a:rPr>
              <a:t>getMinutes</a:t>
            </a:r>
            <a:r>
              <a:rPr lang="en" sz="1200">
                <a:solidFill>
                  <a:srgbClr val="D4D4D4"/>
                </a:solidFill>
                <a:highlight>
                  <a:srgbClr val="1E1E1E"/>
                </a:highlight>
                <a:latin typeface="Courier New"/>
                <a:ea typeface="Courier New"/>
                <a:cs typeface="Courier New"/>
                <a:sym typeface="Courier New"/>
              </a:rPr>
              <a:t>()</a:t>
            </a:r>
            <a:r>
              <a:rPr lang="en" sz="1200">
                <a:solidFill>
                  <a:srgbClr val="569CD6"/>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a:t>
            </a:r>
            <a:r>
              <a:rPr lang="en" sz="1200">
                <a:solidFill>
                  <a:srgbClr val="569CD6"/>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now</a:t>
            </a:r>
            <a:r>
              <a:rPr lang="en" sz="1200">
                <a:solidFill>
                  <a:srgbClr val="D4D4D4"/>
                </a:solidFill>
                <a:highlight>
                  <a:srgbClr val="1E1E1E"/>
                </a:highlight>
                <a:latin typeface="Courier New"/>
                <a:ea typeface="Courier New"/>
                <a:cs typeface="Courier New"/>
                <a:sym typeface="Courier New"/>
              </a:rPr>
              <a:t>.</a:t>
            </a:r>
            <a:r>
              <a:rPr lang="en" sz="1200">
                <a:solidFill>
                  <a:srgbClr val="DCDCAA"/>
                </a:solidFill>
                <a:highlight>
                  <a:srgbClr val="1E1E1E"/>
                </a:highlight>
                <a:latin typeface="Courier New"/>
                <a:ea typeface="Courier New"/>
                <a:cs typeface="Courier New"/>
                <a:sym typeface="Courier New"/>
              </a:rPr>
              <a:t>getSeconds</a:t>
            </a:r>
            <a:r>
              <a:rPr lang="en" sz="1200">
                <a:solidFill>
                  <a:srgbClr val="D4D4D4"/>
                </a:solidFill>
                <a:highlight>
                  <a:srgbClr val="1E1E1E"/>
                </a:highlight>
                <a:latin typeface="Courier New"/>
                <a:ea typeface="Courier New"/>
                <a:cs typeface="Courier New"/>
                <a:sym typeface="Courier New"/>
              </a:rPr>
              <a:t>()</a:t>
            </a:r>
            <a:r>
              <a:rPr lang="en" sz="1200">
                <a:solidFill>
                  <a:srgbClr val="569CD6"/>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440"/>
              <a:buNone/>
            </a:pPr>
            <a:r>
              <a:rPr lang="en" sz="1200">
                <a:solidFill>
                  <a:srgbClr val="D4D4D4"/>
                </a:solidFill>
                <a:highlight>
                  <a:srgbClr val="1E1E1E"/>
                </a:highlight>
                <a:latin typeface="Courier New"/>
                <a:ea typeface="Courier New"/>
                <a:cs typeface="Courier New"/>
                <a:sym typeface="Courier New"/>
              </a:rPr>
              <a:t>      }</a:t>
            </a:r>
            <a:endParaRPr sz="5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Connect To Mongoose (App.js)</a:t>
            </a:r>
            <a:endParaRPr/>
          </a:p>
        </p:txBody>
      </p:sp>
      <p:sp>
        <p:nvSpPr>
          <p:cNvPr id="345" name="Google Shape;345;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00"/>
              <a:t>Connecting to mongoose allows users to view past messages</a:t>
            </a:r>
            <a:endParaRPr sz="1000"/>
          </a:p>
          <a:p>
            <a:pPr indent="0" lvl="0" marL="0" rtl="0" algn="l">
              <a:lnSpc>
                <a:spcPct val="135714"/>
              </a:lnSpc>
              <a:spcBef>
                <a:spcPts val="0"/>
              </a:spcBef>
              <a:spcAft>
                <a:spcPts val="0"/>
              </a:spcAft>
              <a:buNone/>
            </a:pPr>
            <a:r>
              <a:rPr lang="en" sz="1000">
                <a:solidFill>
                  <a:srgbClr val="569CD6"/>
                </a:solidFill>
                <a:highlight>
                  <a:srgbClr val="1E1E1E"/>
                </a:highlight>
                <a:latin typeface="Courier New"/>
                <a:ea typeface="Courier New"/>
                <a:cs typeface="Courier New"/>
                <a:sym typeface="Courier New"/>
              </a:rPr>
              <a:t>var</a:t>
            </a:r>
            <a:r>
              <a:rPr lang="en" sz="1000">
                <a:solidFill>
                  <a:srgbClr val="D4D4D4"/>
                </a:solidFill>
                <a:highlight>
                  <a:srgbClr val="1E1E1E"/>
                </a:highlight>
                <a:latin typeface="Courier New"/>
                <a:ea typeface="Courier New"/>
                <a:cs typeface="Courier New"/>
                <a:sym typeface="Courier New"/>
              </a:rPr>
              <a:t> </a:t>
            </a:r>
            <a:r>
              <a:rPr lang="en" sz="1000">
                <a:solidFill>
                  <a:srgbClr val="4EC9B0"/>
                </a:solidFill>
                <a:highlight>
                  <a:srgbClr val="1E1E1E"/>
                </a:highlight>
                <a:latin typeface="Courier New"/>
                <a:ea typeface="Courier New"/>
                <a:cs typeface="Courier New"/>
                <a:sym typeface="Courier New"/>
              </a:rPr>
              <a:t>mongoose</a:t>
            </a:r>
            <a:r>
              <a:rPr lang="en" sz="1000">
                <a:solidFill>
                  <a:srgbClr val="D4D4D4"/>
                </a:solidFill>
                <a:highlight>
                  <a:srgbClr val="1E1E1E"/>
                </a:highlight>
                <a:latin typeface="Courier New"/>
                <a:ea typeface="Courier New"/>
                <a:cs typeface="Courier New"/>
                <a:sym typeface="Courier New"/>
              </a:rPr>
              <a:t> = </a:t>
            </a:r>
            <a:r>
              <a:rPr lang="en" sz="1000">
                <a:solidFill>
                  <a:srgbClr val="DCDCAA"/>
                </a:solidFill>
                <a:highlight>
                  <a:srgbClr val="1E1E1E"/>
                </a:highlight>
                <a:latin typeface="Courier New"/>
                <a:ea typeface="Courier New"/>
                <a:cs typeface="Courier New"/>
                <a:sym typeface="Courier New"/>
              </a:rPr>
              <a:t>require</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'mongoose'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569CD6"/>
                </a:solidFill>
                <a:highlight>
                  <a:srgbClr val="1E1E1E"/>
                </a:highlight>
                <a:latin typeface="Courier New"/>
                <a:ea typeface="Courier New"/>
                <a:cs typeface="Courier New"/>
                <a:sym typeface="Courier New"/>
              </a:rPr>
              <a:t>var</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dbUrl</a:t>
            </a:r>
            <a:r>
              <a:rPr lang="en" sz="1000">
                <a:solidFill>
                  <a:srgbClr val="D4D4D4"/>
                </a:solidFill>
                <a:highlight>
                  <a:srgbClr val="1E1E1E"/>
                </a:highlight>
                <a:latin typeface="Courier New"/>
                <a:ea typeface="Courier New"/>
                <a:cs typeface="Courier New"/>
                <a:sym typeface="Courier New"/>
              </a:rPr>
              <a:t> = </a:t>
            </a:r>
            <a:r>
              <a:rPr lang="en" sz="1000">
                <a:solidFill>
                  <a:srgbClr val="CE9178"/>
                </a:solidFill>
                <a:highlight>
                  <a:srgbClr val="1E1E1E"/>
                </a:highlight>
                <a:latin typeface="Courier New"/>
                <a:ea typeface="Courier New"/>
                <a:cs typeface="Courier New"/>
                <a:sym typeface="Courier New"/>
              </a:rPr>
              <a:t>"</a:t>
            </a:r>
            <a:r>
              <a:rPr lang="en" sz="1000">
                <a:solidFill>
                  <a:srgbClr val="CE9178"/>
                </a:solidFill>
                <a:highlight>
                  <a:srgbClr val="1E1E1E"/>
                </a:highlight>
              </a:rPr>
              <a:t>mongodb://username:password@db123456.mongodb.net</a:t>
            </a:r>
            <a:r>
              <a:rPr lang="en" sz="1000">
                <a:solidFill>
                  <a:srgbClr val="CE9178"/>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569CD6"/>
                </a:solidFill>
                <a:highlight>
                  <a:srgbClr val="1E1E1E"/>
                </a:highlight>
                <a:latin typeface="Courier New"/>
                <a:ea typeface="Courier New"/>
                <a:cs typeface="Courier New"/>
                <a:sym typeface="Courier New"/>
              </a:rPr>
              <a:t>var</a:t>
            </a:r>
            <a:r>
              <a:rPr lang="en" sz="1000">
                <a:solidFill>
                  <a:srgbClr val="D4D4D4"/>
                </a:solidFill>
                <a:highlight>
                  <a:srgbClr val="1E1E1E"/>
                </a:highlight>
                <a:latin typeface="Courier New"/>
                <a:ea typeface="Courier New"/>
                <a:cs typeface="Courier New"/>
                <a:sym typeface="Courier New"/>
              </a:rPr>
              <a:t> </a:t>
            </a:r>
            <a:r>
              <a:rPr lang="en" sz="1000">
                <a:solidFill>
                  <a:srgbClr val="4EC9B0"/>
                </a:solidFill>
                <a:highlight>
                  <a:srgbClr val="1E1E1E"/>
                </a:highlight>
                <a:latin typeface="Courier New"/>
                <a:ea typeface="Courier New"/>
                <a:cs typeface="Courier New"/>
                <a:sym typeface="Courier New"/>
              </a:rPr>
              <a:t>Message</a:t>
            </a:r>
            <a:r>
              <a:rPr lang="en" sz="1000">
                <a:solidFill>
                  <a:srgbClr val="D4D4D4"/>
                </a:solidFill>
                <a:highlight>
                  <a:srgbClr val="1E1E1E"/>
                </a:highlight>
                <a:latin typeface="Courier New"/>
                <a:ea typeface="Courier New"/>
                <a:cs typeface="Courier New"/>
                <a:sym typeface="Courier New"/>
              </a:rPr>
              <a:t> = </a:t>
            </a:r>
            <a:r>
              <a:rPr lang="en" sz="1000">
                <a:solidFill>
                  <a:srgbClr val="4EC9B0"/>
                </a:solidFill>
                <a:highlight>
                  <a:srgbClr val="1E1E1E"/>
                </a:highlight>
                <a:latin typeface="Courier New"/>
                <a:ea typeface="Courier New"/>
                <a:cs typeface="Courier New"/>
                <a:sym typeface="Courier New"/>
              </a:rPr>
              <a:t>mongoose</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model</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'message'</a:t>
            </a:r>
            <a:r>
              <a:rPr lang="en" sz="1000">
                <a:solidFill>
                  <a:srgbClr val="D4D4D4"/>
                </a:solidFill>
                <a:highlight>
                  <a:srgbClr val="1E1E1E"/>
                </a:highlight>
                <a:latin typeface="Courier New"/>
                <a:ea typeface="Courier New"/>
                <a:cs typeface="Courier New"/>
                <a:sym typeface="Courier New"/>
              </a:rPr>
              <a:t>,{</a:t>
            </a:r>
            <a:r>
              <a:rPr lang="en" sz="1000">
                <a:solidFill>
                  <a:srgbClr val="4EC9B0"/>
                </a:solidFill>
                <a:highlight>
                  <a:srgbClr val="1E1E1E"/>
                </a:highlight>
                <a:latin typeface="Courier New"/>
                <a:ea typeface="Courier New"/>
                <a:cs typeface="Courier New"/>
                <a:sym typeface="Courier New"/>
              </a:rPr>
              <a:t>time</a:t>
            </a:r>
            <a:r>
              <a:rPr lang="en" sz="1000">
                <a:solidFill>
                  <a:srgbClr val="9CDCFE"/>
                </a:solidFill>
                <a:highlight>
                  <a:srgbClr val="1E1E1E"/>
                </a:highlight>
                <a:latin typeface="Courier New"/>
                <a:ea typeface="Courier New"/>
                <a:cs typeface="Courier New"/>
                <a:sym typeface="Courier New"/>
              </a:rPr>
              <a:t> :</a:t>
            </a:r>
            <a:r>
              <a:rPr lang="en" sz="1000">
                <a:solidFill>
                  <a:srgbClr val="D4D4D4"/>
                </a:solidFill>
                <a:highlight>
                  <a:srgbClr val="1E1E1E"/>
                </a:highlight>
                <a:latin typeface="Courier New"/>
                <a:ea typeface="Courier New"/>
                <a:cs typeface="Courier New"/>
                <a:sym typeface="Courier New"/>
              </a:rPr>
              <a:t> </a:t>
            </a:r>
            <a:r>
              <a:rPr lang="en" sz="1000">
                <a:solidFill>
                  <a:srgbClr val="4EC9B0"/>
                </a:solidFill>
                <a:highlight>
                  <a:srgbClr val="1E1E1E"/>
                </a:highlight>
                <a:latin typeface="Courier New"/>
                <a:ea typeface="Courier New"/>
                <a:cs typeface="Courier New"/>
                <a:sym typeface="Courier New"/>
              </a:rPr>
              <a:t>String</a:t>
            </a:r>
            <a:r>
              <a:rPr lang="en" sz="1000">
                <a:solidFill>
                  <a:srgbClr val="D4D4D4"/>
                </a:solidFill>
                <a:highlight>
                  <a:srgbClr val="1E1E1E"/>
                </a:highlight>
                <a:latin typeface="Courier New"/>
                <a:ea typeface="Courier New"/>
                <a:cs typeface="Courier New"/>
                <a:sym typeface="Courier New"/>
              </a:rPr>
              <a:t>, </a:t>
            </a:r>
            <a:r>
              <a:rPr lang="en" sz="1000">
                <a:solidFill>
                  <a:srgbClr val="4EC9B0"/>
                </a:solidFill>
                <a:highlight>
                  <a:srgbClr val="1E1E1E"/>
                </a:highlight>
                <a:latin typeface="Courier New"/>
                <a:ea typeface="Courier New"/>
                <a:cs typeface="Courier New"/>
                <a:sym typeface="Courier New"/>
              </a:rPr>
              <a:t>username</a:t>
            </a:r>
            <a:r>
              <a:rPr lang="en" sz="1000">
                <a:solidFill>
                  <a:srgbClr val="9CDCFE"/>
                </a:solidFill>
                <a:highlight>
                  <a:srgbClr val="1E1E1E"/>
                </a:highlight>
                <a:latin typeface="Courier New"/>
                <a:ea typeface="Courier New"/>
                <a:cs typeface="Courier New"/>
                <a:sym typeface="Courier New"/>
              </a:rPr>
              <a:t> :</a:t>
            </a:r>
            <a:r>
              <a:rPr lang="en" sz="1000">
                <a:solidFill>
                  <a:srgbClr val="D4D4D4"/>
                </a:solidFill>
                <a:highlight>
                  <a:srgbClr val="1E1E1E"/>
                </a:highlight>
                <a:latin typeface="Courier New"/>
                <a:ea typeface="Courier New"/>
                <a:cs typeface="Courier New"/>
                <a:sym typeface="Courier New"/>
              </a:rPr>
              <a:t> </a:t>
            </a:r>
            <a:r>
              <a:rPr lang="en" sz="1000">
                <a:solidFill>
                  <a:srgbClr val="4EC9B0"/>
                </a:solidFill>
                <a:highlight>
                  <a:srgbClr val="1E1E1E"/>
                </a:highlight>
                <a:latin typeface="Courier New"/>
                <a:ea typeface="Courier New"/>
                <a:cs typeface="Courier New"/>
                <a:sym typeface="Courier New"/>
              </a:rPr>
              <a:t>String</a:t>
            </a:r>
            <a:r>
              <a:rPr lang="en" sz="1000">
                <a:solidFill>
                  <a:srgbClr val="D4D4D4"/>
                </a:solidFill>
                <a:highlight>
                  <a:srgbClr val="1E1E1E"/>
                </a:highlight>
                <a:latin typeface="Courier New"/>
                <a:ea typeface="Courier New"/>
                <a:cs typeface="Courier New"/>
                <a:sym typeface="Courier New"/>
              </a:rPr>
              <a:t>, </a:t>
            </a:r>
            <a:r>
              <a:rPr lang="en" sz="1000">
                <a:solidFill>
                  <a:srgbClr val="4EC9B0"/>
                </a:solidFill>
                <a:highlight>
                  <a:srgbClr val="1E1E1E"/>
                </a:highlight>
                <a:latin typeface="Courier New"/>
                <a:ea typeface="Courier New"/>
                <a:cs typeface="Courier New"/>
                <a:sym typeface="Courier New"/>
              </a:rPr>
              <a:t>message</a:t>
            </a:r>
            <a:r>
              <a:rPr lang="en" sz="1000">
                <a:solidFill>
                  <a:srgbClr val="9CDCFE"/>
                </a:solidFill>
                <a:highlight>
                  <a:srgbClr val="1E1E1E"/>
                </a:highlight>
                <a:latin typeface="Courier New"/>
                <a:ea typeface="Courier New"/>
                <a:cs typeface="Courier New"/>
                <a:sym typeface="Courier New"/>
              </a:rPr>
              <a:t> :</a:t>
            </a:r>
            <a:r>
              <a:rPr lang="en" sz="1000">
                <a:solidFill>
                  <a:srgbClr val="D4D4D4"/>
                </a:solidFill>
                <a:highlight>
                  <a:srgbClr val="1E1E1E"/>
                </a:highlight>
                <a:latin typeface="Courier New"/>
                <a:ea typeface="Courier New"/>
                <a:cs typeface="Courier New"/>
                <a:sym typeface="Courier New"/>
              </a:rPr>
              <a:t> </a:t>
            </a:r>
            <a:r>
              <a:rPr lang="en" sz="1000">
                <a:solidFill>
                  <a:srgbClr val="4EC9B0"/>
                </a:solidFill>
                <a:highlight>
                  <a:srgbClr val="1E1E1E"/>
                </a:highlight>
                <a:latin typeface="Courier New"/>
                <a:ea typeface="Courier New"/>
                <a:cs typeface="Courier New"/>
                <a:sym typeface="Courier New"/>
              </a:rPr>
              <a:t>String</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569CD6"/>
                </a:solidFill>
                <a:highlight>
                  <a:srgbClr val="1E1E1E"/>
                </a:highlight>
                <a:latin typeface="Courier New"/>
                <a:ea typeface="Courier New"/>
                <a:cs typeface="Courier New"/>
                <a:sym typeface="Courier New"/>
              </a:rPr>
              <a:t>var</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conn</a:t>
            </a:r>
            <a:r>
              <a:rPr lang="en" sz="1000">
                <a:solidFill>
                  <a:srgbClr val="D4D4D4"/>
                </a:solidFill>
                <a:highlight>
                  <a:srgbClr val="1E1E1E"/>
                </a:highlight>
                <a:latin typeface="Courier New"/>
                <a:ea typeface="Courier New"/>
                <a:cs typeface="Courier New"/>
                <a:sym typeface="Courier New"/>
              </a:rPr>
              <a:t> = </a:t>
            </a:r>
            <a:r>
              <a:rPr lang="en" sz="1000">
                <a:solidFill>
                  <a:srgbClr val="4EC9B0"/>
                </a:solidFill>
                <a:highlight>
                  <a:srgbClr val="1E1E1E"/>
                </a:highlight>
                <a:latin typeface="Courier New"/>
                <a:ea typeface="Courier New"/>
                <a:cs typeface="Courier New"/>
                <a:sym typeface="Courier New"/>
              </a:rPr>
              <a:t>mongoose</a:t>
            </a:r>
            <a:r>
              <a:rPr lang="en" sz="1000">
                <a:solidFill>
                  <a:srgbClr val="D4D4D4"/>
                </a:solidFill>
                <a:highlight>
                  <a:srgbClr val="1E1E1E"/>
                </a:highlight>
                <a:latin typeface="Courier New"/>
                <a:ea typeface="Courier New"/>
                <a:cs typeface="Courier New"/>
                <a:sym typeface="Courier New"/>
              </a:rPr>
              <a:t>.</a:t>
            </a:r>
            <a:r>
              <a:rPr lang="en" sz="1000">
                <a:solidFill>
                  <a:srgbClr val="4FC1FF"/>
                </a:solidFill>
                <a:highlight>
                  <a:srgbClr val="1E1E1E"/>
                </a:highlight>
                <a:latin typeface="Courier New"/>
                <a:ea typeface="Courier New"/>
                <a:cs typeface="Courier New"/>
                <a:sym typeface="Courier New"/>
              </a:rPr>
              <a:t>connection</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4EC9B0"/>
                </a:solidFill>
                <a:highlight>
                  <a:srgbClr val="1E1E1E"/>
                </a:highlight>
                <a:latin typeface="Courier New"/>
                <a:ea typeface="Courier New"/>
                <a:cs typeface="Courier New"/>
                <a:sym typeface="Courier New"/>
              </a:rPr>
              <a:t>mongoose</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connect</a:t>
            </a:r>
            <a:r>
              <a:rPr lang="en" sz="1000">
                <a:solidFill>
                  <a:srgbClr val="D4D4D4"/>
                </a:solidFill>
                <a:highlight>
                  <a:srgbClr val="1E1E1E"/>
                </a:highlight>
                <a:latin typeface="Courier New"/>
                <a:ea typeface="Courier New"/>
                <a:cs typeface="Courier New"/>
                <a:sym typeface="Courier New"/>
              </a:rPr>
              <a:t>(</a:t>
            </a:r>
            <a:r>
              <a:rPr lang="en" sz="1000">
                <a:solidFill>
                  <a:srgbClr val="9CDCFE"/>
                </a:solidFill>
                <a:highlight>
                  <a:srgbClr val="1E1E1E"/>
                </a:highlight>
                <a:latin typeface="Courier New"/>
                <a:ea typeface="Courier New"/>
                <a:cs typeface="Courier New"/>
                <a:sym typeface="Courier New"/>
              </a:rPr>
              <a:t>dbUrl</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err</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=&gt;</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if</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err</a:t>
            </a:r>
            <a:r>
              <a:rPr lang="en" sz="1000">
                <a:solidFill>
                  <a:srgbClr val="D4D4D4"/>
                </a:solidFill>
                <a:highlight>
                  <a:srgbClr val="1E1E1E"/>
                </a:highlight>
                <a:latin typeface="Courier New"/>
                <a:ea typeface="Courier New"/>
                <a:cs typeface="Courier New"/>
                <a:sym typeface="Courier New"/>
              </a:rPr>
              <a:t> == </a:t>
            </a:r>
            <a:r>
              <a:rPr lang="en" sz="1000">
                <a:solidFill>
                  <a:srgbClr val="569CD6"/>
                </a:solidFill>
                <a:highlight>
                  <a:srgbClr val="1E1E1E"/>
                </a:highlight>
                <a:latin typeface="Courier New"/>
                <a:ea typeface="Courier New"/>
                <a:cs typeface="Courier New"/>
                <a:sym typeface="Courier New"/>
              </a:rPr>
              <a:t>null</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console</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log</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'Mongoose is connected!'</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else</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console</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log</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'Mongoose is not connected...'</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err</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000"/>
          </a:p>
          <a:p>
            <a:pPr indent="0" lvl="0" marL="0" rtl="0" algn="l">
              <a:spcBef>
                <a:spcPts val="1200"/>
              </a:spcBef>
              <a:spcAft>
                <a:spcPts val="1200"/>
              </a:spcAft>
              <a:buNone/>
            </a:pPr>
            <a:r>
              <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Load Messages From The Database (App.js)</a:t>
            </a:r>
            <a:endParaRPr/>
          </a:p>
        </p:txBody>
      </p:sp>
      <p:sp>
        <p:nvSpPr>
          <p:cNvPr id="351" name="Google Shape;351;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n" sz="1050">
                <a:solidFill>
                  <a:srgbClr val="4FC1FF"/>
                </a:solidFill>
                <a:highlight>
                  <a:srgbClr val="1E1E1E"/>
                </a:highlight>
                <a:latin typeface="Courier New"/>
                <a:ea typeface="Courier New"/>
                <a:cs typeface="Courier New"/>
                <a:sym typeface="Courier New"/>
              </a:rPr>
              <a:t>io</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on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'connection'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socket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Message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find</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err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msgsJson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err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err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else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socket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emit</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"load messages"</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msgsJson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Save Messages to the Database (App.js)</a:t>
            </a:r>
            <a:endParaRPr/>
          </a:p>
        </p:txBody>
      </p:sp>
      <p:sp>
        <p:nvSpPr>
          <p:cNvPr id="357" name="Google Shape;357;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socket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on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'chat message'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now</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msg</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nme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io</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emit</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'chat message'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now</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msg</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nme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m</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new</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Message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time: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now</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username: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nme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message: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msg</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m</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save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720100" y="199300"/>
            <a:ext cx="8242500" cy="1398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Save Messages to the Database And Output to HTML</a:t>
            </a:r>
            <a:endParaRPr/>
          </a:p>
          <a:p>
            <a:pPr indent="0" lvl="0" marL="0" rtl="0" algn="ctr">
              <a:spcBef>
                <a:spcPts val="0"/>
              </a:spcBef>
              <a:spcAft>
                <a:spcPts val="0"/>
              </a:spcAft>
              <a:buNone/>
            </a:pPr>
            <a:r>
              <a:rPr lang="en"/>
              <a:t>(Index.html -&gt; &lt;script&gt;)</a:t>
            </a:r>
            <a:endParaRPr/>
          </a:p>
        </p:txBody>
      </p:sp>
      <p:sp>
        <p:nvSpPr>
          <p:cNvPr id="363" name="Google Shape;363;p27"/>
          <p:cNvSpPr txBox="1"/>
          <p:nvPr>
            <p:ph idx="1" type="body"/>
          </p:nvPr>
        </p:nvSpPr>
        <p:spPr>
          <a:xfrm>
            <a:off x="1303800" y="1478750"/>
            <a:ext cx="7030500" cy="30528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form</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addEventListener</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'submit'</a:t>
            </a: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function</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e</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preventDefault</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C586C0"/>
                </a:solidFill>
                <a:highlight>
                  <a:srgbClr val="1E1E1E"/>
                </a:highlight>
                <a:latin typeface="Courier New"/>
                <a:ea typeface="Courier New"/>
                <a:cs typeface="Courier New"/>
                <a:sym typeface="Courier New"/>
              </a:rPr>
              <a:t>if</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input</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value</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var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now</a:t>
            </a:r>
            <a:r>
              <a:rPr lang="en" sz="1400">
                <a:solidFill>
                  <a:srgbClr val="D4D4D4"/>
                </a:solidFill>
                <a:highlight>
                  <a:srgbClr val="1E1E1E"/>
                </a:highlight>
                <a:latin typeface="Courier New"/>
                <a:ea typeface="Courier New"/>
                <a:cs typeface="Courier New"/>
                <a:sym typeface="Courier New"/>
              </a:rPr>
              <a:t> = </a:t>
            </a:r>
            <a:r>
              <a:rPr lang="en" sz="1400">
                <a:solidFill>
                  <a:srgbClr val="DCDCAA"/>
                </a:solidFill>
                <a:highlight>
                  <a:srgbClr val="1E1E1E"/>
                </a:highlight>
                <a:latin typeface="Courier New"/>
                <a:ea typeface="Courier New"/>
                <a:cs typeface="Courier New"/>
                <a:sym typeface="Courier New"/>
              </a:rPr>
              <a:t>formatedDate</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socket</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emit</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'chat message'</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now</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input</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value</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nameF</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value</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input</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value</a:t>
            </a:r>
            <a:r>
              <a:rPr lang="en" sz="1400">
                <a:solidFill>
                  <a:srgbClr val="D4D4D4"/>
                </a:solidFill>
                <a:highlight>
                  <a:srgbClr val="1E1E1E"/>
                </a:highlight>
                <a:latin typeface="Courier New"/>
                <a:ea typeface="Courier New"/>
                <a:cs typeface="Courier New"/>
                <a:sym typeface="Courier New"/>
              </a:rPr>
              <a:t> = </a:t>
            </a:r>
            <a:r>
              <a:rPr lang="en" sz="1400">
                <a:solidFill>
                  <a:srgbClr val="CE9178"/>
                </a:solidFill>
                <a:highlight>
                  <a:srgbClr val="1E1E1E"/>
                </a:highlight>
                <a:latin typeface="Courier New"/>
                <a:ea typeface="Courier New"/>
                <a:cs typeface="Courier New"/>
                <a:sym typeface="Courier New"/>
              </a:rPr>
              <a:t>''</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endParaRPr sz="14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Load Messages From The Database (Index.html -&gt; &lt;script&gt;)</a:t>
            </a:r>
            <a:endParaRPr/>
          </a:p>
        </p:txBody>
      </p:sp>
      <p:sp>
        <p:nvSpPr>
          <p:cNvPr id="369" name="Google Shape;369;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socket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on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'load messages'</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msgsJson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var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&lt; </a:t>
            </a:r>
            <a:r>
              <a:rPr lang="en" sz="1050">
                <a:solidFill>
                  <a:srgbClr val="9CDCFE"/>
                </a:solidFill>
                <a:highlight>
                  <a:srgbClr val="1E1E1E"/>
                </a:highlight>
                <a:latin typeface="Courier New"/>
                <a:ea typeface="Courier New"/>
                <a:cs typeface="Courier New"/>
                <a:sym typeface="Courier New"/>
              </a:rPr>
              <a:t>msgsJson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length</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loadMessages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msgsJson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loadMessages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var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item</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document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createElement</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'li'</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item</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textContent</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time</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username</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message</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messages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appendChild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item</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window</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scrollTo</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document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body</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scrollHeight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Live Demo</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https://realtimechat2068.herokuapp.com/</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Real Time Chat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Real time chat allows users to send and </a:t>
            </a:r>
            <a:r>
              <a:rPr lang="en"/>
              <a:t>receive</a:t>
            </a:r>
            <a:r>
              <a:rPr lang="en"/>
              <a:t> messages without refreshing using Socket.io. </a:t>
            </a:r>
            <a:endParaRPr/>
          </a:p>
          <a:p>
            <a:pPr indent="0" lvl="0" marL="0" rtl="0" algn="l">
              <a:spcBef>
                <a:spcPts val="1200"/>
              </a:spcBef>
              <a:spcAft>
                <a:spcPts val="0"/>
              </a:spcAft>
              <a:buNone/>
            </a:pPr>
            <a:r>
              <a:rPr lang="en"/>
              <a:t>Real time chat is easy to </a:t>
            </a:r>
            <a:r>
              <a:rPr lang="en"/>
              <a:t>implement</a:t>
            </a:r>
            <a:r>
              <a:rPr lang="en"/>
              <a:t> and can be used to allow users to communicate using your website.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What are some examples of  Real TIme Chat?</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Socket.io</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Socket.io is a JavaScript library that is used for real-time, bi-directional communication between web clients and servers. Socket.io has many uses such as instant messages, push notifications and online gaming. We will be using Socket.io to allow users to view new messages without </a:t>
            </a:r>
            <a:r>
              <a:rPr lang="en"/>
              <a:t>refreshing the browser.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824000" y="763600"/>
            <a:ext cx="5857800" cy="4066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Consider the Following: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type of real time chat do we want to create?</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Real Time Chat Applications</a:t>
            </a:r>
            <a:endParaRPr/>
          </a:p>
          <a:p>
            <a:pPr indent="0" lvl="0" marL="0" rtl="0" algn="l">
              <a:spcBef>
                <a:spcPts val="0"/>
              </a:spcBef>
              <a:spcAft>
                <a:spcPts val="0"/>
              </a:spcAft>
              <a:buNone/>
            </a:pPr>
            <a:r>
              <a:rPr lang="en" sz="1366"/>
              <a:t>To name a few…</a:t>
            </a:r>
            <a:endParaRPr sz="1366"/>
          </a:p>
        </p:txBody>
      </p:sp>
      <p:sp>
        <p:nvSpPr>
          <p:cNvPr id="307" name="Google Shape;307;p18"/>
          <p:cNvSpPr txBox="1"/>
          <p:nvPr>
            <p:ph idx="1" type="body"/>
          </p:nvPr>
        </p:nvSpPr>
        <p:spPr>
          <a:xfrm>
            <a:off x="421825" y="1955100"/>
            <a:ext cx="2547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Forms:</a:t>
            </a:r>
            <a:endParaRPr/>
          </a:p>
          <a:p>
            <a:pPr indent="-311150" lvl="0" marL="457200" rtl="0" algn="l">
              <a:spcBef>
                <a:spcPts val="1200"/>
              </a:spcBef>
              <a:spcAft>
                <a:spcPts val="0"/>
              </a:spcAft>
              <a:buSzPts val="1300"/>
              <a:buChar char="-"/>
            </a:pPr>
            <a:r>
              <a:rPr lang="en"/>
              <a:t>Place for users to ask questions</a:t>
            </a:r>
            <a:endParaRPr/>
          </a:p>
          <a:p>
            <a:pPr indent="-311150" lvl="0" marL="457200" rtl="0" algn="l">
              <a:spcBef>
                <a:spcPts val="0"/>
              </a:spcBef>
              <a:spcAft>
                <a:spcPts val="0"/>
              </a:spcAft>
              <a:buSzPts val="1300"/>
              <a:buChar char="-"/>
            </a:pPr>
            <a:r>
              <a:rPr lang="en"/>
              <a:t>Share Ideas</a:t>
            </a:r>
            <a:endParaRPr/>
          </a:p>
          <a:p>
            <a:pPr indent="-311150" lvl="0" marL="457200" rtl="0" algn="l">
              <a:spcBef>
                <a:spcPts val="0"/>
              </a:spcBef>
              <a:spcAft>
                <a:spcPts val="0"/>
              </a:spcAft>
              <a:buSzPts val="1300"/>
              <a:buChar char="-"/>
            </a:pPr>
            <a:r>
              <a:rPr lang="en"/>
              <a:t>View replies old and new</a:t>
            </a:r>
            <a:endParaRPr/>
          </a:p>
        </p:txBody>
      </p:sp>
      <p:sp>
        <p:nvSpPr>
          <p:cNvPr id="308" name="Google Shape;308;p18"/>
          <p:cNvSpPr txBox="1"/>
          <p:nvPr>
            <p:ph idx="2" type="body"/>
          </p:nvPr>
        </p:nvSpPr>
        <p:spPr>
          <a:xfrm>
            <a:off x="3392900" y="1955100"/>
            <a:ext cx="26589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Chat Rooms:</a:t>
            </a:r>
            <a:endParaRPr/>
          </a:p>
          <a:p>
            <a:pPr indent="-311150" lvl="0" marL="457200" rtl="0" algn="l">
              <a:spcBef>
                <a:spcPts val="1200"/>
              </a:spcBef>
              <a:spcAft>
                <a:spcPts val="0"/>
              </a:spcAft>
              <a:buSzPts val="1300"/>
              <a:buChar char="-"/>
            </a:pPr>
            <a:r>
              <a:rPr lang="en"/>
              <a:t>Have fun conversation</a:t>
            </a:r>
            <a:endParaRPr/>
          </a:p>
          <a:p>
            <a:pPr indent="-311150" lvl="0" marL="457200" rtl="0" algn="l">
              <a:spcBef>
                <a:spcPts val="0"/>
              </a:spcBef>
              <a:spcAft>
                <a:spcPts val="0"/>
              </a:spcAft>
              <a:buSzPts val="1300"/>
              <a:buChar char="-"/>
            </a:pPr>
            <a:r>
              <a:rPr lang="en"/>
              <a:t>Meet new people</a:t>
            </a:r>
            <a:endParaRPr/>
          </a:p>
          <a:p>
            <a:pPr indent="-311150" lvl="0" marL="457200" rtl="0" algn="l">
              <a:spcBef>
                <a:spcPts val="0"/>
              </a:spcBef>
              <a:spcAft>
                <a:spcPts val="0"/>
              </a:spcAft>
              <a:buSzPts val="1300"/>
              <a:buChar char="-"/>
            </a:pPr>
            <a:r>
              <a:rPr lang="en"/>
              <a:t>Only see </a:t>
            </a:r>
            <a:r>
              <a:rPr lang="en"/>
              <a:t>what's</a:t>
            </a:r>
            <a:r>
              <a:rPr lang="en"/>
              <a:t> new and incoming </a:t>
            </a:r>
            <a:endParaRPr/>
          </a:p>
        </p:txBody>
      </p:sp>
      <p:sp>
        <p:nvSpPr>
          <p:cNvPr id="309" name="Google Shape;309;p18"/>
          <p:cNvSpPr txBox="1"/>
          <p:nvPr/>
        </p:nvSpPr>
        <p:spPr>
          <a:xfrm>
            <a:off x="6340000" y="1955100"/>
            <a:ext cx="25473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Messenger: </a:t>
            </a:r>
            <a:endParaRPr sz="1300">
              <a:latin typeface="Nunito"/>
              <a:ea typeface="Nunito"/>
              <a:cs typeface="Nunito"/>
              <a:sym typeface="Nunito"/>
            </a:endParaRPr>
          </a:p>
          <a:p>
            <a:pPr indent="-311150" lvl="0" marL="457200" rtl="0" algn="l">
              <a:spcBef>
                <a:spcPts val="0"/>
              </a:spcBef>
              <a:spcAft>
                <a:spcPts val="0"/>
              </a:spcAft>
              <a:buSzPts val="1300"/>
              <a:buFont typeface="Nunito"/>
              <a:buChar char="-"/>
            </a:pPr>
            <a:r>
              <a:rPr lang="en" sz="1300">
                <a:latin typeface="Nunito"/>
                <a:ea typeface="Nunito"/>
                <a:cs typeface="Nunito"/>
                <a:sym typeface="Nunito"/>
              </a:rPr>
              <a:t>Communicate with Friends or coworkers</a:t>
            </a:r>
            <a:endParaRPr sz="1300">
              <a:latin typeface="Nunito"/>
              <a:ea typeface="Nunito"/>
              <a:cs typeface="Nunito"/>
              <a:sym typeface="Nunito"/>
            </a:endParaRPr>
          </a:p>
          <a:p>
            <a:pPr indent="-311150" lvl="0" marL="457200" rtl="0" algn="l">
              <a:spcBef>
                <a:spcPts val="0"/>
              </a:spcBef>
              <a:spcAft>
                <a:spcPts val="0"/>
              </a:spcAft>
              <a:buSzPts val="1300"/>
              <a:buFont typeface="Nunito"/>
              <a:buChar char="-"/>
            </a:pPr>
            <a:r>
              <a:rPr lang="en" sz="1300">
                <a:latin typeface="Nunito"/>
                <a:ea typeface="Nunito"/>
                <a:cs typeface="Nunito"/>
                <a:sym typeface="Nunito"/>
              </a:rPr>
              <a:t>Time stamps to keep relevant conversation</a:t>
            </a:r>
            <a:endParaRPr sz="1300">
              <a:latin typeface="Nunito"/>
              <a:ea typeface="Nunito"/>
              <a:cs typeface="Nunito"/>
              <a:sym typeface="Nunito"/>
            </a:endParaRPr>
          </a:p>
          <a:p>
            <a:pPr indent="-311150" lvl="0" marL="457200" rtl="0" algn="l">
              <a:spcBef>
                <a:spcPts val="0"/>
              </a:spcBef>
              <a:spcAft>
                <a:spcPts val="0"/>
              </a:spcAft>
              <a:buSzPts val="1300"/>
              <a:buFont typeface="Nunito"/>
              <a:buChar char="-"/>
            </a:pPr>
            <a:r>
              <a:rPr lang="en" sz="1300">
                <a:latin typeface="Nunito"/>
                <a:ea typeface="Nunito"/>
                <a:cs typeface="Nunito"/>
                <a:sym typeface="Nunito"/>
              </a:rPr>
              <a:t>Keep old messages as they might be important</a:t>
            </a:r>
            <a:endParaRPr sz="13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Setting up </a:t>
            </a:r>
            <a:r>
              <a:rPr lang="en"/>
              <a:t>Environment</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npm init</a:t>
            </a:r>
            <a:endParaRPr/>
          </a:p>
          <a:p>
            <a:pPr indent="0" lvl="0" marL="0" rtl="0" algn="l">
              <a:spcBef>
                <a:spcPts val="1200"/>
              </a:spcBef>
              <a:spcAft>
                <a:spcPts val="0"/>
              </a:spcAft>
              <a:buNone/>
            </a:pPr>
            <a:r>
              <a:rPr lang="en"/>
              <a:t>Create server.js</a:t>
            </a:r>
            <a:endParaRPr/>
          </a:p>
          <a:p>
            <a:pPr indent="0" lvl="0" marL="0" rtl="0" algn="l">
              <a:spcBef>
                <a:spcPts val="1200"/>
              </a:spcBef>
              <a:spcAft>
                <a:spcPts val="1200"/>
              </a:spcAft>
              <a:buNone/>
            </a:pPr>
            <a:r>
              <a:rPr lang="en"/>
              <a:t>Create index.html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Installing Packages (App.js)</a:t>
            </a:r>
            <a:endParaRPr/>
          </a:p>
        </p:txBody>
      </p:sp>
      <p:sp>
        <p:nvSpPr>
          <p:cNvPr id="321" name="Google Shape;321;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800"/>
              <a:t>npm install -s body-parser</a:t>
            </a:r>
            <a:endParaRPr sz="4800"/>
          </a:p>
          <a:p>
            <a:pPr indent="0" lvl="0" marL="0" rtl="0" algn="l">
              <a:spcBef>
                <a:spcPts val="1200"/>
              </a:spcBef>
              <a:spcAft>
                <a:spcPts val="0"/>
              </a:spcAft>
              <a:buNone/>
            </a:pPr>
            <a:r>
              <a:rPr lang="en" sz="4800"/>
              <a:t>npm install -s socket.io</a:t>
            </a:r>
            <a:endParaRPr sz="4800"/>
          </a:p>
          <a:p>
            <a:pPr indent="0" lvl="0" marL="0" rtl="0" algn="l">
              <a:spcBef>
                <a:spcPts val="1200"/>
              </a:spcBef>
              <a:spcAft>
                <a:spcPts val="0"/>
              </a:spcAft>
              <a:buNone/>
            </a:pPr>
            <a:r>
              <a:rPr lang="en" sz="4800"/>
              <a:t>npm install -s http</a:t>
            </a:r>
            <a:endParaRPr sz="4800"/>
          </a:p>
          <a:p>
            <a:pPr indent="0" lvl="0" marL="0" rtl="0" algn="l">
              <a:lnSpc>
                <a:spcPct val="135714"/>
              </a:lnSpc>
              <a:spcBef>
                <a:spcPts val="1200"/>
              </a:spcBef>
              <a:spcAft>
                <a:spcPts val="0"/>
              </a:spcAft>
              <a:buNone/>
            </a:pPr>
            <a:r>
              <a:rPr lang="en" sz="4800">
                <a:solidFill>
                  <a:srgbClr val="569CD6"/>
                </a:solidFill>
                <a:highlight>
                  <a:srgbClr val="1E1E1E"/>
                </a:highlight>
                <a:latin typeface="Courier New"/>
                <a:ea typeface="Courier New"/>
                <a:cs typeface="Courier New"/>
                <a:sym typeface="Courier New"/>
              </a:rPr>
              <a:t>const</a:t>
            </a:r>
            <a:r>
              <a:rPr lang="en" sz="4800">
                <a:solidFill>
                  <a:srgbClr val="D4D4D4"/>
                </a:solidFill>
                <a:highlight>
                  <a:srgbClr val="1E1E1E"/>
                </a:highlight>
                <a:latin typeface="Courier New"/>
                <a:ea typeface="Courier New"/>
                <a:cs typeface="Courier New"/>
                <a:sym typeface="Courier New"/>
              </a:rPr>
              <a:t> </a:t>
            </a:r>
            <a:r>
              <a:rPr lang="en" sz="4800">
                <a:solidFill>
                  <a:srgbClr val="DCDCAA"/>
                </a:solidFill>
                <a:highlight>
                  <a:srgbClr val="1E1E1E"/>
                </a:highlight>
                <a:latin typeface="Courier New"/>
                <a:ea typeface="Courier New"/>
                <a:cs typeface="Courier New"/>
                <a:sym typeface="Courier New"/>
              </a:rPr>
              <a:t>express</a:t>
            </a:r>
            <a:r>
              <a:rPr lang="en" sz="4800">
                <a:solidFill>
                  <a:srgbClr val="D4D4D4"/>
                </a:solidFill>
                <a:highlight>
                  <a:srgbClr val="1E1E1E"/>
                </a:highlight>
                <a:latin typeface="Courier New"/>
                <a:ea typeface="Courier New"/>
                <a:cs typeface="Courier New"/>
                <a:sym typeface="Courier New"/>
              </a:rPr>
              <a:t> = </a:t>
            </a:r>
            <a:r>
              <a:rPr lang="en" sz="4800">
                <a:solidFill>
                  <a:srgbClr val="DCDCAA"/>
                </a:solidFill>
                <a:highlight>
                  <a:srgbClr val="1E1E1E"/>
                </a:highlight>
                <a:latin typeface="Courier New"/>
                <a:ea typeface="Courier New"/>
                <a:cs typeface="Courier New"/>
                <a:sym typeface="Courier New"/>
              </a:rPr>
              <a:t>require</a:t>
            </a:r>
            <a:r>
              <a:rPr lang="en" sz="4800">
                <a:solidFill>
                  <a:srgbClr val="D4D4D4"/>
                </a:solidFill>
                <a:highlight>
                  <a:srgbClr val="1E1E1E"/>
                </a:highlight>
                <a:latin typeface="Courier New"/>
                <a:ea typeface="Courier New"/>
                <a:cs typeface="Courier New"/>
                <a:sym typeface="Courier New"/>
              </a:rPr>
              <a:t>(</a:t>
            </a:r>
            <a:r>
              <a:rPr lang="en" sz="4800">
                <a:solidFill>
                  <a:srgbClr val="CE9178"/>
                </a:solidFill>
                <a:highlight>
                  <a:srgbClr val="1E1E1E"/>
                </a:highlight>
                <a:latin typeface="Courier New"/>
                <a:ea typeface="Courier New"/>
                <a:cs typeface="Courier New"/>
                <a:sym typeface="Courier New"/>
              </a:rPr>
              <a:t>'express'</a:t>
            </a:r>
            <a:r>
              <a:rPr lang="en"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800">
                <a:solidFill>
                  <a:srgbClr val="569CD6"/>
                </a:solidFill>
                <a:highlight>
                  <a:srgbClr val="1E1E1E"/>
                </a:highlight>
                <a:latin typeface="Courier New"/>
                <a:ea typeface="Courier New"/>
                <a:cs typeface="Courier New"/>
                <a:sym typeface="Courier New"/>
              </a:rPr>
              <a:t>const</a:t>
            </a:r>
            <a:r>
              <a:rPr lang="en" sz="4800">
                <a:solidFill>
                  <a:srgbClr val="D4D4D4"/>
                </a:solidFill>
                <a:highlight>
                  <a:srgbClr val="1E1E1E"/>
                </a:highlight>
                <a:latin typeface="Courier New"/>
                <a:ea typeface="Courier New"/>
                <a:cs typeface="Courier New"/>
                <a:sym typeface="Courier New"/>
              </a:rPr>
              <a:t> </a:t>
            </a:r>
            <a:r>
              <a:rPr lang="en" sz="4800">
                <a:solidFill>
                  <a:srgbClr val="4FC1FF"/>
                </a:solidFill>
                <a:highlight>
                  <a:srgbClr val="1E1E1E"/>
                </a:highlight>
                <a:latin typeface="Courier New"/>
                <a:ea typeface="Courier New"/>
                <a:cs typeface="Courier New"/>
                <a:sym typeface="Courier New"/>
              </a:rPr>
              <a:t>app</a:t>
            </a:r>
            <a:r>
              <a:rPr lang="en" sz="4800">
                <a:solidFill>
                  <a:srgbClr val="D4D4D4"/>
                </a:solidFill>
                <a:highlight>
                  <a:srgbClr val="1E1E1E"/>
                </a:highlight>
                <a:latin typeface="Courier New"/>
                <a:ea typeface="Courier New"/>
                <a:cs typeface="Courier New"/>
                <a:sym typeface="Courier New"/>
              </a:rPr>
              <a:t> = </a:t>
            </a:r>
            <a:r>
              <a:rPr lang="en" sz="4800">
                <a:solidFill>
                  <a:srgbClr val="DCDCAA"/>
                </a:solidFill>
                <a:highlight>
                  <a:srgbClr val="1E1E1E"/>
                </a:highlight>
                <a:latin typeface="Courier New"/>
                <a:ea typeface="Courier New"/>
                <a:cs typeface="Courier New"/>
                <a:sym typeface="Courier New"/>
              </a:rPr>
              <a:t>express</a:t>
            </a:r>
            <a:r>
              <a:rPr lang="en"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800">
                <a:solidFill>
                  <a:srgbClr val="569CD6"/>
                </a:solidFill>
                <a:highlight>
                  <a:srgbClr val="1E1E1E"/>
                </a:highlight>
                <a:latin typeface="Courier New"/>
                <a:ea typeface="Courier New"/>
                <a:cs typeface="Courier New"/>
                <a:sym typeface="Courier New"/>
              </a:rPr>
              <a:t>const</a:t>
            </a:r>
            <a:r>
              <a:rPr lang="en" sz="4800">
                <a:solidFill>
                  <a:srgbClr val="D4D4D4"/>
                </a:solidFill>
                <a:highlight>
                  <a:srgbClr val="1E1E1E"/>
                </a:highlight>
                <a:latin typeface="Courier New"/>
                <a:ea typeface="Courier New"/>
                <a:cs typeface="Courier New"/>
                <a:sym typeface="Courier New"/>
              </a:rPr>
              <a:t> </a:t>
            </a:r>
            <a:r>
              <a:rPr lang="en" sz="4800">
                <a:solidFill>
                  <a:srgbClr val="4EC9B0"/>
                </a:solidFill>
                <a:highlight>
                  <a:srgbClr val="1E1E1E"/>
                </a:highlight>
                <a:latin typeface="Courier New"/>
                <a:ea typeface="Courier New"/>
                <a:cs typeface="Courier New"/>
                <a:sym typeface="Courier New"/>
              </a:rPr>
              <a:t>http</a:t>
            </a:r>
            <a:r>
              <a:rPr lang="en" sz="4800">
                <a:solidFill>
                  <a:srgbClr val="D4D4D4"/>
                </a:solidFill>
                <a:highlight>
                  <a:srgbClr val="1E1E1E"/>
                </a:highlight>
                <a:latin typeface="Courier New"/>
                <a:ea typeface="Courier New"/>
                <a:cs typeface="Courier New"/>
                <a:sym typeface="Courier New"/>
              </a:rPr>
              <a:t> = </a:t>
            </a:r>
            <a:r>
              <a:rPr lang="en" sz="4800">
                <a:solidFill>
                  <a:srgbClr val="DCDCAA"/>
                </a:solidFill>
                <a:highlight>
                  <a:srgbClr val="1E1E1E"/>
                </a:highlight>
                <a:latin typeface="Courier New"/>
                <a:ea typeface="Courier New"/>
                <a:cs typeface="Courier New"/>
                <a:sym typeface="Courier New"/>
              </a:rPr>
              <a:t>require</a:t>
            </a:r>
            <a:r>
              <a:rPr lang="en" sz="4800">
                <a:solidFill>
                  <a:srgbClr val="D4D4D4"/>
                </a:solidFill>
                <a:highlight>
                  <a:srgbClr val="1E1E1E"/>
                </a:highlight>
                <a:latin typeface="Courier New"/>
                <a:ea typeface="Courier New"/>
                <a:cs typeface="Courier New"/>
                <a:sym typeface="Courier New"/>
              </a:rPr>
              <a:t>(</a:t>
            </a:r>
            <a:r>
              <a:rPr lang="en" sz="4800">
                <a:solidFill>
                  <a:srgbClr val="CE9178"/>
                </a:solidFill>
                <a:highlight>
                  <a:srgbClr val="1E1E1E"/>
                </a:highlight>
                <a:latin typeface="Courier New"/>
                <a:ea typeface="Courier New"/>
                <a:cs typeface="Courier New"/>
                <a:sym typeface="Courier New"/>
              </a:rPr>
              <a:t>'http'</a:t>
            </a:r>
            <a:r>
              <a:rPr lang="en"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800">
                <a:solidFill>
                  <a:srgbClr val="569CD6"/>
                </a:solidFill>
                <a:highlight>
                  <a:srgbClr val="1E1E1E"/>
                </a:highlight>
                <a:latin typeface="Courier New"/>
                <a:ea typeface="Courier New"/>
                <a:cs typeface="Courier New"/>
                <a:sym typeface="Courier New"/>
              </a:rPr>
              <a:t>const</a:t>
            </a:r>
            <a:r>
              <a:rPr lang="en" sz="4800">
                <a:solidFill>
                  <a:srgbClr val="D4D4D4"/>
                </a:solidFill>
                <a:highlight>
                  <a:srgbClr val="1E1E1E"/>
                </a:highlight>
                <a:latin typeface="Courier New"/>
                <a:ea typeface="Courier New"/>
                <a:cs typeface="Courier New"/>
                <a:sym typeface="Courier New"/>
              </a:rPr>
              <a:t> </a:t>
            </a:r>
            <a:r>
              <a:rPr lang="en" sz="4800">
                <a:solidFill>
                  <a:srgbClr val="4FC1FF"/>
                </a:solidFill>
                <a:highlight>
                  <a:srgbClr val="1E1E1E"/>
                </a:highlight>
                <a:latin typeface="Courier New"/>
                <a:ea typeface="Courier New"/>
                <a:cs typeface="Courier New"/>
                <a:sym typeface="Courier New"/>
              </a:rPr>
              <a:t>server</a:t>
            </a:r>
            <a:r>
              <a:rPr lang="en" sz="4800">
                <a:solidFill>
                  <a:srgbClr val="D4D4D4"/>
                </a:solidFill>
                <a:highlight>
                  <a:srgbClr val="1E1E1E"/>
                </a:highlight>
                <a:latin typeface="Courier New"/>
                <a:ea typeface="Courier New"/>
                <a:cs typeface="Courier New"/>
                <a:sym typeface="Courier New"/>
              </a:rPr>
              <a:t> = </a:t>
            </a:r>
            <a:r>
              <a:rPr lang="en" sz="4800">
                <a:solidFill>
                  <a:srgbClr val="4EC9B0"/>
                </a:solidFill>
                <a:highlight>
                  <a:srgbClr val="1E1E1E"/>
                </a:highlight>
                <a:latin typeface="Courier New"/>
                <a:ea typeface="Courier New"/>
                <a:cs typeface="Courier New"/>
                <a:sym typeface="Courier New"/>
              </a:rPr>
              <a:t>http</a:t>
            </a:r>
            <a:r>
              <a:rPr lang="en" sz="4800">
                <a:solidFill>
                  <a:srgbClr val="D4D4D4"/>
                </a:solidFill>
                <a:highlight>
                  <a:srgbClr val="1E1E1E"/>
                </a:highlight>
                <a:latin typeface="Courier New"/>
                <a:ea typeface="Courier New"/>
                <a:cs typeface="Courier New"/>
                <a:sym typeface="Courier New"/>
              </a:rPr>
              <a:t>.</a:t>
            </a:r>
            <a:r>
              <a:rPr lang="en" sz="4800">
                <a:solidFill>
                  <a:srgbClr val="DCDCAA"/>
                </a:solidFill>
                <a:highlight>
                  <a:srgbClr val="1E1E1E"/>
                </a:highlight>
                <a:latin typeface="Courier New"/>
                <a:ea typeface="Courier New"/>
                <a:cs typeface="Courier New"/>
                <a:sym typeface="Courier New"/>
              </a:rPr>
              <a:t>createServer</a:t>
            </a:r>
            <a:r>
              <a:rPr lang="en" sz="4800">
                <a:solidFill>
                  <a:srgbClr val="D4D4D4"/>
                </a:solidFill>
                <a:highlight>
                  <a:srgbClr val="1E1E1E"/>
                </a:highlight>
                <a:latin typeface="Courier New"/>
                <a:ea typeface="Courier New"/>
                <a:cs typeface="Courier New"/>
                <a:sym typeface="Courier New"/>
              </a:rPr>
              <a:t>(</a:t>
            </a:r>
            <a:r>
              <a:rPr lang="en" sz="4800">
                <a:solidFill>
                  <a:srgbClr val="4FC1FF"/>
                </a:solidFill>
                <a:highlight>
                  <a:srgbClr val="1E1E1E"/>
                </a:highlight>
                <a:latin typeface="Courier New"/>
                <a:ea typeface="Courier New"/>
                <a:cs typeface="Courier New"/>
                <a:sym typeface="Courier New"/>
              </a:rPr>
              <a:t>app</a:t>
            </a:r>
            <a:r>
              <a:rPr lang="en"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800">
                <a:solidFill>
                  <a:srgbClr val="569CD6"/>
                </a:solidFill>
                <a:highlight>
                  <a:srgbClr val="1E1E1E"/>
                </a:highlight>
                <a:latin typeface="Courier New"/>
                <a:ea typeface="Courier New"/>
                <a:cs typeface="Courier New"/>
                <a:sym typeface="Courier New"/>
              </a:rPr>
              <a:t>const</a:t>
            </a:r>
            <a:r>
              <a:rPr lang="en" sz="4800">
                <a:solidFill>
                  <a:srgbClr val="D4D4D4"/>
                </a:solidFill>
                <a:highlight>
                  <a:srgbClr val="1E1E1E"/>
                </a:highlight>
                <a:latin typeface="Courier New"/>
                <a:ea typeface="Courier New"/>
                <a:cs typeface="Courier New"/>
                <a:sym typeface="Courier New"/>
              </a:rPr>
              <a:t> { </a:t>
            </a:r>
            <a:r>
              <a:rPr lang="en" sz="4800">
                <a:solidFill>
                  <a:srgbClr val="4EC9B0"/>
                </a:solidFill>
                <a:highlight>
                  <a:srgbClr val="1E1E1E"/>
                </a:highlight>
                <a:latin typeface="Courier New"/>
                <a:ea typeface="Courier New"/>
                <a:cs typeface="Courier New"/>
                <a:sym typeface="Courier New"/>
              </a:rPr>
              <a:t>Server</a:t>
            </a:r>
            <a:r>
              <a:rPr lang="en" sz="4800">
                <a:solidFill>
                  <a:srgbClr val="D4D4D4"/>
                </a:solidFill>
                <a:highlight>
                  <a:srgbClr val="1E1E1E"/>
                </a:highlight>
                <a:latin typeface="Courier New"/>
                <a:ea typeface="Courier New"/>
                <a:cs typeface="Courier New"/>
                <a:sym typeface="Courier New"/>
              </a:rPr>
              <a:t> } = </a:t>
            </a:r>
            <a:r>
              <a:rPr lang="en" sz="4800">
                <a:solidFill>
                  <a:srgbClr val="DCDCAA"/>
                </a:solidFill>
                <a:highlight>
                  <a:srgbClr val="1E1E1E"/>
                </a:highlight>
                <a:latin typeface="Courier New"/>
                <a:ea typeface="Courier New"/>
                <a:cs typeface="Courier New"/>
                <a:sym typeface="Courier New"/>
              </a:rPr>
              <a:t>require</a:t>
            </a:r>
            <a:r>
              <a:rPr lang="en" sz="4800">
                <a:solidFill>
                  <a:srgbClr val="D4D4D4"/>
                </a:solidFill>
                <a:highlight>
                  <a:srgbClr val="1E1E1E"/>
                </a:highlight>
                <a:latin typeface="Courier New"/>
                <a:ea typeface="Courier New"/>
                <a:cs typeface="Courier New"/>
                <a:sym typeface="Courier New"/>
              </a:rPr>
              <a:t>(</a:t>
            </a:r>
            <a:r>
              <a:rPr lang="en" sz="4800">
                <a:solidFill>
                  <a:srgbClr val="CE9178"/>
                </a:solidFill>
                <a:highlight>
                  <a:srgbClr val="1E1E1E"/>
                </a:highlight>
                <a:latin typeface="Courier New"/>
                <a:ea typeface="Courier New"/>
                <a:cs typeface="Courier New"/>
                <a:sym typeface="Courier New"/>
              </a:rPr>
              <a:t>"socket.io"</a:t>
            </a:r>
            <a:r>
              <a:rPr lang="en"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800">
                <a:solidFill>
                  <a:srgbClr val="569CD6"/>
                </a:solidFill>
                <a:highlight>
                  <a:srgbClr val="1E1E1E"/>
                </a:highlight>
                <a:latin typeface="Courier New"/>
                <a:ea typeface="Courier New"/>
                <a:cs typeface="Courier New"/>
                <a:sym typeface="Courier New"/>
              </a:rPr>
              <a:t>const</a:t>
            </a:r>
            <a:r>
              <a:rPr lang="en" sz="4800">
                <a:solidFill>
                  <a:srgbClr val="D4D4D4"/>
                </a:solidFill>
                <a:highlight>
                  <a:srgbClr val="1E1E1E"/>
                </a:highlight>
                <a:latin typeface="Courier New"/>
                <a:ea typeface="Courier New"/>
                <a:cs typeface="Courier New"/>
                <a:sym typeface="Courier New"/>
              </a:rPr>
              <a:t> </a:t>
            </a:r>
            <a:r>
              <a:rPr lang="en" sz="4800">
                <a:solidFill>
                  <a:srgbClr val="4FC1FF"/>
                </a:solidFill>
                <a:highlight>
                  <a:srgbClr val="1E1E1E"/>
                </a:highlight>
                <a:latin typeface="Courier New"/>
                <a:ea typeface="Courier New"/>
                <a:cs typeface="Courier New"/>
                <a:sym typeface="Courier New"/>
              </a:rPr>
              <a:t>io</a:t>
            </a:r>
            <a:r>
              <a:rPr lang="en" sz="4800">
                <a:solidFill>
                  <a:srgbClr val="D4D4D4"/>
                </a:solidFill>
                <a:highlight>
                  <a:srgbClr val="1E1E1E"/>
                </a:highlight>
                <a:latin typeface="Courier New"/>
                <a:ea typeface="Courier New"/>
                <a:cs typeface="Courier New"/>
                <a:sym typeface="Courier New"/>
              </a:rPr>
              <a:t> = </a:t>
            </a:r>
            <a:r>
              <a:rPr lang="en" sz="4800">
                <a:solidFill>
                  <a:srgbClr val="569CD6"/>
                </a:solidFill>
                <a:highlight>
                  <a:srgbClr val="1E1E1E"/>
                </a:highlight>
                <a:latin typeface="Courier New"/>
                <a:ea typeface="Courier New"/>
                <a:cs typeface="Courier New"/>
                <a:sym typeface="Courier New"/>
              </a:rPr>
              <a:t>new</a:t>
            </a:r>
            <a:r>
              <a:rPr lang="en" sz="4800">
                <a:solidFill>
                  <a:srgbClr val="D4D4D4"/>
                </a:solidFill>
                <a:highlight>
                  <a:srgbClr val="1E1E1E"/>
                </a:highlight>
                <a:latin typeface="Courier New"/>
                <a:ea typeface="Courier New"/>
                <a:cs typeface="Courier New"/>
                <a:sym typeface="Courier New"/>
              </a:rPr>
              <a:t> </a:t>
            </a:r>
            <a:r>
              <a:rPr lang="en" sz="4800">
                <a:solidFill>
                  <a:srgbClr val="4EC9B0"/>
                </a:solidFill>
                <a:highlight>
                  <a:srgbClr val="1E1E1E"/>
                </a:highlight>
                <a:latin typeface="Courier New"/>
                <a:ea typeface="Courier New"/>
                <a:cs typeface="Courier New"/>
                <a:sym typeface="Courier New"/>
              </a:rPr>
              <a:t>Server</a:t>
            </a:r>
            <a:r>
              <a:rPr lang="en" sz="4800">
                <a:solidFill>
                  <a:srgbClr val="D4D4D4"/>
                </a:solidFill>
                <a:highlight>
                  <a:srgbClr val="1E1E1E"/>
                </a:highlight>
                <a:latin typeface="Courier New"/>
                <a:ea typeface="Courier New"/>
                <a:cs typeface="Courier New"/>
                <a:sym typeface="Courier New"/>
              </a:rPr>
              <a:t>(</a:t>
            </a:r>
            <a:r>
              <a:rPr lang="en" sz="4800">
                <a:solidFill>
                  <a:srgbClr val="4FC1FF"/>
                </a:solidFill>
                <a:highlight>
                  <a:srgbClr val="1E1E1E"/>
                </a:highlight>
                <a:latin typeface="Courier New"/>
                <a:ea typeface="Courier New"/>
                <a:cs typeface="Courier New"/>
                <a:sym typeface="Courier New"/>
              </a:rPr>
              <a:t>server</a:t>
            </a:r>
            <a:r>
              <a:rPr lang="en"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275">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HTML (Index.html)</a:t>
            </a:r>
            <a:endParaRPr/>
          </a:p>
        </p:txBody>
      </p:sp>
      <p:sp>
        <p:nvSpPr>
          <p:cNvPr id="327" name="Google Shape;327;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body</a:t>
            </a:r>
            <a:r>
              <a:rPr lang="en" sz="1200">
                <a:solidFill>
                  <a:srgbClr val="808080"/>
                </a:solidFill>
                <a:highlight>
                  <a:srgbClr val="1E1E1E"/>
                </a:highlight>
                <a:latin typeface="Courier New"/>
                <a:ea typeface="Courier New"/>
                <a:cs typeface="Courier New"/>
                <a:sym typeface="Courier New"/>
              </a:rPr>
              <a:t>&gt;</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ul</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id</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"messages"</a:t>
            </a:r>
            <a:r>
              <a:rPr lang="en" sz="1200">
                <a:solidFill>
                  <a:srgbClr val="808080"/>
                </a:solidFill>
                <a:highlight>
                  <a:srgbClr val="1E1E1E"/>
                </a:highlight>
                <a:latin typeface="Courier New"/>
                <a:ea typeface="Courier New"/>
                <a:cs typeface="Courier New"/>
                <a:sym typeface="Courier New"/>
              </a:rPr>
              <a:t>&gt;&lt;/</a:t>
            </a:r>
            <a:r>
              <a:rPr lang="en" sz="1200">
                <a:solidFill>
                  <a:srgbClr val="569CD6"/>
                </a:solidFill>
                <a:highlight>
                  <a:srgbClr val="1E1E1E"/>
                </a:highlight>
                <a:latin typeface="Courier New"/>
                <a:ea typeface="Courier New"/>
                <a:cs typeface="Courier New"/>
                <a:sym typeface="Courier New"/>
              </a:rPr>
              <a:t>ul</a:t>
            </a:r>
            <a:r>
              <a:rPr lang="en" sz="1200">
                <a:solidFill>
                  <a:srgbClr val="808080"/>
                </a:solidFill>
                <a:highlight>
                  <a:srgbClr val="1E1E1E"/>
                </a:highlight>
                <a:latin typeface="Courier New"/>
                <a:ea typeface="Courier New"/>
                <a:cs typeface="Courier New"/>
                <a:sym typeface="Courier New"/>
              </a:rPr>
              <a:t>&gt;</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form</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id</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"form"</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action</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a:t>
            </a:r>
            <a:r>
              <a:rPr lang="en" sz="1200">
                <a:solidFill>
                  <a:srgbClr val="808080"/>
                </a:solidFill>
                <a:highlight>
                  <a:srgbClr val="1E1E1E"/>
                </a:highlight>
                <a:latin typeface="Courier New"/>
                <a:ea typeface="Courier New"/>
                <a:cs typeface="Courier New"/>
                <a:sym typeface="Courier New"/>
              </a:rPr>
              <a:t>&gt;</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input</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id</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"nameF"</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class</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"input"</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autocomplete</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"cc-name"</a:t>
            </a:r>
            <a:r>
              <a:rPr lang="en" sz="1200">
                <a:solidFill>
                  <a:srgbClr val="D4D4D4"/>
                </a:solidFill>
                <a:highlight>
                  <a:srgbClr val="1E1E1E"/>
                </a:highlight>
                <a:latin typeface="Courier New"/>
                <a:ea typeface="Courier New"/>
                <a:cs typeface="Courier New"/>
                <a:sym typeface="Courier New"/>
              </a:rPr>
              <a:t> </a:t>
            </a:r>
            <a:r>
              <a:rPr lang="en" sz="1200">
                <a:solidFill>
                  <a:srgbClr val="808080"/>
                </a:solidFill>
                <a:highlight>
                  <a:srgbClr val="1E1E1E"/>
                </a:highlight>
                <a:latin typeface="Courier New"/>
                <a:ea typeface="Courier New"/>
                <a:cs typeface="Courier New"/>
                <a:sym typeface="Courier New"/>
              </a:rPr>
              <a:t>/&gt;</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input</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id</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"input"</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class</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"input"</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autocomplete</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"block"</a:t>
            </a:r>
            <a:r>
              <a:rPr lang="en" sz="1200">
                <a:solidFill>
                  <a:srgbClr val="D4D4D4"/>
                </a:solidFill>
                <a:highlight>
                  <a:srgbClr val="1E1E1E"/>
                </a:highlight>
                <a:latin typeface="Courier New"/>
                <a:ea typeface="Courier New"/>
                <a:cs typeface="Courier New"/>
                <a:sym typeface="Courier New"/>
              </a:rPr>
              <a:t> </a:t>
            </a:r>
            <a:r>
              <a:rPr lang="en" sz="1200">
                <a:solidFill>
                  <a:srgbClr val="808080"/>
                </a:solidFill>
                <a:highlight>
                  <a:srgbClr val="1E1E1E"/>
                </a:highlight>
                <a:latin typeface="Courier New"/>
                <a:ea typeface="Courier New"/>
                <a:cs typeface="Courier New"/>
                <a:sym typeface="Courier New"/>
              </a:rPr>
              <a:t>/&gt;&lt;</a:t>
            </a:r>
            <a:r>
              <a:rPr lang="en" sz="1200">
                <a:solidFill>
                  <a:srgbClr val="569CD6"/>
                </a:solidFill>
                <a:highlight>
                  <a:srgbClr val="1E1E1E"/>
                </a:highlight>
                <a:latin typeface="Courier New"/>
                <a:ea typeface="Courier New"/>
                <a:cs typeface="Courier New"/>
                <a:sym typeface="Courier New"/>
              </a:rPr>
              <a:t>button</a:t>
            </a:r>
            <a:r>
              <a:rPr lang="en" sz="1200">
                <a:solidFill>
                  <a:srgbClr val="808080"/>
                </a:solidFill>
                <a:highlight>
                  <a:srgbClr val="1E1E1E"/>
                </a:highlight>
                <a:latin typeface="Courier New"/>
                <a:ea typeface="Courier New"/>
                <a:cs typeface="Courier New"/>
                <a:sym typeface="Courier New"/>
              </a:rPr>
              <a:t>&gt;</a:t>
            </a:r>
            <a:r>
              <a:rPr lang="en" sz="1200">
                <a:solidFill>
                  <a:srgbClr val="D4D4D4"/>
                </a:solidFill>
                <a:highlight>
                  <a:srgbClr val="1E1E1E"/>
                </a:highlight>
                <a:latin typeface="Courier New"/>
                <a:ea typeface="Courier New"/>
                <a:cs typeface="Courier New"/>
                <a:sym typeface="Courier New"/>
              </a:rPr>
              <a:t>Send</a:t>
            </a: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button</a:t>
            </a:r>
            <a:r>
              <a:rPr lang="en" sz="1200">
                <a:solidFill>
                  <a:srgbClr val="808080"/>
                </a:solidFill>
                <a:highlight>
                  <a:srgbClr val="1E1E1E"/>
                </a:highlight>
                <a:latin typeface="Courier New"/>
                <a:ea typeface="Courier New"/>
                <a:cs typeface="Courier New"/>
                <a:sym typeface="Courier New"/>
              </a:rPr>
              <a:t>&gt;</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form</a:t>
            </a:r>
            <a:r>
              <a:rPr lang="en" sz="1200">
                <a:solidFill>
                  <a:srgbClr val="808080"/>
                </a:solidFill>
                <a:highlight>
                  <a:srgbClr val="1E1E1E"/>
                </a:highlight>
                <a:latin typeface="Courier New"/>
                <a:ea typeface="Courier New"/>
                <a:cs typeface="Courier New"/>
                <a:sym typeface="Courier New"/>
              </a:rPr>
              <a:t>&gt;</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body</a:t>
            </a:r>
            <a:r>
              <a:rPr lang="en" sz="1200">
                <a:solidFill>
                  <a:srgbClr val="808080"/>
                </a:solidFill>
                <a:highlight>
                  <a:srgbClr val="1E1E1E"/>
                </a:highlight>
                <a:latin typeface="Courier New"/>
                <a:ea typeface="Courier New"/>
                <a:cs typeface="Courier New"/>
                <a:sym typeface="Courier New"/>
              </a:rPr>
              <a:t>&gt;</a:t>
            </a:r>
            <a:endParaRPr sz="12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