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7" r:id="rId3"/>
    <p:sldId id="262" r:id="rId4"/>
    <p:sldId id="277" r:id="rId5"/>
    <p:sldId id="264" r:id="rId6"/>
    <p:sldId id="279" r:id="rId7"/>
    <p:sldId id="280" r:id="rId8"/>
    <p:sldId id="258" r:id="rId9"/>
    <p:sldId id="261" r:id="rId10"/>
    <p:sldId id="272" r:id="rId11"/>
    <p:sldId id="274" r:id="rId12"/>
    <p:sldId id="260" r:id="rId13"/>
    <p:sldId id="273" r:id="rId14"/>
    <p:sldId id="266" r:id="rId15"/>
    <p:sldId id="259" r:id="rId16"/>
    <p:sldId id="265" r:id="rId17"/>
    <p:sldId id="267" r:id="rId18"/>
    <p:sldId id="268" r:id="rId19"/>
    <p:sldId id="270" r:id="rId20"/>
    <p:sldId id="269" r:id="rId21"/>
    <p:sldId id="271" r:id="rId22"/>
    <p:sldId id="278" r:id="rId23"/>
    <p:sldId id="275" r:id="rId24"/>
    <p:sldId id="26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DC74-4BF1-48F7-8CAE-94C046AE8713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63B8-E038-40B9-955D-F57317299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0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DC74-4BF1-48F7-8CAE-94C046AE8713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63B8-E038-40B9-955D-F57317299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7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DC74-4BF1-48F7-8CAE-94C046AE8713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63B8-E038-40B9-955D-F57317299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6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DC74-4BF1-48F7-8CAE-94C046AE8713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63B8-E038-40B9-955D-F57317299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1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DC74-4BF1-48F7-8CAE-94C046AE8713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63B8-E038-40B9-955D-F57317299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3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DC74-4BF1-48F7-8CAE-94C046AE8713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63B8-E038-40B9-955D-F57317299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DC74-4BF1-48F7-8CAE-94C046AE8713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63B8-E038-40B9-955D-F57317299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08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DC74-4BF1-48F7-8CAE-94C046AE8713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63B8-E038-40B9-955D-F57317299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0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DC74-4BF1-48F7-8CAE-94C046AE8713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63B8-E038-40B9-955D-F57317299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9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DC74-4BF1-48F7-8CAE-94C046AE8713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63B8-E038-40B9-955D-F57317299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8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DC74-4BF1-48F7-8CAE-94C046AE8713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63B8-E038-40B9-955D-F57317299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1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C74-4BF1-48F7-8CAE-94C046AE8713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C63B8-E038-40B9-955D-F57317299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9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image" Target="../media/image230.png"/><Relationship Id="rId7" Type="http://schemas.openxmlformats.org/officeDocument/2006/relationships/image" Target="../media/image27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10" Type="http://schemas.openxmlformats.org/officeDocument/2006/relationships/image" Target="../media/image300.png"/><Relationship Id="rId4" Type="http://schemas.openxmlformats.org/officeDocument/2006/relationships/image" Target="../media/image240.png"/><Relationship Id="rId9" Type="http://schemas.openxmlformats.org/officeDocument/2006/relationships/image" Target="../media/image29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image" Target="../media/image230.png"/><Relationship Id="rId7" Type="http://schemas.openxmlformats.org/officeDocument/2006/relationships/image" Target="../media/image27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10" Type="http://schemas.openxmlformats.org/officeDocument/2006/relationships/image" Target="../media/image31.png"/><Relationship Id="rId4" Type="http://schemas.openxmlformats.org/officeDocument/2006/relationships/image" Target="../media/image240.png"/><Relationship Id="rId9" Type="http://schemas.openxmlformats.org/officeDocument/2006/relationships/image" Target="../media/image29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how-exactly-umap-works-13e3040e1668" TargetMode="External"/><Relationship Id="rId2" Type="http://schemas.openxmlformats.org/officeDocument/2006/relationships/hyperlink" Target="https://satijalab.org/seura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7" Type="http://schemas.openxmlformats.org/officeDocument/2006/relationships/image" Target="../media/image267.png"/><Relationship Id="rId12" Type="http://schemas.openxmlformats.org/officeDocument/2006/relationships/image" Target="../media/image6.png"/><Relationship Id="rId2" Type="http://schemas.openxmlformats.org/officeDocument/2006/relationships/image" Target="../media/image2610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5.png"/><Relationship Id="rId11" Type="http://schemas.openxmlformats.org/officeDocument/2006/relationships/image" Target="../media/image272.png"/><Relationship Id="rId5" Type="http://schemas.openxmlformats.org/officeDocument/2006/relationships/image" Target="../media/image264.png"/><Relationship Id="rId15" Type="http://schemas.openxmlformats.org/officeDocument/2006/relationships/image" Target="../media/image9.png"/><Relationship Id="rId10" Type="http://schemas.openxmlformats.org/officeDocument/2006/relationships/image" Target="../media/image271.png"/><Relationship Id="rId1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2610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5.png"/><Relationship Id="rId11" Type="http://schemas.openxmlformats.org/officeDocument/2006/relationships/image" Target="../media/image15.png"/><Relationship Id="rId5" Type="http://schemas.openxmlformats.org/officeDocument/2006/relationships/image" Target="../media/image264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70.png"/><Relationship Id="rId7" Type="http://schemas.openxmlformats.org/officeDocument/2006/relationships/image" Target="../media/image1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Relationship Id="rId9" Type="http://schemas.openxmlformats.org/officeDocument/2006/relationships/image" Target="../media/image1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Machine learning ideas in </a:t>
            </a:r>
            <a:b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Seurat packages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Jan/16/2020</a:t>
            </a:r>
          </a:p>
          <a:p>
            <a:r>
              <a:rPr lang="en-US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Sunho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Park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289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Graph clustering 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4691" y="1895294"/>
                <a:ext cx="11014166" cy="4627426"/>
              </a:xfrm>
            </p:spPr>
            <p:txBody>
              <a:bodyPr>
                <a:normAutofit fontScale="925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Modularity</a:t>
                </a:r>
              </a:p>
              <a:p>
                <a:pPr lvl="1"/>
                <a:r>
                  <a:rPr lang="en-US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Measurement of the strength of partitioning modules into modules (clusters)</a:t>
                </a:r>
              </a:p>
              <a:p>
                <a:pPr marL="457200" lvl="1" indent="0">
                  <a:buNone/>
                </a:pPr>
                <a:endParaRPr lang="en-US" i="1" dirty="0" smtClean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0" i="1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b="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degree of the node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b="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and</a:t>
                </a:r>
                <a:r>
                  <a:rPr lang="en-US" i="1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: probability 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of an edge existing between</a:t>
                </a:r>
                <a:r>
                  <a:rPr lang="en-US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 in the random null model</a:t>
                </a:r>
              </a:p>
              <a:p>
                <a:pPr lvl="2"/>
                <a:r>
                  <a:rPr lang="en-US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the fraction of the edges inside cluster minus the expected fraction if edges were distributed at random</a:t>
                </a:r>
              </a:p>
              <a:p>
                <a:pPr lvl="2"/>
                <a:endParaRPr lang="en-US" dirty="0" smtClean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1"/>
                <a:r>
                  <a:rPr lang="en-US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The high modularity means that there are dense connections between the nodes in the same cluster but sparse connections between nodes in different clusters</a:t>
                </a:r>
              </a:p>
              <a:p>
                <a:pPr marL="0" indent="0">
                  <a:buNone/>
                </a:pPr>
                <a:endParaRPr lang="en-US" sz="1200" dirty="0" smtClean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4691" y="1895294"/>
                <a:ext cx="11014166" cy="4627426"/>
              </a:xfrm>
              <a:blipFill rotWithShape="0">
                <a:blip r:embed="rId2"/>
                <a:stretch>
                  <a:fillRect l="-830" t="-2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201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Graph clustering 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7118" y="1448609"/>
                <a:ext cx="11589850" cy="4627426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Modularity</a:t>
                </a:r>
                <a:endParaRPr lang="en-US" i="1" dirty="0" smtClean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457200" lvl="1" indent="0">
                  <a:buNone/>
                </a:pPr>
                <a:r>
                  <a:rPr lang="en-US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The high modularity means that there are dense connections between the nodes in the same cluster but sparse connections between nodes in different clusters</a:t>
                </a:r>
              </a:p>
              <a:p>
                <a:pPr lvl="2"/>
                <a:endParaRPr lang="en-US" dirty="0" smtClean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1200" dirty="0" smtClean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118" y="1448609"/>
                <a:ext cx="11589850" cy="4627426"/>
              </a:xfrm>
              <a:blipFill rotWithShape="0">
                <a:blip r:embed="rId2"/>
                <a:stretch>
                  <a:fillRect l="-947" t="-2372" r="-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8" name="Group 117"/>
          <p:cNvGrpSpPr/>
          <p:nvPr/>
        </p:nvGrpSpPr>
        <p:grpSpPr>
          <a:xfrm>
            <a:off x="6292688" y="3604864"/>
            <a:ext cx="3877056" cy="1415270"/>
            <a:chOff x="6699367" y="4022729"/>
            <a:chExt cx="4654433" cy="1415270"/>
          </a:xfrm>
        </p:grpSpPr>
        <p:sp>
          <p:nvSpPr>
            <p:cNvPr id="83" name="Oval 82"/>
            <p:cNvSpPr/>
            <p:nvPr/>
          </p:nvSpPr>
          <p:spPr>
            <a:xfrm>
              <a:off x="6699367" y="4520158"/>
              <a:ext cx="182880" cy="18288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7709562" y="4022729"/>
              <a:ext cx="182880" cy="18288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8464748" y="4461775"/>
              <a:ext cx="182880" cy="18288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7542728" y="5036596"/>
              <a:ext cx="182880" cy="18288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10356669" y="4394553"/>
              <a:ext cx="182880" cy="18288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11170920" y="4720679"/>
              <a:ext cx="182880" cy="18288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10425249" y="5255119"/>
              <a:ext cx="182880" cy="18288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stCxn id="83" idx="6"/>
              <a:endCxn id="84" idx="3"/>
            </p:cNvCxnSpPr>
            <p:nvPr/>
          </p:nvCxnSpPr>
          <p:spPr>
            <a:xfrm flipV="1">
              <a:off x="6882247" y="4178827"/>
              <a:ext cx="854097" cy="4327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endCxn id="86" idx="1"/>
            </p:cNvCxnSpPr>
            <p:nvPr/>
          </p:nvCxnSpPr>
          <p:spPr>
            <a:xfrm>
              <a:off x="6882247" y="4630536"/>
              <a:ext cx="687263" cy="4328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6" idx="7"/>
              <a:endCxn id="85" idx="3"/>
            </p:cNvCxnSpPr>
            <p:nvPr/>
          </p:nvCxnSpPr>
          <p:spPr>
            <a:xfrm flipV="1">
              <a:off x="7698826" y="4617873"/>
              <a:ext cx="792704" cy="4455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84" idx="5"/>
              <a:endCxn id="85" idx="1"/>
            </p:cNvCxnSpPr>
            <p:nvPr/>
          </p:nvCxnSpPr>
          <p:spPr>
            <a:xfrm>
              <a:off x="7865660" y="4178827"/>
              <a:ext cx="625870" cy="3097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83" idx="6"/>
              <a:endCxn id="85" idx="2"/>
            </p:cNvCxnSpPr>
            <p:nvPr/>
          </p:nvCxnSpPr>
          <p:spPr>
            <a:xfrm flipV="1">
              <a:off x="6882247" y="4553215"/>
              <a:ext cx="1582501" cy="583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89" idx="1"/>
              <a:endCxn id="87" idx="4"/>
            </p:cNvCxnSpPr>
            <p:nvPr/>
          </p:nvCxnSpPr>
          <p:spPr>
            <a:xfrm flipH="1" flipV="1">
              <a:off x="10448109" y="4577433"/>
              <a:ext cx="3922" cy="7044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endCxn id="88" idx="3"/>
            </p:cNvCxnSpPr>
            <p:nvPr/>
          </p:nvCxnSpPr>
          <p:spPr>
            <a:xfrm flipV="1">
              <a:off x="10523277" y="4876777"/>
              <a:ext cx="674425" cy="4330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endCxn id="88" idx="1"/>
            </p:cNvCxnSpPr>
            <p:nvPr/>
          </p:nvCxnSpPr>
          <p:spPr>
            <a:xfrm>
              <a:off x="10468702" y="4481862"/>
              <a:ext cx="729000" cy="2655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85" idx="6"/>
              <a:endCxn id="87" idx="2"/>
            </p:cNvCxnSpPr>
            <p:nvPr/>
          </p:nvCxnSpPr>
          <p:spPr>
            <a:xfrm flipV="1">
              <a:off x="8647628" y="4485993"/>
              <a:ext cx="1709041" cy="672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84" idx="4"/>
              <a:endCxn id="86" idx="0"/>
            </p:cNvCxnSpPr>
            <p:nvPr/>
          </p:nvCxnSpPr>
          <p:spPr>
            <a:xfrm flipH="1">
              <a:off x="7634168" y="4205609"/>
              <a:ext cx="166834" cy="8309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791236" y="3703303"/>
            <a:ext cx="3880866" cy="1173017"/>
            <a:chOff x="705975" y="3988564"/>
            <a:chExt cx="4654433" cy="1415270"/>
          </a:xfrm>
        </p:grpSpPr>
        <p:sp>
          <p:nvSpPr>
            <p:cNvPr id="5" name="Oval 4"/>
            <p:cNvSpPr/>
            <p:nvPr/>
          </p:nvSpPr>
          <p:spPr>
            <a:xfrm>
              <a:off x="705975" y="4485993"/>
              <a:ext cx="182880" cy="1828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716170" y="3988564"/>
              <a:ext cx="182880" cy="1828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471356" y="4427610"/>
              <a:ext cx="182880" cy="18288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549336" y="5002431"/>
              <a:ext cx="182880" cy="18288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363277" y="4360388"/>
              <a:ext cx="182880" cy="18288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177528" y="4686514"/>
              <a:ext cx="182880" cy="18288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431857" y="5220954"/>
              <a:ext cx="182880" cy="18288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5" idx="6"/>
              <a:endCxn id="6" idx="3"/>
            </p:cNvCxnSpPr>
            <p:nvPr/>
          </p:nvCxnSpPr>
          <p:spPr>
            <a:xfrm flipV="1">
              <a:off x="888855" y="4144662"/>
              <a:ext cx="854097" cy="4327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8" idx="1"/>
            </p:cNvCxnSpPr>
            <p:nvPr/>
          </p:nvCxnSpPr>
          <p:spPr>
            <a:xfrm>
              <a:off x="888855" y="4596371"/>
              <a:ext cx="687263" cy="4328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8" idx="7"/>
              <a:endCxn id="7" idx="3"/>
            </p:cNvCxnSpPr>
            <p:nvPr/>
          </p:nvCxnSpPr>
          <p:spPr>
            <a:xfrm flipV="1">
              <a:off x="1705434" y="4583708"/>
              <a:ext cx="792704" cy="4455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6" idx="5"/>
              <a:endCxn id="7" idx="1"/>
            </p:cNvCxnSpPr>
            <p:nvPr/>
          </p:nvCxnSpPr>
          <p:spPr>
            <a:xfrm>
              <a:off x="1872268" y="4144662"/>
              <a:ext cx="625870" cy="3097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5" idx="6"/>
              <a:endCxn id="7" idx="2"/>
            </p:cNvCxnSpPr>
            <p:nvPr/>
          </p:nvCxnSpPr>
          <p:spPr>
            <a:xfrm flipV="1">
              <a:off x="888855" y="4519050"/>
              <a:ext cx="1582501" cy="583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1" idx="1"/>
              <a:endCxn id="9" idx="4"/>
            </p:cNvCxnSpPr>
            <p:nvPr/>
          </p:nvCxnSpPr>
          <p:spPr>
            <a:xfrm flipH="1" flipV="1">
              <a:off x="4454717" y="4543268"/>
              <a:ext cx="3922" cy="7044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20" idx="3"/>
            </p:cNvCxnSpPr>
            <p:nvPr/>
          </p:nvCxnSpPr>
          <p:spPr>
            <a:xfrm flipV="1">
              <a:off x="4529885" y="4842612"/>
              <a:ext cx="674425" cy="4330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endCxn id="20" idx="1"/>
            </p:cNvCxnSpPr>
            <p:nvPr/>
          </p:nvCxnSpPr>
          <p:spPr>
            <a:xfrm>
              <a:off x="4475310" y="4447697"/>
              <a:ext cx="729000" cy="2655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7" idx="6"/>
              <a:endCxn id="9" idx="2"/>
            </p:cNvCxnSpPr>
            <p:nvPr/>
          </p:nvCxnSpPr>
          <p:spPr>
            <a:xfrm flipV="1">
              <a:off x="2654236" y="4451828"/>
              <a:ext cx="1709041" cy="672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" idx="4"/>
              <a:endCxn id="8" idx="0"/>
            </p:cNvCxnSpPr>
            <p:nvPr/>
          </p:nvCxnSpPr>
          <p:spPr>
            <a:xfrm flipH="1">
              <a:off x="1640776" y="4171444"/>
              <a:ext cx="166834" cy="8309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782218" y="5580086"/>
            <a:ext cx="3880866" cy="1173017"/>
            <a:chOff x="705975" y="3988564"/>
            <a:chExt cx="4654433" cy="1415270"/>
          </a:xfrm>
        </p:grpSpPr>
        <p:sp>
          <p:nvSpPr>
            <p:cNvPr id="120" name="Oval 119"/>
            <p:cNvSpPr/>
            <p:nvPr/>
          </p:nvSpPr>
          <p:spPr>
            <a:xfrm>
              <a:off x="705975" y="4485993"/>
              <a:ext cx="182880" cy="1828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1716170" y="3988564"/>
              <a:ext cx="182880" cy="1828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2471356" y="4427610"/>
              <a:ext cx="182880" cy="18288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1549336" y="5002431"/>
              <a:ext cx="182880" cy="1828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4363277" y="4360388"/>
              <a:ext cx="182880" cy="18288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177528" y="4686514"/>
              <a:ext cx="182880" cy="18288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4431857" y="5220954"/>
              <a:ext cx="182880" cy="18288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/>
            <p:cNvCxnSpPr>
              <a:stCxn id="120" idx="6"/>
              <a:endCxn id="121" idx="3"/>
            </p:cNvCxnSpPr>
            <p:nvPr/>
          </p:nvCxnSpPr>
          <p:spPr>
            <a:xfrm flipV="1">
              <a:off x="888855" y="4144662"/>
              <a:ext cx="854097" cy="4327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endCxn id="123" idx="1"/>
            </p:cNvCxnSpPr>
            <p:nvPr/>
          </p:nvCxnSpPr>
          <p:spPr>
            <a:xfrm>
              <a:off x="888855" y="4596371"/>
              <a:ext cx="687263" cy="4328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23" idx="7"/>
              <a:endCxn id="122" idx="3"/>
            </p:cNvCxnSpPr>
            <p:nvPr/>
          </p:nvCxnSpPr>
          <p:spPr>
            <a:xfrm flipV="1">
              <a:off x="1705434" y="4583708"/>
              <a:ext cx="792704" cy="4455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121" idx="5"/>
              <a:endCxn id="122" idx="1"/>
            </p:cNvCxnSpPr>
            <p:nvPr/>
          </p:nvCxnSpPr>
          <p:spPr>
            <a:xfrm>
              <a:off x="1872268" y="4144662"/>
              <a:ext cx="625870" cy="3097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20" idx="6"/>
              <a:endCxn id="122" idx="2"/>
            </p:cNvCxnSpPr>
            <p:nvPr/>
          </p:nvCxnSpPr>
          <p:spPr>
            <a:xfrm flipV="1">
              <a:off x="888855" y="4519050"/>
              <a:ext cx="1582501" cy="583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26" idx="1"/>
              <a:endCxn id="124" idx="4"/>
            </p:cNvCxnSpPr>
            <p:nvPr/>
          </p:nvCxnSpPr>
          <p:spPr>
            <a:xfrm flipH="1" flipV="1">
              <a:off x="4454717" y="4543268"/>
              <a:ext cx="3922" cy="7044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endCxn id="125" idx="3"/>
            </p:cNvCxnSpPr>
            <p:nvPr/>
          </p:nvCxnSpPr>
          <p:spPr>
            <a:xfrm flipV="1">
              <a:off x="4529885" y="4842612"/>
              <a:ext cx="674425" cy="4330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endCxn id="125" idx="1"/>
            </p:cNvCxnSpPr>
            <p:nvPr/>
          </p:nvCxnSpPr>
          <p:spPr>
            <a:xfrm>
              <a:off x="4475310" y="4447697"/>
              <a:ext cx="729000" cy="2655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22" idx="6"/>
              <a:endCxn id="124" idx="2"/>
            </p:cNvCxnSpPr>
            <p:nvPr/>
          </p:nvCxnSpPr>
          <p:spPr>
            <a:xfrm flipV="1">
              <a:off x="2654236" y="4451828"/>
              <a:ext cx="1709041" cy="672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21" idx="4"/>
              <a:endCxn id="123" idx="0"/>
            </p:cNvCxnSpPr>
            <p:nvPr/>
          </p:nvCxnSpPr>
          <p:spPr>
            <a:xfrm flipH="1">
              <a:off x="1640776" y="4171444"/>
              <a:ext cx="166834" cy="8309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/>
          <p:cNvGrpSpPr/>
          <p:nvPr/>
        </p:nvGrpSpPr>
        <p:grpSpPr>
          <a:xfrm>
            <a:off x="6437959" y="5516308"/>
            <a:ext cx="3880866" cy="1173017"/>
            <a:chOff x="705975" y="3988564"/>
            <a:chExt cx="4654433" cy="1415270"/>
          </a:xfrm>
        </p:grpSpPr>
        <p:sp>
          <p:nvSpPr>
            <p:cNvPr id="138" name="Oval 137"/>
            <p:cNvSpPr/>
            <p:nvPr/>
          </p:nvSpPr>
          <p:spPr>
            <a:xfrm>
              <a:off x="705975" y="4485993"/>
              <a:ext cx="182880" cy="1828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1716170" y="3988564"/>
              <a:ext cx="182880" cy="1828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2471356" y="4427610"/>
              <a:ext cx="182880" cy="1828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1549336" y="5002431"/>
              <a:ext cx="182880" cy="1828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4363277" y="4360388"/>
              <a:ext cx="182880" cy="18288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5177528" y="4686514"/>
              <a:ext cx="182880" cy="18288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4431857" y="5220954"/>
              <a:ext cx="182880" cy="18288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" name="Straight Connector 144"/>
            <p:cNvCxnSpPr>
              <a:stCxn id="138" idx="6"/>
              <a:endCxn id="139" idx="3"/>
            </p:cNvCxnSpPr>
            <p:nvPr/>
          </p:nvCxnSpPr>
          <p:spPr>
            <a:xfrm flipV="1">
              <a:off x="888855" y="4144662"/>
              <a:ext cx="854097" cy="4327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>
              <a:endCxn id="141" idx="1"/>
            </p:cNvCxnSpPr>
            <p:nvPr/>
          </p:nvCxnSpPr>
          <p:spPr>
            <a:xfrm>
              <a:off x="888855" y="4596371"/>
              <a:ext cx="687263" cy="4328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stCxn id="141" idx="7"/>
              <a:endCxn id="140" idx="3"/>
            </p:cNvCxnSpPr>
            <p:nvPr/>
          </p:nvCxnSpPr>
          <p:spPr>
            <a:xfrm flipV="1">
              <a:off x="1705434" y="4583708"/>
              <a:ext cx="792704" cy="4455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139" idx="5"/>
              <a:endCxn id="140" idx="1"/>
            </p:cNvCxnSpPr>
            <p:nvPr/>
          </p:nvCxnSpPr>
          <p:spPr>
            <a:xfrm>
              <a:off x="1872268" y="4144662"/>
              <a:ext cx="625870" cy="3097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>
              <a:stCxn id="138" idx="6"/>
              <a:endCxn id="140" idx="2"/>
            </p:cNvCxnSpPr>
            <p:nvPr/>
          </p:nvCxnSpPr>
          <p:spPr>
            <a:xfrm flipV="1">
              <a:off x="888855" y="4519050"/>
              <a:ext cx="1582501" cy="583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stCxn id="144" idx="1"/>
              <a:endCxn id="142" idx="4"/>
            </p:cNvCxnSpPr>
            <p:nvPr/>
          </p:nvCxnSpPr>
          <p:spPr>
            <a:xfrm flipH="1" flipV="1">
              <a:off x="4454717" y="4543268"/>
              <a:ext cx="3922" cy="7044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>
              <a:endCxn id="143" idx="3"/>
            </p:cNvCxnSpPr>
            <p:nvPr/>
          </p:nvCxnSpPr>
          <p:spPr>
            <a:xfrm flipV="1">
              <a:off x="4529885" y="4842612"/>
              <a:ext cx="674425" cy="4330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>
              <a:endCxn id="143" idx="1"/>
            </p:cNvCxnSpPr>
            <p:nvPr/>
          </p:nvCxnSpPr>
          <p:spPr>
            <a:xfrm>
              <a:off x="4475310" y="4447697"/>
              <a:ext cx="729000" cy="2655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stCxn id="140" idx="6"/>
              <a:endCxn id="142" idx="2"/>
            </p:cNvCxnSpPr>
            <p:nvPr/>
          </p:nvCxnSpPr>
          <p:spPr>
            <a:xfrm flipV="1">
              <a:off x="2654236" y="4451828"/>
              <a:ext cx="1709041" cy="672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>
              <a:stCxn id="139" idx="4"/>
              <a:endCxn id="141" idx="0"/>
            </p:cNvCxnSpPr>
            <p:nvPr/>
          </p:nvCxnSpPr>
          <p:spPr>
            <a:xfrm flipH="1">
              <a:off x="1640776" y="4171444"/>
              <a:ext cx="166834" cy="8309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1"/>
          <p:nvPr/>
        </p:nvSpPr>
        <p:spPr>
          <a:xfrm>
            <a:off x="7539342" y="6482740"/>
            <a:ext cx="1773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optimal partition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1662664" y="6549389"/>
            <a:ext cx="2177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Sub-optimal partition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7656465" y="4840668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cluster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1268134" y="4964105"/>
            <a:ext cx="251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of clusters = # of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Clustering on graphs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Louvain algorithm</a:t>
            </a:r>
          </a:p>
          <a:p>
            <a:pPr lvl="1"/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greedily maximizes the modularity score by using an agglomerative approach</a:t>
            </a:r>
          </a:p>
          <a:p>
            <a:pPr lvl="1"/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one of the fastest modularity-based algorithms and scalable 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7908" y="3090970"/>
            <a:ext cx="9144000" cy="361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97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Clustering on graphs (Louvain algorithm)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0" y="6378761"/>
            <a:ext cx="6222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Figure: </a:t>
            </a:r>
            <a:r>
              <a:rPr lang="pt-BR" sz="1400" dirty="0"/>
              <a:t>Mário </a:t>
            </a:r>
            <a:r>
              <a:rPr lang="pt-BR" sz="1400" dirty="0" smtClean="0"/>
              <a:t>Cordeiro et al., </a:t>
            </a:r>
            <a:r>
              <a:rPr lang="en-US" sz="1400" dirty="0" smtClean="0"/>
              <a:t>“Dynamic </a:t>
            </a:r>
            <a:r>
              <a:rPr lang="en-US" sz="1400" dirty="0"/>
              <a:t>community detection in evolving networks </a:t>
            </a:r>
            <a:endParaRPr lang="en-US" sz="1400" dirty="0" smtClean="0"/>
          </a:p>
          <a:p>
            <a:r>
              <a:rPr lang="en-US" sz="1400" dirty="0" smtClean="0"/>
              <a:t>using </a:t>
            </a:r>
            <a:r>
              <a:rPr lang="en-US" sz="1400" dirty="0"/>
              <a:t>locality modularity </a:t>
            </a:r>
            <a:r>
              <a:rPr lang="en-US" sz="1400" dirty="0" smtClean="0"/>
              <a:t>optimization”, Social </a:t>
            </a:r>
            <a:r>
              <a:rPr lang="en-US" sz="1400" dirty="0"/>
              <a:t>Network Analysis and </a:t>
            </a:r>
            <a:r>
              <a:rPr lang="en-US" sz="1400" dirty="0" smtClean="0"/>
              <a:t>Mining, 2016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621280" y="1929295"/>
            <a:ext cx="1584960" cy="844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ig. 1 The original Louvain algorithm st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392" y="2255570"/>
            <a:ext cx="7067550" cy="3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418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type identification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042" y="2400391"/>
            <a:ext cx="7832408" cy="4351338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Identify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43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Cell type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Clustering step</a:t>
            </a:r>
          </a:p>
          <a:p>
            <a:pPr lvl="1"/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Find sub-groups in single-cell data using any clustering methods (e.g., Louvain algorithm)</a:t>
            </a:r>
          </a:p>
          <a:p>
            <a:pPr lvl="1"/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Assignment step</a:t>
            </a:r>
          </a:p>
          <a:p>
            <a:pPr lvl="1"/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Marker identification: finding differently expressed genes in a cluster compared to other cells (or to those in other clusters)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Assigning cell type identity to clusters by matching marker genes with known  marker-gene signatures of cell types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51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Cell type identification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00200" y="6519446"/>
            <a:ext cx="2591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credit: Seurat package</a:t>
            </a:r>
            <a:endParaRPr lang="en-US" sz="16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063" y="2196820"/>
            <a:ext cx="6091873" cy="4351338"/>
          </a:xfrm>
        </p:spPr>
      </p:pic>
      <p:sp>
        <p:nvSpPr>
          <p:cNvPr id="9" name="AutoShape 6" descr="data:image/png;base64,iVBORw0KGgoAAAANSUhEUgAABUAAAAPACAIAAAB7BESOAAAACXBIWXMAAB2HAAAdhwGP5fFlAAAgAElEQVR4nOzdd3wU1d7H8TNbkt1NT0gISUgIkIQemgKCShcbglwVEK7l8YKVckWKihUpV6ygXixXsaMiiqIIShFQkF5CCSGEhJBOenaTLfP8sRBDNrvpZeDz/uvsmTNzfstLXvLdmTlHkmVZAAAAAACAlk3V3AUAAAAAAIDqEeABAAAAAFAAAjwAAAAAAApAgAcAAAAAQAEI8AAAAAAAKAABHgAAAAAABSDAAwAAAACgAAR4AAAAAAAUgAAPAAAAAIACEOABAAAAAFAAAjwAAAAAAApAgAcAAAAAQAEI8AAAAAAAKAABHgAAAAAABSDAAwAAAACgAAR4AAAAAAAUgADf6Hbv3t23b9++ffsuXry4uWsBAAAAACiVprkLuPwVFhbu3btXCNGvX7/mrgUAAAAAoFTcgQcAAAAAQAEI8AAAAAAAKAABHgAAAAAABSDAAwAAAACgAAR4AAAAAAAUgAAPAAAAAIACEOABAAAAAFAAAjwAAAAAAApAgAcAAAAAQAEI8AAAAAAAKAABHgAAAAAABSDAAwAAAACgAAR4AAAAAAAUgAAPAAAAAIACEOABAAAAAFAAAjwAAAAAAApAgAcAAAAAQAEI8AAAAAAAKAABHgAAAAAABSDAAwAAAACgAAR4AAAAAAAUgAAPAAAAAIACEOABAAAAAFAAAjwAAAAAAApAgAcAAAAAQAEI8AAAAAAAKAABHgAAAAAABSDAAwAAAACgAAR4AAAAAAAUgAAPAAAAAIACEOABAAAAAFAAAjwAAAAAAApAgAcAAAAAQAEI8IAQQhRZjUeKEvMtRc1dCAAAAABUTdPcBQDNzCJbZ59cvjz5G7NskSTJQ6XzUBuG+fdZGPVQhC64uasDAAAAgAsI8LhCGW2lLyd99l3m1mRTRo45394py3KR1VhkLfk8fcMf+Yf39//YV+Pp7AolVtPBooQym7mXV7S3xqOpCgcAAABwhSLA40okC3nCoWe+z/rdyXFJCJFkTPvo3LoZ4XdVOeKXnF33xy04V5othPDTei3vNGti8MjGKhcAAAAACPC4Mv2Rd9h5ev/bkaJTlXoKLSUvn/lsQ86uvQXHLbLV3plrLrwvbkE3z/Y9PDs2fK0AAAAAIIQgwOMKZLKV/Zi9vSYj2+naVDpx0O6ph4oSHEeW2czfZmwhwAMAAABoPAR4XA6yyvLUkspf613tyO8yf3/g6MLyl95d0KvdxwePqNjzQeraKtO73Y78Q/sL43t5RdekYAAAAACoLQI8lG1H3qGpx5bEFSUKIXp7xQS7B+wvjHeTNDcHDnyhw78CtD4VBx8rTrrr0FNlsqUmV9ZJ7karaUvuvi4ekUFufkKIfYUnXIz/NWd375x7hgdctbrHIta0AwAAANDgCPBQng05uzad3+um0vbxjrn3yIt5Fzdv31d4QhReGPN2yupfc3ZPDB7ZTt9mTOB132Zt+TFrx8HChBqmdyFErqWgx87JQgitpHk8YuKiqIcCtX7VnvVrzu6pxxZ/0f1F+8f0spznT32wLe+gTuU2JvC6x9tN1Kvca/t9AQAAAEAQ4KE498Ut+OjcOntbEkJ2PjK+JPm5xPeFEO4qt1JbWZ1nNMuWxUkfR+rbjAm6bumZz6yyrfyQRlJbZZt8aRXfZGz+vLssCSnfUnTNX1NOG8/Z+/cWHP8j//C6Xq9IQnI947eZWz5I/SGrLDfWK+rJyHsi9SF1Lh4AAADAZUPV3AUAtbAmc2t5ehcu03tF9Unv5b5I39jDs+O4oKEaldreE+wW8FWPl2SHKiyydcKhZ2Qh//fsmvL0bvdz9p/bcg+6nmhx0sfjDs77KfuP3QXH3k9d22vnPYnG1PrXDwAAAEDpCPBQkq25+xvv4u4qrYujZ0sze/w56auMXy02qxBCI6lfjZl+W+C1KqmK2+mrMn5dlLTyi7SNjocOFMa7mCW7LH9+wrsVe/ItRc+ceq9GXwAAAADAZY1H6KEk1Tx6Xj+lNvP8yPv1and/rfejx5eWb/Ne7lSFO+EW2Xpf3ItvJq9SSxqbbHa82tMn33W8OS+ECNUFVjl7mc08N+HtZWe+tojK8+4tOF67bwIAAADgcsQdeCjJUP++lXpUkmqofx9vjYev1ksl1fe/59VZm6aGjZkaNuapyHsr9nuo9efNBZUGl9rMO/PjzLYq0rsQosr03sa91RC/PlWOn3/q3dfOfOmY3oUQ9jXwAQAAAFzhuAOPlm5XftzKcz/lmPN7e8c80vYf/wq97b3U78uPykLecn6/j8bDXXLzcHM/V5pTZXIuJ0mSLDsdcLQo6YZ90301XvmWopH+V5fYSnPM+X28Ow306fHQ8f/U84uEuQd9HftSlZvVy0Ku+KUqGeLXu55TAwAAALgMEODRor2X+v3Uo0vsmfyrjN9WnP3u1ajpP+fsPGvKsA+QZVkWcq6lsPyUCF0bo82UWZZb6VKSkAb4dnu389yP035enbH5bGlmaVU3z/dUeF491D3wwICPW2l9px5bUv/vkmbO/jpjUx/vTlqp8t+7fEtxrrmwyrOEEC+e/qjIaloa/Vj9awAAAACgXDxCj5arwFI8/fhrFe+onzaeG3toTnl6r9IZU5pjehdCyEL+I+/wnYeeXpb89SljapXpvZLU0qylSZ8LIfIvbjXvmiRJ94fcuiTqEamqle2sNturZ76otEadna/GM8S9lbPL2mTbK2c+/zJ9Y6nNbLu4iZ0s5EJLSU2qAgAAAHB54A48Wq4DhSeNttKGvebR4tO1Gr+v8IQQop9311Xpv1Y7WJbllefWhRtah7kHppgyqxyzIvW7RVEP2beCL7OZs8x5oe6BQoin29/38LGXXVz8keNLJx15Tqdyvy3wWm+Nx6dp64usxghd8Isdp4S6B36X+bvRVjrIN7aXV7TRVtrNs72HWl+rbwoAAACghSPAo+Wq8j52E2vt5i+EeKjt7R+lrTtUmFDteKuwnS5JczEgz1yYay7USppZJ5f9L/UHi2zVq9zHBw9/t8s8d8nt1eQvTpWcDXLzTzalVzrRvopesdX4efqG8s4zpvR/HnlRXHxI4f3UtfaGr8bz1Zjp94XcUpvvCgAAAKBFI8Cj2eRbilJMmZH6NvZ7xb+e3/36mVUnjSmBGt97Q2653r/XhEPz63BZlSTZnC9T55q3xqPAUlyx547WQ9dl7/j3iTfjS5LVkjrQzTe9NKduFy9nUOv+L+6l8hxutJV+eG7d9txDh6759P7QW4QQp43n2m8fV+PrVfFl8yxF/zq6KMYQcY1v93pWCwAAAKCFIMCjGZRYTdNOvPrhuXU22eam0k4Pv7OTod3/HX3JfjReJO/IP6SW1FaHndhros7p3V5YqC4w1ZQlhHBXaZ9t/0BrN/9rdz9oli1CCKtsTS/NaatrneLyJfxqHSlO/CJ9Y6XOk8aUgbunqIQqyM3vjuCh9bm+nVW2fZm+kQAPAAAAXDYI8GgGj8e/+UHqD/Z2mc38ctJnWkldaUzd0ntFKiHZXG4p58giW8+ZslSSqotH5LJO/x7s1/u+uAX29F4uxZSxqOPDfxXE5VmK+vt0/Sztl+Ta5HlJSLNOLKtyr7t9BSfsjZ+y/6hV2c6cLa36PXwAAAAASsQq9GhqFtn6cdrPlTrN9Y7rF/0djKtN7ws6Tq3yfJtsO1J06u7Dz2aV5Z0sSXEc09EQ+m3s4k19li/s+NCqHgvaOF9Avqrry1tz91U7zL7KXT319Iqu/0UAAAAAtBAEeDQFm2z7OmPTrPhlL53+6I+8QyVWU6NNVdPcKwnpvbNrXQw4V5p97e6pOrWb46FOHu3K2/19up24ZtXcyMm1KbJ6spANal2Vh4YF9Hm47ThfjacQIlLf5oHQMe4qreOwMF3QI21r/iI9AAAAgJaOR+jR6MyyZdS+mZvO77F/1EoaT7WhyFq+h7lc89RdkVTl6m01Jgv5jMnVcvFCiBMlySdKkjWS2lLhAYG2utZxxYldPSPLb5J7aQydPSLrUUvVlnV6/JNzP2/J3SuEKP8jCnYL+LnX61pJ092zw/xTK04b01ae+yHEPTDYLaC1u1+CMfWsKVMtSSP9+78SMy1A69PgVQEAAABoLgR4NLo3k78qT+9CCLNssdpsFY7X8Vnx6tJ7PQP+3wxqXUdD2P6CePuL6ymmjPGH5n8X/PsX3V8oH9PHO0YSUpVvttdZF49263q9MmTvI3/lH7X3qCW1QaN79PgrXT0ip594zd5plq1nTOlnLt127uvM32QhvxYzI6Q2j/cDAAAAaMl4hB6NaG/B8fdSv6+4b7mdTbZVOd41laQSQujV7p4afQ2Gy7UK8IN8ezg7VGApnhVxd6Vw/mX6xh+ytgshcs2F76euHbN/TsOmdx+NZzt9yLOn3i+zWdrrQ+2v2Vtla2JJ6rtnv5t18k3Xp9tk+auM33rvvCe97MKmd4nG1I/Tfv4ifeO50uwGrBMAAABAk+EOPBqFTbbdvP/x9Tk7G/Ca/by7fNj16WD3AN/NI2p2Ri3u7V/v13t73qEqD2klzbHiJMf+H7K2u0maSUeezzbn1XwiZyrewNep3D7o+tRN+2buL4yvcrDZVqM1/zLKzr+U+NGyTo+/nPTZUwn/tS+n76HWv9Vp1j0hN9W/ZgAAAABNiTvwaBh5lqK9BcftUdYm2/r99UDDpnchxJ/5R4btfaxMNvtrvRv2yp5q/fCAq5wd9dV6b8s96Nj/Xur3o/bPdJbea/7jgZtKO7vdpGMDv1zZ7Zlp4Xcu7PhQ3DWfF1iKnKX3WtlbcPyn7D/mJLxVvhlesdU49djikyUpBZbi+l8fAAAAQJPhDjzqyyJbH49/8+2U1RbZKgnp7jY3RBva7ik4Vrer+Wt9zpvznR1NLc1anvzNlNAxi5M+rmu9lRlUum9iF2klp38XssrObyk7X9vLOnuePtoQHl+SXLGnzGYutJTEGMJjDOEj/K9amfbTq2e+iCs6Xd0MNXrJ313l9o+D82T5kpGlNnOPPyeZbGUBWp9/R0yY226y/fUEAAAAAC0ZAR719WLih28mf2Vvy0L+NG19ffYwD9T6fNn9hUlxz2WW5lY54GBhwtexL5XKZcuTvym/q1yJSpImBY/6LH29Va4+4rZy87khoF+epUglqVy/nK8SUrV7y7vWw7PjlLDbHj3+SqX+uOJEIcSf+Udu2De90FJS1amOalRJYkmq0Vbm2G+ylQkhcsz5TyX8VxbyU5H31mxSAAAAAM2G226ol7iiRMeb4fVZzi3BeLa7V4d/BA11NiBMF6iVNK9GTy8cuumX3q85DtBI6qMDvvyw69MdDeE1mbGVm68Qwlfj+Xj4RNcj+/p0fiNmZt1+nghy8/uk27P7+q+82qer49FIfYgQ4t4jL9YkvburtDpVFbvTO5oaNia5NKPaYa+fWVWTqwEAAABoXgR41F2pzTzu4Nwym7kBr2mVbdtyDz7f4YG2utaOR9WSamLwDfa2u0p7vV8fN5W20pieXtExHuHxJSknis9UPr2q/+DLfyxQVZfM27q3nhZ+Z0dDWE2+SCXX+vac1GaUWlL18oru69250lEftWd6WU6lR+urNCVsbA/PDqaqbqpXpBKqpdHTFnZ8qKqfGyr/vJJtzjtvLqh2agAAAADNiwCPujtQGH+iJKXBL1toKWml9T084NMXOvxriH9vf62Xvd9P6/VBl6eu8e1ePtJdpX2k7bhKpw/z7zP6wBNjDsx2vHKkPmSgX3e3i6+7S0K6J+Sm2e0myUI+by74JP1n14Xd3nqwEKKqp81lIYSPxsPFuaszNz9y/GWTrUwjqd/tOtdTbah49M2Urz5P+8X17HYl1pLdBcddj7mxVf/9A1Y+HjHBX+vdw6ujw/HKkT7QzbfB1wUEAAAA0OB4Bx51V77HeANSSaoBvt2EED4az/nt758v7rfKtviS5CKrsatHpEGtqzR+cceHDSrd22dX55oLI3TB1/r2XJL0qbOLJ5rOJRjP2tsaSfNZ9+fGBl3/XOL7byZ/5XpJdrWk+nfEhInBI4UQ44NHPHvqvTOm9ArHJSFEvqX4obZj00vPZ5flb88/KDu8fv92yrdqoZ7dbtKt+2YVWSs/Kv9B6o+O69s5/uHU5K3+HHNBD8+O23IPrMv+o7tnhwTj2WKL0cX4xyOqeXcAAAAAQEtAgEfd9fSKrrh7ed14qHXFVlP5R3eV1uvSu9NqSdXZo52z091U2gUdpy7oOLXIanRXaX03jxBCdraJW8U16iyyZUnSJ/sKTixJ+sTZxXUqtzc6/dtP49XXu5P9NXUhxKdp6y9N7xWvL38bu1gIEfvn5ENFCY4D3j+39vP0DTlVLbOfYDz7QMitLgK8SlLdETT0UOFJZwPK7S+IfzLhv4tOryzv0Uhqi1z11vFBWj+jtdRoK9Wr3Ku9MgAAAIBmxCP0qLsIXfBj4XfU5wr+Wm9ZyBXfyjZaS+edfMfFKefNBceKkxxfvLfK1jUZW0uspppvwb6v4MSrZ75wMcBkK5sV/2ZPr6jy9C6EOOg8QvtqvIQQp4yp44NHaFVV/DpmtJZWmd6FEOG61t9nbxNCOL6j7qkxPNPh/7p4tFuV8Wtccfn2cs5/N5HE4grpXQhRKb138ohwky6sHZBpzn0+8YN/HnnB6dUAAAAAtAwEeNTLa9HTV3Sec51vL3UtNxL3UOv+HTHhy+4vllhLK0Xub7I2JZScdTwlsyz39oNzA7bc0OWPCa22jnoj+cLa6VbZ9nj8m4Fbbrzr8NO1rd/ZRnTlCi0lj8e/WbEn2D2gypEqSXVr4KCHj70cvePOJxPeMdssjn8mGpXa2UTnzYWppiwhhOMPECMD+r2d/M2RosRLu53+TmG2WVw/FJFrLiyTL/kF5JuMTQdqcG8fAAAAQDMiwKNeVJJqStiYrVe9fWDAJx5qvevB7Q0hT7S7e2rYmLc6zcq8/udXoqe1N4Q6DjNZy+449KTjI9+Tjzy/JnOrvV1oKZlx4vUPU38UQixJ+uTVM19UG8XrvDf9D9k7Np3fU/5xTNB1jpeShHgletrm3L3vnP22/EF9q8Ou8l0N7assbHTQdeed3JkXQvySvTPb+dE6cHwDXwhxuKpn/gEAAAC0HLwDj4bRzaN9+vXr3k5Zvb/ghBDSltx99iXuVJJqmF/fgX49OhkixgZdX2nXt/b6kK6e7eMq31sWBwpPxhUlxnpFlfekmDI25OyqNOz+oy+9ffbbLPP5mlQoC6ESkq0Ob+zL8rOn3h/q39f+yUOld7yELMRnaev3VLU+vEHtXmaztNO1eaLd3ZnmvIMJl9zodlNpv41d/Fd+3NrM353NX2x1tQRdtdU7/nYR6h7k+LL9KeO5RGNqe30VP6kAAAAAaAkI8Ggwnmr97HaT7G2jrXRb7oFsc35f707RhnBnp0hC+qL7C1ftuq/U4Z321NKsigHe2bpxewqOVbXVedVsQpZcvTvu1MGiv1P3D9nbHQeohKrK9C6EKLGWCiFSSjOKraZnEt6teKitrvXanv8pshg/TVtf+6KEQa0rqbD+nxOSEEKSpPJV8UPdA/8T/ci4g/MqPSDw/Kn3FyT+b1bE3YujHq5DMQAAAAAaG4/Qo1HoVe4jA/pNDB7pIr3bdffsMDH4hkqdkpAqpnchRBePSGdBvVbL4NdtxfyKK7QfL05yHGATlZ+Wr6TUZn4q4b+VSvVQ6e458uK1ex5MNJ6rbaUaSTWpzSjXY4QQ/46YsP2qFXv6fXhTq2uiDeGD/Xt/2v352wKv+6DLUwFan0qDrbJtSdInX6ZvrPayAAAAAJoeAR7Nb377+3w0nhV7poffGeoeWLHHX+s9LfzOpq3rb7YKu6/7O+TeGjLaSiv1HC85U+Vuc0KIat/ZfyV6+mNt79Cp3FyM8dIYXomeNsCn2wun/vdT9h/xJclbzu8btufRV858HuTmd2frYYP9ejue9V2W04f5AQAAADQjHqFH84vUh/zV74PnT32wu+BYK63P5JAbp4SOcRz2cvSjYbrAl05/lGcuqnSoh1eHVlq/v/Ljimrwuri7Svts+//7KO2nnLJ8H61HYonj3e/KCq3FspAlIS1J+mSxw77xKkltc7LLekWSkGr1sIALHQ1t7T9n/NBr6YwTr8cVJWoljV7lXmAtrjhsdOC1QoiVaT99XyGT24TtifhlLurIKWvIBfMAAAAANBQCPFqEaEP4Z92fdz1GK2lmRdwtCzE7fnmlQ728Yj7qOl8W8h2Hnlqdsdn1dUYG9JsXec+8yHuEEOHbqvilwFGkPkQS0ubze+edfMcxhNtka7BbgH3RPrvWbv49vDpuzPmr4rAYj7bHi+1Lx1WxsFytJJSkPJXwzufpG1NNmWpJfUvgoPva3Px6yqodeYfK18DvaAh7NXp6Wmn2/1J/rHS6618RrvbpUp/aAAAAADQSAjwUZrBfb8db2SP8rxZCSEKaEX6X6wDf0yvq3S5z7e0ymzm1NKsmkx4vPjP6wBOR+hBnt9C1KvXMiPHfZf5eZC25zrfXwqgHvdSGgbunnDamlY+J0LW5GOCrSe81uVe/8PTH9oZZtv6YtX1d9vYKj/mLSW1Gvddl3sLTKxef/rjaDfYqitSHPHFxJUIAAAAALQoBHgpzlXfnaeF3vpG8qrzn5lYDJwSPsLcH+cZOD7+r4tFyOpXbF91fvDVwUHxJ8pz4t46XnAlzD2rjFlDDDP9D1na1pHZ21F3l9mr09Fejp5f3nDGlnyvNrjjmF4dt8BxNDL7hsfA7bto/M9dcWJOqysmX5v21WdtuzBjwYuL/an4FtaR+IuLuOZGTfS9djwAAAABAC0GAh/K8HjPjhoB+a7O2mWXLYL/eE4NHqqS/l2Oc3W7SOymryxxuO5tsZaeNqQcLT16z+1/2Xev+EkdrNa/V+YvuIwP6VerZnnvQcW+8avXxjunv0/WGgP71XAq+wFL8/rm1tTrFKltjvToeL07q6tHeS2Ooz+wAAAAAGgMBHop0Y6sBN7YaUOWhnflHHNO73YLTH32bubUOudo1SUhqoTLZyn7N2X3GlNbJo91Q/z7W6jaWq1KOOV8IsazTv48VJx0svLD5fKS+TbIpo9K27a6pJdWxqra7s4sxRMSXJDs+pT/h8DNCCB+N58vRj/4r9LbaFg8AAACgURHgcblxtl28EOK8uWB73sEGn1EW8rKUr7/M2JhVlmfv6e/T7e3OT0i133b+Ku8uQohWWt+9/T5an/NnfHFKe0PITa2uOVR4auS+aefNBTW8zsiAfr+d31PlIY2k/vPq95459d7ylK+rHJBvKZp6bEl7fegw/761LB8AAABAI2IfeFxu+vt01avc63MFvVrX16vTlNDbXPwW4Kg8vQshduYfWXL6k9qm9xsC+o0OHGRvqyXVza0GzowYf1vgdVpJ08c7xnWcloRU/h7BUP++JVZTmZMHDSyy9eO0n16JfuyWwIHOribL8qz4N2tZPgAAAIDGxR14XG7auLda1unxh479p7rV153u5Wa0mvYUHt9TeNxTrW/t5n/KmFqHMjY4XbKuinkDtN7z29//UNjtfxUcXZu1LbEk1V3t1t+n202tronQBdvHtNO3cTGdLGSNUNuETQixLe+A2ebquy9O+qSXV8wN/v3XZ++yXPKn9Hdth4oSSm1md5XW1ZcEAAAA0IQI8LgM/V/orQN8u32U+tMbKauc3Yh2kt4vSddFVmNRndK7ECLfUtTJI+J48Zlq51UJqY9353Ol2XNPvv168qryV9M/PvezXuX+v65PjQ8eIYSY0Hrkm8lfuXiB/+IPFrLr9C6ESC/NGbznoaoeEPi7NpssnzKe7eIR6fpSAAAAAJoMj9Dj8tTFI/I/0Y/80PPlcF1rx6OBbr4aVZV7wtXimXnXbEJ+MPR2Zw/h/7PNjUP9+7bTt3FXaW1C3pCz6z9Jn76W/GWlheWMttJ/HV2UUXZ+6ZnPrtvzYM2W36vRV6j28X6NpGqnc3XPHwAAAEATI8DjcjYyoF/CoG9ei5lRqX9J1COLOz5ct2u6Sdpe3tEaSe2uctOr3D3Vhmt8u3fxjHAc+WP2dmd3sCe2ueG3PstiPaOqzeRFVuNLiSufiF9eZDXWreC6uT90tEGta8oZAQAAALjGI/S4zGklzYzwu6IMYUuSPj1ZnBKpbzMzYsIdrYeeNxeYbZZ3zn6bbMqo1QVbufm4S1qLbLVc3BY+tTRLV9Wyeb+e3+3sIjGGcCHEH/mHajLjxvPOXqevqeH+V7koxlEHfej8yPvqOSkAAACAhkWAxxXh5lYDb27196LrbySvejLhvyVWkxBCLamtF6N4TZwrzT5Xml2x54wxvbb1bM872E7fxqCq/ha3VtIUWIod+4cHXHWiONkm21JLs6q9SI65IFzXuuY/VZwypk478eq3sYtrOB4AAABAE+ARelxxNuTsmnniDXt6F0JYZaunWt/Ns8NAvx7/aD2km2f7Jqjh0eOvfJ/1+6hW/V0Pk4Q0JvA6vUPOV0uqlV2fmdxmVAdDqK/Gs9rpjDbTc+0fUNfm7/t3mb/nWYpqPh4AAABAY+MOPK44X2X8VmmtuCKr8ZXox0YG9BNCrMncevvBuUIIF/vM1V++pejuw89t7rvsq4zfcs2FlY5KQvLX+sR4tD1edObrzE2Op08Lv2vo3kdOFCfXcLoArc8DxxbZN5mrIVnIKaYMX8/qfx0AAAAA0DQI8LjipJeer6Kz7EJnyt/PmTdWercrthpvPTDHMb0LIWQh55jz/sjLq9SvlTQdDWH/Cr2t1FZW8/TuJml25cfZZKfpXRLCX+uTY86v2Omu0nbQh67P3llsLent3SlSH1LD6QAAAAA0EgI8rjg9vaLWZe+o1NnLK9re6O7ZockqySjNqdV4g1oXd83nkpDuOvS065FBWr9SYS62lHT37Jhiysw2V/4toCJZiK6ekb/nHqjYOcS/t9/mEWWyRQghCenekJve74iNHGAAACAASURBVPKkSuKlGwAAAKDZ8M9xXHEej5hYaXP4+0JuKc/t1/v1Gu5/VXPUVT2bsMmyLIRo5ebreuSj4f/IG7yxZNjWAK2P6/RuVym9CyF+yd5lT+9CCFnIH55b92bKV3WqGgAAAEDDIMDjiuOn9dp59fsPhd0e6xV1rV/PNzv9+90uc8uPqiTV6thFs9tNijaEh+taayR17WeQXX68wEfjUdurXefby34P/PagwdKlT/irpL8/3hI4cG7kP4UQFtm6JXdftRN4aQyuZr3os7QNNSsYAAAAQKPgEXpcidq4t3q78xPOjnprPJZEPbIk6hEhxFW77t9TcKyWl7+YpSVJyJVXwgvXtck15xdaS/Iv2RzOxYJ5F/pD3Fu91XmWvT3Mv+9/oh+Zn/CuyVZmP7Si89wSmym9NKe3d8wg31j7sBKryVLVDnlqobJeXNBOJakebfuPRac/rvZbpV26eR4AAACAJkaAB1x5uv29Yw7MqcOJ73aZ+3bK6gOFJyv1W2RLobXEYbirBfM81fqn29/3cNi4irfKZ0XcPanNqN35xzzUuv4+3QzqKraUD9D6RBnanixJqdgZY4jY0OeN5SlfxxWdbqsLmho2NlIfsvLcTxU3t5ckyf6sfkV9fTq7KBIAAABAY+MResCV2wKvWx27qLd3jE7l5q5yq8EZF3LvIN/Ye0JurnSsk0fEudKsWhXgo/HY1e+DOe0mOz7oHuwWcGvgoKH+fatM73b/7TxbK/39O52nWv917Evhutb/iXp0Xa9X/tt5Ti+vaF+N5zexizroQ8vHzI6YpL703QGtSvNa9PRaVQ4AAACgYXEHHqjG7UGDbw8aLIQ4ZUydfPj5P/MPVxoQ69XxYGHCxU+SECLQzTfaEB5jCE8sSX377GqrbBNCDPTtMcCn2/HiMy7mUkmqivu9qSTVt7GLu3hE1rn4of59Dw349O2U1UmmtE4eEY+1vaPtpQv42Q3w6RZ3zReHihIKLMW9vWL8tF4jAq5+8NiSUyWpaknVxSPyy+4vspMcAAAA0LyqeFAWDWvTpk3Dhg0TQjz88MNvvfVWc5eD+vo6/bdHTizNKssTQqgl1eMRE6eF39l3533pZRf2hNNI6m9iF94WeJ3947nS7LiixBD3Vl08I/+X+uMDRxe6uPitgdfeH3LL8pSvz5jSO3u0mxd5zwCfbo39jVwwy5aKN/ABAAAANCP+aQ7Uzh3Bw24MvGZ73sFcc+HVPl3sT54fveaLt8+uPlx0KtQ98P9Cb614zzzEvVWIeyt7O8jd38WVJSHNbnf3IN/YMUHXNepXqDnSOwAAANBy8K9zoNY81fpRAf0r9vhpvZ6KvLfaE1tr/ZwdUkmqpyPvLV9AHgAAAAAqIcADTaeHV8d2+jZJxrSKnXcEDe3n23W4/1WxXlHNVRgAAACAlo8ADzQdncptVfcFdxx6MtmUIYSQhPRg2Ni3Os+SXG4jBwAAAACCAA80sat9uhy75svf8w5kl+Vd5d0lxiO8uSsCAAAAoAwEeKCpGdS6Sq/QAwAAAEC1VM1dAAAAAAAAqB4BHgAAAAAABSDAAwAAAACgAAR4AAAAAAAUgAAPAAAAAIACEOABAAAAAFAAAjwAAAAAAApAgAcAAAAAQAEI8AAAAAAAKAABHgAAAAAABSDAAwAAAACgAAR4AAAAAAAUgAAPAAAAAIACEOABAAAAAFAAAjwAAAAAAApAgAcAAAAAQAEI8AAAAAAAKAABHgAAAAAABSDAAwAAAACgAAR4AAAAAAAUgAAPAAAAAIACEOABAAAAAFAAAjwAAAAAAApAgAcAAAAAQAEI8AAAAAAAKAABHgAAAAAABSDAAwAAAACgAAR4AAAAAAAUgAAPAAAAAIACEOABAAAAAFAAAjwAAAAAAApAgAcAAAAAQAEI8AAAAAAAKAABHgAAAAAABSDAAwAAAACgAAR4AAAAAAAUgAAPAAAAAIACEOABAAAAAFAAAjwAAAAAAApAgAcAAAAAQAEunwCfmZm5fv36l1566fbbb4+IiJAu2rJlSw2vkJCQMG/evNjYWH9/f4PB0KFDh7vvvvuXX35pzKoBAAAAAKgRTXMX0DCWLl36xBNP1OcKy5Ytmz17tslkKu9JTExMTEz8/PPPx40b9+GHH3p5edW7TAAAAAAA6ugyCfAVg7cQwsvLy2Qymc3mGp6+fPnyadOm2duRkZEjRowwGAwHDhyw371fvXp1QUHBunXrtFptg1YNAAAAAEBNXSYB3tvbe8iQIb179+7Tp0+fPn2ioqIiIyPPnDlTk3Pj4+Nnzpxpb8+ZM2fhwoUq1YU3CzZv3jx27Nj8/PyNGze+/vrr9bzJDwAAAABAnV0mAX7atGnlt9Bra/78+RaLRQgxevToxYsXVzw0ZMiQd955Z+LEiUKIhQsXTp061dvbu/7VAgAAAABQW5fPInZ1U1BQ8N1339nbL7zwguOA8ePHd+7cWQiRl5e3du3aJi0OAAAAAICLrvQAv379+rKyMiFETExMbGys4wBJku666y57e82aNU1aHAAAAAAAF13pAX7fvn32xqBBg5yNufbaa+2N/fv3N0VNAAAAAAA4uNIDfFxcnL0RFRXlbEz5oaSkpOLi4qYoCwAAAACAS13pAT49Pd3eCAsLczYmNDRUkiQhhCzLmZmZTVQZAAAAAAAVXCar0NdZYWGhveHh4eFsjEql0ul0RqOx4nhHKSkpgwcPduy3nwgAAAAAQH1c6QG+PF27ubm5GFYe4EtKSpyNMZvNiYmJDVseAAAAAAB2V/oj9Hq93t6wr0XvjMlksjcMBkOj1wQAAAAAgIMrPcB7eXnZGy5Wp7PZbOUBvny8o/bt28tV+e233xq2ZgAAAADAFehKD/DBwcH2xtmzZ52NSU1NlWVZCCFJUlBQUBNVBgAAAABABVd6gO/SpYu9cfLkSWdjEhIS7I2IiAgXa90BAAAAANB4rvQA37t3b3tj+/btzsZs27bN3ujVq1dT1AQAAAAAgIMrPcCPGjXKvv78iRMnDh06VOWYVatW2Rtjx45tusoAAAAAAKjgSg/wPj4+o0ePtrefe+45xwGrVq06evRopZEAAAAAADSxKz3ACyEWLFig0WiEEGvWrHnyySdtNlv5oa1btz744IP29rx583x8fJqnRAAAAADAFU/T3AU0DLPZPGHChIo9WVlZ9sazzz4bGBhY3j916tQRI0ZUHBkTE7N06dIZM2YIIRYtWrRq1aoRI0YYDIYDBw5s2bLFvv780KFDZ86c2ehfAwAAAAAAJy6TAG+1WlevXl3lod9//73ix+HDh1cK8EKI6dOny7I8b948k8mUmJi4YsWKikfHjBmzcuVK+6vyAAAAAAA0Cx6hv2DGjBmHDh2aPXt29+7dfX199Xp9ZGTkhAkTfvrppzVr1nh7ezd3gQAAAACAK9plcgdep9PZn3Wvj6ioqCVLlixZsqRBSgIAAAAAoAFxBx4AAAAAAAUgwAMAAAAAoAAEeAAAAAAAFIAADwAAAACAAhDgAQAAAABQAAI8AAAAAAAKQIAHAAAAAEABCPAAAAAAACgAAR4AAAAAAAUgwAMAAAAAoAAEeAAAAAAAFIAADwAAAACAAhDgAQAAAABQAAI8AAAAAAAKQIAHAAAAAEABCPAAAAAAACgAAR4AAAAAAAUgwAMAAAAAoAAEeAAAAAAAFIAADwAAAACAAhDgAQAAAABQAAI8AAAAAAAKQIAHAAAAAEABCPAAAAAAACgAAR4AAAAAAAUgwAMAAAAAoAAEeAAAAAAAFIAADwAAAACAAhDgAQAAAABQAAI8AAAAAAAKQIAHAAAAAEABCPAAAAAAACgAAR4AAAAAAAUgwAMAAAAAoAAEeAAAAAAAFIAADwAAAACAAhDgAQAAAABQAAI8AAAAAAAKQIAHAAAAAEABCPAAAAAAACgAAR4AAAAAAAUgwAMAAAAAoAAEeAAAAAAAFIAADwAAAACAAhDgAQAAAABQAAI8AAAAAAAKQIAHAAAAAEABCPAAAAAAACgAAR4AAAAAAAUgwAMAAAAAoAAEeAAAAAAAFIAADwAAAACAAhDgAQAAAABQAAI8AAAAAAAKQIAHAAAAAEABCPAAAAAAACgAAR4AAAAAAAUgwAMAAAAAoAAEeAAAAAAAFIAADwAAAACAAhDgAQAAAABQAAI8AAAAAAAKQIAHAAAAAEABCPAAAAAAACgAAR4AAAAAAAUgwAMAAAAAoAAEeAAAAAAAFIAADwAAAACAAhDgAQAAAABQAAI8AAAAAAAKQIAHAAAAAEABCPAAAAAAACgAAR4AAAAAAAUgwAMAAAAAoAAEeAAAAAAAFIAADwAAAACAAhDgAQAAAABQAAI8AAAAAAAKQIAHAAAAAKC+EhIS5s2bFxsb6+/vbzAYOnTocPfdd//yyy8NOIWmAa8FAAAAAEDTkHPP2xITRH6eXGqSPL0kvwBVx2ih0zVLMcuWLZs9e7bJZCrvSUxMTExM/Pzzz8eNG/fhhx96eXnVfxYCPAAAAABAOWTZduSgZfNGOTWl8iGNRtWpq2bkTVLrNk1Z0fLly6dNm2ZvR0ZGjhgxwmAwHDhwYMuWLUKI1atXFxQUrFu3TqvV1nMiAjwAAAAAQBnk4mLLZ/+znTpZ1TEhLBbbkYNlRw+rBw/XjLxZSFITlBQfHz9z5kx7e86cOQsXLlSpLryrvnnz5rFjx+bn52/cuPH1119/4okn6jkX78ADAAAAABRAzj1vXr606vQuhChP6zabddMG82cfCputCaqaP3++xWIRQowePXrx4sXl6V0IMWTIkHfeecfeXrhwYUFBQT3nIsADAAAAAFq8slLzynfl8zk1HG47fMDy0/eNWpEQoqCg4LvvvrO3X3jhBccB48eP79y5sxAiLy9v7dq19ZyOAA8AAAAAaOksv6yT087V6hTrts22hPhGqsdu/fr1ZWVlQoiYmJjY2FjHAZIk3XXXXfb2mjVr6jkdAR4AAAAA0KLJueetf26rw4mW9T80eDEV7du3z94YNGiQszHXXnutvbF///56TkeABwAAAAC0aLb9e4TVWocT5ZQzcnrt7tvXSlxcnL0RFRXlbEz5oaSkpOLi4vpMR4AHAAAAALRotmOH637u0SMNWEkl6enp9kZYWJizMaGhoZIkCSFkWc7MzKzPdAR4AAAAAECLZsvMqPO5cj3OrVZhYaG94eHh4WyMSqXS6XSVxtcNAR4AAAAA0IKZy4TJVOez5cL8BqylEqPRaG+4ubm5GFYe4EtKSuozHQEeAAAAANCCqdRCkqof5oxa03ClVKbX6+0N+1r0zpgu/gBhMBjqMx0BHgAAAADQgqnVksHpA+rVknx8GrCWSry8vOwNF6vT2Wy28gBfPr5uCPAAAAAAgBZNahtRj3PbNVwhlQUHB9sbZ8+edTYmNTVVlmUhhCRJQUFB9ZmOAA8AAAAAaNFUXXvU8UxJUnXp1qC1XKJLly72xsmTJ52NSUhIsDciIiJcrHVXEwR4AAAAAECLpu7ZR/LyrtOJfSXPej217lrv3r3tje3btzsbs23bNnujV69e9ZyOAA8AAAAAaNnc3NQjb67LWTfU/qzaGDVqlH39+RMnThw6dKjKMatWrbI3xo4dW8/pCPAAAAAAgJZOffUAde+ra3GCJGnvnCT5+TdaRUII4ePjM3r0aHv7ueeecxywatWqo0ePVhpZZwR4AAAAAIACaMaNV/Wo2VPoarVm7F2q7j0buSIhhFiwYIFGoxFCrFmz5sknn7TZbOWHtm7d+uCDD9rb8+bN86n3eviNuCEeAAAAAAANRqPRTrzXGhZu+XW9KCt1NkpqFaQZN17VvmPTFBUTE7N06dIZM2YIIRYtWrRq1aoRI0YYDIYDBw5s2bLFvv780KFDZ86cWf+5CPAAAAAAAIWQJPX1w1R9rrbu2Go7fFDOyvj7kEqliuyg6tlH3aefUKubsqjp06fLsjxv3jyTyZSYmLhixYqKR8eMGbNy5Ur7q/L1RIAHAAAAACiJ5OmlueEWccMtcmGByM+TS02Sp5fk6y/c3ZurpBkzZtx8883vv//+zz//nJKSUlpaGhwc3L9//8mTJ994440NNQsBHgAAAACgSJKXt/Dylpq7DLuoqKglS5YsWbKk8aZgETsAAAAAABSAAA8AAAAAgAIQ4AEAAAAAUAACPAAAAAAACkCABwAAAABAAQjwAAAAAAAoAAEeAAAAAAAFIMADAAAAAKAABHgAAAAAABSAAA8AAAAAgAIQ4AEAAAAAUAACPAAAAAAACkCABwAAAABAAQjwAAAAAAAoAAEeAAAAAAAFIMADAAAAAKAABHgAAAAAABRA09wFAAAAAACgYJmZmfv27dt7UXJysr1/8+bNgwcPbsCJCPAAAAAAAKWRbcbMPUVnN1uKz1nL8jX6IDefDl4Ro7ReEU1cyNKlS5944ommmYsADwAAAABQDNlmzo17L2vPInPRWcejhjYDWw94ySP0+iarx2QyVfzo5eVlMpnMZnNjzEWABwAAAAAoQ1lBUvK6Mabsg84GlKTtOP3tYL+u/wq5frmkdmuCkry9vYcMGdK7d+8+ffr06dMnKioqMjLyzJkzjTEXAR4AAAAAoACl5+NOfzvUYswUshCSq5G5ce+V5Se0G/2zpHZv7KqmTZs2bdq0xp7FjlXoAQAAAAAtndWUc+bH0RZjphDVpHe74rObUzdPbeyqmhgBHgAAAADQ0qXvmFOWn1irU/KOrSxM+rGR6mkWBHgAAAAAQItWmnsi79hHdTgx4495QsgNXU6zIcADAAAAAFq0/BOfybK1Dieaco4YM/c1eD3NhQAPAAAAAGjRCurxJPzl9BQ9AR4AAAAA0KKV5Z2sy2myEEKU5cY3bDHNiAAPAAAAAGi5bOYim7moLmdKQghhLklr2HqaEQEeAAAAANBySWqdkOoeXVUajwYspnkR4AEAAAAALZek0mj0QXU+XesZ0oDFNC8CPAAAAACgRTO0GVj3c0OubcBKmhcBHgAAAADQonm3v61uJ0oqrVfETQ1bTDMiwAMAAAAAWjSfqDvdvNvV4US/rg+odf4NXU6zIcADAAAAAFo0Se3e+poltT1LrfMPuvqZxqinuRDgAQAAAAAtnU/UnQE9Z1z4IFc/XlJp2o5apTEEN2pVTYwADwAAAABQgOBBS/17PCLEhQ3eXVBpPdqO+tKz7fAmqKopaZq7AAAAAAAAqidJ6pDrlxuCrkr/Y66lJN3ZMENw/5Ah/9W1im2aqsxm84QJEyr2ZGVl2RvPPvtsYGBgef/UqVNHjBhRn7kI8AAAAAAAxfDtfI93x3G5ce8XnFpTkrZDlq32fpWbt1fEKJ/oid7tR1d/j77hWK3W1atXV3no999/r/hx+PDhBHgAAAAAwBVEpfUM6DkjoOcM2Wa2lGRYTec1htYaQ+vmrqvREeABAAAAAIokqbRazzCtZ1gz1qDT6WS5BqvqNQQWsQMAAAAAQAEI8AAAAAAAKAABHgAAAAAABSDAAwAAAACgAAR4AAAAAAAUgAAPAAAAAIACEOABAAAAAFAAAjwAAAAAAApAgAcAAAAAQAEI8AAAAAAAKAABHgAAAAAABSDAAwAAAACgAAR4AAAAAAAUgAAPAAAAAIACaJq7AAAAoCjZJrEpTWSaRJBeDGsj9GrxV7Y4XyqC9eLqVkLDvQEAABoLAV7MmjXrlVdecT0mJibm+PHjTVMPAAAtV2Kh+M9hUWa78HHDWaGShEW+8PHHFDG3h/DWNld1AABc3gjwAACgxj459Xd6F0LYhFUu3dz95TyP1Nb5nbum3OL/paeYEtN89QEAcDkjwP+tX79+YWFhVR4KDQ1t4mIAAGhxymwipbhSn1p2G3b4SYu6VGvV2SSr8XCC3thB6PkHBgDgChIfH//zzz///vvvBw8eTEtLs1gsfn5+Xbp0GTJkyH333ecsZtYB/3/924wZM8aPH9/cVQAA0EKVqWWNJDu+4y4JSWvVCSFUslpf7CM+ShAPdWr68gAAVxSL1ZiS8eu5rK3FpnOlZXl6XZCPR4eINjcG+fURQmqyMn777bc5c+bs3bu3Un9GRkZGRsbmzZsXLFjw9NNPP/3005LUAFUR4AEAQPUOFp+/8+iWjwK8B2Tqqhm6O1tMNgtP3oQHADQKs6Vo/4mlB+JfLbMUVjq0K+4ZX6/o/t1e6hg2rmli/LZt28rTuyRJnTp1CgsLc3d3T0pKiouLk2W5rKzsmWeeOXv27IoVK+o/HUvFAgCAaphl2x1Ht8QbC/b7l9XohExTI1cEALhC5eQf/mJD97+OPu+Y3u3yCuPX/3nHuh1jzZaipilJkqSRI0d+8skn58+fP3r06IYNG3744YfDhw8fPXp00KBB9jHvvvvuDz/8UP+5CPAAAKAaR4rzThoLhBBD0qq7/W732SnHt+UBAKinjPO7Vm8aWFCcVO3I0+e+/3bL9c5CfgMaNGjQgQMHfvnll0mTJvn6+lY81KlTpw0bNsTGxto/vvXWW/WfjgD/txUrVvTs2dPHx0ev14eFhY0cOXLJkiU5OTnNXRcAAM0s22wSQkiy6FBUswfjTxeJ1+JEkblxywIAXEmKjak/7Rhb80yelbtv467JQsjVD62H4cOH9+jRw9lRvV7/5JNP2ts7d+6s/3QE+L9t2bLl4MGDBQUFJpMpNTV148aNc+fODQ8Pf+ONN5q7NAAAmlNPT3+NpJIlkehZ40yeVyb28SM4AKDBbD84q9iUVqtTTp/7/mTKV41UTw117drV3igoKLDZbK4HV4tF7P4WGRkZFRXl5eVVUFBw+PDh9PR0IURJScmMGTNOnz79+uuvuz7daDTu2LHDsf/AgQONUi4AAE0lUKubHx777Jn9yzvnL98ZeMkxH61o5y1sNnE4t/JpvAkPAGgg2XkHTqasqsOJO4881THsDklqtlvXmZmZ9karVq1UqvqWQYAXnTp1euutt8aMGRMSElKxf/PmzdOnTz98+LAQ4o033ujfv7/rTebS0tJGjBjRuLUCANBMnomI7ebh+6n/qbc1pfftddcbhXBXi2FtxJgIoZHElvQqAnyIoTkqBQBchuKTv6jbw/D5RafSz+9sE3BNg5dUQ6tXr7Y3hg4dWv+rSbLcuK8EKFpJScnQoUN37dolhGjfvv3Jkydd/GSSmJjYoUMHF1d7+OGHG2TdAgAAml9+mfB2+3uDHqNFPHtAZFe45R6sF8/2FO7q5igOAHC5+WJD95z8I3U7t2/np/p3W9Cw9dTQsWPHevXqVVpaKoTYvn37wIED63lB7sC7YjAYPvzww27dutlstsTExD179lx99dXOBnt7e0+ZMsWx/9y5cz/++GNjlgkAQJPzcbvko14jZnUTX50WcXlCJUQ3P3FnJOkdANBQ8osS63HuqQaspOaKi4snTpxoT++TJ0+uf3oXBPhqde7cuU+fPrt37xZC7Ny500WAb9Wq1YoVKxz7N23aRIAHAFz+gnTi0c4XHm+UqhkLAEDNlVkKLdaSOp9eYkpvwGJqyGq1Tpw40b4gWkxMzNtvv90gl2UV+urFxMTYGxkZGc1bCQAALZ1EegcANDCt2iBJdX+qy03r3YDF1ITNZrv33nvXrl0rhAgNDV23bp2np2eDXJkADwAAAABouSRJbdAF1/l0D31oAxZTLavV+s9//vPTTz8VQoSEhGzevNn1Wmm10jCP0O/Zs2fdunVJSUkmk6lNmzbXXnvtyJEjPTw8qj0xIyPj+uuvt7ePHz/eIMU0uBMnTtgbrVu3bt5KAAAAAOAKFBp4XXzyF3U7NyxwcIPW4orFYpk8efKXX34pLqb3qKioBrx+fQP8qVOnpkyZsmnTpoqdr732mp+f39y5c2fOnKnVal2cbjaby+Nxy3T8+PG9e/fa2/369WveYgAAAADgCtQ+dGzdArxarQsPHtXg9VTJbDaPHz/+22+/FUKEhoY2eHoX9XyE/ujRowMHDqyU3u1yc3PnzJkzYMCAU6eaZ8W/GiouLnZx1Gg03nfffTabTQgRHh5+1VVXNVVdAAAAAIAL2oeO9fPqVIcTYzs+1jTvwJeWlt5+++329N62bdutW7c2eHoX9QnwJpNp3LhxldZ1q7RN+t69e/v27bt9+/Y6z9LYFixYcNNNN61evdoxyW/atKlfv347d+60f3zppZdcbAIPAAAAAGgkKkkzqOertV0o1UMf0qfTvEYqqSKj0Th69Gj77mMRERFbt25twPfeK6p7In3zzTfL31oPCQn54IMPsrKyLBZLcnLysmXLOnbsaD+Ul5d3ww03bNiwoQGKbQSyLP/888//+Mc/fHx8OnfuPGLEiLFjxw4fPrx169bDhg07fPiwfdhjjz02adKk5i0VAAAAAK5YEcE39uv6fM3Hq9W6m65Z4+7m13gl2RUXF9988832zNuuXbstW7ZERkY20lx1fwf+nXfesTciIiJ27NgRGnphZb+2bds++uijU6ZMmT9//ssvvyzLcklJyejRo7/++utbb721AUpuHFar9fjx444L6Xl5eS1atOiRRx5plqoAAAAAAHZXdXlaCLEr7lkhZNcjdW4BowZ83dr/6sYuqaio6Kabbtq2bZsQon379ps3bw4PD2+86eoY4OPj45OSkuztFStWlKf3cm5ubkuW/D979x0fZZE+AHze7X032U3vnYSE0BJ6JzRRqigKB5xyKlhBTw/LeeedP8WOhyeiNIVDEWkq1ZAQCDUkIb33utne2/v+/tiwLLubTbIptOf717vzzsw7G8onzzszz3w4duzYFStWaLVag8GwZMmSffv2LV26tC/D7XfvvPPOlClTsrKycnJyKisr29radDodm80WiUQjRoyYMWPGihUreLzBPjYQAAAAAAB0C8dNBGEhkxl3eiAAgEGDpSS87es16nz+Bpmqy2zoEYGPTBr+OY89UNPg9jZs2GCN3hFC/v7+GzZs47m+xQAAIABJREFUcFN5y5YtgYGBfXmchwH8tWvXrBdhYWGzZ8/uqtqiRYvS09PnzZsnlUqtGfl27dp1V61FZ7FYc+fOnTt37p0eCAAAAAAA6Cm1tuFc3kt1Lb/hhNnXa/Sk4V/4C8fe6UEBAAZJWMC8EP9ZlQ0HqpsONYkzdAYxQoiEUbjssDD/ebGhTwzmfwhKpdJ2nZ2d7b7yv/71rzsTwLe3t1svRo0a5b7mmDFjMjIy0tLS2traLBbLqlWrDAbDU0895dlzAQAAAADAA85i0f964eEOeb71Y5v0ytGsOY+n5Q7ObBsA4G5AwiixoctjQ5cjhCy4wWhSMmhCDLv/k457+A3VarX1gsvldls5KSnp7NmzAQEBCCEcx9euXWvbPw8AAAAAAECvNIrP2qJ3K6NJUVKz406NBwBwZ5FJdCbd505F7/v37yd6bMgQT07Cs+fhl7TF7RKJpCf14+PjMzIyrKsFCIJYt27dli1bPHs0AAAAAAB4kMlVFc6FbnbDAgDAfcPDAD4kJMR6UVVV1cMmsbGxmZmZwcHB1o8vvfTSJ5984tnTAQAAAADAA8uLG+uqMG7wRwIAAIPMwwB+2LBh1ovS0tKOjo4etoqOjs7IyLAF/6+++uoHH3zg2QAAAAAAAMCDic0KwZx+ia1rO2kwye/IeAAAYNB4GMBHRUVZ97QTBHHs2LFeNczMzAwLC7N+3Lp1q2cDAAAAAAAADyCjSXHq0uMEwh3K26VXM6+vvyNDAgCAQeNhAI9h2Jw5c6zXO3fu7FXbiIiIzMzMyMhIzx4NAAAAAAAeTHpDx+7fwyWKQpd3q5p+wXHTIA8JAAAGk+eZ+pYuXWq9yMrKsh0L30NhYWGZmZkxMTEePx0AAAAAADxosgv/ZjB2uU7eYtEbTYrBHA8AAAwyzwP42bNn+/v7W6/ffffd3jYPDg7OzMyMj4/3eAAAAAAAAOCBUt142M1dOlWg0jUM2mAAAGDwUTxuSSaTCwsLdTodQgjDMA96CAgIOHfu3KVLlzweAwAAAAAAeECYLTqD0d0BxgaT/MfTo4J8JpvMGpNZ5S8cnzr0XS4rdNBGCAAAA83zAB4hJBQK+/h4kUg0f/78PnYCAAAAAADue1JlMYGI7moRTeJM65VMVVbb8tvyWfkshv9Ajw0AAAaH50voAQAAAAAAGAQyVenlwrdvVHzZ24Y6Q/uNyl63AgCAu1afZuAH2uuvv37w4EGEUGVl5Z0eCwAAAAAAuAMqGvafvvInj9PLi+V5tmujWXW99IP61pMEIkL9Zo0a8jcalddPwwQAgMFwVwfwbW1tVVVVd3oUAAAAAADgzjCZ1WdznunL4XAcZpD1AifMR8/NbpVctH4Uy643tJ1ZMv0CmUTrh4ECAMCggCX0AAAAAADgLtUhzzOalH3pITywM91SVeNBW/Ru1S67VtnwU186BwCAQXZXz8ADAAAAAIAHkM7QXl7/P42+hUym97gRhlyluAvwHm+96LBbS2/TIc+LC1vh4SgBAGDQQQAPAAAAAADuIi2S7F+zHjKY5NaPJIyCE+YetHMRvQv5SQy6yHrNYgQ4V2AxXRQCAMBdCwJ4AAAAAABwFzl9eaUtekcI4YSZTKJaPNoGL+InXS/7qKHtFEEQvt6jqRSOyay23aVS2JGBC/phxAAAMFgggAcAAAAAAHcLpaZWqal2KGQxAiOCHimq/sZiMfSqt7L6fah+n/W6sf0PIT9Jb+jQ6FsQQiyG37RR3/A50f0ybAAAGBwQwAMAAAAAgLuHxbkIw0iTh28ZPeTNmuYjOoO4tvm3VulF52rdkigK0lK/twbtIsEwCpnV18ECAABCbW1tGRkZly9fzs/Pr66uFovFer2ew+EEBgaOGjVq6dKl8+fPJ5PJ/fIsCOABAAAAAMDdoqHtjHNhoGgiQojF8Bsa+ZeqxoOXpG+5bOvFHSJTlbrvX6K4AVnrALg/tBtlx8TnM2W5jYZ2lVnrR/MOZ/rPE42f7j2aMbjHQ06YMMH5+HOFQqFQKEpKSn744Yfk5OTvv/8+KSmp78+CAB4AAAAAANwtaluOOxeqdA2ldXviQldgGOlG5X+cK1Cp3EnJn7EZQcfOz3XfP4Pu0z8DBQDcOW1G6T+qvvu26ajJKcPl1oaDfjTvdyL/vDZ4ARUb7GjXx8cnMjJSKBRSqVSJRFJQUKBQKBBC+fn5kydPzs7Ojo+P7+MjIIAHAAAAAAB3C/skczZN7RlN7RlVjb88NOGQRtfkXMGbG58Q8RRCKDnm5fyKLzoz0mNkDMMI/Nbv92QSPSJg/kANHQAwKM7L8xfnvyE2yruq0GaUri/9eH/bmYPD/s+HJhiEIa1ZsyYhIWHMmDGBgYH25Waz+cCBA88//7xUKpXL5evXr09PT+/jsyCABwAAAAAAd4sA0fjG9j9c3qppPlLV+It9gnobP++x1otJwz+LDV3e2J5OwihhAXM75Dcyr6+zNqFR+VNHfuXF6+v0FwDgDjotuTI/71VjD46lyJLljb+69mLqdhF1wGP4N99802U5hUJZvny5SCSaNWsWQigjI6Otrc3Pz68vz4IAHgAAAAAA3C1Gxv21suFAV1vZmzqyDK6m3W5UflndeDAhau2ouNf9vFP9vFOt5d68oWH+c9qkVxAi/LzH0GleAzh0AMAAq9Q2PlbwlhE3IUQghPWk/qP5b54Z9SUZIw3C8LqSlpbG5/MVCgVBELW1tX0M4O/kNwEAAAAAAMAelcJ5LC1nwrCPfATJznfpVC6JTHXVjlDrm64UvZuZ+/ytIsJS3XS4oOq/Wn2rv2gCRO8A3OteKf9cZlIhhHoSvVtlyK7vav5t4IbUE2az2WTqXDLAYvX18AsI4AEAAAAAwF2EQmaNiHt1ZuoPJNJtsTqGkUL95zJpQjdti2u+0+iaEUJGk+LAH2N+z150qfDNM1dX7z0e1yHPH9hxAwAG0iVF4a/iCx40/HvVdjPh4nzKQbNt2zatVosQ8vX1TUhI6GNvEMADAAAAAIC7i94obRKf9eIOwW4ufMUw0sjYVwOE4wmim7ZSZTFC6MKNv7bLcmyFGn3L6SsrB2y8AIAB92OrizMme6LJIM6S5fXvYLqF47hUKs3MzHz66adfeOEFa+G///3vvp8GD3vgAQAAAADAXYLIr9iSU/p/Wn2b4w0Cz6v4gsuJ0upb3HfBY0cgV+fJSxQFGl0zmxnoqlH3cNyk0taxmYEUcl9XwAIAPHBCcqkvbad5j+rHwXTljTfe+PDDD53LmUzm119//ac//anvj4AAHgAAAAAA3BXyyj87n7+xq7sW3JCV+yLudOyzvQDReD4n0lrZ+W6LJDs6eGnvx0VcK3n/Wsn7ZosWw0iBoknBfmn+3mNC/Gb2visAgIdqdd28vHOjRtfcjyPprdWrV3/yySfe3t790hsE8AAAAAAA4M5rbD+bXfC6+zouw3IbPid63vhD1uxWgaJJFQ37HSqcuPhoZNCiOeN+ImG9+B24oPKrS4VvWa8JAm8SZzaJMxFCof5z5k846rBRHwAwEFRmrR43etzczaHx/Ss1NfWpp55CCJlMJrFYnJOT097evmvXrkuXLn3xxRfWw+T6qJ8DeIvFghDq+8p+q2eeeWbmTHi1CQAAAABwn9MbpScvPYbj7mbXb8IQcrEP3puX+FjaNexmgqeJyR83d5zTOE27VTcdyiv/dGTcX3s+tsLqb1yW17eeyCn7MCX+rZ53BQDwDJvMoGIUk9sFOG4IqJz+HU9XFi9evHjxYttHi8Vy6NChF154obS0dN68eV9++eVzzz3Xx0f0QxI7g8Hw1VdfzZkzRyQSUalUKpUqEolmz569detWg8HdW9JujRs3bsWKFStWrOj7IAEAAAAAwN1DrW08kD7mq4P0rT/T9p8eXl7/o84g7rYVCaMMCXe9iZREIm37hfP1IfbRrDkyVRmbGfTk7JLk2Jeca9a1HO/VUFXa2q5uldV97/JtAgCgf5EwUgDd3QkU7oXQ+3T0usfIZPLSpUszMzNZLJbFYnnxxReLi4v72GdfA/jc3Ny4uLj169efPHlSIpEQBEEQhEQiOXXq1PPPPx8bG5uXN9gZ/wAAAAAAwN3MbNbuPRnfJrmC40aCMHXI88/nu4i0nWBjk96fmbIzLXVPiN9Mxs3z5GhUHp0q6JDfwAkzjpvqW08ePTfbYJLTqLzIwEXOvZgsml6N1pvX5bFPclW5bXU9AGBATfcefUfa9l1sbOyaNWsQQmazefv27X3srU8BfFlZ2ZQpU+rq6rqqUF9fP3ny5LKysr48BQAAAAAA3E8uFm4ymdX2JThuct+ERuEtnX5hZNxrCGFxYSsXTD799IKOpxdInpxdPC7xfYPptg2uKm1dVeNBhJCPYIRz0vhA0cRejXZ0/JvWffUu5ZR+oDO096pDAIAHFvtO9awhl8KaJUzt17H02siRI60X+fn5feyqTwH86tWrVSqV7SOTyYyPj4+Pj2cymbZClUplfd8AAAAAAAAAQqhVerm3TZJjX/IXjnMoZNC8vXjxCk2Vc325qgwhRKPyJo/YYjtMHiHE50SnJLzTq0eHB8x/aMIhH68RLu8SBN4h7+tv5ACAbs33mTCSF+dBw1fDnmSRGf0+nl4xmTrfUZrNHm7jt/E8gL9w4cKlS51n8fn4+Ozbt08ulxcXFxcXF8tksr1794pEIuvdixcvZmdn93GgAAAAAADg/sBmBPSqvjd/qJuoW8CJdVHI7fxFPyHiqUenXxoW/UJs6PIJyR8/npZHpwp69XSEkMEol6vKu7p7vXTzj6dHnry0XCy73tueAQA9hCHsi7hXKFjv0qVHs4I3hC0foCH1XFZWlvUiODi4j115HsAfOHDAesHhcLKyspYvX06j0awldDr9iSeeyMzMZLPZDpUBAAAAAMADLjF6Xa/qq7UNbdIrXd2NDnmUzQyyL+GywqKCbiWC9vVOmTxiy6wx+0bEbqRS2L0dbVN7+pmra0zmLnfON7SfEctzKxr2//RHqvWEOQDAQJgoSP4i7pWe1+dR2EeHf8QhM7uv2gfdJm4/f/78/v2dp1r2/SQ5zwP4K1c6/xt9/vnn4+JcLGZISEhYv3699frq1asePwgAAAAAANxPgkSTw/xn97y+0aQ8kjlTpiq9WUCU1//vaNacn/5Izch51mzWLph8Mth3OgmjkDBKiF/aI5NP0GleFou+pHZndsEbBVVfGYwyj0ebXfBGV6nmHQ6BJwjLhfxXPX4QAKBb60KWfB3/OhXr/jT0UIZf5uj/xrPDB3pImzZtWrZs2bFjx3Q6ncMtiUSyefPmOXPmWE9bj4iIWLZsWR8f5/k58NXV1daLBQsWdFVnwYIFmzdvtq8MAAAAAAAeZGaL9uf0CR3y3h1UZLboTlxctnzWDYTQ5cJ3rpb8y1reLr1a2fjz47PyFk75w4IbEMLIJBpCSKtvPXh2okLduT3+ctHfF04+IxIkezBgpabWuZDBEI1P+iD96tMO5R2KfJ2xQyy7jgjc1zvFliofANBfngleOJwb80rZ5xcVhS4rkDHSmsD5/45+1pfmNQjjsVgsBw4cOHDgAIVCiYmJCQoK4nA4er2+vr6+rKzMGrojhAQCwf79+1ksx7SaveV5AK9QKKwXkZGRXdWJioqyXsjl8q7qAAAAAACAB0dO6Qe9jd6tJIqC74/HmMwq7e1Z3/VGycWCTWmpe8gkuq3wXN5LtugdIaQ3dJy5uvrxtFyHPs0WrVJTy2WFUimcrp7LZgY7n1GfHP3SkNA/ZV5/3mLR25dTyewfjsdaJ/xpVN7kEV8OCXN9cD0AwGNj+EMvpH6TLs051J6RIctt1LcrzRo/mncEM2CeaPwy/xmxrNBBG4wtJjebzSUlJSUlJc51Jk+e/PXXX8fHx/f9cZ4H8Hp95/9Wbt4i2PbAOy8nAAAAAAAAD6BmcZbHbRXqSpflZXXfW3DD9FHf0Kh8a0lT+1mHOh3yfL1RYpsSxwlz9o3Xb1R+ieMmDCMnRj4zcfinOG4ymhQOO+pHx79x4uJj9iUUMjM5+gUSiRoZuLCiYb/9LZNFjeOdWaaNJuXZa2t9BCOE/CRPvzEAwDUMYTO8R8+4owe8W73//vvLly8/derUhQsXSktLm5qaNBoNnU7n8/mxsbEpKSmPPvpoamq/nWPneQAPAAAAAABAb1mXuHeLzQzU6Jp73m1lw08kjDJrzF7rR4LAnaoQRdXbDUaZF29IbMjya6Xv55V/erOypaDqq9rW31SaOoQQlcIZm/h+cswL1rvRwcvGJlVeLfyHhTBaBzZv/GHrm4KpI7/SGyUNbaetNUWC4Q6LCyy4sab5GATwANzfkpKSkpKSNm7cOAjPggAeAAAAAAAMnhC/tPq2U91UwrBpo77+9fyCrrLHuVTZ8NP00dspZBZCKMh3alXjQfu7JIx8seBv1utrJe+bzGqH5tboHSFkMqvP572IYdiw6OetJaOHbBoZ+5pCU8Wi+9HtdtXSaV4LJp+SKApV2loBN66s7gfn3QHOy+8BAMBjnmehBwAAAAAAoLeGRKzmdpsXmiBYjMDR8Zt61TNOmG2T9pOHf8FhhdhuYRgZJyy2jwp1pdbQ5u75CF0qeNO+hESienGH0F3lxBLyE8MD5gs4Mb5eLlbz+nmn9OpbAACAG/0wA3/mzBkGg+Hylm2fPELoxIkT7vuZM2dO3wcDAAAAAADuWgRhOZG9VOUqr7uDM5dXTkv5NtBncnXjLyaLVqYsbZfddiwxhxGg1rfYl1ApHB47wnrNZgY9ObukrG6PVFnCpIsuF/3doX8MIxF2Ib0zo1mpN3Qw6KKefC+r8ICHQv1m2a8vCBRNig7p66lRAABg0w8B/KJFi3pSbe7cue4rEEQvlkgBAAAAAIB7TmP72SZxZk9qSlUlhzOmJUWvS0l4m80MMpjkZ6/9pbLxAEKITKIlx7wc5Dvl2Pn5yO4XyMjAhRhGtn2kUtiJUc8hhHSGducAnkpiG3Gl2yFg9W1n8is+k6nKeOyI4TEvDwn/E0KYuwYY6aGJxwoq/1PXepwgiFC/tGExL5J6cGA1AAD0EPyHAgAAAAAABolUWdzzyhbcmFf+eVH19gWTz/gLx84Z95PO0K7SNgg4MTQq71LhW+j26Z+y+h/iI/4c7DvNoR8m3ZfDDFbrGu0LaTRBRPACqbxIoa7gc6JV2nq9UWJfQcCJOXV5ufW6Q5535upqnaEdIUyuLuexI+PD17AYfs5jJpNow2M3DI/d0POvCQAAPQcBPAAAAAAAGCQ8dlhvm5jMmvRrTz8xuxAhxKT7Mum+1vLall+dK18seOPRGZcdCvMrPneI3hFCam19We33Ak7M6vkNNCpfpak/kD5Gq2+13uWywgwmmUOTCwVvoJvJ7XNKP1g09ayPYES3428SZ+ZXfKHW1gu4caOGvC7kD+u2CQAAdMXzAH7nzp39OA4AAAAAAHDfC/KdzmNHKDU1vWolVRbZH+FuZTBKXdZ0KMEJ86XCt7rqWa6uuFr83oTkj7ns0DXzmxrb06XKYgqFKVEU3qjY4ljb7mg6o0lx9traZTOvuR95RcP+k5c6p/HbZTmVjQcWT830F45z3woAALrieQC/evXq/hsGAAAAAAC4/9Eo3IcmHPnj6p/bZd2EvvYwjETCqA6Fft5jVdoGh0L7zPNWCnWVyaxx03mL5ILtKRbckFv+sdqpW5fE8lyjWUWjcN3Uycp7xf4jjpsu3HhtybTzPekfAACcwTFyAAAAAABg8Aj5SctmXh0R91rPm/gLx9GoPLmq/HLR3zNzny+u+daCGyckf0wi0x1qxoWucChpaDvjvnMKmW29kCgKj19c2sPoHSGEEEayy5nnTKNrtq3JtxHLrvfqcHsAALAHe+ABAAAAAMBgwAmzQl1FpwpYDL9xif+WKovqWn7vthWT5jNp+OeVjT+fvvykBTdaC/MrtiyZfuGJWTeOZc1XqCsQQhhGSox6btSQN+zbVjUePJf7vPv+wwPmWS/K6/daLPquqpFJNNvTrQJEEyhklpue6TQvEkbBCfNtX4fu4z6V/f2qQmu+ojByyNhUbzqfApOIAHjozgfwEolk3759O3bsyM3NvdNjAQAAAAAAA6Ksfu/5vFd0BjFCKMhn6oyU7x6e+FuTOPN8/gax7HpXrTCE6Yzin86kkkgUHDfZyiWKgqvF/5ww7KOVc8uVmlq1rsGLO4RJ93FoXlC11f2oooKXJMe8ZDKrr5dtLqre7qbmmMR/FVV/o1BXWj9ymMEzRn/nvnMKmRkeOL+66bB9odGkOpQxNTHq2ZiQxx6cSP6NCsXHtSoLgRBCPjTS3iTvNCHjTg8KgHvSHQvgLRbLqVOndu7ceeTIEaPR2H0DAAAAAABwb2oWnztzZRVBWKwfm8QZv2cveXTG5SCfKY9MOr7jWKDtlgOic7U5YR+93+yk8zx5Hjucxw532VyhrupqSCQSdfSQN714QxTqmtNXnmyTXumqJp3mlRL/1vDYDckxL1Y2/ixXlfPZkVHBS6kUdldNbKaN+sZglNmGihAymGRN4swmcaZG1/yAnDb3c5vuwxqV7aPYiD9xQ1o20d+bCvPwAPTaHQjgKyoqdu7cuWfPnqampsF/OgAAAAAAGGSldbsdQvQOeV679GqAaIJCXeUyeudzotyE3wghslNaOwdGkwLDuvxdF8dNV4rfRQhhiEwg168PqGTW5JFb48NXWafKySR6XOiT7h/qgEn3WTQ1o0Oe/8e1NWLZbatNLxa+mRT9PJlE61WH96JjYp1DSYcJz5Yb5/t4PgnfoLeckuiNODHJi57IoYqNeI3OHMWiCOGlALjfDV4Ar1arDxw4sGPHjvPnXSTe5PP5gzYSAAAAAAAwmJSaOufC01f+tHDKGfvZaRsG3cdkVrvvM9hvppu7BpP8x9OjlJrqbsfWVfSOEDJZtGevrRVwogNEEztLzJqeTLw7EAmSNboWh0KLRS9XlQn5Sb3t7Z6jMLtI2ic3486FPbS7WftcsUyHEwghEoaGsimFajOBEAlDqwPZ/40X0EgPyt4E8AAajHdUWVlZa9as8ff3//Of/+wQvTMYjMWLF//8889tbW2DMBIAAAAAADD4hPyhzoVKTfXJS8tdpmQ3GCQcZrBDoX1M5i8cNzp+k5snXi/d3JPovVs4Yc6v+MJs0Z7P3/jNYf62Q5zvj8dUNvzksjJB4EXV2w/8kbL794iTlx5XaW+9tmAzA53ruyy8/6TyHVcZYK4Ke6haZ372ZvSOEMIJVKDufEOAE2hHkyY6q7VI7bjhAoD7xgDOwDc1Ne3evXvnzp2VlZUOt8hk8vTp05944onFixfzeLyBGwMAAAAAALjjkmNeKandbTQpHMrbpJdHxr2OEOYQxhMIZ9J9MIxsv7qez43VGTsMBilCSCzLuV72UUr8W9Zbje1n61tPIEQE+80M9ZuFEFFat7u/Bi9RFB2/uLSu5bj1o0JdeeLS4w9TuWH+cx1qpuesLanZYb1WaWqrmw8/ObvUuj8/LvRJh1x9Yf5zGTRhfw3ybvZSKGdvi7bYLqh+NZwby/IwDMmQGvS4u3P4GgyWudc78sf5ecFyenA/6v8A3mAwHDlyZOfOnadOncJx12tjmpubfX19+/3RAAAAAADgLsRjhy+ZlnUgfZzZrHG4xWEFRgYtcEjVjhAymTUTkjefz3vVFtvLVeW2uxbceLnwbRE/KSJwwfn8jXnln1rLr5d9NDTyL/7CsRpdc38NXqYqkalKbi8j8so/cwjg1doGW/TeOUiL4dTlJ5ZOz0YIJce8rNLWF1RutZ4qF+KXNiNlJ06Ya5qPypQlXFZoZNBiDxbn3xPYZOzyGN8t9eoLMoPCQrQbLN81adKlho3hnOX+7s7hc0lrcRe9WzXoLYfadX8Ouj9/nuAB158BfG5u7o4dO/bt2yeVSh1uBQQEPPLII9u2bbN+hOgdAAAAAOCBIuQnhQc85LD4nEyiefMSxwx9zzmA9+LFN4vPu1xgb1PZ+DODJrRF71ZF1d/IlCVdNbHy9RrVLsvpzfAd2b9NsGoUpztXkygKrBcYRpo0/PPR8ZtkylI2M4jPidIbJT+eHiVR3LBW4DA3LZh8yosX35dR3bU4ZGxTBHc/k7z8RmeYIDUZn7gh1ViIp3sZZo8T0BwXbLhSoTXbfzQRRIcRD6CTe/UsAPqivr4+MTFRpeo8giErK2vixIl977YfFpZIJJItW7YMHz585MiR//nPf+yjdxaL9eSTT548ebKhoeFf//pX358FAAAAAADuUWOHvkelcG4rSfw3lcIW8odGBD5iX06lsIfHvOwcJDvQ6dubxOecyzX6bqbf27s+ed6KTGIghBDWZS40ATfWocRlxnuCuG05KpPuG+gzmc+JQghl5b1ii94RQmpd45mrq92P6l7390pltyXdGsWjvRDK6bbaEHbnIQUaC7G+RM75ozkws8U3o/m/Dd0kRwT3kFKt4oOGgtkFp5JyjoRf+Tkl99dlJRm72iolJsOdHhpCCD399NO26L0feT4Db7FYTp48uXPnzqNHjzoc5E4ikaZNm7Zy5colS5ZwON3/AwMAAAAAAPc9ATf2sbTrOSXvi+V5bEZAQuTTUUGLEUIIYWmp318pfre8/n8Gk9zfe8y4pA+8ePE8dqRUWeSmQ1/v0STMxZwqhxni/gg69zO4bEbA6vn1MlX5vpMucu9ZMekio0lJo97K5RQR+AiGMOL2nkX8xK56aGw741DSJr1qMMroNC+LRV9U82277BqL7hsb+oRIMNztd7k3GHGiUmd2KGw2WKQmvLcHwn8xRDBTyDgm1qktxP4W7e1/lgRCmB+NtNiXaf28vkS2u1lrvRYb8XUlcj6F9ERAr5fug7tKhU75t5qcXzrq7P/06/Tqa6qOA+JaDpm6MXjoa8GJbPIdODTd6ptvvjl9+jSGYRQKxWTqz6yKnn+l0NDQ5mb5IXaKAAAgAElEQVTHt5tDhw5duXLlk08+GRzsmDgUAAAAAAA84AScmBkpO20fG9pO55R+KFeX89gR3twhXtwhRpPCmzfUmvgtOebF2pZjXXXFZYUOj91YXPOt862RQ14Xy3OMJk/mvjCMPHXU1xhG8ebF02kCg1Huslp5/f865PnLZl6lkDtDQZWmlsHw1enb7LuakdplLj0L7jxJSFhwg9GkPJA+1rYLILf80xmjvxsSvsqD73JXoZEwfxq52XDboX18CklA8WRF8MM+jId9GAih0x36DpP9MgcMIaTGCTNBIISpzMT3LVqHtlsb1BDA39OOShpWlJ5TWbqMitUW0z/q8g511B0ZOiOccQemk+vr61999VWE0LPPPvvLL7/074Frni+ht4/e/fz8Xn755ZycnMLCwtdffx2idwAAAAAA4F5N89Ej52Y3tv+h1jY0i88VVn/TJM4Qy3MLqr766UyK3igJ8Zvp553i0IrNCPAXjhseu2HZzGsSRcG1kvcdKjDpojD/2Tje5enuLnnxhoQFzEuMevaxmddurufHIoIWuGkiVRbfqNyKEDKalMey5v3v1DD76N0K6/qX7QDRJIcSATeWxfC/WvKe/R5+grBk5q43mnq91Pwu9JTTdvc1Qaw+Htm+xtUWeo2ZuKY0IoRqdGbnjPVXFMZM2V2xxBp44OeO2kVF6W6id5sbGtn4vN8aDY6JMweBdfF8SEjIhx9+2O+d98Me+KFDhx46dOizzz4bOXJk33sDAAAAAAD3MbWusaHtjFRZfLFgU1dL2dW6RmtqunkTjogEybZyP+8xy2cXLp2ePTH5k4Kqrw5lTHU+mk5vlEkVxWaL47yrPS473P4jhpH0+o4WcZZSU4t1rsknzuW+WFb7vfvv0i67hhA6l/diXetx57sEYWmRXOiq7aThnzPpt/I6U8isGaO/Qwi1dDg2MZk1Ynk3m/bvCe9E8V4K5VAxDCFExtCzIewPYvh97PNf0bwQRpdriqNZFIrTCwIzgaZdFWfLjbaPe1u0r5TJ369RVWkdF/mDu0q+Rrqq9DzefRLDTi1G3YKidCPh+mS0AbJ9+/bTp08jhLZt28blcvu9/37YFVBUVDR+/Pi4uDjr4vnw8PC+9wkAAAAAAO4zBGHJzH2hqHrbzdRu7uZerXnm2IyAx2bmNLanK9RVAm5ckM8UDCMhhGTKkqvF/3TZkE4VqHT17kei0tT6eacq1JUGk4JCZpnMKp2xAyFU33qiXXrl8bS8qqZfblR+2e03YtJEBIFXN/7SVQUSiWa90OiaGtvTzRZ9oM9khIja5l8tuGFmyk6JskiqLOKxwhMinuKwQhBCFDLDuZ/OpHr3OAqGPh8i+FcMv1ZnDmNQuM6xde/RSNi6EPbfKm57j8OlYKN5NIQQi4y9EMr5rM6WuI6w/q0jEHq5TH5ljK/WQky7Jr6i6Azm/1ml3JvkvcSP2feBgYHwUuUVLd67lyzX1ZKvmktfDkoYoCE5aGhosC6eX7Fixdy5c7ut7wHPA/i//OUv+/fvVyo71/OUlZW99dZbb7/99qRJk1auXPnoo4/y+X19owYAAAAAAO4b18s2F1b9167AfSY5f4SQUlOtUFfzOdEhfmn2d1skF4kuZtUYNK9LBZu6HUyb9OryWXl6o+xQxlT7cr1ReqNqa7M4s9seEMIigxaZLVqj2XViczKZESiahBAqq/v+bM6z1kUB1hcQtsEnRPx5Zsou+1ahfrMb28/al7AY/vbLEO51HDKWyKH2Y4cbwjgnOvS2VfF0ErY9wcvrZmK8D2L4mTL9daU16rv1yqBUbUYIvV+jskXvCCEDTjxdJJstYnDI/fByAfSvdHlLpqLVg4b/rr/xXEAcnTQYhwg+/fTTSqXS19f3888/H6BHeL6Eftu2ba2trXv27Jk2bRp284wNgiDOnTu3du1aPz+/ZcuWHTt2rH9z7gEAAAAAgHuRxaLPr9jS8/qVjT9/fyJ2z+9RR86l7fk98tfzD18v/fBiwaaKhh8JwkIm07tqKFdXiuV5DoWu9qITLR0XFOoK5x7aZVfbpdecy4N9Z7BuLnonkxkThm0O8ZtJItG8nI6UQwiRSbSpI7/iskKVmur0nL/YlvQTBG7/6qG4ZkdFw4/2DYfHbQwPeMi+hMnwVWpqXHzVB5XMhOvstrbTSFj6aJ8DycLXwrkfxPALx/s95s+yvztL5GJG3ZuKIYQypY6b4eVmPFdpdK4P7rifO+o8a9hh0p+VexL599b27dtPnTqFENqyZYtQKBygp/RpCT2TyVy5cuXKlStramp27dq1e/fuurrOH6vBYDhw4MCBAwdEItFjjz22cuXKqKio/hgwAAAAAAC495zNeUard/M7NEalsEzmW+mmTGa1QnUruq5t+bW25Vfrda7X6FmpP1DITLNF191jMYQIL148jxVR1/q7wz0Sic5jhzm3kSlLccJxmS6ZRJs/8ShB4K2SS2aLRuQ1srzuhx3HArT6VgZNZH1Q5yMxLDHyueGxG6znvTe2n7VY9G6G2NB2JibksVujwihTR32978RQo7lzoatEfuNY1rzHZ+XRqYLuvu99LlNmeKFEXqA2kTA0S8j4Kl4QwaQghEgY8qGRzssNOUrTF/XqlQGsd6J47Juz6FGuNsmvCmRZGzrD7ApPSvTpEgMFQ/N9mOMEtF/F+uMdehwRad6MRX5MmKYfTKdkTX1o2zzHO6gfB+PMtnj+kUceeeyxx7qt77H+ORkvIiLiH//4x7vvvnvmzJmdO3ceOnRIr+/8f6qjo2Pr1q1bt24NC3Px/yMAAAAAALjvKTU1pXV73FYhTGYNmcK0mLuNyVG77FpR7fapI/+bnrMWx90v9iSWz7oh5CfVNB91CODJJHqw71Q2I1DIT5QoCu3LXb5oGJP4nvXEuBC/mQihrLxX8is6l8jqjR0IITYjiMX0E3BiRsRu9LVLnm/qYoH9rSE6vSyoqN9vi96tVNq62uZjcWEr7QtbJNklNd9p9K0ifvLw2FeYdB/3D7rntBospyQGtQUfJ6CP4FLLteb51zvUFgIhhBPoRIf+4VzJ1bG+TBJ2XWmandNhwAmEUIvBsrlWVa+3/G+YN0KoVGN+vtTxLMC5IsY/ovkIoWne9HO3Z6T3ppJGcDszF6wplO1q7nyp9H81qhFc6nVV59+3rxs0y/1Z+4Z5D+D3B3YIhBoN7jJTuldv6OafYd+tXbtWqVTy+fz//ve/3dfug37IQm+DYVhaWtq+fftaWlq2bt06evRo+7u2yXmE0NatW8VicT8+GgAAAAAA3LWkyqKeVOtJ9G6VV/bp+RuvxoevolHdJ13CKht/vlbyPpPuOyz6BdsWaDKJPmXkf3jsSDKZMW/8oWDf6dZyLitsRspOgnDcnE8mM0bEvnrr6RWf26J3G42+KSnqudlj9/vefvSdv3Cc++8S5DPVoUShqXKuJldX2n8sqd15MH1icc2Oupbfc0r/b9/JoWpdo/sH3VsOtetiL7SuKpSuL5GPuti2vkS+u0ljjd5titSms1IDQujTOpXh9vPi9rdq514XF6hN/65W3rx1q0I0k/JMsezZYlkChzJBQLOVM0nYzkQv69T9kXadLXq3NrZF71b/a9UeE7tbWwH6kcpiMvTybEh7HaaBPTjw22+/PXnyJELoo48+CgwMHNBn9c8MvAOBQLBu3bp169YVFhZ+9913e/fudQjXn3/++ZdffnnmzJlPPPHEwoULByK9PgAAAAAAuEtwWeH92yGBCL2ho6j6Wz4n2vkkOfuKN5PVYyNiNyybeaWpPYNCYYX6zbaub8cJswU3jB+2mc0IxAmjwSjvkOfx2OEOe86DfKZak88hhFolF8/nbXD5sLK6HxIinnYo9PNOTYx67vbsfbdEBC5wmFdHCHlxhzjX9ObF264tuOFc7ov2EanOIL5Y8Le01G7OvRs49XrL4XadzISn8mlzRIw+ri1vM1pWF8pU5s4vSCD0VYN6rF2kbVOhNSOESjUuMpOf6DBkSNv9abYJy1uD+rKhcz52W6NGQMEwDJERFsMi/zRMlMjtjI96clZ8lszwsE8vDggwE8hEEEyXC/eBW1wylYaRPD4QTkTtMmtG3zU0NGzcuBEhNG3atLVr1w7cg6wGJIC3SUxM/OyzzzZv3nzs2LGdO3eeOHHCbO7812U2m0+cOHHixAkmkzl//nxrJD+ggwEAAAAAAHeENy8hQDi+RZLd7z0rbp+X7hqRW/4Jg+49asgmhboyt/wTuaqcSmFLFDeUmlqEEIMuEnBiW2+OEMNItlRzDLpoyohbR8pdKnzLzfH1CKF26dWG9j8wjBzmP1fIT0QITR35VYjvjNqWX80WfbDvdC9eQl3Lr2aLPshncmTQQufj9OLCVlwv+0iju7Xj15uXEBH4iO2jVFHkvDK/TXK5Zz+K/neoXbeiQKq9OT0+R8Q4NkLkwSFxBEL1OguXgmXLjUqzY6imtbj4scezKQihSCY5R+l8E+lxQumqlT25mUAImRFRojFPutpWMzlAQCFdUhgPtXc/u07vcSjearC8UqY41K4z4sQIHvXTOMEUL3qx2nRFaaRjGJOMTAQ2ikeNZA5sdHbvwhAKprOr9SrPmofSOf07HnvWxfMsFmv79u0D9xSbwfgrQqVSFy9evHjx4tbW1t27d+/atau0tNR2V6fTWdPdOa9WAgAAAAAA9wEMI80e9+PZa3+paz2OEKJT+WxmkExdQXS9gx3DSFQKh4TIepOsv4ZxseBNuaqyvOF/zlnl9IaOVkOH7SNB4Ey6b1jAXG9ufELkWgbt1lZnpaa6q/5FguQjWbMaWk/ffNzfxiW9PzLurwihqOAlUcFLbDUDRRPcjJNBEy6ccuZ8/sam9rPWFwETkj+27sC3orhKwt/VbgKlpqaweptaWy/gxCZFr2PeTKTfXxRm/M+FMvvo+kSH/os61cbw3q2xPSbWry+RNegtCKF4josgJYhObtRbpKZbgX0qnzbNm16gNg3n0Q6263BXwUSv3iPIzcSzRfLXIjhTroqNLruzgyHEICGVmbAeaH9ZYdxSr67XWeLYlFfDuUPYt76CmUCL8iSXbp5Xd11pmnGt42EfxpF2nf0zyBh6JYz7USwcxe1amlfgtpYyj9v272BsDh48aF08/89//nNwsrZjdyRszs7O3rFjx08//aRS3XqJcr8G8Onp6TNmzEAIrVu3buvWrXd6OAAAAAAAd4zeKNEZOvicKBJGMVv0P/8xpkNxo7tGmPsT4wfOirnlAk6MQ+GRc7Ma2k47VyaTGX6C1GbJOftCDCM9NjNHJBju2QAIwoJhJPspeo2uOTN3fU3zUcJpLfGYof9MSXjbobBZfO5I1mzbCws6zWvp9Ite3DjPxuNSutQw45pjcqs5IsbxkaKed5KrMo273H7bPnanP/ZP4vjTvBkby+QX5EYGCVvgy/hrOPfFUrl1GzyGEJ2E6Z2ibjYZo5IwuamnS69FNNJEAf1wuy0dA2H9+Vvz3p+R6M23P8GfTv5pmHeHCV+SJ7HdoZOw86k+o3mda/6zZIbJV3ua/+uHJO8nA1jd13vwnJE1pxWc8qChkEpvGrNsgM6B//zzz1955ZVeNXnppZf6ckp8fyax67nx48d/++23ra2tu3btmjJlCobBPhAAAAAAgPsfgyb04saRMApCiEJmLJl+weHMc1fu2ByPweg4+V9W94NMWeJYDyNFBi2cM/ZHh+gdIUQQeGN7uscDwDCyffSOE+bjF5dWNx12jt4jgxYmRPzZuYf0nLX2yw0MRllW7osej8clk+MkHIEQMnU3fe1gd5PGIQudwx97MpcqpJJqdeaDyULNjCDF9MA9id5/q1CcvXmQO4GQHicCaI5BmsZCWKP3KCZlinf3G6FxRBSq7ReGdP78v03wPj5SdGO83zL/26LrVoPl8RvSF0rl9uM14MSGslupGawb9XvoUHtPUzk+aGZ6BU7i+3nQcFPIsAGK3u+IO7nLgsVirVq1atWqVVVVVbt27bqDIwEAAAAAAAPNYtE3tJ0uqvlOrWvw4g4ZNeQNIT9p6qhv9p4YYjL3emsrRqIggiAI14mpuawQKoUrVRZ7PFoKmSXkJ9mXlNX9cPqKY8I5b17C/Im/89hhFQ0/uuynu4PueqFDntcquehQiGEkKoVb03y0uukwnxM9efgXYQHzrLf0hg65qtyhfqvkIkHgtpx8fTeaR2ORMbsl9BhCqCehsr1avYs/x5fDOFoLoTITCgt+qkO/ulCGEPKmknYnes8U0pVm4niH41YIOhmb7OV4MpxVjd58cpQo7kKr+03xU70YchNe6RRypwnpCKF4NlVncXx70mxwMfgcpREnOs+Zj2X3IuaS9HixwAPoi6gxE/J+0/UmHf1wjvf6QBdZIftLQkLCqlWr3FT48ccfrSesz50719fXFyGUmpralyfeFWkSoqKi3nvvvTs9CgAAAAAAMCCUmuqM6+sa2k7bpo7FsutVjT8vmpp5uegdD6J3hBDCcQwjOcdi/sJxqQl/D/ab0dj2x9GsOQ53SSQKjrueDrVPXIcQmjT8cwqZaV8hp/T/HJpQKex5Ew7x2GEIIRbD9dxgoM/kbr+KUlNd2fizUl1DEBYeOzLAZ0KgaJKLamoX2+8JArfl4VeoK3/PXrx0xkUfwQiEEJnMcPhStsJuh9RzQippa7xgbZHMtrZ8DJ/2Wi83wCewKUecCpf4MTuM+Ic16kuKWwG51IQvzJXgiECu1mY06M0lE/y2NahfLnM8mwAnUJnWvNSP9WOr1rYw3lk0izqMQ0mX3vYKIE3ICGZ0TuEqzD1aXOBFIdky3I3k0gJopBZjjyLzVJ6LZPvAagTHe0fcxCdKMnu4wMOPxjycMH1Ap99nzZo1a9YsNxVOnDhhDeA3bdo0ceLEvj/xrgjgAQAAAADA/cpk1hzLekimKnUot+DGjJxnerAH3jUC4bbQlEphz59wzIsXTyEzbbncQv1nRwYtqm46ZGtCIlFmjN5ZXPNdkzjDWsJmBtJpXrjFGOQ7LSlqXXn93g55PovhnxDxlEPgLZZdd148bzJrfjiRMDJ2w/hhm/28U3nscGtOe5uIwIXdngNf1Xjw1JUVDnn14sJWpKXucQgyvexOkuuKBTcUV387ZeRWhBCVwgkUTWoSZ9pXCPOf220nvbU6kD2aR/uxVScz4WP4tOUBrN6moF8XwtnWqLFPUDfDm54pNb5V6eKMQEvXuyosBPqgRiWguH5D4UcjbY7lHW3X6vAux/d5nUo+PfBDA/+fVUqNhUAIPezD+HborSyGY/k0lzP8Dhb7db79+bpB87cKhdwpqb5LQhrp9Qg4YNudx30iqBhpVVmWxtLNxoShLMGRoTPCGAOYf/6OgAAeAAAAAAAMoIa2087Ru5VM5WFOaQcms6a0drevMJVJ9w3zn0ulsK3lc8cdKK7ZUdHwo94gFnoNHzf03xxWcFzYilbJJbm6nMeOCBBOsJ+OFgmSu/oKR7PmEi7jRsJyvewjX++U6OBH54z7+ffshWpto/UOlcJNjulmw7nRpPzj2lPOWfHL6n4I8pnmsK1dyE8MD5hf2/Kr+z7tj9abkbLjyLlZCnWV9aOv16hJwz3PnuVGIoeaGE31uHkwg5yR4vNGueK83MghY0v8mBvCODHnWz3oKkNqeDeK51zuSyPJTPhD1yU6t6G0ESferlS+F817MZRTrjEH0Mk+tNteB/wtkvtzm65a1030mCE1NOoteSrTuhJZz/MBHBku9KbemSRl95AlorBEtuD16pwjknqXFVgkysvBCX8LSeKQPf87edfyPIA/fPhwP44DIQTnwAMAAAAA3H/cHdXef4mMS+p2l9TtRgixGIEpCW9yWWF+3ilMuu/QyLVDI9c6VPYXjvUXju155+dyX+xqs71VTfPR6OBHmXSR0XTrOHKTWXU8e/HyWTc4rJCuGorlubYF8A4a2k455aXDZo354XLRO2V1P+iN0q765LEj7K4jn5hdVNvym0pT58WNC/Wf07/r5/tREof6m13i+gypoWdr1R1hGJriTX/Yh3FMfOu1CI2E7R8mfKJA2mbsfvv0J7WqEx36S2N8h3Gp79eo9jRrtRY8hUfbHMuPYlEEFFLuON/Rl9oqtO66KlCbwrJaJnnRe/AlOtfzPxXMniDoXe6AB1Yck3946PQCjexQR32GoqXJoJWZjX40ZjSDO9c7eKEo1JfKuNNjHCieB/CLFi3qx3Gg+/cYOQAAAACAB5mg60PLLJbulyL3llbfnHl9PUKIQmZNSP4oKWqdtdxkVlMp7hbTGkxysSyHRKL5eo2yP3TdaFZ1u1JAb5DWt50qqdllH8Bb+6xuPjIs+vmum3a9Ghx38cOhUfmThn8xafgXR7Pm1LeedNmwsHpbVePP44Z9mBDxFEKITKJHBS12P/67kIjm4YuGGd50DKEfk4Wf1qoOtOkUZiKFR/1siKBKa251yjbnRyO1udqaXqQ2ba5RnejQX1V2Ht7eoNf91qE7PtLnx1ZtvspUpev+RQBOoPMyYw+G3Pke64rc2GKwBNDvn3zpAy2J7ZXE9noHuV44c7+CJfQAAAAAAGAAhfrPEgmSO+T5vWl06xBwKpkV4jerurnXaz/NFu253Bd9BCPlqrLLRX9XaetoVH5i1LNjEt4lkx1n50pqd2XlvWQNv9nMwJiQx40mJZ0miA5e6uM1ikJmmi1aN89ql109em62y1tqbYObhj6CkVQK12UaPzYj0E3DtNTvf8mYKusizb7OKEm/9rTZrB0W84KbTvRG6eXCt2tbfrPg+iCfaeOS3refvbchCItSU2M0q7y58c4/un6nx4lvGzVXlUYhldTblOxTvel/DecihJgk7M1I3puRt9bS5ypdHAfAppA2BrC/qFebnaYStzWq22+P7Q04mpXT4VzTDUtvKheoTX8plh0bIeq+Krh3tLZ6shPEDQjgAQAAAADAACKT6PMn/no+f2Ndy284bqLTvLV6d7/R0qneaWN2y1RlMmUpjx0RH7GmuOZb5wCehJFxAkeIIJPpXc3kE4Qlp/SDmubOBOdGk+J66Ycms3rKiP/YV2uXXTt7bS1OdO5q1uia88o/tV7nln0yafhnEYEPd3VKnPUL6gziru46nEXngEblshi+CrWLAN71lvubmHSf8Un/99uFBW7qZN/4a2L0cyTM9S/8OG769fxDrZJL1o8VDftbJdmPp+XRaV721Trk+WeurrK+f2HQhJNGfBEX+qSbh/aR0oyPvdxeounFwelWyRzqu9G8Bb7MrrZljOZRqRjmcGp9tdbsQye9FMb5pNbxj6Dd1cx8r6J3D5yWGIw4QSP1394ScN/phwDez89vxYoVc+bMoVDgdQAAAAAAAHDEYQbPGfsjQeAEYTl95U8VDftdVhsSvjrUb1ao/2wGzTs8YL6t3IvrIvv6yPhNo+L+arboLhZsKq75tqtHt3Sccygpqto2Ydhm+0Xy1U2HbdG7EyL7xl+XpV1T65paOs5bi4J9p8dHrKlt/lVnEEsUhTpDe1dP9xGMiA55tKu7CCGFusqWYc6BSlvnpiFCKDxgfohfWkPb6a4qmHH93hNDgnymjk/6kEEXOtytbztpi95vPrG+uOa7EXGv2kqMZtXv2QttqfX1RskfV1bz2VG9yiDgoEFvkZvxWBaF7ipMfa9a5UH0jhBCGFroy3Rz359Ofi+a90aFfcYBAiHsn1VKrfuj4QeRESf0EMADt/oh5G5ra/vkk0/27t27YsWK1atXDx06tO99AgAAAACA+wyGkTCM5CMY7jKA5zCDJyV/6jD9axXqP5vHjlRqbp2CTqNw48NWUSkcKoUzMu61qsYDhi5SwRmMzueBmxXqKvuJca2+zc2wLbhRrixfMu1cS0d2ef1ek1kjEgwP9p0RF7ritwsLXEbvGEbmsSPC/OemJrxDJrlLS6bRt3R1q6H1VG7Zx/bhtNNTSPMnHrtR8WVRzXfyLvL8W18QlNV9P3/iryF+afa3pK6W30uUhfYfW8RZDgfj4YS5vH6fZwF8jc68plCWKTMghPgU0gcx/GdD2A51zvfghDaXtHj3Qfi6EM7tATyGELp7oneEUCKHyuviDDwArDz/+3Ho0KFHHnnENuve2tr68ccfJyYmpqSkbN26VSrtMjEmAAAAAAB4YCVFrxdwYx0KhfykeRMOu4zeEUI0Cnf+xGOBoknWj168+IcmHuVzohBCEsWNg2cndhW9I4QI5LgQGsPIfE6UBTfaEsv7eo10P2YSiWY0KTOuryuo+m9p3Z7z+Rv2Ho9raP+jqzRydJrXzJRdPE7EubyXsm+84WbLgJCfhGGuk5bhhPnCjb82tp/tqq3BKMu+8UZRzXZ1d3P1Ftz4W/ZCta7RvpDLCnOuyWOF2390aHKz0N2ufoSQziAurd2dX/GF/Qy/mUBL8yWZN+NzhRlfVyI70eF4fh6D7OHkczij+4lJLgUboBRxWH9MmdNJ2H8TXP8TAMDG8xn4hQsXLly4sL29/Ycffti1a1dBQYG1/Nq1a9euXdu4cePDDz+8evXqOXPmkMmQShEAAAAAACCEkMGkMJjkto9UCnfu+IOhfjPdnynnzUtYPO2cwSjDCROT7msr/+Pqn93sP3cp2G/6kXOz2iSXSSRqeODDk5I/jQ9fU1D1tURxw2V9GpUXIBx3sfBN+wpGs+r3CwtdJopHCOkNHb+cnWTbxJ5b9tGkEVuGRa93rkmnCkbHv3m1+J9dDJaoaT4c7DvN+QaOm45mzWmTXnH3Ve2YzdrqpsP2+fBD/WdzWCH2OfaoFHZM6HL7VkL+MOeuXBba1LeeOHlpue2PODb0ibTU7zGMVKA2Xb89jRyB0K5m7RzRbVnxZgkZGdLbfqoYhnqy8fwRnx5l13stnLuhTN59vd7wppLIGBK72jPfE8O41HAGJZJFXh/CiWbBlmTQDfK7777bl/ZsNo5Q7wAAACAASURBVHvcuHHPPffcww8/TKPRKisrdTodQshisRQXF+/bt2/79u1tbW1BQUE+Pj79M+R7TU1NzZ49exBCKSkpDz300J0eDgAAAADAnfS/08kaXZPtI44b26RXg32nMWhC6xHlam1DWf3e+raTOG6wTrPbUMhMKuXWomujSXEu7+XeDkCtqVdp6wiE44RZqiwqr9/bKrkoFCT5eaeQMDKfE0WnemkNnXPmVAp7ZsouX+/R2Tdec3hTgOM9OSHMiqhvPREZtJDF8He+F+w7lceJNBjlFlxvMqsd7go40VQKKyvvlcuFb18t+seVkn8UV2/X6Fv0ho4blV/26ot784eG+s2yfaSQGUG+U9ulV6wLBHjs8LTU7/2FY+ybcFhBYvl1uarcVsJmBs5I2WH/p2DPaFL+kjHFYJLZSiSKAjbD39c75YrCuL9V51CfS8aeDr6tq7EC2jWlqVLbuQ3ei0r6aoggXWY0ul0hTyVhh5JFPdk5PlZAE1BIRRqT0kwE0smq/lg/r8eJBb6MArUnW/eFVFJWiu8zIew5IoY3FRbPg+5h/Xv6utFoPHr06M6dO0+ePGmx3HY6YkpKyurVq5cvX+7l9WCtDElPT58xYwZCaN26dVu3br3TwwEAAAAAuGNkypK9JxNc3sIQyVeYEhP06OXiv5vMGmthROAj88b/0tUic4NRtv2I0M1R6r1CJjMWTvkjQDgeIdQsPtciyabTvMIDHuIwgxFCe08myJQlfek/Kep5f2Eqi+Ef6DPZ5cb4NumVA3+McSiMCXncZcoAL+4QWRf73hFCJBLN+f3CzNTdQ8L+5FxZrWu0WAx8TqTDIgiDUXap8K3Kxp8MRgWZTKdRecG+M8YM/SePHd7Vcxvb0w9nznAojAh85KEJR6q05ujzjlsJ/hLM3uZq0fgZiSFHafShkR7xZYqopHMyw1+KZWVuk9tJpgX2KgDW4wSDhKVebr+q6PmLmH6DIWwIizzRm/5WJC+UAauVQS/0cwBv09ra+v333+/atau4+Lb0GHQ6fcGCBatXr541a9YDsrQeAngAAAAAAKvKxgMnLi5zV8NpwfSk4Z8nx7zUVfUfT48Uy3P7a3hUCsdfOEFvEGv1LTx2xPC4jVFBi623Mq+vL6j6ql+ewudEzRt/yOXxcmeuri6t3W37KBIkKzW1xq53+DvgsEJE/OQh4auoZNZv2Qtx/NaSdSE/admMKz0/xZ0g8CPn0hrb020lNCr/8bRclwfF29S2/Prr+YcdCoN9ZyyccgYhtKZQtqtZYyvnUUjXx/pG9XjR+PEO/bzrHS5vhTLIdZMDEEJmAn3doNrfptOb0Twf+qZIHsPtvHyF1jw/V1Ku6fxBsSmYxoy7383RL75O8Hom2PUqBgDcG6h1Gv7+/q+99lpRUdGlS5eeffZZgUBgLTcYDD/99NO8efOmT58+QI8GAAAAAAB3J/fhH0LIebuz8zFpFtzQLrvWKrloMqsnJH/knPqOzQj0bHgms7qh7aRYfl2jb2mRZB/PXmILp8cm/dubd2vtAIXMtC7494BCXfVLxlSdvjN9fbv06uHM6V//wt75azCDKpw88j8RgQ+H+M0ck/jezNQ9bqJ3KpV720cKZ9GU9PkTj0UHLw0LmLdyblVk0CI2M4DLCkuMfGbhlDM9j94RQm3Sy/bRO0LIaFIUVHYzF+XrNZpMojkUBoomWi++ThD8O4Y/lEMNoJMX+DLPp/r0PHpHCMnNXW4yfz+GjxAiEJqdI36hVHFBZsxRGd+rVsWdbzV3PVnZYcJfK1fYoneEkMZMDEL0TkLoqSCI3oGHBjxNwpgxY8aMGfPZZ58dPnx4165dp0+fxnEcIaRQ9PRVIgAAAAAAuD+IBMOF/ESJorD7qjfZTyMjhJrEGWeurLaekY4hjEAElcIK9p3OZgRYcL03f1iY/2wfwcjjF5fUNB9z6ArDSEPCVlU1HTSalD18+qXCt4aEr0II0amCx9Jyy+v3dcjz2MyguNDl+RX/yS3/iCA6o8rYsCd1+raGtj8QInjsCJW2znbLmcEo/fHM6CdmF2r0LYcyp1m3DJh12ryKTyODFj404WhnNZMcIayrPQIThm3OK/tUrq5ACHFYIdNGbeNzom13uayQeeN/6eHXdCZ1tV9AqupmEwGL4T9+2IdZeRtsYxbyk0bEvWa9ppOwTRHcTRHcrjtwJ4LpInLxp5PH8mkf1Kg+qFFFs8jpUoP1dHfr3Xq9ZW2RbGei6w28awqlv4od0+B3hYShKBalovdn1JMx5LDRPpRJocBB78BTg5TnkE6n+/v7+/v7MxgMrVY7OA8FAAAAAAB3FRJGmT/x1zNX/tQkPtfDJoE+k23XWn3r8eyleqPE+tGa5t1k1ja2p4+Ie3XCsI9sNR+acLSl44JYntuhuFFev9ds1iKERLykEXGvJkQ8lZX3Urvsemcfbql1jXqjlEHzRgiRSbT48NUIIYW66lDmDGtqNwyjhPjNSIl/O0A0ASFkNKtwi4FBFyk1tefynhfL8qlkplrfYnbKTqfWNdyo/I9a12Db8G9V3XRYoigU8hMRQnSqINQvrb7tlPPAhPykhPCnEiKeVqgrcdzsxY0jkagIIYLAKxt/au44T6VwIgMXenZgO0KIz4l0UciOci50kBzzsq9XSnnD/4xGuZ9w7NCIp7ua+c+WG9+qVOSpTD5U0pog9oYwDs3tcvdRPOpoHu2a8taWdQqGhFTS4fbO3HiFauu7nts62dWsOSrWcSjYKC7t3SgeCUP/qVfX6S0hDHLPo3eE0FOBbLEJ9yCAj2JRym9vBYvnQV8MeABfU1Oze/fuPXv21NTU2JfTaI6rawAAAAAAwH2PywpbNDVTb+hQamp/v7hIrXVx0riNn3fqiNiNto/1bads0buD/IotSnUVTliCfacnRj1HJv0/e/cdGFWxNQD83Lu9ZnfTe09II9Qk9CZVxI7Y8elT0fcE+2dXVFCfos/2xIYVG4oiRUF6CxAgCemk97bJ9r73fn9sWDbb0hMh5/fX3blzZ2bXRHJ2Zs6wg/2mWaz6Q2cfskfpbcq83w7Oy0x5edGULVyO757sW6qatnsfLZsl5rAkjiUUZf7hr4n2le00balt/jM5+u6u+kwRMEUAIBZELZ22XaOr27Jvqmv03jUexRmD0c2m7g5Voa9PqsWq71AVThjzhMHc2dpxyrECnxvE5wb/cmCWv3TCxDH/Z0uzBwA0bf398BJ7wH+m5I0xkbcF+83wk6QHyjK8v1MnQb5T/CTj2hW59hIGyUmO/kdvng32m2b7OsOLMyrz3Jw2I0UDQKeZeuq8ss5g/SBJ4uURFkH8PM73vqKu0+NDOYzrA3nv1rr/bB11mKkOM9Tq9Vtb9SQBXvPZ2zmvpQ9kM/Z2uD810LsyreWOEP53TXozTfNI4tEo0RNR/VyDgBAMXQCv0Wi2bNnyxRdfHDp0yDFPHkEQs2bNuuuuu2644YYh6hohhBBCCP3NcTl+XI7fDXOOHc1/vLppu9MstM2kpGcyUl4kiYt/r+r0TZ4apChTRcNWAKhq3FbZsPWaWXstVsPRvEed5ti1huZ9p//JIDnT0v8jdlhw7smYyDsIgrRaDQrNeS7HT8ANPlv6H9d96efK348OudpgbBPwQhwDv0O5D2n0Hr+h4HOD2ExRQ9tBp3IfQUx53Y8Hz/7LdnCdjzBu5oT3Glr3aXQNHLaUw5Kcr/vBdvZbs/x4ae23i7K+D/adzmIKCqs+7T5dT5fUfF1S8zUAxIXdsCDrO8cP0zsGyVkydeuBM6tqm/8EoMWCmJnj3/WTjOvl4z16rUpl7B5Jf1ineSFWHMD2llkggsvYNcFPYaEUZqpQa1lZ0NHXfnsXvYPrTvhADhnKZVTq+3NW3LUBvI+TpXUGaySPwSJw9TwakEEO4GmaPnjw4BdffLFlyxatttv/iGNiYu64444777wzKipqcDtFCCGEEEKXIiE/fGHW91WNv+84uszpFkGQExIfdwo4exlANrQdLKv9trx+S7sy320FK2U8nPvwvEmfEQSDpq1u69g2zE8d+0be+f+eKHjOZFEDAJvlYza7mfJt7Ti98RcBRVu4HL+slJdTY+8HAAC60fNOAYIgo4KW1LXuc0q8HyjLBILcc/J264Vz4JSa8pyiV25ecI7H8TeZVZ9u83Nsx2RSbDu0iEFyxsY/VNO001N35fVb/EsnThzzf54quBILopbN2GWyqC0WrdsT7Aei0N1a9EKNOUDm5oA9JxImWayxXHO23UuCukG3pUV3SmnuuZ47sXwmhyTi+pKxDyFPBu3HyNNSeaFQeMMNN6xcuXLmzJkEfuGEEEIIIYS6K6//ybUwLuxGNsvHqTA8cH544HzXvPSuKht/d01i54imrSeKXvQUvQMAhy0T8sOrGrcdzl1jL/SUE95s7Zq4MhjbD5xZxWXL4sKXAxDgIVM9iylIT3h4b84/dIYWx/Ko4CtnT/yooOIja/dT3HWGln0598zP+EquPOeU1c/GShnPlv7HtdxRddP2PgXwNmymiM30tuTbYtU1tB00GNsDpJOk4qReNhvJZRRpnN9IFK+3h0y/X6cZzuidQRAHO52Oi+9tvvqZUk6KgDUUo0Kj00ADeC9L5WfOnGlbKi8QYJ4GhBBCCCHknr57EGsTFbzUtZAgyCun/Xq29M2qxt91xhaTWWUyK0mCQbnE4Vaq5/xkam21l7sGY/uporU9n3vnzrmKD+PClwNAWMDc8rofne4KeWELsr47lv+EU/QeEbRw6fTtAKDVN7i2WdW47ef9M+ZnfN2P8dj0Pvd+77V0nPzj+I1qXS0AABCpMffOnvg/p8i2U10iVxYIuEGBvln2JRX3hAp2tXf7bzRPxolyl2feSbPRWq63FKj7ORneD0IGqbG6HijgMXoP5pA6KygtFAFwTQDvgySJ19x8CPVN/wP4AwcOuF0qHx0dfccdd6xcuRKXyiOEEEIIoR75Sye4JloPkE12W5nJ4E9Ofn5y8vO2l1WNv+04eo1zJYKMCFxY3dhDgrreUGmreq7kQqmpAACDSR7mP6u+dZ9TpjqNvn5/zt0KTYXTU03tR2naShAMtb7ObbNy5bkdx5ZxWBKjWdGPUVkpgz2j/sXB6OqOFzzT2HaIQbKjQ6+enPSs48IHmraqtFUUZRYKIjtVRWaLxk8yzp7Vz2o1/HF8+YXoHQDogsqNfpJxF3YQQGXDr0fyH1VpKm0vfX3Slkz9xXbW3XWBvHfHSJ4rVyktFABcHcDbmCzxHueaKHpVseKLRm2P+9jDuYz/ixZtbdFnK81OsbeYSai6zd17m0jnkLApVdZqotaU9PYDvzGQ92O6LwDUGaxSFilkYOyOBln/A/g5c+Y4vhQIBLal8rNmzcKl8gghhBBCqJfGJzxaUvO147RzauwqqSixxwd1huaiqs9dy/0l45Oj7z5X/n6nutReaDs0flAG3CMWS1Re99OBM/cbTO6zrHWqy9wV0wBQVPVZfcteTy2rtbWebrnT7Qx5hfr8XyfvXDr94s4Co6nz5/0z1Loa28uzpW+2dpy6ZtZegmAAQLM8e++puzrVJQBAEEyatgAAmymaOvaN1Nj7Aej88g/sz9qdK/9Aa2iUiVPaOs+eKX3d8ZZcee7P7BXLr8ixvfx3hPD+cEG5zhLIZshY3nLX2Txbrvq8wU2yQxv7cetJAuZXabIJInYsn3mkw9RgtJzVWDpNVCCbXB0peqxMobI4rtfwFrYYKUgWsEI4rtPv7vFI4ovUru9Hwrm93Q6ALgOPPfbYW2+95b1OYmJiSUnJwPsahD3wgYGBt95664033igUCgGgsLCwf+2kpqYOfDAIIYQQQujSwuX43XRFTk7xq83y42yWJD58eXL0PT0+1dh+ePuRpW6XhUcFL2EyeEumbv3r1MqWjpMAwOP4T09/hwbL4dw1RlPn4L+H7jpVxX9k39TjIfNOQvxnEQTDdcl9v/kIopXaSseS6qbtGl2dkB+u1tW2yLNrmv9wisAb2g7WtfwVEbRQb2zdcfRqvbHVVm6L3gHAZFEfPPugRJSYW/ZWddMO107lqgJ5UYGnIbV2nlbrakT8SNtLFkEk9Xp/+LdNOi93rTSME7G+TJWxSOLxMsUf7Ubrhe29TALeGyO9P1xQrDU3GT1mPXBLxiKThUyH8+dpAIJLEkyC1nRviUnAZ6lSPk65D6NDncZfW/UHOoyNRkphoQLYZByfuciPe2MgL7oX2zEuUYPwxlpaWjZs2LBhw4YBtuO4hR4hhBBCCI0efG7QzPHvebprMHWcLl7X0HaQxRREhywbG/dvkmT+dfIOt9E7mykaE3knAEjFSTfOO6HW1ZgtWokwniRZJrNq76m7hvBtdNPHv2wJctb4DwBAZ3STEaB/DGY38/8KTXlZ7eYThc875cmzO1fxYVjA3JqmXfbo3QlNUycLX2hsP9y/UemN7fYAvvcsNLSaeoi9c9XmV6vUf7YbbMvyHZ9dU6pY5Mche5d2zm6yDzucy/hLbuQxgMcgDFaaBiJFyPrvGEmGmP1pgzZPbW4xWfkMIpbHvD2EnybEZHXDJEdlerRUeajT6FhYZ7DWGaz7O4zPnlfdEyZYGyf268XKjsGVmZkZFhbm9lZoaOigdHHZfjOBEEIIIYQuA2aLZsu+KYoLa84b2g42y49PHfu6yl0KOl+f1FnjP/ARxtpLLsSKdFntd5UNv/RmxojL8TMY2wFIAPdrpwW8EK2+sc/vxCsOU6Q11P92cL5K57w3vt9YTJHR5Lx522BsO3buKS/fL1Q1btt2eFGo/ywvLbd2nurfkJgMnq9P31bdqi20wkKFcRnJQlZ+T7nrfmx2P0tvpOgjCtMtQfxwLqPO0KtJ+FQha3OabGe7YemZdscP6/+iRfNkHAB4OFLYy7eABtfnDdpVxQqT51wIZpr+X53mj3bDb+N9h/lblTVr1qxYsWJIuxju7yQQQgghhBDqvYKKjxTdd4yX129p7TztWpPHDZya9rrE3eb5/afv333ilvL6La6Bq22/t110yNX3LGu9Z1lbVuorTjV9BDFx4ctnT/jw1oUlk5Ke8ZOMk4qTA2QZvXwj/pLxJMn2dNdXOuGX/bOU2vJBXJSaEHGzPeu7TXL0Pxrbj/S4OqC+dZ+nA/NsLNaek/y7NT39LQbZ80nveoq20NBktF6bKxfva4g41CTa2xDGGdDUo5UCkoCv02RiprcI6K5QwfdjZYcm+5+dEhjHZz5RpnT6sJ467+2TQUPtk3rt3YWdXqJ3uyq9ZdaptlKtZRhGNZz6/2uwadOmQRwHQgghhBBCrtoUZ10LdYYmsSDKaRJeb2j5/ciVDAZ3Suqr4xIesZe3duYUVn7stnGpKDErbf2ZktfbFGfYTHFi5K2ZKS8DEFyO38QxT+qNrecqPrCdux4XdsPcSZ+yWT6tnad/3DvJ9p0Cg8FNjf5nW2cOTfeQ50wqTgr1n+X2vQCAgBtsNnX22EifCLjBWamvhgdccbzgmXZFLo/jnxR116SkZ/afvrc3j1tpc5BvVrM8u/c9CvnhGl23/PkkyaYuLNQnSc7McRtSY1d5b+RAh/HhUkWe2swiCSGD6DB3fSZaK72zXW/PVNcP/6lRLQ3gzpJyyqYHft+sL9eZP67Xmrp/5EyC+Fe4cIK4a87WRNElWuc5/3qDVW6mfId9bTYCgGMK04PFfTiCodNMXZ3bfiYr8HLKTdD/AH7lypWDNwyEEEIIIYTc4HMDXQub2o9y2DJSX09RztNrVqvhSN5jUnFykG+W7cCzFvkJ1xZk4hQRP9JkVZ+v3Tw5+bmIoIVOk9UEQc4Y93ZG8vMKTZmIH8nnBgGA2aL94/gN9i8OrFZDXvl7Y6JWltV8Q9HdRkKSrMlJz2oNTQZTR5AsKzX2vp3Hrnf7BsMC5i6ZuvWrnTG9/EAAgMUUANBmi8ekbhy2dPkVOSTBDA+cHx443/GwtADp5NKab3rsgkFyl07fcapobXXTdoq28Fm+rco8mva2+HxS0rNH8x4xW7oSxYv4ERarwb6RnqKMh3MfjgpeKuRHuD5LA2xq0P6nWl2q7TrkzUTRHS6zrP2O3gGgUGP5d7Fi81hZIJuxOkIIALcGC5adbW+7EMTzSGJTqswevQMAmyQC2AynvHdCBiHxOoePhggNsKZUYe7jEpVSrWVDjfrZGPEQjWr44R54hBBCCCH09xUbdkPe+XcdQ0eCYJ53SNUu4IU6HkEHAAD09iNX0jQlFY2ZMe5tNlvi2qxSU9Gh6jo7qbx+y9Sxb0xIfNz2bG3zbrmqQMANjg5ZxmFLA2WZ9qdaO0+57r2nacvNC/LrWv+yUiaTRaXTN/M5AQkRt0jFSY7VhDz3KaxaO3NYTCGbJTGY5N4/CgbJFvBCZeKUGePeOVH4Qlntt93vE0lRd1msOj9JelrsKsfj3B0PS0uNube4elO7ItdeQpIs2yoDR7llb5nNqunjNswY9w4A5J3/b0vuGu/DiwxaGB1cWlLzlVpX5ytOoWjr4dzVjhWslOlQ7polU39xffatavXjZf1Zms5jkB8nSxQWanWJosdV1bvaDY7Hvmf5sKtmBO+XG4t15lgec6k/l006z9PeHsx/o1rtWHJr8OU0m3sp2dlmOKV0n3nRu/9Uax6JFA3Pf7aNGze+9tprVVVVJpPJ19c3OTl53rx599xzj6+v72B1gQE8QgghhBD6+wr2nTprwgfH8h43WdQAwGXLnA5Xd4neAQBsy9E71SU7jl5z5fTfmCTHQnVLWG2luu3izi54JiXmnwySve3QInt+dQEvZOn07f6S8fZqOoObFPE6Q7NUnOQUrrtKiLiluHqT6zp5k1llMLWPibrjZOEL3luwUiaVtkqlrepUlyydvq2+ZbfO2Ga/mx6/esa4tz0/TRdXf1lU9ane0CrzSQnxm6lQlzCZgpiQq2tb/iyr/c65Nk0VVG6kgZ4zcSMA2E6D9yLIN0vEj7RY9YGyLJk4NUA68XDew67V2hV5TiVKC7WjzfBsuVJIdfBAKScjKPB2gjpJgD1QJwn4JlXqwyJbjNZl/rxfW/X2anN9OfvlRqeI3kDRFppmERcDOQGDWBrAXQpcT929HCeWm6lNjVqKBgLg5mD+hkQ33wehYfCLw3/fPlFZqD1yw9UBvMEdj1sHDhywXzc0NDQ0NOzZs2ft2rXr1q1bvXq15+f6AAN4hBBCCCH0t5Yac1982PLWztMspqCg4qOSmq96/6yVMlbWbxWL4jqUhV6qUZS5rfNsddPvjqejafWN2w7OT4lbpVKXy1WFTAbfbW52+6Jx78IC5s6a8OHBMw84xfBcjh+PE5CR/Hxh5cduv4xwpdSU5xS9umJB/umS9c3ybA5LkhBxS2Lk7V4eOVn40smil2zXCs15BoO7fN4JX5+xABAVslSpqWzpcLPRoKR6E0VZtIZGi9XNeyQuZMPzEcYvyPyuqf3o7hO3qHW1AMAg2f7Sia6PcLqvhshWmq45Kzcbav6pfzzRcgQA1ITfL7wXcljXeHojK0P4PJIs0pojuIx7QwUvV6n/aO/6LsaHSSzy40lZxGwpZ3kQf+yxlgJNt5UFGT5sx+i9N9gk8WmKdF28T7nOEsNjBHG8fbmAhtTejn6mTgSAfR3G4Qngo6Oj4+PjRSKRSqU6d+5cc3MzAOh0ujVr1lRVVb3zzjsD7wIDeIQQQggh9HfHYUvDA68AgIoGNwuwQ/xmeDmWvK51j1pb32MX1U3ba5t3OxXqTfKcoovp6Fs6Trgmz2uWH//j2I2zJn7I4/h77yI15j4CiP2n73MsDPOfbbuYNf69nceu63GcNvVt+/ncoISIW9oVeY3th+XKc+3KvIzkF9ksN3t9TRb1qeJuSfWtVsPJorWLp2wBAC7b9/o5h77bk96pcp5mt1Lm4urPL7winNLX218oNeeb5UeP5j2uNTRdeNDULD/u+khM2MU3aKVhRb683Wh8TPfPMGuBrVBEt9+uW9MpDKlgTAaXY9vHi1jvJEpFzK7ytRUqe/QOAEoLfVRhrJwRZIvSP0qWXpHTZrgwXy9kEO8n9XPyPIBNBrA9niCAhgFFQ6Oh/1kee3l2YL+NGTPmgw8+uOaaa0JCQhzL9+/fv3r16nPnzgHAf//736ysrIEfMocBPEIIIYQQumTEhFyTW7bBcRKbZHDYbJ/IoCUWq85oVra7ZHpXaip703JV42+9OcLN7fnz5Q1b6tv2L7/ilFgQ7eXZhraDpTXfOJ0wX16/pbx+C5ctLa7+nMcJ0BvbejzmDQCApjvVJb8enGeb/7dY9bllbys1FVdO+9U17u1QFrrmn7OtZm9sO9TSecpglLtG765dugbkdtkFz9qj94sIALrbIyfOPdvQsu+KyV8I+eElWnON3hplzbdH7zYkWLOMP1TwL57PF81j3BDIHydiLQ/iMx3e3J9y5ynZeoO1UGMZJ2IBwDQJu2ha4P/qtBV6yxg+84EIYSjOn1+ytFa6r+nrHNmPMxgi99xzj9vyOXPmZGdnz50798SJEwDwzDPPLF++nCQHlASx/wF8XFxcn+oTBCEQCKRSaUhISFZW1ty5c1NSUvrdO0IIIYQQGoWC/aZNT3/7+Ln/s1j1AEAAQVmN1Y3bAYDNFF0359DR/MfrWv7qR8tKbaVTIvo+MZjkR/IedZuhzaal48Rvh+a7posDgL2n7jFb+pbCLSxgbl7ZO06r96sat8mVBb4+aXJlQU3TDgtlCPGbGRYwR8ALcW1BwAvedfyGivqf+9KtxwhK3f0AuQvV6YiA+TxuQKlDvr361n1/ZC+/fs5RrZUGAF/azeIIX6rOMXN+ld66LIA7XeJ8gLzBXdo6nUOq+mge840EH9c66JIjZBJcknD7X7w3AtgjdnAAn8/ftGlTamoqRVGVlZU5OTkZGRk9P+ZZ//8nVVFR0e9nN2/eDACzZ89eu3btjBkz+t0OlHTRGwAAIABJREFUQgghhBAabdLjH4oPX94szz6S94hKW2UvN1nU248uC5RN9vNJV2jKbBF+H9A0RbuJrt1xPxHdLD/m5ZnTJa+5jd4BwHv0TgARKMuQqwrNFo2txEcYO33chj+OL3et3KEqqm/dfzTvUfuxdklRK+dN3uS6y0DADTlf94OXfvtEwA3S6BtdPxa1oZ7B5DsVNsuzO9UlY0VJIibRZE1wba2Jkei0jqBYY3EN4KdJOGdU3T5SEZOwTb+jywwBEMFllOmcj43spSjeSC48T0pKmjhx4qlTpwAgOzt7gAH8SJ5heODAgTlz5qxbt24Ex4AQQgghhC45fG5QWOA8ta7GqVyjq6uo/6VdmWel+nPcVG8I+eFpcQ+6vcViCh1fWilj3vl3dh2/4a9TK6sat3WoivrXI4spiAm7ARyyr/E5ASymyO1yfZJkHc1/zPFQ+uLqL8rrf1qQ+a09Ax+DZE9KesaW1X+wpMTcNybKTRY9H0GsRlfrWq7R1XJJ4n9J0hbmmDzmYsdbBkK4n/NPp/pxfDcB2Eux4liHcgYB/0uS4iFvl6tFfh4PCxjSZwdFYmKi7aKlxc1JFn3S/68iJk50k1jSC4qi1Gp1R0dHR8fFkz+sVuszzzwjkUgeeOCBfo8EIYQQQgiNNgySQxJMK+0+UHfd8j0opKLE+RlfB8gmBftOPXj2QaOp0/FuVPCV9mur1fDj3gy58pztZUn1l2J+VP86NVk0x/Ifdyxpkh/PKX4lOeafpTXfOMbqQb5ZBpPcdZ6/vmVvXNiNWWnrqhu2UbR1TNQdvj5pvx6c59oXQZCuB915R5Ks9LiHJiU9DUC0duR0/56CSItddb7uhzaXxAS+PmkAcGswP0XI+rr+k4am/4RofmVYFYUwYRv3yXYywrHyeBFrqsRNDjkpi8ybEvhxvfa0yhTEYdwezE/H6ffL1/Ig/ru1mn48GMxhzJBePjkI+x/A5+Tk9O/B5ubmQ4cOffbZZ7t3d+X5XLNmzcKFC2NjY/s9GIQQQgghNKowSHZowNza5j8GoS2ChF5ErSymwGhWHM57OCb0GoW6zF8yoa3zjNHcFcOH+s/KSr24sPRI/mP26N1G5bJeYCBqmnZ1qkvpi8nwiCDfzLkTP26SH3etTNHWv06tLKn+0vbyXMWHV0zeFOw3rb51n2M1BoN7+6LzZbWby+t/6lAXWSw6T70H+06NDL4yOfofemMbmyVlMjhtnWf25tztGL3zuUFT016LDF4iFsaU12+xWC+2lhq7SsALtV2PE7HGJYVC0jsA7wDAR3Xar88rwNK1FJ8kYLEf98MkKYd0P68uYBAPRwrd3kKXmWkS9mI/7q72Ph8m92KsuK/HBw660tJS20VgYOAAmyJ6k2xziHz77bd33nmn1WoFgHvvvXfjxo0jNZIhtW/fvnnz5gHAAw888MEHH4z0cBBCCCGELhMaXd1vhxZ0qntMnz6EOGzf9PgHlZpqrb6OyRDEhF6bFLWSIMiPt4pd16gnRN5a3bjdZFYCgI8gViJKEAnCCyo+cdo6ThA9/4nOYgrtW+LtmAxeety/z5S95bQAISXm3sLKj7vVJLnhQYsb2/YbzYoLnZKzxn/gJ0n/7dB8e248JoNLEEzXjpbPOxUgmyRXntt/+t5meTYAkCSToi6uBWCzxDcvyBfxI20v2xRnTxa+0NqRw+X4j4m8PT1+NUl6nCpXWagCjUXIIALYDDGTwCXxyK5Ua8k80aq09GGRyAwpZ98kf+aI/hCVlJSkpKRQFAUA2dnZmZmZA2ltJAN4AFi/fv3TTz8NAGKxuLOzc4Ap9f+eMIBHCCGEEBoiFGWuad6p1FRWNmz1chS8RwQBA/5jmMOWOq6lT46+e+rYNz79zde15sKsH6NCrjxb8oZcWcDlyGJDr4sIWnT83FOnS16z1xHyIxZmfvfz/um9OkzODSIp6o7i6q/sj8eF3UCS7LLazZ4eEPLC4sJvjA9fESjL2PxnaoeqsMc+FmX9EB44/7s96Rq3yecBAGBa+pvjEx7txxtAyItd7Yarz8p7eaRcNI+ZnRkw1CnotVqtQCDwdFev18+dOzc7OxsAIiIiqqqqBhjzjnDAvGbNGrFYDAAqlSo3N3dkB4MQQgghhC4tJMmKDrl6XMLDi6f+7Osz1lM1DkviWsjnBgw8egcAp53wRVWfdaqKCcL1z2wiQDbp1wNzTxa9VNHwc2HlJ9sOL84ueHZK2vqrZ+5Ji3swOfqe+Rlf3bmkKthvalzY9V56FPIjPN+kAYgb52VPSnp6fMKjV07btmjKT1art1XHGn19kO/UQFmG0azoZaY9qTipummHl+gdABwPCEBosCz24+6e6OfL6jmMnSphH8/0H4YD5F555ZUlS5b8/PPPWq3W6da+ffsyMzNt0TsAvPrqqwOfsR7JfPoAwOPxZsyYsWPHDgAoKiqaMGHCyI4HIYQQQghdingc/5vmn65p2nW29I3G9iNOd41mBY8ToDe2OhaKhfE6Qyt45P6suN6QqwpC/WfVt+7vXkz/vDdL130Mp0vWJ0beHh54RXjgFY7lcyZ+DARZXvejU8sBskmpMfeL+dG/HnKTgs5Ga2gOlGUEyi4eVRXsN72iweMB9QDQLD8WF3YDSbAIguwx/19U8FJfn9TKhq3eq/mKU7xXQKh/Zss4+VMDXyhXbWrUWt39jvqxyGdjxavCBGwPqRMGF03Tu3bt2rVrF4PBiI+PDwsLEwqFarX63Llzra0Xf9///e9/33bbbQPvboQDeACIiYmxXThmp0cIIYQQQqhPSIIZHXJVQ9sB1wAeAPQmuUQYr9Cct72MDb2OxRQ1tx/11Fpmyks1TTuaO070YyQ8tt/cSZ9tPTDH6aA7p+gdAGiaapFnS0WJTuUctnRh5neBssyc4leNpg77mBdkfccgWb8enO+l9wCp85RYWtyDFfVbmjwfU89iigCAxRRIRYneJ+E5LOmCzG8ACKk4yUs1H2FcQuQgxCoIuRXCYXySIn0pTryt1bC/09BgsCotdCCbjOEzl/hxF/hyRyR1gtVqLSkpKSlxzsohEonWr1//4IPuj5/sq5EP4EUike1CrR7MsygRQgghhNAoFBG4ILdsg5sbtHXe5E0Wq06jb/CXjPOTjNt/+j7XWmJBdHjg/Pjw5WEB81Jj7zua/0Rpzdc9nazWba6ey/EL9Z9FkmySZPRmwEymm92zJov6t4PzWy58fcBhSeZM3BgXvhwAOtUl9a17PbXGIDnjEh7RGpryyt6WKwsEvNDUmHsDZJOvnXOwpPrLZvmx0ppvrZTRuTuzwmDq0OhqlD2te09PWM1m+QBAdPBVvj5pjpn2WUwBiyGkgY4InJ+Vto7NFPXm7SPUbyEcxv3hgvvDPe4/Hx7PP//8rFmzDh8+fPr06fLy8paWFr1eLxAI/Pz8xo8fP2/evNtuu822bXxQjHwAr1QqbReD+K4QQgghhNDoFBG0cFzCI25jeB9hHJ978QwnATfU3eOLZk/40HbN4wRcMfmLts7TcmWBlx7HRN1xvvZ7W1TM5wbNz/iay/ErqvpMqanscbRsljjEb7pr+fFzT7U4TP4bzYqTRWttAbzKa7N8blBd8+79Z1bZct0DQHH15wsyN8eH35QcfXdt85+u0TsA5J1/N+/8uz2ONkA6aVLSM7ZrBoO7bMauY+f+r7ppB01bwwLmTh37hkQY32MjCF1m+Hz+4sWLFy9ePDzdjXwAX1ZWZrvw9XWTqxMhhBBCCKE+mZ7+FospOlX0kmNhZPASx+hdqSmvad7p+qy/ZHxfu0uJ/ueU1HUtHSdYTGGQ7xQWUwgAvTncjs0UzZu8ic8Nsr3sVJccy3+yqf0Iiyl0PYKuQ1Wo0dcLeWE6Y4uXNtW6mj9P3OJYQtPUgTOr4sJu2HpgttvNBb23MOt7krgYPgh4ofMzvh5IgwihvhrhAF6lUh092rX1aOxYj4lDEUIIIYQQ6r3MlBcZJDun+FWLVQcAMaHXzJ34if2u0dT568ErnDaoA4CvT2qiy85tIT/Cywy8WBDNZokVmvPBftN4nAB7uY8g1svw+NxAqShRY2g6XbyuU1U8PuFRg6njl/0z9cY2ADCY3GeGsloN+3LuLqr63EvLbhlNncVVnw8wegcAnbHFR+jtfSGEhtoIB/Dr16/X6XQAIJPJUlIwUyVCCCGEEBock5KeHpfwsFJzXsAN4XL8AICmqYLKj86WvaXR1lDucq1PTHqmU1VcVPWZztDsKxk7Nu7fXLYsLuzGmiY3c/UAwOeFcTl+3+0eCwAkwRwb/+/p6W8BEAAQG3bdyaIXdQb3s+U6Q4v9Vmvn6Wb5cX/JeFv07omAF9KpLulH9G4jV3nbBdAbJMH09UkbYCMIoQEasQCepun33nvv9ddft7284447CGIEUgUihBBCCKHLFZPBczwcPqdk3YmC57zUP1X4skJTYktZV9HwS0HFRzddkZMUtbJTVZRb9jZFWwAACILPCdSb2mnKotPX6/T1tmcp2pJb9jabKcpIeQkAeJyAq6bvPHBmVUvHyR7HWd20w2zReKnAIDnzJn1e37rP9RZJMLsG5lmAdBKHLetxGI54HH+TWeW4YT4j5UXMS4fQiBvuAN5kMpWUlBw6dGjTpk1nzpyxFfJ4vEcffXSYR4IQQgghhEYPiracLn7Ve51OdbFjPnmdofnYuafmZ3w1dewb6fGr2xRneWz/ls5Th87+21MLJ4vWVjX+Pm/y536Scf7SCTfOO2Ewtn++PYSizN67Jkg3f5YnR99tpUwifnhS1F0+wriGtoOudaJCllU3/e6tfYLISH6ew5adLHzJ6WR7kmR5ejA15r6EiFtyil9tVZwRcIOTo+9OiLjZ+1tACA2D/gfwYWFhfapPUZRWq9VoNBTlfA7Hp59+2tfWEEIIIYQQ6j2VptJiNfRUi3Z63Xzh7HQBL1TACwWAw3kPe2+iTXF2+9FlNy/I57AkAKA3yXuM3gEgOnhpU9sRxxlvqShx5vh3mQy+vSQ88IrTJesdnyIIclLS01PSXi2v31Je/5Ncke/uPdElNV8tmvLT5ORnc4pf7ToSjyBiQq+bPf69muY/Nbra3PPvGE2d9ie4HL/U2FUCXsj8zG96HDlCaDj1P4BvaGgYePccDufdd9+95ZZbeq6KEEIIIYRQfwn5YQSQNHg/0d2ZVt/Y2H44xG8GANA0RRCk5sKaeS80urqDZx5MiflnqP8sPjfQ6aB4VyymcEzUSrEg+uCZf9naD/adOnfyZ47ROwCEBcwdn/Do2bINttYIgsxMWRsgnWgyK0trvlaoyzy1X9ey12RWZqasjQ29rrZlDwFERNAC2+aCpKiVAJAW96+DZx6sad5ptZoCZZNnT/yfgBfSm88HITTMRmwPPIPBuPrqq1944QVMPo8QQgghhIYak8EP8s1qujCj3ksWq/6X/TMTwm9qV57rVJcKeCFOQbUnZbWby2o3hwXMWTp9e2TwYk9p8GyE3FAOSxIdcnVU8FUqbRWLKXQ88c7RtPQ348JvrGvZSxKMiKBFfpJ0AMgpXuclegcAo7lz1/Ebls34008yzk8yzrVCSfWXFfVbbHvpm+RHz9d+n5n6cm/eJkJomPU/gM/MzOxTfYIg+Hy+RCIJDQ3NysqaNWtWaGhov3tHCCGEEEKoTxZO3bJ5V4LJa7o4t8rqfrBdaHR1rnc5LKnR3OlaDgD1rfuzC56bN+nz3SdusaWgIwiyaxG7Awq6UuITBNnjOW2BssxAWbe/w5vlx3t8C3UtfzW2Hw71n+V6S67MP5r/OH0hLT9NU6eKXw0LnBfqP7vHZhFCw6z/AXx2dvYgjgMhhBBCCKEhJeQGr1iQ9+eJW1rkJwalQSaDF+ibFSCdXFz1mcEkd1unpmnn9PS3rpm1t1NdotU3iPjRX++Kc1pRb7aobRcNbQfrW/eRJCsyaFGAdFJvh8EU9KZah7LAbQBf17KXdj5Uj65t3o0BPEJ/QyN8DjxCCCGEEELDRiyIuXFutkpbXVT56emS9X3dEu/EYtU3tO5vaN3vpY5KW1le92Nc+HKpaIxUNEalrXbdD280KwHg4JkHz1V8aCs5UfB8ZspLk5O9HXpnFxm0uLb5D8cSFkNgtmqdqokEUW4fd8yc51DYY8I/hNAIIEd6AAghhBBCCA0rsSAqK+2VXobHA2SlTH9k31Rcvcn2UsgPYzJ4TnUkwviapp326B0AAOiTRS+2dZ7pTRdj4/4VH36T/SWX4zc5+VkGyXas4yOMczv9DgAhftPdFc7sTdcIoWGGATxCCCGEEBqNMlJemJ/xVVjAHKlojEycPKR9nSh8wXZBEszU2FVOd9PjV9e3OU/j0zTV0HagN40TBLkw6/sb52XPHP9uZsqLXJbk2LmnrJSJILoW2wbKMq6c9huLKXT7eLDf9LTYBxxL4sNvigm9pjddI4SGGS6hRwghhBBCoxORGHl7YuTtAFBQ8dGBM85xNZPBs1j1g9KTRldnNCtsJ8NPSVvPINn55e+bLRoeJ2By8rPJ0XcfzXvM9amG1gNltd8ZzZ2BsoyMlJckwngvXQTKMoW88O92j7XvxqdpC5slvnrmnkBZhvfhzZrwQVTwldVNO2jaGh44Pzbsuv6+UYTQ0MIAHiGEEEIIjXYxodeeKHxBb2y1l3A5ftHBV9mXvjvo4VB3tzgsCYflY7tmkOwpaeunpK0zGOVcjp+9O9enqpp+t10oNRU1TbtWLMgV8SNdatHl9T/Xt+5lkGwawCmXnsmsamo/2mMADwCRwUsig5f07V0hhIYdBvAIIYQQQmi043MDl07/ff/pe9sVeQDg6zN2zsSNvj5pHaqilg6nlPV0YuTtfG7w2dI3et/+mKiVAET3MsIhaKcLKj7y3oLRrDhT+p9Z4993Gsyu4zdW1P/s5UG1rqb340QI/c1hAI8QQgghhBAEyjJWzM/VGZoBgM8NshWOT3z0j+PLnWqqtdXzM76KCl5cWvNNszwbAPwl46qbdhjNCtdmCYJMjr5n6tjXvHSt0lb3JsxuV+Q6lZTX/eQ9egcAX5+0HltGCF0qMIBHCCGEEEKoiz10txELol3riIUxABDqP9vxpPQOddFPf2WYLRcPbxPxIxZkbfYVp7IvLJ73hCB6lVhayAtzKmmSH/X+iFSclBBxc28aR+jSRdFgNAOP3XPNYaBSqX744YfffvutqKiopaWFxWIFBwfHxcXNnz9/8eLF8fHeMln0BgbwCCGEEEIIuecnGRcoy3RcRU8QjJToe1xrykTJy684fTh3TUPrPgAIC5g3Y9w7ElGC22Z1hpb61r0mizrYd5qvT6qIH+kjjFNqyh3rcNlSg6nToYBIjLzNqR2SdBOyBPtN0+jqaaAiAudnpr7CZPB7+WYRuoRQNJyphtM1UNoESj3QNLAY4CeCseGQGQNRbnJKDIdvv/32sccea25udixUKpUlJSXbt2//+OOPCwoKBtgFBvAIIYQQQgi5RxLMxVN+2n/m/pqmnQAg4AZPH/d2sLuD0wFAKkpcNmMXRZkBgCRZntqsbNj616mVJrMKAAiCTI9fPT19w/yMr38/ssR4IWKXiVPmTd508OyDrR2nLjxH551/188nXcgPtzcV7Dv1rPOAGXMmfjzUp+IhNLIK6uH7E9DYfc+K2QpNCmhSwO5zMCEKVmSCr/uTE4fKyy+//Pzzz9uuSZJMTU0NCQmhabqpqam2tlahcLPFph8wgEcIIYQQQsgjIT/8quk7TGalwdQpFkS65KJz5iV0BwCdodkevQMATVO5ZW8H+06LDbv+9kVlZXXfa/UNMp/U+LDlJMnKSHph+9Gr7Env61r2/JG9/Po5RwiCAQBWylhU/blT+0yGQCpK7OdbRehSsCMPfjkNtOezIGiA09VQ1gwPzoOEII/VBtenn35qi95ZLNaTTz65Zs0aX1/fi0Oi6bNnzxYVFQ28IwzgEUIIIYQQ6gGb5dPjVvbeaGo/ao/e7aqbdsSGXc/l+I2N+5djeUnNl05H1jXLsztUhb4+Y+XKgp3HrnVadQ8AJouqU12KM/DocrUzD37O6VVNtQE2/An/d+VwLKevra195JFHAIDJZG7fvn3BggVOFQiCmDBhwoQJEwbeV68SZiCEEEIIIYQGzmzRuCtUu63sNjW9SltN09Rvhxa4Ru829pR4Km11a8cp1+8LELpEFTbAz6f7UN9kgff+Ap1pyAZ0wZtvvqlWqwHgiSeecI3eBxfOwCOEEEIIITRMAn0zCYKkacqxMMh3qtvKvj6pLR0nnQpPF69TaSp1hia3jwj54RJhgkZf/9fJO+tb9wEAk8GbnPzcxDFPDcbwERoxFA3fn/C2ct6tTi3szIMbJg/NmAAAQKvVfvnllwDA4XAefvjhIewJAHAGHiGEEEIIoWEjFY2ZkPiEY0mAbHJa3ANuK49PfILJFDgVNnecOFP2H7f12SyfBRnfEATxZ/YKW/QOABar/vi5p0trvx3w2BEaSWdroKGz52qu/ioEg3mwR+Pg2LFjKpUKAKZOnern51daWvrQQw8lJCTw+XypVDp27Ng1a9aUlpYOVncYwCOEEEIIITR8pqStXzp9e3L0P+LCbpw5/t3r5xxmkBy3NaWixLkTP3EtNxjlroUiQfTyeSdD/GcqNZVN7c7nw5dWfzXwkSM0gk5X9/NBkxXO1Q/mSJxkZ2fbLjIyMj766KNx48a9995758+f1+v1CoXi3Llz//3vf1NSUp5//nm6r+sH3MEl9KjPKBr2FsHeIujQQogElo2HCZEjPSaEEEIIoUtHVPCVUcFX9qamjzDWtZDB4Fopo1OhWlv1/Z7xGSkvBsoyXB9R6+v6MU6E/j5Km3uu4/HZJpgcPXhD6e78+fO2i+PHj7/++usA4Ofnt2TJktDQ0La2tl27djU0NFit1pdfflmr1b711lsD7A5n4JF7OhOcqoL9xVDV5nzr91z4LhtaVWCxQq0cPvgLcmtHYogIIYQQQpcXK2WSKwtU2ip78nk/n7EclsSpWkTQAnumOkcWq+5Y/hMaXa3rXT+fsUMxYISGB0WDUt//xzt1gzcU18Y7u1b2Hzp0CABuvPHGysrKL7/8ct26dZ988klFRcWDDz5oq7Bhw4Z9+/YNsDucgUdulDXDh/tAdeGXJDMG/jkLDpV1zbo77SGhAbbnwriI4R8mQgghhNDlo6x28+HcNXpjGwBIRUlTxq6LCl7KYHDnTvp094lbrFRXKm2ZOGX2+P/5CGKLq7/QG1ppoJzaqWr8fVzCI2dL37SXMBn8ycnPDdsbQWjQmSxAOf+k94F+KBPR2/LP26Snp3/77bcsFstewuFw3n///fLy8j///BMA1q9fP3fu3IF0hwE8cma2wsb9F6N3ADhRCXoz5HteeNWguHhN03CoDHKqwGCGuEC4ciwIuUM4WoQQQgihy0CzPPuvk3dStMX2slNdvPPotVJRwvzMb2PDrl/hk19W+63e0OovnRAZfOUvB2Z1qAo9NaU1NC7I2izmRxVXb9IZW/0lEzJTXpSJU4brrSA0+LgsYDPAZO3n42LeoI6mOx7vYutPPPGEY/Ru9+yzz9oC+AMHDmg0GqFQ2O/uMIBHzuo63CwyOVcHAEADEO4eEXAu3vrqKBy8kGSxohX2FMDcZLh+EnDwZw0hhBBCyIOy2m/t0btdp7ps59Frb1lYIBUlZqastRXuPnGrl+gdAPwk40iCmRb3YFrcg0M1XISGnb+4n1noASBANKhD6U4kutj6vHnz3NaZMmUKn8/X6XQWiyU/P3/qVPcnR/YG7oFHznTuVpjYtmG5jd4BoEMDXx0FAGjovBi921A0/FUIXx4ZzBEihBBCCF1m1Dr3KYU0+vqGtgOOJXUte7y0w2FLJyQ+PogDQ+hvIi1sAM+GD944XAQHB9sumExmYGCg2zoMBsNerb29fSDdYQB/UXl5+VNPPZWeni6Tyfh8fmxs7K233mpb6jCqmJy//O2VgyVQUA813c80sZ+TkF0Bcs0Ax4UQQgghdNny9UnzdEujb3B4RVOUmyOtA6STpKIxY6LuvOmKHBEfzwdCl6GsWI+zid75iSAuYJAH4yglZVj3p+Cy5i7vvffeE088YTAY7CWVlZWVlZWbN2++/vrrN23a5Lg04jJTK4ed+dCoAF8hsEjIqe5nO+/shszuB504/o7Z2kcIIYQQQq6E/AgAwmH64yI/yTiHV0Sw3/Tqpu2OFWTi5OVXnBriASI0wiJ8YVI0nKrq84PXTQSif6F/70yaNMl2YbFYmpubg4KCXOtYrdampibbdUDAgL5OwAAeAOD9999/6KGHbNfR0dHz58/n8/m5ubkHDhwAgJ9//lmlUu3YscNtQoJLXUUrrN/RldSxvmNATVE0HC/3eNdf1LWcfk8hKHUQJIGrx8PEqAH1iBBCCCF0GTCY5MfyHnMbvUcFXxnsO8WxZOb4d1s6TuqNrbaXLKZw7qTPhmOUCI20mzKhtLlbsu0ejQ2HzJghGxAAAEyYMCEqKqq6uhoA9u7de+utt7rWOXr0qE6nAwAOh5Oenj6Q7nAJPZSVlT388MO26yeffLK8vHzjxo1vv/32/v379+3b5+PjAwB79ux55513RnSYQ+XHkwM6ksEV093PVEooBPrAd8fh+xMg14CFgvoO+HAvnKkZzK4RQgghhC5FrR2nTBa1UyGb5ZOV+uriKVuc0hCJBdG3LS6dOvaNpKi7MlPW3raoJMg3axgHi9CIkQngX/P6kBs7TAb3zRna6XeblStX2i7eeOMNs9nNJpdXXnnFdrFo0SLHrPX9gAE8PPfccxaLBQCWLVv22muvkeTFz2TOnDn/+9//bNfr1q1TqVQjM8ShVDuwWXdXHJdlCmEyuHc2GIywr7hbOQ2w9fQg944QQgghdMmhaDenYwX7Tp2U9DSD4eY8Xg5LMiHx8XmTP5+c/JyAFzr0A0To7yIuEJ5a2quxqjJ5AAAgAElEQVSduekR8NRS4A3LEupHH33UlqMuPz9/xYoVSqXSfstgMKxatWrPnj0AwGAwnn322QH2NdoDeJVK9euvv9qu165d61phxYoVSUlJAKBQKLZt2zasgxsWYs+HtLtZxdULWiMQBDAcfrI6NPDMz/DCr24abFa6FCGEEEIIjTKBsgwmw3lSLjRg9kiMBaG/uwhfWHsdLB3ncSreXwT3zYGH5g9T9A4AQqFw8+bNHA4HAH755ZeYmJjbbrvtySef/Mc//hETE/PRRx/Zqr322mv2DfP9Ntr3wP/xxx8mkwkAEhMT3e5GIAjipptuevHFFwFg69att9122zCPcKhlxMCOPPe3+r3YhKaBcgjWbefSuU1Czx7tP4AIIYQQQsDj+M8c//6B0/fZj4IP8ZuRHr9mZEeF0N8WjwXXTYQr06GgHkqboUMDBjOIeeAvgrHhEOM/HMvmncyePfv333+/6667GhoaOjo6vv32224D5vE2bNhw//33D7yj0R4/nTlzxnYxffp0T3VmzJhhuzh79uxwjGkYNXRCVZunjKcD0sv2EoKgQwsdGgjyAaHntQAIIYQQQpe35Oh/BMoyyut/MpmVgbLM+PDlBMHozYOtnacLKj5U6+pk4qRxCY/gGXJo9OAwYWLU3ygr9vz584uKijZt2rR169aysrL29naxWBwbG7tw4cJVq1bZz4EfoNEewBcWFtou4uPjPdWx36qurtZqtQKBYDhGNvT2FML3J4HunsGOxwaKBqObzAuDj8MEioLHvgcAIEmYOwZWZAE57N+WIYQQQgj9Hfj6pPr6pPbpkcqGX3cdv56mKQCoa9lTVPXZjfNOyMTDeio1QshOLBavXr169erVQ9fFaN8D39zcbLsICwvzVCc0NJQgCACgabq1tXWYRjbEmhTwg0v0DgB6E1yRPOS9sxgwLhISguBcfVcJRcFfRbDTw2J+hBBCCCHk6uCZB2iHv+fMFu2R3EdGcDwIoaE22mfg1equEzu8zKuTJMnlcvV6vWN9V+3t7c8884xreWNj44CHOfjKmj2eHicTwuJ02H0OrBQAAJMEPhdUusHsPTYA7p8DD3zlXH6sHJaOG8yOEEIIIYQuVxpdndbQ5FTY3HFiRAaDEBoeoz2At4XlAMBms71UswfwOp3HQFalUn388ceDO7yhQ3nepP7NUWCQXdE7AFgoUBuAxwa9adB6b1ODSufmG4RO7aB1gRBCCCF0eWOzfAiCpLuvqOSypSM1HoTQMBjtS+h5vK4TO2y56D0xGAy2Cz6fP+RjGhYJQR5zM9IAlu6hNU3BtHi4YxosHtuvPeoujwRLwFfY7ag5G663b1EQQgghhNBFbJY41H+WU2F0yLIRGQxCaHiM9hl4kUhku9BqPU7+UhRlD+Dt9V2Fhobm5OS4lp86dWrVqlUDG+bgC5XC1ePhtzO9TRevM0JKKPx8Cvhs0Bid79Jez5yT8EDRfeECg4R6hZsZeKsVjpeD2QoJQRDkA1YKCALT2iGEEEIIuTdv8qbtR5bJlfm2lxFBC6ekrR/ZISGEhtRoD+CDgoJsF/X19Z7qNDQ00DQNAARBBAQEeKrG4XAmTpzoWq5UKgc8zCGxbDykhEJuLVgo2FcEZqu3yjIBPL3l4rp6AOCzQWfuOi/Oe4htcQnU8+ugoN7NdwcaI3xyEACAJMBXCJ1aIAlIDYObs8BX2Jv3hBBCCCE0ioj4kSvmn2loO6jW1crEyYGyjJEeEUJoaI32AD45OXn79u0AcP78eU91ysvLbReRkZGXzRlyNrEBEBsASh3sLvRWLVQK+XXdoncA0HnYcxDlB9XtF18yGaAxONehabB6nfqnaGi7kC7wTA00KeH5q4Ez2n9aEUIIIYScEQQjLGDuSI8CITRMRntINGHCBNvFkSNHPNU5fPiw7WL8+PHDMaahZ7HC8Qqok4PWBEIuGM1uzpOzYzPhwXnw4q9ubrmunCcA6jtBygcAIEkgCGj3mLa/D5oUkF8Hk6MHoSmEEEIIIYQQukSN9gB+0aJFbDbbZDKVlpbm5+ePHTvWtc4PP/xgu7j22muHd3RDQmOEdb9Dc6/X9ZsssPU0uN0r77pyngawWKFTBywGPHMVvLajt730mOW+SdHbphBCCCGERiMatCW0uYVmSghBMkFgbmCELkejPQu9j4/PsmVduTpffPFF1wo//PBDUVGRU81L2pZTfYjebU5VAZPRt0fMVvjjHJgsbm5J3CXy7/GMukBx3waAEEIIITR6UAaof9fa9Km1/Xeq+WtrzRsWU0svUxUjhC4loz2AB4BXXnmFyWQCwNatW59++mnKITf6wYMH77//ftv1U0895ePjMzJDHFSlTf15SmcCso8/LM1KEHPdlIfL4IqUvjUVIIb0iL49ghBCCCF0OaO7LZBs/50y1F58bemElu8875BECF2yRvsSegBITEx8880316xZAwDr16//4Ycf5s+fz+fzc3NzDxw4YMs/P3fu3IcffnikRzrkuCxIDIb8WvdnywnYkBoGpyrdZJV3q00DWpcD5wAgOQQWpkF5S7dcd04IAqL9oKoNCAKSQuDWKcBl9apThBBCCKHLm7mDbt9G6ctoAOAnEL7LSJaM0JU6/31mrKOtWmBcVvmXEUIYwAMAwOrVq2mafuqppwwGQ2Vl5caNGx3vXnPNNV9++SWbfZlsJEoKgRaV+1sGMyi0kBQCRY1u7upNcPcMyK0FS0/L3W20LsnnASA2AHhs2HjAYxJ7G5qGO6ZBgBiOqVs+ay3dXqOP5QpfiBwXzsF/hRBCCCE0elEGaPyIMsu7Zls052hjIxX+KIM2u6nsthAhdEnDJfRd1qxZk5+f/8QTT6SlpUkkEh6PFx0dffPNN+/cuXPr1q1i8eWzA/v6SRAi8Xi3Rg7XTgKR26XvvkCSECYdUO8mC3xxBE5UQKuHLxFsCAA/EXwjL5tXsGtza+UBRdNnzecjT/z0dPWZAXWPEEIIIXQp0+RdjN5tzHJak0dxo52TCzOlwPT8Jx9C6BKFM/AXxcfHv/7666+//vpID2RoCTjw0rXwey6cqYaGTjer5XksWHcDbM6G7PKLdwkSVmQCAGTEwvlW90npe6O2w03ueleZscBkUWsqTjoW0gDra/NjuMJ7ghL62T1CCCGE0KXM1OqusAX8lpGGKqtV01VCMCHwpj6mIEYIXQowgB+NDpfB72c9bHTnQJAPkATcOR00Biio76pGU7BxP/gLobSl//1ymGB0l5feEUnA1Hi4OQuKtAqt1U3tDxtLhiiA/6mt+sOmkgajLpkveSZi7GSR31D0ghBCCCHUbyxf94UsGRHxJFN1jDI20ywpIc4iWL69mTRBCF1iMIAfdfQm+D7bwww6AXdMA5KA7Ar4+ijou++b6tBCh7ZbCe3uKHiXJoHF7DpPrsfo/ZGFkBAMbAYAgIziuK1ToVf31Gd//LehyD7hf16v2tFRfzB90VRxgJdHTqnbv2mtkJuNk0R+9wYn8En8bUIIIYTQ0BKOJTt2U1aHv4YYIhCOJSkjdO6h1DmU1QCcYODFEW5DfYTQpQ73wI86NXIwWd3fSgyCydFQ1QafHnKO3t1yG72T3Utp8Nidqw/2wtM/wn92QW4tRHAE44Vu/uVJ4g/+di4rTT/TfXe9habuPX/MaQlAk0mvuJDB75OmsqyzO95tKP62tfLhipMTTv+u7GVyP4QQQgih/mIIIeQeBie86+8tbgQRcg+DIYTWH62KQ5RVB0CBsYFu+sxqqMFz4NHoQINVDeZ2mnKXQnsYfPHFF0SvrVy5coDd4ZzhqMPx/N+8shU+PgBsJlADODeUcv3HwsM/H4TLHaMFjBbo0EFxI9wzC75Lmjktd5fcbHB85OmIsa7Nf9Zc9m5DcZ1RO4bv82xE+pWysD6Nudygcl2uX6hVjMnZ+kfa/BS+5I+OhgfLsysNagCYJwl+OWr8A+XHKYfhl+qVr9Tm/ydmUp/6RQghhBDqK04YEb6GQekBAEgeAA2GKlqT2+2vKtoKikNU0O24DR5dtmgTqE5R2gJaX0HTF+YLGXzgJxGi8SQ/6W+6hcTf33+ALWAAP+qEy0AqgE6tm1tmK2RXAHfofyjCZbAgFeIC4dXfQePhq7Itp2BDnE9d5g1rKk7+0l7baTGl8H2ejxy3zDfcqeab9QVPVOYAAItiUU1RX+ZJPue2tgZUSmSGLKnsXyFjfJhdRwAaKeuHTSUHFS1skrxKFn5bYKztNzuYzSeBoFy+aag3am8rOfRV4oxri/YZqK7/MexVNJ04126hnSsfVQ0gPQBCCCGEUF+QPAAAUxPd8j1lrHczW2LCP0zQ5Ut9hpZvt1qUzuVWHahP0+rTVm40EXADyQ4ajjA+Kirq+uuv91JBLpcfOHDAdn3HHXcMsDsM4EcdJgPumw3/3e1xkbyhp53qrkjC3cS7Z3OTYVo8AHjLZq/QgdoAIi5zY/zUjfFTPVWjgH65Js92PadpdqgutFxcfiTgKE3QoITtyuqNTaWnJ1zlz+KaaWpO/h/HVW22yj+1Ve9TNG1KnA4AYgbrKt/w3+S1ru3najo+bCyxR+82Gqubz46He+ARQgghNIwoIzRtcj5Vzo6N2XjRZYmG9m2U4lAPC4YNVXT9u9bAWxmClCGP4WfPnj179mwvFV566SVbAJ+RkZGWljbA7nAP/GiUEAQx3rKzAZfV26aYDFg2HgTuzo33Ynxk14WXYbCZIGD33FStQau2mgHA3+Afqgu1kJbjAdk0cfFfsjqj9rnqswCwqbncHr3bfNFSfkzVdRjLJwlTF8lCL95z+KfQtnK+R4sdH+/e++0lh9fW5LWaR2hfDkIIIYQuR4ZK2lP0DgT4TMe/89FlSL6j5+jdhjJC85dWfcUIJ4OgKOrzzz+3Xd9zzz0DbxB/sUcpt0vo7RamQVZcr9qxWGFXPsT0+ite2y9Q7oWp7psyPH5ZkBkDpMOP53FV29qavJdqcu0ht00Ih88mSACQmCQA0MnutBDOSwhsj5xSt7v2ckLdFdL7s7i7UucvsW+ev/BVXSiH35vz5MQMlsZifbehuMagsReeULcl5Wx9pTbvm9aKF2rOJp76pVjnstAHIYQQQqhfzAqPkQnLn2QH/033ACPUb5p8unN/H5J10VZo/tJq1fRcc+js3r27trYWAAQCwYoVKwbeIAbwo1So1OMtNhOAhqpWjxWcmK0wJgQCxL2qbPuXZF9R18tgCbx6PSxMg9RQCPa5mNY+IwZuybr41FNVp6fl7nih5uyLNbnTcnc+XplzcbQEeWtgDABomBoAYFJu1rELGUwA8GG6+apAwug2y/9R/JRANs+x8c8Tpt8fnChjdjvTTsZyPuJOZTW/VHt2dcWJpJytT1blvFyb92lz2d2lRx1z4ykspn+VZ7v5UBBCCCGE+o7jOUQ3t1I1L1ssquEcDkJDi7aCfHufU21btdCxewAJugfs008/tV2sWLFCJBINvEHctTtKLUmHszVgcffDbLLAb2f73OAr18GJSqjvgGMVoNb3ULnZYR5aKoCbMrquVXpoUYG/CCT8ixWOKFterzvn+A3zm/UFS33DZvkEAYCOsuRpOgGgldeq4CgkRonILFKzui16t82rX+UbvqG+0LEdAYM5TxriWDOcIyiedO1HTSWFWkU4R/CPoPh4nthAWSO4gg6N0VaHBOg0Gz29NT1lfaOuwNPd46pWC00xCfziDCGEEEIDxQ4i3BzqcwFlhvat1qA7MRE9ukxo8jzvGfFKlU3JFpEMfs81B11ra+u2bdts14Oyfh5wBn7UivSFx5fAmGDgsSBADNdNBF9B/1vLqYLntsKhUpDw/5+9845vo7z/+Pe5O+1hW7blvVc8MuzsPSCQEAI0QJlh/yhQCpQVSikUCrSUUVpWaSDMDEiAAIFsEshOnMQjiR3vvZckW5J14/n9IVmWTmfLdpwEyPP+I6/Tc889z3PnaHye74JHF0FYgJ/+YQOY6/UqiAuGk/Xw1THYV+oqIL/b1OT7Tv2hq9F58EJNwbHudgDgEb8z4ocWVcvcprlqrt+KvjQ4ZkXMWAAYrzHcGpbMINdedQAj/zBtVqxCU2nv3tJRf8ra5WwPYuSPRmf9N2X63xMmpqj0APCP2sK87g73gMJgqff8IKPoB8sPjzny1dijX6+ozDV7J8Mrs5nfbTz9dkOxezEEAoFAIBAIA+FoxIP/KLEWYzxA0mIC4RdHT+EIDemYB2vR+YmE/+ijj1iWBYCsrKxp06b57T8UiAX+wiUlDB6/zHXc0AVfHvV/iUYBvAB2n2+C8hYAgGYTlDZDahi0DZD0Dfe50Ifp4b0fIVgHc1IhWNvfoc0CL30P7X1hKhuPwRNLpL+Y3EXcfjL110gxy8zfR29WcspPU+bxCnsza8vRBc/UGwFgU0ftbaf3trO9AMAAut6Y+HrSFB0jW168Z3WLK7XFwqDI1xOn/rXm+Ma2GhYLkXLVithx90ak7e5q8v9ohgjGbzcUOw9P9HTuN7fuHreIRggA3mwoeqT8iAMLAEAj9EzchL/Ejh+1eQkEAoFAIPz6GNC47vrNJTigbZMQ+htisSP8GrBXjVyE2yuxbuJ5yArh9p+/8847R2tMIuAJAAC9Q9ud7RnQc7yfkoGKjiJAGLRK4DjIrXK1bS2ERxZBSpjr5Yd7+9U7ALR3w3s/wtwZ4b6DzQ+McB74fiPZGXt4ADVTH+9uaXTYbi7eY+Iczpcc4NUt5beFJ2/rrP+0pdzdbXtnw+yC7zv63OMbHLYHyw69WF0QpRgdh5tIubrBYfVs2Wtq/qCpzChXWnnuj+VHOOzaVuQxfqbq+NyA8DkBYVIjEQgEAoFAIIAiEiEFYImfZ/1CpfsYEfCEXwNYAO4MctFxpvNggf/pp59KSkoAQKFQLF++fLSGJe9nAgBAtMFP6TjmzOOnMDx9JSQZverMOzj4YI/rmBMkxP/pJlj7bdh9wsWejQ9GZcwPdKn6BX1K3g0C9E17jed7dHdXo1u9960Fvm6rWd9aJbq2wye4vdlhy+tuH/zO/HJ1SNxXmQsuD472PXV36f4rT+68ofhHt3p3r/C5mrw2qcpzO7sa7y09sLx4zzsNxQ58PnNyEAgEAoFAOI/wFgB/NhjeBt0F57mMFoFw5mAW4Ax+9goO/31GHbf5/aqrrgoODh6tYYkFngAAIKPhxmmwas+AHTh+FGYJ0kCZj0RvMoHZBnoVYNzvGO9JLwtQHv3exGUVgWUYwyJDlKdd+omYsTu6Gvd6ONJjwP+sPREpVz8YleFs6eQk3rIdXG+zYwiF2dGZfFYAADCIkiHq3cbTtXar79lBYtd2djamHvly+7hLJ2r73/DPVec/U+3KMfhpS/mHzWU/jV+soEh+GgKBQCAQLjjs1dj/Tj6Gls94ZTzDDK1gEIHw84RSACUfuQ5nRiH7+/Do6urasGGD8/j//u//RnFkYoEnAAA0dEFtByjO8n7OvhKgff7HoT7zvoyGxNABr22o0b8Qn/NiQo7Iq9zEs2PUEknzPmgqcx9LFnKfogvN1hqGvni/6CjZW8nTFhvEZnYOC+taK7d01J+0dg53zE7Ocfvpve6X5TbLczV5nh0OW9re7AuqJxAIBAKBcGExtB/ygh1spcQIT/jFIwsdeRD7mVw7MlavXm2z2QAgMTFxwYIFozgyEfAXNKca4H+74dmN8JcvYftJ6OX8X+ImLhSWjAfZAKZfJPUe2ZALjM//uIRQUPfVYr9lJmjEFdZdtEoVMu3hubn5m99rLPE9VdPbHyUzWRdye3iK59lsreF3EakvJU4SVXQzehSBHy6r0mbeFzlmU9ZFn46Zc2lQlN8PiSF+ihT2dLb3OfYfsrTyPl4K+8wDZR0gEAgEAoHwa0YZj9CgIZBueCsR8IRfPJqMkYvwM7l2ZLj95++44w4kKY1GCnGhv3DZfhLWHhzhtQjgjtkQEwSzU2H9EThaJe4QZ4Aqqcjxjh4w6qGlT40bNHDXXNdxTy8UNcLUJDBb4Wi12J0+MkhitFVNpcVWk8QJgLEarwveS50xJyDsm/aaHp6bHRj2cFSmgqJn6o2Hspe8VFt4ymqKV2gfiEpPUwdk5W608COpuBImVwEABegmY2Iba9/aWT94f98vUhoB79OKPHZD1LTEG1ZDDe2rm0AgEAgEwq8LRg/yUKq3wX+0nzL2POTfJhBGF2026tg5kkh4eRhSRJ/Tt0Bubm5eXh4A0DR9++23j+7gRMBfoNgcsP7IyC/HABXNEBMERj38/iI4XgPv7ASu7+0UHgAPXQprD8GhcolrL82CADU0dEGIFnLiQM4AANS0wytboLsvJl0tB6tHiAtCsHSC65jFwrqWyoKezjC58pilA6SgAP01LlvUclVw7CFz69quyh+6mr5pq305cdLcgPAcbfBn6fO6OMfx7g4tzYTJlH+MzniuOn+Qe1dStF0QpwSIV2rHaYN2dTU1OazjtAZ2aLnl1DRj5fvdHjLVQQU9Yjd7o1xpYFxuCTP0Rj0tE1WPX2yIGspcBAKBQCAQfn0MxbSum4yUcUTAE37xyMOQfhJlPjxsBR+8hBqq7+so4Ta/L168ODIycnQHJwL+AqW2Y4R56dy13FmPy7Nj4fmrYX8ZmG0QY4BZqSCjQaf0nlFTeyz4eJe867tO5e/VaU+MGyv3cF9//6d+9Q4AVgfEGKADW7cpjtVr6mQysFsi/947MZCRz8nbnN/j0u0ySiIGJF0d+GbyVHeaeveybyz+cXOHyyp+xNK2qHD74ezLx2qC3m08/VhFrtPqnqjUpUlF1LsJYGQmTsI+/2JCzozj35+ydjlfRis0gwziJEsT+Gxc9vtNpU0OW7RCfXdE2u6uJl8B38k5Cns6nQ4FRpnyg7RZt57e282zAIAAfheRdqMx0e9cTjZ31L9Sd6LcbklW6h6Lybo0iCh/AoFAIBB+2Qj2AQU8QqDORJpMpJ9MYmYJvxKCl1C2MoGVNuFJo8tBmsxzKt+tVuvatWudx6Obvs4JEfAXKCq5/z6SoL5/U8MBADCG/WVQUAucABGBMH8MRAWBU1Z7CvIGdcPOiB8wwgDQwlmfqT7eztn/nTTVebawDmp93oetdu6nlG0lTknMw5qWiiOWtouCItzqHQBYQUDevuihMuXu8YuMMtfmAQao7+0JZOSV9m63endiF/g3GoqWG5PuKz0o9I1RYbfU9fYMcvuS6j1eqX259oRbvQPA4IMAgJ6WdXKOq0/tAgAdLbslLGmJITpFpX+n8XSPt4HdIQh/q8n/PH2e8+WykLgZeuOWzvpunp2hN+ZoJSpSbOtsWNtS0ck5puhCHohK19IyAPiirfqaU7ucHart3Tu7Gtelz70uNGHwdRIIBAKBQPjZIthAkCgC7wLJIeJ2UqeG8KuC1kLEHXT9Ozzv57e2C1UiMl53rt8Fn332mdlsBoCIiIglS5aM+vhEwF+gRAVCmB6apTLDDYUFmRAbDADw7m44XOFqPF4N3+dDeADcOQeSjBAfAgf7XOgLDSec6t3Nm/XFz8fn6GjZpnz4KldiijJl9UkPSQwApTazjRe7DWCAYJnCmeYtWaX/IHWmW72vbal4pOJIo8OGACbrJRLRF1tNG9qqBO9o9BFUVr8vYszjlVL34E0Qo3gufkK5zWKUq16vO1nf66oqZ+HZh8oPP1V1/IGo9Bfjcx4sPyS6sKDbZZbf3tnw38bTDQ5rpjrwiZixySqJgjB/ry14svKY8/jr9poPm8tyc5bqadnjFeIVPl11nAh4AoFAIBB+ufA9g5SjBeqc180iEM4B8ggU/SDduEpwNPmJH9FPoUKvptA517tu//nbbruNpkd/+4AI+AsUioJ7F8CbO6Ct239nXxZmAACcauhX726aTPDGDnh+GcxLhz0lUN8JAGCSiVPNCYBPW00xOGTjUcAenvluWJ1Edjo7lkiUvyXrEoRAjqh0dYA7q/yurqabi/c4xTkGOGxu870wWaVvctj83+2gXBsaf3FQJFT67/mHqDH3R6YDwMb2mhZWXIK+m2NfrCmQTFMXo9QAwHtNJf9Xst/ZctDcural8nDO5ZnqQM+eDQ7r01VedeZKbeZ/1BQ+GTu20m4RDVtqM/fwnKZvxmp795NVx3Z3NSko6nJDzLPx2UHMSP00CAQCgUAgnH0oJaJo8MnM40KmJ3HvhF8nsmAU8zBt2i907hR48S9cAABlLApeQqmSz8NboKioaP/+/QCAELrzzjvPxhREwF+4xAbDC9fAHz4Fx3CqxwGAUgaF9ZAuQEWrdAezDU7Uw7Qk+PNS2FoIp5sgnNKWg5enCwJIUumLqkDArpeeYIAMnXa3j1dYhjroJ1OTZ0u4XDVBGySqBgcAK5tKhEE2pQFkiLo3Im1HV8PnrVUD9bk+NGFdq5Q099hviFFoMtQBGprp4Qd7jmnqgL/EjnceS+8aIAAAq9Qgt4YlcVh4uNwr66BV4J6oOPpt1kWejUct7ZyPB8FBS4uGlgUw8i7O4dlukCnc+wWdnGNO/uaaPs//NxqKjnW37x6/yPfBEggEAoFAOC/g9lbc1YVCjKAL6NwpdP0oCIOaIdTnNu6XQDiXIBoCZ1OBsyh7FbaWYd4MvA0zWiQLAXU6kgWft//8K1eudB7MmzcvKSnpbExBBPwFjYyGYC00dvnv6YmdhdX7AQHEGAbs09kDAKCUwZU5AADxrenXFXmVK7/RmBjEyH3LwjtBAOrm2DDj8WYPrWtgFO+mTL+uaLc705uGZj5Omy0pMsvtEuEBs/RhhyytLBZSVfpXkyZP1oWkqwNWNpZU2qX9EFLU+huNSWtafJLpe3wmfNtea5Qpp2pDfzA1St8MgJZm9o5f7F5ntnbgB+eNmmKeiht3szHplLXLt7jdXp8K8HpGoqScnpYjgJuMiW81FHu232xMct/H+00lNd5x+/vMLVs7G5YYooe4VAKBQCAQCGcJbExH3OsAACAASURBVO3h1n0snC4CAECIDZ/WWXs1hsE22ZEM9JPILjzh1w4CZQJSJvxc9qocDscnn3ziPL7rrrvO0ixEwF/oTEuCr456tShlwAteSeYlwQA1HUBTwEvFjIu0/W9D4zu46U9XHW9l7TJE3R6e/EriZABICQc5Aw5OwoW+vVW5ZvpFf6zZ55TrGerA/6XOGKMOyM1Zuq6lMq+nI0Kuuj40wTff+2mb6f6yQ7kWiTL076fNjFdqu3nWXZhNS8sOZl8+Nnejr087APytOt+vG3mpzfxE5VFnojgRDFBhcuUMvfG/qTMMHuO0OCTm8iVSrj49+TfOkUNlSt8OZo5tctjC5Sp3y0RtcIRc1eht4V8aHAMALydO7uIca1oqnI96eVjSPxImuvuc7JHYxTnR00kEPIFAIBAI5x3ui7Uu9Y4BAMsaD4TSjS38H3x+PblADIq+n6K153KNBAIB5HJ5a+sALsqjBxHwFzpLxoPJCruLXa7sE2LhzjnwRS7sLvZ3JQAAqGTQ0yt2VR8TAZk+FcpuDUm7NSStQ7Aa5UpZny06SA23zISP9krvF6QxIfkTr2xwWDGGKIXa2ShD1PKwpOUg7ZHSxTkWFW6vkrKoXxsan6rSA4BbvTsxypQ/TVg85fgms1SG+U5vt/OB6PYxjwPA4uCobzIv8m1/u3FIDzddHeDeFwiVKcPlKpHvvQD4o+ayFTFj3S1aWrZmzNzri390ei4ggLsj0u4ITwEAFUV/OmbOy4mTK+yWJKXOU/YDQJxS4ktespFAIBAIBMI5hXUIp064jhEAIBaHCRA4kHoHgPBbKUX0z8UmSSAQRhci4C90KAQ3z4ArsqHJBMFaCNYCAPxmEuwpkTati+jlvNS707o7KxWQx7dGTTt8sh/KWwAAUsLUN8+AEB1sKYDSZpAzMDEenl8Gb+4UV5JTySAiAAAgUq4e+u183V7jq94DGPnd4anPxE0Y6Ko0VcC9kWNeqikc+kS+IECeqWAZhP6TNEWyZ4VNKtuGDzpG1sH1urcbJutCvm2vFfV5tjrv2tD4RGV/ntl5geElk5ft6Gzo4hxTdCFZmiDP/hFyVYS3dHdyfWjCy7UnrEJ/BH60QuMsFM9h4aPm8r2mZhXNXB0Sd1FgxFAWPyxMnOOEtUtPyzLUgTQiPzgIBAKBQOjDbuN2bAXB9ZuMB0Mbf7MDxw/UHVFgWERpMsiXKYHwq4UIeAIAgF4Feg9Z12oeknoHAAXjZTx3fl10eARTm23w2lYw91mOS5vhta2glEFzX475glpIDAWlDCjK/fUEAHDjdFc9+WFRapMIfb/ZmPjPxEmDX3hJYORQBLwcUQPVmZuoMxRbTd08BwAGmeKzMXPjldL1WxKU2hKpdYrY2FZzsqfraM5SHS0DgIsDI30FvE3g36wvfjEh5+W6E+taKk28Y6ou9Pn4nGUhcX7H92SMOmB9xrx7Sw84I+HHawyr0mYGMXIOCxcXbPuxL3HgOw3FT8WO/1t89rAGH5w36ouerDrmdGEYqwn6dMyccd6bDgQCgUAgXJjgbgv7n5exyR3mhtq4WxwQO1B/Woeifk/LQ8/N6ggEwvmBCHjCGYCAltrhdVrOneRW9qt3JyYriArEeWazV8pgXDTMS4cxIzL0pqoCfBvTpBpFLAiMeCw665W6E4MXlJyoC3khPueLtqpVTaU277ItD0RmXB4cc9TSpqKZHG2wiqIdWPi8tbLIaoqSq683JhgYhVXg7is9uK2zYYi3U2ozv9lQ9KeYcQBwT2Tav+tPVfhUg9tnbr6jZN/aFldBvy97q3d1NR7PuWK4DvCXGaIrplxTYbfIEeW+dmVjyY/eaf9frCm4wZiQ4V2+bsRs7ax/sPyQ+5kX9nQuO/VDwcQr1RT5aCIQCATChQ6/dZOHegcOggZS75QSghZQgXPPQ8lrAoFwjiHvcoIE0QbQKqDbp4obADAUCBgEDAEqUMuh0adYe1QQjI3pf9kyJG/xfuwsjIsdtnovspp+MjUxiJquNyapdOUePupRCvUNxoShDPLPxEnXhsZ/0Vb9n/oimyBdE+54d3uYXPlm8rSrgmNvKP6pjbUDAAK4L3LM8rAkALg4KNLZs53tnZO/+ZTV9b37dPXxzVkLP2gu+6i5zHNADSV7MDp9ii70eHd7kbXLt6bd0b5sfHJEvZAw8Yai3f3nMACCI5b2wxavKvednOPVupP/SZ46lLv2hEYoRaX3bNlnbhH1EQAfMLeOloBf11Ip2jEpt1kOmdvmB4aPyvgET4SaKqHoBPA8lZhMjck838shEAgEgh+E6iqvl1g/QEfQT6WCLiI55wmECwIi4AkSyGm4cw68s6u/RHx0EMxNh0AVZEaBggEHD912eOwzcfZ4rQIeugTkdH9LhH/jt5iqVpiRPIz+z1bn/a0mn8cYAJQU/Ze4cftNrds7GzDAvMDw15OmhEilcJdksi5ksi7kZmPinyqP7TM3a2mmrtfqqTDtAn9D0Y/5E6+8OCiydPKyHV0NJo6dpg/N9BC0db09L9YWbmitavXIbN/O9t5yek99r1U0YwAjeyE+BwDmBYS911TiK+CNfSHrnZzj8QqvUvDOR4+lyt0XWjuHeMuD4y4U74mKon0bB8HCs/+pLzpsaQ2VKW8yJnmK8waH+IEM1Eg4Q/gdW7gdmwFjAOB/3ElNmCS74ZbzvSgCgUAgDAZSyD2/41kwSnajNRA4l6h3AuFCgQh4gjTjY+GFq+FIJZhtEBcCkxOA8lDqCgbqbQA++U/VClcaPDdTEuG7fGjzyCsXqAaT1SU6McLluvIGdQMAiuqJSrIkAoB2qHIbAGBXV9Oz1Xnurze7wD9blV8w6cpEpQ4DyKVKxPslSxP0bdZFALCzs+Hiwm2isyd6Oq0Cp6aYQEZ+TUi86Gxdb8+EY9+0sxLeC8VWH3cFgCaHrRcLz1XnvVJ7wje6HgFcExIHABaevaFod613qfZBiPWprjcyFgVFrWws8WzR0MycgLChj9DJOSYd+9bt+f9+U+lrSZP/GOUy/07QGnwDCrK1BtzcyOcewhYzFRlNT50JCgUMAdzTLRSdBJsVxcRR8YlDX+SvE47FzU2AMQqPwK0tbvXu3HQT8nKF9ExQKLDZhIzhVIJ0WQcCgUAgnEeotEyhptr9ksUSDoqyEIi8i2aGby8hEAi/UIiAJwxIsBYWjR3wbFSgRBH42GBxN5UcHl0M6w7BqQZAAJlRcP1UOFwJG48Bx8OuiF3Vmhpnz3Jdea2m9qKWuRMGTM4iwZbOOpEB2oGFnZ2NaZGj8FVW62MwBwABoJ3tVSsk3js2gX+uJl9SvTvxLQU3Rh3wv4bTL9YU+HZWUfTfEyYuCIzo4hyTjn9bPnDueg3N9PD9Pv8UoFvDhuPDMDDLQuLuj0x/q6HI+ZDVFPO/lBnRw9kdeKEmXxS3/0TF0eXGJKdbxKPRWR83l3s+k9vDU8aUVznWfOhMaSgcz+V3bgWjESEKpaQxcy8CubSYF0qL2dUfgs31J6PGTpDdeNsgiRBxtwVptCBKeo+xUHQCNzWCPoDOGg/K4Wwm/ZwQThdxX6zBJhMAIJ2eikvAGDtv1X3D7Fefg9315KnkVNltd4NMfj4WSyAQCARp6PkLhboaochVQ45SCGAT9wmYSclCSc55AuECggh4wghRyOCKbPjqaH+LjIYrpNKTG/XwwEKn8c8lly4bBzOS4b8VNR901Hj2rNRVMorksACfIvIDY+UlKsj3DBDBPlzGaqXToT9aceSz9HnulybO8UTl0dUtFT08pxzYvVxLM8kqvUjAPx+f82KtWL0jgM/T588NDAuVKQHg77UFg6h3AHg6dvw37bXOeHUDo3g5cdKC0Sv29kby1DvCU/aamlU0vTgoOkoxjKp+AHDIOz4fABxYONrd7qxRFypTHsq+/LnqvIPmVj0j+21owu/DUtjnn/IsSIDtNqipxgBQXYlLimX3PAgOB7djs3CqEFgWJSYzi5YirZZb+7FbvQOAUJjH7/+JnjXPd0n8nl38D9uwtQfkcnrGXOaSy4CmAQB6ex0r38S1LlsHv/kb2R33oKgY3xF+5uDODnb1Kuh1bSRhi5k/kS/x487e/19RKCvhtmxili47R0skEAgEwlCgadltdwtVFbihDun0em26+W3wdNdDDKjHEPVOIFxYEAFPGDmXT4BQHfx0Gkw2iA2GpRMgcuDUZiJLp9UBG6pbwafO2l5rw9s7ox66VOycPxAz9KFvNhSJGmfqpYPEhkuONnhBQPgP3mnYAWBrZ4PTD5nDwhFL+4Nlh450u2SqVXLvAAMg6Oa5vaZmAAhgZGqKSVHpV8SMvcwQfV/ZAd/uqWp9aF/o/iGzWAO7UVD03+KzH4vOejxmbE1vj4lzpKkDRhY4MAjZWkO21jCya3VSUfTOwnhOYhWa91Jnul/ihnqHzce+0IdQU8XnHxWOHBQqXLkAcf4xtrKcXnY97ukWdz5d5Cvg+YN7uU1fuV44HPzu7SDwzJKrAIDb/I1bvYOzeM/aj+WP/tn/Tf7M4A/scav3YVx1aB8Kj6QnTRW/VwkEAoFwXqHiEyE+EQAUACG/Edq+ETALAEApIPRqWm4kH9oEwoUFEfCEkYMApiXBtBEFz360FzhO4iunRdlaWAslTZA2tDTk1xkTPmkp39xR7265JyJtxigJeASwOn1O5MH1okRxvQLPY6HUZrn21K6T1q6BLvcayAMTx76WNuWOsBQA4DH2zQmnoOg0j2zwnnJXxP4Jl+VoXXELsQoNjFLo+yhyuSHG868DANEKTbbWJ9bCCcsK9eJa9yKEk4Vu9e4Em024ME9qNIdvG79js7jlwF5m8RVAUULZadEp3NrMbf2Oik+gUtN/EbIWt7VwH/5PaBXXDhgSLMttWINbmpzbGQQCgUD4GRIwg9JkUfZKDAhUiYgeXsVYAoHwa4AIeMJ5gOWhohXUWgm16aAcAHC6UVrANzlsVoFLUOrcWooCtCnr4k+ay3d2NSoQvSQ4+qrg4cTQ+yNcrh6vDcrr7nC9xgAIpulDEaChqncpVjWWOgX88zX5lXax6fjp2PEKD1V/eXD0pg4JWbssJC5nICX8s+GeyLRDltaPm8udL8PlqrVj5kjmscf1tewn7+PODt9TXkgFTQi9NmBkwLGejcgnMZtQmIctPsEIrAObTSgwCDgJ7wn+h608ABWXILvzviHm0jtf4PZWx+svAet+CN41IjAAwj55J8Xwe3bRs+cjPcmGRCAQCD9TGD1ox/8C9pQJBMJZggh4wnkAASCA0N5Q31MqTgUAm/IhPgTGeUQfn7R23XF6r7PgeZxS+3bytMsM0c5Tzpxto5W2zZd/J029uGAr64w5QxDAyN9KnlZsM41YvQPAAXPrv+tPPRiV8d9GsdVXR8ueiPVKHnh3RNohS9sHTaXOlwggTK66NSz5qdhxI17AOYMC9FHa7IeiMnMtbcEyxcKgSGmHAp5nP13lX70zMipljDudT/8sIWFo6Rhu43pXrgUAFB7BzF8oniTvKPjCMLi2GjiWSkjiB1iAUF3Jbf6GuepaP8s7r3DbvvdQ7yDW6sinRRKMcUM9EfAEAoFAIBAIP0+IgCecBxgaEo3gaA7UsTqLzMsiGtsTCwAcD+/9CK/c4Copb+HZpSd2uC3V1fbua07tOpKzNFMdaOHZfaYWE++YogtNUI6+J5lN4B8oO8R6ZIy5LiQ+TRXwiKgk+zARAD9cfiRLEyTKaQcAFp41cWwQ058PHAGsSp35QGT6EUubQaZYGBSpH9ip/ueJ3yh63NSAO9oHHwSpNfSipcgQjAICsclz9wQJR/ZTqenMrHlCSzNSKFBCEj1lOjB9T8nhALkcAMAsUckPOI79dBUgRI/LRvpAbJbel+HzjjJLl7nS3Z1bcFcn7uxAhhAUMJiuxg11ozId0vmkpiAQCAQCgUAg/DwgAp5wflg+A/7yJTWvce4Pkbt6GFd58xRzcrppjPO4uxdq2yHJCACws6tR5GduE/jVzRWXBEXeWPxjo8MGAAyiHo/JeiE+Z3TX+VZDUX6Pl1V2ZVMJhZCv5dxJhFzd6JAoPueLAHhbZ32sQlPjU919Zt53n4yZM7HPPb5X4BUUPUFrmKA19Ar8mpaKk9auKIX6JmOSUfZLrXMmAg+cuA4oikrPoqdMF44d4b76DDAGhECtAav7uWHc08Mfz3W9Uqllk6Y61Tt/YA//wzZsNiGNhp41H4VHQk3VACvAfP4xZuFiUCiFmkqhIE/kgQ42K7fl23MaHy4I/P493K5t0G0BAECIzp7EXH0DMNKf20inxy3NEu3xibiqwqtpYFd6FBaBwiPPaNkEAoFAIBAIhLMGEfCE80NUEKSGAzSFLKv+TaOqyU7bQ+zBQQ6vsm193tBQ7RMlDgAlNtOq5tLmPgs2h4UXawomaoOXhcSN4joP+1RBwwArm0p8exoY+d4JSyw8O/X4piEO3s72Phk77p5ScRb6Iqtp2ckfjuQs/Xf9qf81lrSz9iSVfqouVElR37bXtbCuW362Ov/7rItHK2Pf+QVFRgFNu+PbnQKTzplCTZ2BQo1Io+U2rufzj7l6YwzWHhQeiZsaJMayWdl1Hysef5ovOM5tXO+6oqeH27qJmjUX1GqwDrjDwhedlP/hURrPc1Q/7Syi7nV2/x5m0dJzZoTnNn7OH9rvPMYACGP+2BFQawYq9kaNnyiUl0qcqK1GhmAvBwfUP6pXT4Rkv73pvHgZEAgEAoFAIBCGwiiXmyIQhs5dcyBMD4zAxPREp5iTRepdo4DYvgRtGWqJ8nQammn28T/f2F7j2/NMCKDlvo08xr6Nvw1NSFcH5GgN0/QSsf2STNGF/i4ibWXqjEBGPEtNb8/tp/e+WFPQxtoxQJnNvLql/P2mUrd6BwAT51iQv+XD5jKJ1fyM+bKtetzRr2V7Pk44vOHluhMcFgAAqTXMpUvcfRAA0gfQS66k4hORRgsY83m54oFaJazNLqxWobqK37NL1CwcPsAsuYoaOwGFhFIedub+B9hn62auvlFiWI4VSsQ1C88SuK3Frd7BQ2cLkmH8AABAT5kOSpXEUDxPzZ5HT5qGggzIEEzFJ/qM6m5AKDL6DFZNIBAIBAKBQDi7EAFPOG+E6OBvV8P9F8O8MTA2GrQeGb4ZGm6fDfI+B5EFgRGzA8I8r42Qq6ZLWZ7b2WGXvx6cpcExopZARi7pffxu4+m9pmYGURvS518VHEv5Sxg2RRdyW3gyANwVnjovQCLnvqj6miS9WLj99N5/1Z302/PnAIuFO0r2XX1qV2FPJ4eFKnv34xW5z1S7KsDRcy+W3XEPNT6HSkmj5y2UPfQE0vYFYzsc4ONjjwUBfHBLcSH/KG4Xe0+Aw8GtXyMUn6Knz5bd+6Bbwfb/qeSunRQqLR0ZJf4o7MfvDSKhRxFcLx3Qjnu6gWPBbpPIxo8QFZ8geRVyOJhrb5Q/8Vf5imdQgivdo8S+j0IBFPlSIBAIBAKB8Iuih4N6K5SaockGrMTvw3NGd3f3ypUrr7jiiri4OI1GI5fLQ0NDp0+f/uijjxYUFIzWLMSFnnA+YSjIiYOcOAAAQYCDFVDVBnoVTEkAY38ddKAR2pi54Omq41+311p5bn5g+N8TJgIA8hEhU3Qho7vCK4Jjnowd91JtodPqbmAUn4yZ/UFT2Ya2KlFPDLDb1DQrICxYpvhr/ITnE3Iae23XFu3q4iSqkY/TBO0ev1iOXGJpgtbg6zuApRSWJM9U5z0YlWEVuF6BD/kZR8X/rvSAO5e+m1frTt4WlnzK2mVgFFNTx8jTMiSuVCjETuAAKCAIm00geOlYtxTnjx1B+gDsm7UOA7AObtNXmGd9NSzyKERHz1/IffaJ+HJBYL/6TJE1fqBA9FFDpxc1OP3dUUCQ49//xC3NQNNU5jjmiquRR096/iVC8SnfwVBEFADgrk7uq8+FYtd2j3iHCQMEDpZokEAgEAgEAuFnRDcLOxvhaDvUeeSTYhCkBcA0I0wPBeqcFlzcsWPHbbfdVl/vZYFra2tra2s7ePDga6+9duedd7711ltyuYR777AgAp7wc4GiYEYyzBigGJyBUbyZPO3N5GmejQ9FZf6rvt/4nKLSPxydOeoLeyE+5/aw5IOWVjXFzA+MCGLk0/XGImuXZBm5j5rLHi4/0sH1AsAkXcgfozOeqcrz7XZHeIpnLfQHojJWNZX6ZrMbIt08O/P494e7WzFAhjrwreRp8wIlrMfnl1Kb2Ve9A0CvwKfnfuXcH0lTBazPmDdWE+TbjVm0lF3zoVfL0mW4torbvWPAKTVaibTzzk9yjHFhoe8VuLd/t4XOmQwsy339OfDeW7l2O25qQNGxA847GlAxsSg4xNOJAAEAQthictneeV4oOM6ZTbLfPeA2m1PxibIbbmE/+xQ83BOopBQqNR14nv34PVxfO+CUCKCznd+xmZ53cX8CfwKBQCAQCISfGxhgRwNsrAEbJz7FYTjZBSe74Ps6uC0ZUsQWkbPEvn37lixZ4nA4AICiqPnz5yclJanV6tra2l27dnV0dGCM33vvPZPJ9Pnnn5/hXETAE37BvJo0eYo+ZENrVRfnmBlgfDgqU7rG+BmTrNInq/rf/0GM/I3kaQsKtnj2QQAHza1Pdx53B8jnWtpq7BKa3ChT3hOR5tkSxMj3T1hy4+kff+oaOK57UA51tzoPTlm7lp7ceSxnaYrqHH1gDZGCns6BTrlzCpy2ma49tbtw0pUyJHbkpsbnNDCwr/AQbbbMZjSRsxZQqen8ACXf+q6hmCuu4Xdtwxaz70nMSnhGgFrj+YqeOoM/cgDXVou7yc5069Q/Mrns5jvZtR/2JZZHKNSIQo3CKa99B6GqQqiroWLj3S3UhEnypFR+6/dCZSkwMio9k5l/CSAk1Fbj+trBEtADgN3Obd+MG+tBo8NmE4qIpGfO7Q9kIBAIBAKBQDjvcBhWlcDBVj/dGq3wciHckgyzwvz0HA3uv/9+p3qfPHnymjVrkpP7bZLd3d3PPPPMa6+9BgDr16/fs2fP7Nmzz2QuIuAJv2AQwPWhCdeHSsf9nlXmB4Y/FJXxev0p90qUFPNdhzhu2TPnnBMFRe8cd6mCEif6jlKoZ+nDRizgPenm2Y+by/8Wn33mQ40i0Qr1ULqdtplO9HT5Fo1/re7knzpOOCJVEKnS0rJ3AxU39nmGDwQVEUnPnEPPnIOrqxxvvyY6Syckcs2N4J2PkJ44RTxIWjrvLeCRIRgZz8U3AYqMkv/xT7ixHttsVGQ0qNXse2/5dsNtrRATB6hfliOdnrn8SqG2BhCiomNBoQBB6EtQ79+XjD/RF6NVdEI4uE/2wGMoiLjWEwgEAoFA+HnwSZl/9e6Ew/BBKWgYyA723/kMqKyszMvLAwCE0Lp16xITEz3ParXaV199df/+/QcPHgSALVu2EAFPIJwf/pU05eqQuG2dDRRCP3Q17TE1DdgVAyBgEDUrwPhSwqQsHxdxC88eMreyUlnZRsZ3HXWPxWTpz44/wsjI1gZnqgNFcQeBjNw3R0Araxe17DO3PFaRK/SFrHfz7F0l+6boQpLjE6kxGZJR3yBX0PMvcR6iuHh60lQ+95D7JAoy0JcuxTTD793d3xgRRc+aJxqGWXAprql2J59HOr3spts91fLZhaJQVIx7MhRihNLToi789s3c+tVIH0DPmE3PXgAUJeQfY7/6HGxWAEBqDTV2Al94XLJ4HgoMxDY79IofuBts7eG+/1p20+2jdUMEAoFAIBAII2dvM+wZjrkLA6wsgedzwKDw33mkVFe7jD1RUVEi9e5m7ty5TgHf1uaTZXmYEAFPIIycWQFhswLCAODthnWD9UPOzsZd4xb5nvy+o+7203tbWDsAUAgJUjXqREzShhztaRuk4/Hu9jFHvjycfXm0QjNgp3OLHFFfZM5fXrzniKUNALQ083xCzmmr+Z2GYs9uNEK+5vfvO+oE74RzNoHf0dWYHKGX3XwHt3uHcLIQHA6k1mBHL9htKCaWWXgZCnHV88N1NdhmQzo9cDyoVVR6Fr3gElCpmKXLqPhEvjAPHA4qPpGeOQdkPlseNC27816hogzX1yJ9ADUmExRD/QIQykv4wweh24wioui5FyGfvHTDhZ4xh889BN7O/7ijDZwJ6r7/Btvt9IRJ7OergWOdvvLY2sMf2ufsKDa/U5Ts7j9wX38hnJbaAXGPX1N1hssmEAgEAoFAGAUcAnzpE9joFzsPX1XDnalnYUEuVCpXHV+TycTzPE2LPW0BoL3dlYw5NvZM8ygRAU8gjAJqmgHWTx/JdPQNDuuNxT+Z+k4JGCNAOprpEXgeSxjkp+pCezGf2+1/667RYftj+ZH1GfP89jxnpKkCDmYvKbdZOrjeTHWglpY1OmwbWqs8Te5Px04I9U6kjy3mriaJinqu5ymTMwsvg4WXDTSpUFXBvvuf/qRuth4UEYU0WucrauwEauwEP+u2WYGiqLQMFGocuu2dP7iX+6ovSUlZiXD0sOzBx1GgRH6+AWFZoaIUd3dT0TEoLAIAkDFMdue93HcbcX0tyGRIJsPd3V6T7tqBa6uAY0GqyLv4dVAwCg6lp80cXMCD4udb14BAIBAIBMIFxKFW6JLKYeSXA61wbQLoz5Zr6vjx4/V6vdlstlgs77///t133y3qUFNTs2HDBgCQyWTXX3/9GU5HBDzh1wyLhX/Xn1rXUtnFO6bqQp+Nm5B8dlK7LQ6K+m+j2LdZxFRdqG/jzs5Gk7ewx4B/F5H2fELO8uI9n7dWivp38Y7TVp/M6gPwk7l5S0d9K2ufqAvOUAcO8aqzCgXIM7tehFyVP/HKl2oLj1jaQmSK5WFJ14TEe/YXCo6zG9ZMCtHAhHjRUNOknqcv/Pdfg3dsAv/dRnrilCFKcX7Xdm7nFmBZAEDRsbIbbnUb9iXBZhPwPNLquE1febVbe9h3XqcvWULnco+iBgAAIABJREFUTB7K1Li+lv3kfdzZAQCAED1xKnPNDYAQlZAkv/8R4Dig6d6/PuFzmSCUlgzlvgAARUYBAJUxlll2Pb/lW2yVLoJApY9+ZQcCgUAgEAiEYXOs3X8fSQQM+R0w+2zlMFIqlStWrPjzn/8MAPfdd19ubu5dd92VlJSkUqlqa2s3bdr0yiuvdHV1MQzzzjvvJCUlneF0RMATfs3cXbL/w+Yy53G5zbK5oy5v4pWxZ8Gr/KXESfk9HQfMrowa8UrtTcbEF2oK3B0i5Kpn4yQsvW2cRPhxK2uXI2q3VFA9N5w4+Q7WvvjEdgBAAHeEp6xMnXlOq2EC1Pb2vFFfVGozJ6p090WMSVJJ5DOPkKteTxKnjnOCuzrZ9avB4ZjaiRQC7vUo5nm5IcZvqTyhMI/bvQPX1YiHtfYINVVUnP/ch0LBcW7Lt/0X1tWwn66SP/CYu2yb17D1teyGtbihDgBQYJBT84tuh/v8U1xZxlxzo5+JeZ79dJVLvQMAxnzuQRQZRc+cCwC4o53buglXVQDnz+tjECjKFfBvt0G3GcUnUhjzRSfEnvYUYhYuHvksBAKBQCAQCKNFpWXk15Zbzp6AB4A//elPdrv9+eef53l+5cqVK1eu9DxL0/Qll1zyzDPPzJgx48znIgKe8KvltM3kVu9OOjnHq3Un/p00dZCrMMC6lopVzWXNDlu21vBU7Pih1GPT07J9E5Zs72w4ae2MVWiXGKKVFD0/MOKj5rJW1p6jDX44KjNYJhE7PVEb4ts4WRfSzva2OMQZ7AGg3C7xyXWZIfqHrka7wIvaub4oeQzwflPpBK3h/sh0v/cyWuR1d8zK/76Hd9XnfKuheOe4S2fqjUMfQagoA4cDAB7KivZU7wDQyfX6uTYvl1378UBn2Q/+K3/gcWTwk5KUP54rasGN9bi50Tf7Pbb2sB/+D/eVncddA9fMO3KQmjKTio0bZF7c3IQ7xHvMwqlCeuZc3NPNvvM69q1vPwwQCgtnFi+l4hNxTw/7n396r9brOaPwSGBkwLJCbRXu7EI6LRUbD0rVGcxOIBAIBAKBMHx4DJYRmS6ctokuPz8dzxCE0HPPPbds2bJXXnll9erVorOxsbHz5s3LyMgYlbmIgCf8ainolhBR+VKNnvytOv+Z6uPO48Kezi/baoZYUx0BXBIUeUlQpLvlosCIiwIjBr9qTkDYtaHx61ur3C0TtIY7w1MYRGloxq1+B0FNMf9OmqKimDWtFX+vKeiUirR3srWl5G6NTKaLR9S5eOPfX3bQc/29An9v6YGCiVcOY4heOwDwCO0zaEVnDlnarAKnHvhGuO2bBxvZZuM2f+M3ubqkThZKimkfAS8Unxq6qMa1VTC4gLdLZIzHNhtwHLfuI2w2+SnnDkBFx2CLBZu6fE/JH3sSaBl/YA9/9DBubx9krwEA6NkLhMoydu3H4B6Kouj5C5mFl527VPwEAoFAIBAInCij8ZBx/mBhR3bxMCgpKXnxxRe//fZbhmEWLFiQlZWlUChqamq2bdtWWVn55JNPvvHGG1988cX06dPPcCIi4Am/WiQTsA9ejdzEOf5Wk+/Z0s2zf63OWz1mzhAnLbOZ32goqrB1J6l0f4hMl3QaF7FmzJx5AeFft9ewWJgbEP5IdKazSvz1oQnvN5UOfm2wTPFuygxnYP9j0Vn3RKR92VZd29sjYHBvQwCAjrc+Wf/pks6DJXswJdcZpzwTkv3IEO9oZLBYyO0W25BP9HSaeXboxe2o2PgRTs9x2F+JDqEgjwvZxFyyZBAhSkVG8T4e+NwP26hx2V6l0Xke2oZWj9SJarD/hABARUQDwwDntX1DxcSxn7wnlDhTLfgRz/TCy8DhYFd/4HOCxt097Htv+Xr4S6DR0olJjjdehW4Pvw9B4HduxfW1suV3AUO+QQgEAoFAIJwTFDSoaLCJHU6HSqB8VFcjZuvWrdddd53JZJo4ceLnn3/uWUzObrc/+eST//rXvxobGxctWpSXl5eQ4D+QcxDIzy/Cr5YcrSFDHXjKo/A4ArjZOFjeiMKeTs4n9/sxHyE6EAfMrfMLtvT2ubK/23h69/hFnrnreIyPd7c3s/bxmiD3/gKDqPsix9wXOUY02r+Sppg4dkNbleRcrydNzVQHTNGHeuphHS27NSwZADq43hdq8h199/LXug8u6XJ5gwsOS9PeRxllSGD6rUO8rxHAIEpF0b3eXv0yRCmQRPT4QKCoGHr6bDiwZ1ZH97ZQLyeIqbqQQczvgAWgAPykC8D8D9uQUknPvXigHvRFi/i8o043/n7sNiH/GD3vYnCGo3+9QSgpgiEU/3OhVFJJ/gqZqFTM4iu4b790NyB9AEpO5T9dNaQpKFooOslcejkKDMRdXkZ4KmsC9/X6Ial3AOjpZr/biLslojaE4lPc5m+YpcuGNA6BQCAQCATCmROugspu/90kiTiLAYB1dXXXXnutxWIJCgravHlzaKhXwmOlUvnaa6/V1dWtX7/ebDb/6U9/Wrdu0PrT/hjGj2kC4ZeFgqI3ZMyfqHXFOeto2X+Spy4yiJ2fPQmXS7y3JRsl+X3ZAU/Jahf4+8sOuV+W2syTjn87+fimy0/siD+84Y/lhwfXfDpatj5jXs3Ua+cFiP3wGUTdGZ58cVDkQNZsA6N4MWGi81jP9yzsOirq0HHyf0O8qZGBABYbokWNFwdFOp0Lhg5z1bWym+94CwdFemwFGGXK91JnDnKVUF8HwpAUNX/owCBnUWAQPXm670DO0uvAOtgP/isUnwRBGKqAV6tl1y1HAQGucRrq2bUfOf7zMvvpKqGy3LMjPWue7K7f09mTqbR0esElsj8+Ae6cdn4ReP7gXvbLdfKHnkCRUW4XA2QIphOScGPDUMZw3o9QkDdQB37/T6KK9AQCgUAgEAhnkQl+shcNxniD/z4j5e2337ZYLABwyy23iNS7m8cee8x58M033zgcZ/QLiljgCb9m0tUBh3MuL7WZO1lHliZQ6895O0mln6wLOWLx8r6+PnRIXi42gS/oEYcT51raEw5vuDUs+fGYrN8W7c7rdmkwHuPX60+lqvT3+hjeAWBTR+0eU7OGkl0RHDNBa3grZerkY5usQr9D9TNx4/3eyyPRmVmawI+by5WdJ5BPzFBnZ2kLazfKzmKJ7/8kTTltNbn9FzLVgStTR5J4kxo7IXnshNM8+2lLRYnVnKTS3WxMDGAG9YOyS+T/QzIZlsgM3wEYD+ZFn5CE9v0oHsoYDgDC6SLc0iw+pVACw0B8ElRXeNqukV7PLL2aSklz+88LleXs/95wlrjD9bXCiXzZzXdQWeP7p05Jo1LS+ofW+Q/H8EQozMNLl8kfXMEf3M99swF4Dne0sxs/9+d937dg/xMIuK3VN58fgUAgEAgEwllhWih8WwPc8KPZ47UQM/pVqNzs27fPeTBu3LiB+rhP2Wy2uro6Tx/74UIEPOFXDgUoTRUAQzOiI4B16XOvL/rRqeEZRD0UlXF3RJrfCwFAjiglRYvSzikEh6aj8ll79wlrl1u9u1nfViUS8Bjg2lO7vmirdr58tjrv1aTJD0VlHM65/Pnq/Lyejgi56o7wlJsGDQRwc2lQ1KVBUQI3qejYg1jwWthxJvSiI19uzlo4XT+kauojIESmPJJz+fbOBqfqviQokhmO/7wILS27Z2h/CAAAfQAgJLKKU9Nn84f2OxPjuUHGsMGTsVHpmSgiCjfW918SGERPnAKCwH230bc/ysiSXX8LAOCGem7zN0J5CVAUlZrOLF3mFTYPwG36yqtAPcbct1/KPQS8eCUpY5BaM1C1dkmEw/vpuRdzW74Bz/+WA3/rIbUaWyXy5w3QGyGDTw0FQQCBB2aoaQ4IBAKBQCAQhkqoEuZFwI4h+RJ6cU386C/GA6f5fehQUgWJhw4R8ASCF4lK3cHsJYU9nS0Oe5YmKGLI/vM0QouCor/wDlmfZz7+Qs17N6X85QupHGfNDi8x2cbaX6k76VbvACAAfrwi93JDdKY6cG36XL9r4LCwrrXyiKXNwCh+G5qQrg4AAIpRh2Q/0nr0JY9hqXfDrjBxjuWnfyqbfLW7vdFhq7RbkpS6MKm7tgv8y3UnPmku7+B6J2lDXkjIcYcnDAQFyLmJ4Hflo4nNxn38nki9I0Mws+BSpA/gNn3l2c5cPGCRc9zRLpwqhF47veASXHxSKDqJsUAlpzGLrwCVmj962LfSGwBQgQbuy3V8/nFw9KLIaNmd91IJyRJ14wUBN4m/fnBXJ+62IK20pR1pdczNt3Ofr3bljVcqqYQkXF6GHQOWRREqylHKGLCJNbmkMwIAUONyhNOnsK+vvkoFNrFTAz1pGij6KyPibgu36SuhMB94DkVGM0uXUQlD2mYiEAgEAoFAGCq/iYOiLqgfsr0BAC6OhIzAs7YgAICQEJdJo6CgYKA++fmuPNkURRmNwyir7AsR8ASCGArQeI0Bhu9o81x89sbWCr7Pzpxpq/pz/ScKzN7d/O0j8fcxQHHeedUm6voF8Is1BX+ryfet5c5iYa+5JXnQOnYC4F1dTWU287/ri4r6kva9UFPwQdqsm4yJAGCc9jytCj2W+2qQo6NEGfNWxFW52jQAKLdZqu3dcUqtVeDuLtm/pqUCA1CAbg1Pfid5mihe/Z7SAx81lzmPt3bW7zE15+Ysde4R/KzgD+31laDMldeASkXPmgcKBb/3R9zZjozhzPyF1AAWb/54LrdhLXAulUuNnSB/+kVPWz2urfa9CsnkQk2FUO56Sriuhl31rvz+R1BEpLgrRSGVGlvM3qtkkEeCetzeKlSUAc1QSSkoIBAAqKRU+WNPCQ0NwLFUZDTmOSH/GLdrO/QVlhMVl8MW6cp2KCoGWAeurxOfoGnmuuXsf/8tbhepd4qip8+mZ88XqiuRIRjp9CAI3MfvCdWVrnnra9lV78j/8BgyhkkugEAgEAgEAmEkqGh4IAP+WQjtQ6vrnh0M159RyvehMHXq1O3btwPAJ5988tRTT7n1vCf//Oc/nQeTJ09Wq/0UJBocIuAJhFEjQx0wz1F9fd2GGkVYXG/T5J5iCmMASLHXAcAfotL/VX/S3TmAkT8bl+083tBW9eeqYyObtMlhW3Jih2+qfBYL95QeuMwQHcTIEcWEZD/yOzauyi5O3em0Uz9SfmR1S4WzRQD8QVNpECN/NXGyu1uVvdut3p1YBe6ftYUfpM0a2bLPHkJDvW8jbm8DAECInjKDnuInFB93W7gv17nVOwAIhXn84QP0VI8LVRJOClT2RP6wd1Y8juX3/8Rcfb1E53HZvHd0PZUxFmjXpgn/wzZu+/cuH3uZjLnqWnrSNAAARkbFxgEAf2AP9/3XHhnyEfgErqPwSCoyGlRqkREeJaVSGg3nI+BRYBCVkETPmMPv/8l3wQAAKrXsznupsAju6w2Ol551pg+gxk+kJ091q3cXDgd/aB9JU08gEAgEAmGUCVXCXybA28VQIm2ocIEAFkfD1fFDzP5zJixfvvwf//gHx3EdHR2LFi367LPPkpL6/RBtNtuKFSu++OIL58v77rvvDKcjAp5AGE1ujJ89pfi5ad2nPBsb5cELAiNeTZo8IyB0VVNpi8Oeowt+MmZcvFLr7PBZS9VAAzIIzdQb/1FT+G1HLUJoQUD4I9GZnincfle6f6BCd908m2tpWxjkMv/OCwj/0O4lwhOVunilVgC8pk+9u/m4qSxba2h22MdqghYGRZ6wivPzAcAJa5dv43mmt1coL/FtRvpheArgmipx6TgAoey0p4Cn0rP4Xdu9HPVlchQhTrwPALhVnOjOCbP4CmzqFE64XK2o5FTZb65zzVVZxm37rn9wluW+XCcc2IstZhQSSs+7GOQK7usNflLfI8QsuATkctm1N7JrPur3JoiNZxYsxBYLbPsO7B5BHHIFlTmO37ubzz3Y1yIXPwebFUwmruB4fx+MhbxcMEv8TxjoxgkEAoFAIBDOCL0MVoyFw62wqVbCnZ5CMDYIlsWd1cR1nqSmpj7zzDN/+ctfAODo0aNpaWnz5s3LysqSy+U1NTU7duxob3f9Vl+6dOnNN998htMRAU8gnClWgXPXJL895aKDR6fqWg95dqiPvWrNmDkI4JqQ+GtC4n1HaGIlsqY7uc6YOCPvuzbW5Sa0z9S8prXiaPZSp4ZnsbC1c7BMHrSH1/fLiZP2mVtKbS63bT0t+3jMbACwcKyZF0dEt3G9y4v3OI/nB4YvDpKQpvEK7SBTn2OEqgp+5xahqsJXeyN9AJXsr/S6J7w4kMG3kYqNZy7/Dbf5W5cwViply65HoRIRTSh4gDSBMpls+V24tQW3NiNDMArvd7MXin0Ky/OCUFcDANjUJZSXUhlZ/gvXIeT0YKcyx8kf/bNQcAx3d1PRsdTYCUBRKMggu+l2bsNabOoCAKQPYK6+ATc3ehaf932SAIC7zcLRI6JGQTKgIJT4zxMIBAKBQDg7IICpoTA1FJptUGyCTgdYOdDLwKiCzEDQnGuR+9RTT6nV6qeeespms/E8v3Pnzp07d4r63H333a+//voZZrADIuAJhBGDAd6oL3qptrDBYQ2Xqx6OznwkOpMCNHnpV3U77+iu3gIASKYOmPT0s5NWDD5Utsaw1yRtrlzTXC4SauU2y8Tj314bEv/H6EwlRTt8wubdBDLySbr+IJwQmbJg4pVrWioKezqjFZqbjYnOZHXFtkEdkAB2dTXt6moSNSKAO8NTBr/wHCDUVAv5R3Fbi3DaR/T2wSy5ClTDiDVCsfFAUV4p4gGoxGRRN3rWPGrsBFxdCYIgNDbyuQdBoUTGMK/acjRNT/eKMsBNDdwP23BjPdIH0FNnUuOyJWT/wHnpnAgVZYN3AACQK4B2fcKjIAM992LReSo1Xb7iGWcuPRQWAQzDrv7Auwv28coHsFiwVRyIASwLjBw4D8HPMH5DFQgEAoFAIBDOlDAVhA015/RZ5eGHH77xxhs/+uijH3744cSJE52dnRzHBQYGJiUlzZw58/bbb8/MzByViYiAJxBGyBv1RQ+WuyztTQ7b4xW5AsYrYsYymoj4KzZzPY2crUUemEox4s+Uut6ep6vzfjI1yYDSMzKDTBGlUAcxik5OQrZJStJym+UftYUrm0qO5VyRrg48JeXKrqaYD9Jm6b3LxSsp+o4+1f2jqWlZ0a5iq0k+aB01SWQU9VbStEWG81wDnD+wx78nOQAKCx/WsLiqQqTekS6Anj5bYuSAQJSe6XjzVdzU2N8YEoo7O4DnUYiRufwqFB3bP3JTo+PNV4FlAQC3NAtlJYypi549XzQsFRc/YBS6E7t9sLMAAEBnjB28Qh4AAE2jqJj+l2bRVo7E5dyOzdJDcV7meqTWDPexEwgEAoFAIPyiCQ8PX7FixYoVfkx3ZwgR8ATCCPHMSOfk1bqTK2LGOo8ZTQSjifC9qoPrnZ73fV2vuJq3nKKXBsf80NUoqiQ/CO1s7xOVR99OmbawYBuLXYJTjqhbwpKyNEG/CYmLVQwY+bO9s+HSwu14kJrgg2JgFP8XMRyn9LOAs26Zf/Wu1SHj8JSkr3jG3WbgOHeGOe/OezzVOwDgtlb5A4+jIAP4pBjlNn8D3vXbuC2b6OmzgfH6KKbGT6RyDwulxQMu0afKPYCXvZxKTGGuvFp8vrWF2/YdrqsBlZrOnkTPmCO6IxQeCVXibAhUYvKQDP6iucwm3NGODH4KDRIIBAKBQCAQhgUR8ATCSOgV+GqfjO6trL2D6zUwCslLnLzdUOyr3gHAIfC1vd2D+MNLcsjcumbMnIKJV77RUFRpt6So9A9EZiSppAuJe3J36f4Rq3cAiJAqFD9cGhzWvaYWDHiWPixKMexyGriuFjh/mx1yOXPdcknhPdjIba0+TRi3t6FICY8DZ2i6uLG+lo6SSmjX6JMhn2NxS7N4ZIRkd9zD5x4Syk4jmsYWi1jMS25bIAAAFGqU/ea3KEm8vYI7OxxvvdpXEK6dq6/FLc2i9Pj0gkv4gmNg7U8GQ0+bBfYBEzQMDAZAgAX/HQkEAoFAIBAIw4EIeAJhJCgoOkahqfGW4iEy5eDqHQAKeyTSuTsp6OkS/GYm8yaAkQHAGHXAW8nThnVhrdQmghsEaHB5f0No4rCm8+W9ppIHyw5bBQ4AVBT9r6Qpv4tIG94QMtkgJ1FwCD11JjVhorOC+rBAoUbcbfFqoigUIs5Fhy1m4dgR3CLODgAAaKDynjo9mHziHfR6yb5UYhKdNR7UamAd3Jef8cdznWXbkFYnLiDvuarWFv7oYcZTwDsc/JGD/KF9onLu/OH99PyFnkZyFBAo//3D3LbvcW01qDV09iR6+mz2w3cHmqt/qdGx3hsZCAUGIYNEEVQCgUAgEAgEwplABDyBMEIeis54uNwrHfeDUel+r5IhGkA6O9hw1TsALA2O8d9JchlA8TCgtX8Q9U4j9LuItEdjzigJR2FP532lB1ksOJ+DTeDvLzs0VRc6QWsY+iBUVAxSa7BVYieCyhzHXHMDUo+wdgg99yKhqsLTyk1PnwVyuWcfoaqCXfUO9HqlLXD9VdVqlJAEUtATJnLeFnsqORVpxR4T/JGD3PcbnZZwakwGs+wG5rrl9JKrcEc7Cg7lvl6P848Nsn7+1AkGY2cAPLaY2bdew50dkj1xY73Iyx2FGGU33ubVEjjoH0WhlF1zA0pKYd96Dbe3uRrlcua6m/1H4BMIBAKBQCAQhgkR8ATCCHkoKpPD+J+1J9pYu4FR/DE648n/Z++8A+OorrZ/7pTtq11p1btkS5Zt2bLcjXvvgLENxqElAQKEmB4ICXkhkOQNb0gg9BZ6s2NjYoyNe++9SZYsq/eu7Tsz935/7Gq1Ozu7kgx8JHB//zBz57ZZG5Jn7jnPSR8eechvyo9/3FQGoOgO1m+utaT/Lr2g1267Oho2tdeIhEw3Jy6K8Qn+4YboI9aWyANDGaYzbx4+J1nV73B3GV+31/qS9rt/B5HgTe01/RLwoNFwN9wsfPKu39GNyS/gps8Gc3SoJAYA0tEu7d9NmptQjIWdMFmx5JtvnsH5/I23ilu/Is1NSK9nxk1E0Rbx89Wg0bDDRnhN6cTPPlBU70hv4FbcjPTKBfbYSdNIe5t0cK/XJI/JHsjdcLOsDy4pEtd+4v98gIsviB+/w991HzIYEcuKO7aQaoWg/SA8bsDYmzggfrk+jHonAKgv4QnM8ELpyIGAVwy64mbPZ4YXAoDqgd9IJ46ShjpkMjOFY5DJ1OvMFAqFQqFQKJT+QgU8hXKFIIBHUvMfSc3vNe/dy/aO+v+tPvttrT5YZ1oal7G7o8GJpTHG2MQwSemPlR//S/eif6s5f3PCgPcHTQaAdUNm5B5b5wgwzFNFrEjn5ayjY31LZYpar2e48VFxBjZSEHsEOkV52XkA6BDlVccbPc5iZ2eKSjdQGybIPG+I6pEncNE5cDpReiaTKQ/sJ7XV4u7tpLkR6XS4ogK615UO7eNvv4fJyJYO7MFnTxGnk8keyM6ci6J8spMpGKkqGAmiAIgR3nxJ2rHFN3D3dm7xUiZ/OGlrla2FANgp07mZ80Dj+7PAleWkoR4ZjUxuHnA8AABC3NVL2emzSVMDijIpVkqXjh6SpbjjisuksQHFxnneeJHUhWTRc5zMCwAlpQDLAsbS6eOkKNxfOYSSUlBS+DoChJCGeuKwo6RkJmcQLr0Y+NnJe8VOns5OmkZsVnA6kSWWHUfrxlEoFAqFQqF8t1ABT6F8UyKr96/ba5+pOnPR0ckoRRTfkzQoQ2N8tPxY5CWyNIbyYM+8IkfnzcV7vdcahv1T1shZ5uR9nY1alpttTvZ6wh2xtjwb/Mngg8ay62IzrrWkp6h15WOXPV15+qC1KUWl+0XSoKcqT/XlTP6Xl454a9slqbQf5k2ZYVZw2u+VsUaF7Ohxxp4kcwzkgbIjL9cVS4QAwKzo5A8HTU5Q+kiBDEZ2zARZI2lrxZdLSXOztGe796xbnhIgSeK61SgpGZ856WtoasBnTvKP/C4o8J7jpT07cHlZwNRE3Pg5H/KlwN/fp95FUfjgbVzsq1OAYiz8rXeiRN9vhYxRyKj8SQIAFA/M8enjRKUOVe/c4qUoIVH456s9de9YlrtmGXg8ntdeILXV4VZh0jO5FcH2fhhLRw7gslLE8SgtXTp+hHij/VmWnTwdLpUEf1YggFh89JDn9HHS1QUASG9gF1/HFo4OtyKFQqFQKBQK5ZtDBTyF8h2yqa124bmtEVLbMzTGX6fl/632fKMnktf327mTEnnNhFMbOyWFs2sXlh4sO+p3ntMx3Bu5V/0kPntvZ2Po0rdfPHAXOlhoiPnrgDHzYlIGao2JKt2c6GQCsOjctj68k2/Keo/zhqLdRaOvjeU1fRgVxCJL2mJL2obWHnm5ICZ1SWyG//a5mvP/qC3y325rr7utZN+m/Nl9mVzav1vcuB6kXqIJSHMjaW7suQUAh138Yi1/4y2B3YLUu28BCdpakMEoN7oDQNG+fHJx+2a/egcA0tYqfPKe6oHHwm6moQ5fLAKCUXYuk5AkVVfKOog7tiimlBOng80ZpLrv19L+3aS1BcUlsJOmobh48at/h1XvCNhpc7i5C4MmxFh462VcVuq7PXGkewEASZJ2bUO5g0lJUdAsBBOX0+9RT+w28bMPpCP7uXlXMxlZ4d6UQqFQKBQKhfJNoAKeQvkOebLyZGRjusmmBAB4JnPkHSX7/Y0yE/iRBoue5ZLVOkX17sc/xIHFO0sOTDYlsEqSr1V0AcDm9tqvj9X61+AQ+mPWqLuSBr1Wf7Ev7+WlRXDt6Wy8LkB4h1LvcT5ZeXJ3R6OOZa+2pP86LV/HcAjg8yEz3m4o/bq9FgBmRyffnpgDkrv51PO2ys2EiC42VWue5mR6Qhu+bqvtS6oCqa0Wv/y85zg6AsGl1L2/FD59HA8eyowY1dNNsQQdy3LLVwrvvh5kR2OXAAAgAElEQVR0sm8wMkOHeS9x0XnZCNJQR9rbULRCkr+0c6v49Ze+zSDEjhwLvAqEwIQCb1U2hb9KKCoKAFBiMrf0xsB2fLk0tLN/MmnnFlxZpvrZ3cD7nPmkE0d61HvQAt3/JISdv1g6fIC0twfXhwvwYySEXC4TXn2ev+0XTN6QsBugUCgUCoVCoVwpVMBTKN8h5x0hNcMCWJUyeEJU3EVn5xMVQabiBAgCMHHqDtENACdsreNPfvlwWn4Uy3dF1PB+HFjc1dGQqQmwUgvxvQ+UgyIhj14+9k7upEPW5lM2ZcdyRVoENwC0Cm6bJGRo5M5tnaJn4qmN/uD/k7a2w9bmr/JnIwAWoTuTcu9M6q52RnDFhsW26q3euyUAA1uP3DLwcRGxLMEZ7gYJMXUua4yhFwGPLxb1Sb0DIEscaWny3/p+HkKET9/n1RoUH4/MMcCyTE4ePnsqaKRKjdIzkcHI3XaXtPZjXwB5ciq/dEWPd53bpbC34vOgUjPJqSgpuaextET8ekPPHwYh0vHD3LXL8PlzuLqi258vjOehVsvkKZcDQChiGUAAcrlM3PA5d90Nvtuqiojdgdi62Gmz2WmzhQ//GfyDhOyNEPHLdSoq4CkUCoVCoVC+A6iAp1C+Q9LV+iJHp+KjnyXkvDBgHADcUXKgISR+ngB41bv3hiD4v+pz/Vr6orPDFShl++B7/4+6os35s5MPrcZK6s8k2js5eWG2OJVm8ulN+zobASBVrZsUlcAzzCCt6a6kQRZe/Vr9RVnq/ua22t0dDdPMibJ5rBUb/erdyzDH5YXth5p50/9Uv5sstAIA3/BP+8y39cmTI7wC8bgjPPWDEpO4a28QXnu+p6VnCiK89wYQAjzPTp3JzZyHS4t7JCvP88tu9Lrcs3lD2N8+Qzo7gUGynHaUnhXqcieuX+O9YEaM4m+4GRgGAMQv14X+2KS9g7/9HlJT5XnxryFb9x3FI5OZW7YynI08cSl8QZAhnTrGLbneF0iv6uXLCNLqhE/eA48H+jAzaWkGj7vXOSkUCoVCoVAo/YUKeArlO+SniTm/vqxsUPdBU9lzA8ZoGPZQV3MvsyhpbwaQosz286eqfjvelzg7E1Ta36YPf7rqdOjTDy89syprVbm6x7XutoSBj10+VuLs8t7WuB2fNpd7r/9ee/7wiEVn7O2h85y2t4UKeGezQmHzsbaimV3H9ZJPMQodpVUbl+SsPMPpk0M7e2EyssLlvjM5eexVk0lnB4qJZXIGAcMwgwbji0UKXb3B6oIgbduM1Br+pp/hshJSUQ5aLTM4XxYGr1gvjZu/WCgtInaFGvUAgE8dl5KS2WmzAePAPPweJBEAUEIScDwEO/YzQ4ezU2YglkWJST5n+9D5L5WQJqVpZbjd4HQSjxtfvABuN6BQrz//qiy+fKnnFinH8wd0YKSD+9jxk0BNNTyFQqFQKBTKtwkV8BTKd8hDqUNbBfffa857iDyuWyD4tL1trDEucqizIqONsV8OnfXv1qrPWyudWJoUFb+ro3FfVx80W0TytCYAeCqzcGdHg2y2dE9Tprvh49Kn342bd8KQW8Mn3JkzfYzR8m7jJcWpWgX3qrLDQ3UK58Neh3wZnFahKvsQ5PGrdy+Sq7WrfENM/i/CvQKTN5TJH47PnQloGcKOn4RiYlGC/KsBf9PPhC/W4mOHws0GANLhA+yUGcyAXBiQG6GbDGSO5h/6rfDK84FR+oHgC+fYabMBS4pKmMnMAgDgeW7B1eK/1/Y80Gi4BVcjS5x8ACHSiaP45FFitzOp6aBT+IVDhgCYzbisRFj9IXjkBfxApWIKx0BLE7HZGEusJKtFRwjS6YnDDgC+A3zZW2BJ/OoL6cAe/lcPe6MVKBQKhUKhUCjfClTAUyjfIQyg/80adX/KkNEnN9S6HbKncbxGy7ATouL2dvZPex+ztow/9eXnQ2bc0Z1DLhL8TsOlXZ0Nepb7sq2mPmStvvBg6lAMZEtb3byY1EvOrgbBF9hvkJx/rHrTe3Fvw+cAcNAwdF1ifuQ68Pu7mp7KLHy+9oIQ8PEiWaWbaVY4PzdkzGd4AxZ64u0Rqxodl9vRdlTWU7BWRXoHhPibfi6dOIpLigAQM2gwWzha0b8dAECl5pevFEQBnzoebj7S3gqEhJ0hwkb0BqTThfs6QxwOAACOZ1LTcFWw57xOzwwr9F6yE6ciS6x05CBYu1BSCjt9dtD5vyRJRw+S6kpcX09qfT+LVFeDFGPXZQfsCEBvEP71sUy9MyPHMrmDmAG5KMoXWSAdOwwX5NEcxF953ivdQ2rRAwDpaJc2b+CWrQzzG1AoFAqFQqFQ+g0V8BTKd4tdEqef2Ryq3vP10YO0JgB4I+eqqac3NQm9pxYHUuGyXV+0q2j0Eq/VPIeYO5JyvXrecuCT/m4yVa17KqNwXkzKuJMbj3VXg09UaefHpAwU2q7ac0usGJTJHy+2n7S15WrDFjMHADViRhss7w6atKrscKvgBoA8nem9QZOjOVVoZ1VUZuqcD+t23CE6mwGAVZuTpr5IRFfHxY9kPTWxw3t5GYTYUWPZUWPDdhBF0tQAgFBCIrAsv3SFGGXCxw8TpxMAZB54KD7xCtS7b2xyKoQxh2PSfdb93LXXe157oUdFc5zq9nuCeuYNVXaqEwTPq88r1oojHjcwTNCLIAQsB6IQZGXYUAs45AuD4GELxwS9hbeyvQyZ10CIeveCyy8rtlMoFAqFQqFQrgwq4CmU75aX6oqKQ3zssjXG1YOnebV3ns5UMua6D5rKypxWTMgRa8sha29Z8QAAUOrsKnZ2hoapjzbGbmmv7fsOb0/KeTNnYo3bfv2F3X71DgANHme12/FmzqSinfKC58XajARes6kt0ipzY1IAYGV89pLYjHP2dh3LDdJGcYgJ1z8q+xpD2kxn4xFCsDZ+NKs2Y9HRcurv7rYL/j7a+NFR2Uv6/mqh4OLz4rpPSWcnAKDoGG7ZSmZgLrfwWlh4LWAs7d0pfvVFYH9u5twrXot0KtcgQHoDO3ex7zolTfXw76SDe0lrC7LEsuMnoSgTaWkCra7H014Jae9OUlutUF3AO605mtht4Pb7IBJvLn1Q11D1DgpSHGVlg1YHziuJ6QA+UowGhUKhUCgUCqW/UAFPoXy3HLPK3cgB4NG0YYN1PeZnJk51b/Jg7/VzNeciCfhgvfZUxanPhkwLVGW1bkeNW9k7TZEYTn1bQs6cs1u2t9eHuuLt6mg4LyHH0F8azr3ob3Qy6tcTFt8am/EHJa87LwX6mOcH+M7AtQw7xhjbl80wvEGfOqPnltNlLdnRdPh/bNVbARhj5oL4sf+DWIUD/D5CWpuFj97xH3eT9jbhw7dV9z+GzNEAAAzDTpkBarW0bzdpb0Nx8dzMucywEZFmxBgIUawVj8tKcZG8cACKT2SG5LOTpwdmhiOTmZvn0/PSyWPShnXEbgMAZkAut3ylYul4AMAV3sNt5egAlJDEL18pfvwevnQx0v5DB6akylv0Bn7FzcJnH4Cj3xqeGTS4v0MoFAqFQqFQKBGgAp5C+W6J4RUEZ7xKE9rYLLjuKT34r5bK0Ec9BOu1NS0VlSc3bho265/1pZdc1mhOtbuj4UJw8fkhOvOFMOXoc7RRHIMmnfoq3GoiwQXHv2CYwiVpP13WfsAodF7QZbwRf83szKm3Jgx8svKUrD8C9Lv04aOMlkUxaWx/Is+tFV82HX7S1XqW16fEDLvLMuJBxHAAwOkSkqe/1vd5woHLSklFGa6qlBu2OZ24+Dw7flL3CyB25FjS2iIdPUQa6sRtmzmOYwbnh05IWprFDWtx6UXwKu2rr0NxCUEdahT+HJmsbG7+1QAALheuqQJCmLR06I5Rx+WXxNUf+kPfcVmJ8P5bqnsfUvxAAHzwf72Dv+yQlmakUpO2FugnyKzwvYDJG6r+9e/dT//Oa4/fR5jsgdys+YCxdOwwqbwMvIoZVsD0xwuQQqFQKBQKhSKDCngK5btliSXjjfqSwJZYXjM5KkHW7bC1ed7ZrR1iiB94bxyxNkdOem8WFbLrszWGfw2ZsaJoV5FduUx9IBihtTFT1sZMmR+Tsip5yA69OU2tB4AElbYxuIL9mCjLHzIL+/kGYKvaUvnlNUAwAHi6yhv2Pyo6WxMn/qW/8yhDiPjZh9JJuRkegE/0ygLdhXWf4pO+yn+koU54/y3+znuZrIFBA11O4e1X/JXecUmR8NYrqvseDbJ/1+kVVtTpSW21dPwIPn6EuJwAAFodv+R6pmAkAOBjh4Mz8Ampq8G11UxcPDCsrCQbkzs40Gxf9mWHNDeK2zbJ8vn7grj2E3H9aqTRoPRMdvwkZkAucJx3nyg6mrT0ntzBXjUZmWNQUjKTkwcYC6//oztYAKSDe9lZ87nZ8/u7KwqFQqFQKBSKFyrgKZTvlnkxKc9kjvxD5SlvJblElfbDvCkWXu4TfmvxvitQ733BIYlGlrdKQeXE58WkVrvt/hLufWRLe93qwdP85vMvDBh7Y9Fuf9i9mmFfGTjhCnbYfOzPEFxmr/XU3+LH/Q/D9aEcWm9Ip44pq3cAQAQAMUkp/gZi7fKrdx8YS3t3yQS8dPa0X737Bna0S2dO9JzkAzADB4FKHWT2hpC0b5e0c2vQ/E6HsPojzmEHhHC9zFMAAYD4yXukrRUQYrIGcNde7y+Gx469CpeV4tMnwr04LilisgYGvrs8XT6gnHvPI0JAFInNRi6cwxfOgUrFjb2KnbcYeJ4dOUbcEjZYwwfHcYuu84cMSIf3+9W7r2X7ZnbEKBSnUDWQQqFQKBQKhdIrVMBTKN85v00ffmvCgEPW5ihWNSEqzhhSfa3O47jo7P0k/MpQIWag1njM2ka6U9wzNYY/ZBT+pVpeG6xXJEKOWFtmmJO8tzfEZSWrdC/VFVW57YN15kdS8wMT+/uOu71Y1kKw6Gkv0cRFzD/vG+RSafiHCKWmM0N7bO1Js0I9P9Ikb/RWd5fpYXziGDtyLKh8GRMoOoa//ifC2k977N8IAUGAUERBXL8m7P69XwoIwZcvCe+8prr/UV/IPUL8ytvwVVNIVQVxu6Vtm+Qjuzqx0xWo0gN3y6RlsLMX4BOHpVMnIFwmPQB4POK+XVJJsepXD7HT5xCrVTq8L8T9rvuXYBh+xa2BAf8y9e57kcpylgp4CoVCoVAolCuCCngK5f8HqWr9MrVSTHU/4REjkP7FRbeLnqPWVgAYZbDk6kyFhpi7kwYZWF7FhDWEj0CnGCRBJ5sSJpvk6QD9RRWVJToagtsQb8r6htP6wFJoG4qKAp2eyR3MzZjrFZxYsHddXu9pKeW05XpnZqCkRbFx8uGxcRAienHlZc9Lf1Xd+7BfwzP5BSq9EZddxOfPhpyuXwmkvU0qOs8Wjva3MJnZkJkNkiQd2C0zmSM2G4At3FTs3EVMziAmLUM6fdKv8CGMqT1pahB3befmLOCuXc7OXoAP7BH37vBa3CO9AQ3IBWsnio5hZ86T/VZIyQACUWt6CoVCoVAolCuFCngK5XujTXQ/UXHy363V7YK7994AANCt3hGEOMYHMkwfbZWECleQfjtha/1s8LQBWp//+Sxz8p+qzkSaJQQEaLTR0p8RkcBA3m8s29peJ2X8YqSLzO84jLpfyjxoJau6ksP8UFD2QDgRHELPMPxd9yFLj9R0tZ6r/Pd8wVYDAGABjSc+uWUJi1UAAAixV02RzcnmF0jbNpOOdlk7aWyQ9u1iZ8wBANLZIX70Dq4sv/Kdm0zecndBtCplobMsv3Sl8PE7ICl8rVCAYVByKgCATsdkDcSXe4IUwh3Fk+6zdKTXs7Pns7PnE7sNMBbeeR2fOQEAUF6Ga2v4n9+DTD1/cMygwdKxQ8FvhXBXJ0MIIAQul7hzKy4tBoSYQYO5abNAJU8toVAoFAqFQqEEwj755JPf9x5+4JSXl7///vsAMGbMmIULF37f26H8pyARMv/c1rUtlV2SEHqoziK0YeiMTe21LqUDZACI5zVL4zIG68znlBzmh+jNiSrtJae8fvtVpvh8fbT3OlNjcGO8v0shaDwc+brox9KHAQDBQmfpZ50ln7rbi9RR2Qzf72R1AnDt+R3PVp87a28/L8I28+hqXeqsjiMIsdFDfpo89SXE9mg5ydXWdPj3jYd/31X6KfZYNXEjUfh68jKY5FRSU9XjvoYQN/9qmbF8xb/nejp6jAZF1o5Zj96ZiczR/JLrA2PsffA8k5uHL18Cu637bbqVr0rFjhgFAOL7b+Lysj7/Hkp4FDwR2AmTUUJSaDuKT2CHFwImpLmxVxnPpGfgonP4yCG8ZwfpaANAvQ4hTgcTHY0Sk3tWVKnEdZ+S0oD0B7uNNDUGBgighCSwWUltVdBUJcUIISYjW3jzRXz6BFi7oKuTlJeRshJ21Di4osAQCoVCoVAolB8J9ASeQvl+2NlRv7czrHjGhEyPTt4ybM4tF/cWORTS45sE19+yx55ztH/arHDGe7CreX5MSmh7DBd0wvmnrJHL4zK3ddRxCE2OSrzn0sGjVl/hMR3LOSRRFlHtIdLLdcVjNZror69xtfgs0JsO/T5j8Ze6pKt6f+cA1rVUbmitDmz5MmrUPdedmJuQx3DawHbs6SpbPc7Tecl7a6ve7mg4lDrng76uhBB/2y/wudO44jLwPJtfgFLTrOUbnE3HWW1sVPYSxPKuZnk9PEdCl+rePyN92KwHlJDELbhGeOd1711Pu1YLAMRux2URcu+9EGSJA6uVeMLEXxACGg24AooIIERaw1aGQ3EJpKXJG9mu8FSjRVFRYDTj6nJcWRHyGHFTZoAxStq7U2bL78PlFD55n3O72XETcVUlqSoHtRoXn5f1wpcugij6jOsBAIBbcj1pbsJlQYUYxO1fg9GEq4Iq7eGqSnz+DDO831UMKBQKhUKhUH48UAFPoXw/XFCS5X7iVVodw402xh4YsfChy0ffa7wkEXm0OwFywtamONyNpdAQ+2SVbnyUPJ270BBTaPCV/j44YuHnrZWnbe2JKu0Yo2XcyY2yiOoSZ9e9lw4BwBLt6KfgrDfiXXK312y9OfeWSxGs0EI51KUQCr790qa58fI64a1nXvardy8dFz805d5ozJzf1xURYoaNYIaNAAAieco/n2Wv2eF90njgN8lTXwodQSRXBPXuhcnIQno9sdsDP3MwQ4YBANjksQ/effgSHxgEmAAg0tqC0jKgtjpcvTd2/CRp327w+w4QIn79JbLEKqtcUYhw5k9cTuJyQke74sE+ECKVFKnuf4ydPB3X10lbNuLi84Cx7AuOtOUrUlYq9Vjfh/z+GJOGWnHnNlJVAWo1UzCSmzYrNNcAMBZ3bQvdBa6vpQKeQqFQKBQKJQI0WJFC+X7I1BgiPL0zMRcAMJDrLuz4Z0NpqHofpo/+uKn80cthCqQBNAjOWxMGct2h5ilq3WeDp4Ya4AfCIrQsNvPpzMJfJueNNcbdmSTX0n4+j5m8PqanZJqn87KnM2yyt+RqdbedJ1KQbuQ6ikJ7MvV76veskjU6mxUqpVVuWFj0Vnz7+Te9t1iwWSs3dZR8LJP6oTSf+ItfvXsH1u97iDeky7rpkiZBr2h13Ipbkd7gk7EMw06d5f1MgCyxoeIWxcbyv/gVk5Qc6OJOqivZUWPZ8ZOYlLTuJv8AhGIsEOwaCISIX6yFkL8PAAAS7r3wu6J6907c2OAdziQl87feofrt04CQvLy8zSoFFa4L2YZG43ntH/jcadLVSZqbpG2bhc8+DMyK76FNIZQAGaN62T+FQqFQKBTKjxt6Ak+hfD/MMCcO0BrLQtLUecT8KmXw7zMKAOCrtpqdHQ2hY6M51W/Sht98cU+osPdzqKv5UFdzjjbqjqTcAn3MxKh4Pdu/f99fGjh+sM78cdPlWo+jzu2QPd1nHL6kbW/PPVFIohadTXU77uy6/AUAMLwhftxTsYUPAoC9bu/wU39gBjyOUY9A5Ih0lfVce8vWpCkvMHzP1w1Oq1xyTHK21O64k9VYOG189dcrBFstACDEWkbcnzjpr+Feyl69Q9YiuVrjpzzRsP8xIvmC1TnWHG9YCR6P308+HExunurXT+CyUuJxM2mZfg920tIcKm6RWoPiE3F9nawdV1WoHnwcAMRPP5BOHvVpZoS4OQsVN0BsXaT8MsoeIH+gVqOkFFJXE3nP4UBRpsD8c2QwInM0aQ8O8QgoSqeM0ylrwGdPMaPHwWXZhxUlt3u1WuZNQKFQKBQKhUKRQU/gKZTvBwPLfzF0pj+mPUNj+HzojKLRS7om/uS57DHek/MztpDYY4DxUXElY66r8dgjqHc/pc6ut+pLppoSwqn3eo9zdXPFZ83ltSESnUfM/SlDjhQuenHAuNCBjgCTOd6QpjIPDO1Ts+Vmr3oHACzYGvY91FnyCQB0FL07zH7pgYbVXLfsVxPhN7UfDXTVAsGezqDi4aaByyC8ZV3r6ZeqvlrqVe8AQIjUcvK5jpKPA/vYa3dXbVpetmZ8zbbbJE9X6CSa2BE5Pzkfl7cqypMf2zkxvfp6tHGX56/PKMR+KwzWwqCcNmlb5b6Vlf9e0Hb2FYJF4pLrWADAdTXCc39SmKG7/Bu34mb+53ez02axs+ap7n2InTGHSU5T6A8gHjug2M4vXXHFRu7MqLGyFna0/M8dKX1QQHGJoZX2AsHHDgOSyXXUPaFvtyjKxK/8KYqO6ceOKRQKhUKhUH580BN4CuV7Y6jOfHDEwkaP04GlTI0hNJ87Ra3g7j4/OjWW1zgksY+rlDi7TtraQrPfAeCdhtJflR22SyIAaBn2uewxdyfnhXYba4zlECMGW+WPsPvOVBlenzr7vdADVcFWY6vaImtsv/C2KfdGwVoJALc1bZ7VefyIfjALeIy1KFloBQDEcCpzTuAQfer0pMl/bzzwGyzKPzEAgKNhvyw4HwCsZevNuSu91x0XP6rZcpP32tlwGBALEHQAzKiitHEjGZUxujiNNE33T0I6O8T1a/jb7gxdtLsHkY4dFg/srMYvurh639KVm2zV29NnfgwcHxr9Thz20GlQeqb/mskdzOQO7nmUkOhLs5fhCnKqI3Y70ukAIZSarnr4d9KRA3jvDuJ1s1Ms7N6zAAJCvLH6iGHA6QBtz185dsZc4nJJB/aAJAFC7OjxpL2NXLrYvWr3zFhEKpXSx6SAtcN8bCIeN4oyoYxsbsHVKOZbq1BIoVAoFAqF8kOFCngK5XsmQRVkut4iuDa21bSJ7lGG2HnRKbG8pkXo8SHXMOyyuAwAuCpKIbD8o7ypz9ee9zvJ+9naUffXmnO1HscQnfmxtGE52igAOO/ouKv0oKdbljuxtKrsyLiouJEGuY6yYzFbYyhx9pxdD9eZHhuykElI5wwp5kE38YbU0M24uhSy4j1dFQCgjhlqq94OAKnu5lR3kJudpWCV3IVesFsKVplzV9prd1Vtul4Wmh6q3gFAcvsDv0n93vuDnhGJURmwx1v+DRDDp0x/nVEZweUitUGu+ACAyy959W3oEgAg7d0pblzfpb/giq4PbO8qW2cbtle76Fpx/RrFgUFoNNyCayI8ZyZMkbZtkjd2J8xLB/ZI2zYTuw1UKnbCFG7OAmQycbPn44E5wtuvgeBRVO9Iq2Nmz2cSk0hLs7h+DWBMWlvErZukQ/v5VY+gqO6UdYbhFi3h5iwgba3IHA0aLamv9bzwrE+N+7V5awtR/on6ZDFIujrJ2ZPC5VL+/kd7lqZQKBQKhUKhKEEFPIXyH8SOjvrlF3a1ib7z1Wst6asHT7295MBllxUAElXaVwZOGKIzA8Ds6OSb4gd82NTjOr4sNnNlfNZha5NMwCOA31ec9F4f6mr+pOny4cJFw/TRW9prPcGH6iLBX7XVyAR8m+iefWZLtbvnEDiGV389fF5i8HcHGWVO603V1W8AQsF6W2MZBgCWEQ90FL0neeQ+/JzGYspZ4b0mWGg+9ufW0/+QXK28ITVuzG8NabO1CaOdjWF9+/xoE3yx34K1SnKGmqWhlFnvOJuOcZpYU+4KdbQ36IB06c/b1RUESVpXitlegAgbaQ1CxG2bAMDFK9QCdDYdM0x4DMUniuvXkCYFFwMmIwtUKpSQxE6ZgUzmCOuwV03G+3YFxeTzKqZgJABIxw6JX/zL1+jxSLu3gSRyi68DACZroOrh30pHD+Li86RG/mGCOB3Q2MBMmOz+8J+BvnfE2iW+9Sr/wKNB3yxUan/5d5SUgtIzSWXIp5k+ZHMAAPA8CILiE2K3Sdu/5pZc36d5KBQKhUKhUH6sUAFPofyn4MDiyuI9fvUOAOtbqyaa4i+OWXLB0SkQnK8zq5keVfl+3uTFlrTN7bWEkNnRyTfGZwPAY2nDP2kqbw44tFcxrBv3OMw5sfRo+bGv8md3igpS6oy9/bcVJzQMOz86ZbQxFgDWNFcEqncAaBPcG9tqfp6YEzrcz0+K9xx2ez6Im31Lc1AUPRFdhEiqqMysZXvrdv7SUb838Knoai3/fEbC+GfUliH26u3Nx//ibRdsNXU770YMR7AvcQAhxOlTBJuCYRtieEPaLO81q7EAYiD4OwWnjY8efFv04NsCG2t2395h3u69tmsqbNqy1JalbHZOuON30t7mrbjOEoUPGZzGAgBM9kBiU0i5BwBgGP72XwZN2FBHOjpQQqIsDxzpDdzP7xbXfESaGgEARcdw193gzTmX9u+RzSod2sctuAZYFgCQOZqbvUB0uaQQAQ8A0vEjwLH+9Hs/uLFO2ruTGTUWqVTAqwAAMMaXLpLWFhQbBwyroN4jIAvgD6PefUuHREBQKBQKhUKhUGRQAU+h/Kdw2tbe6JGbn21uq304NX+4Pjq0PwK4Pi7z+rjMwMYklfbEyMXPVJ05Ym228JoZpsTHK+Rl2I5ZWwFgnFEhK35Nc4X34smKU09nFj6ePjwwct5PccQi9vUe52FrMwC8mLj0mhIRnYsAACAASURBVLb9JqlH/1urNreeeiG28EGNZZgxc75MwIO3rps36D3EuM6v3gGAEKKJH6ko4AkWytfPSpn+WvTQOxjeYMyYZ634KrCDaeAy2RB77R6Z751L3WC1VMVe+0y4d0RRJmBZkCS9I6tdf4wleol1EpAAgOENhvQ5AAAeT6hC9r1mRZn7fx5l8oZyC68BhMSP38Ven3aE2JFjuKU3ekW4FyY9U/Xg46StFQhGMbF+r3jS0iyfVxRJRxuy9PzJkmaFAAEAAFEI1f++J5u/hI3rASEmbyg7a7649mNS5/MIRPpItQ8V6FMQfXdfg7F/k1MoFAqFQqH8+KACnkL5T8GJFXzpnFihPFtkUtX613ImeK8/a6oI7RDHawBgtNGiYRhXmMrhGMgTFScXWdK8CfMyckMarRVfdpWtx4JVlzy5NfsGb2OmuyFQvft6lm/wFpNTNKXrgfRS0lzoqlTHDHG3XQgeBYAACK7fc1/UwOWs2pwy462qTcsc9T7bdlPO9fHjnpJN5WxSCMv3FMZHCm7nOHbEKOn4EY2QkF1/N0NYAtiqL2pLuJA0+1XemAEAoFaj6Bh5JTb/Pl1OfOqYUFOFomOwv8oaIdLxI2CO4eYsCOqPELLEyuZAcfHyvH2OR+ZgI3em/6VGvP6IhOCic7i8DAKi94ndpvQm/ZHp4WGGjfhW5qFQKBQKhUL5AUMFPIXyn8JIg0XLsDLFPsmkXAW9L0iE3Hf5cGi71wZvQ2t1OPXuBQPZ1dGwMj7r6crTdZ4esZ2q1i+Nywjs2XjgMX+4e2fpatXFj6KS7+2SBL2kVE2tu5CbLumqfr5QEIjhE696tnLDAhJYgr5bS2LR6Ww6bkibyemTspftczadEGzV6ujB6uhBoVOxaoUAB1YbYopOCGlpIk4Xk5gIKjV3zXLS2oIrLjOEBQAETJR9qMlwoyrrGunkUXz8KLHbIDoGFAW8f8qWJtLSJGvEZ06AV8ATgs+ewrU1SK9nhhcic9A+uakzhY/fDWxhBgwkjfUoucdTEBlN8E1EtlI9vGC+DfXOMOzkGWxIHTsKhUKhUCgUigwq4CmU/xTMnOqFAePuKj2Iu43f8nSm36YXXPGEpc6u0Jh8I8v/Lr0AAMpdoaepCsTyms3DZt976dC+ziaEYLIp4aWB42O4nmLj7rYLzcefDRziaTj0x6xbfuXQXtSmuxGvJkGZz9rE8b6dZMyPylneVdoHq/ZuAoWoIW1W87E/Bqn3YBjeXxENaeNHaeNHhetpSJvFcHosBgQLICYq++qgpRvrhU8/IHU1AABqNTMgF+n0pLNDvsOzZ8WNX0h7dwTsg0FaDXE4++r0BkBsVgAAQRDefAn7c843f4ni44FhmbQMduZcFGViCkZyoiht30xaW7y/DL5Y5CkpZsdO4K5b4Z8Mvq0jciWQwejbbf9hCkayE6eCw46SUyM7+VEoFAqFQqFQvFABT6H8B3FHUm6hIeajpsstgnuMMfaOpFwtE9ELPSJ8SBo5AKSqdd72IbrwJbsIAAIG0FRzAgAM00fvLpjvwCICFLofR+NhWWk3ALimZfewCc+/Xl/yb9cdyy+90rMlQ2r8uCf9t+nzPmtNnNR84lnRXhc6SQ8Mb8m/q734vcDTe0vhQy0n/i/cCFYbq4nta0h2V9k6gnvK0SGGT5z4rC5pYk8PQRDef7vnqNztxhfOKs9FiLRvZ1ALxsTuAIbhJk/HTY24+Hyv+0GmaFx6EV+6iAMd4ySR1NcBgFRbjc+e4m68FVQqNr+A1NZI+3f1SHRCpMMHUEY2O2KU8P6buPhC6PxhVkXIYCDWfqpxkxkh6Pco74IqnsnIuoKBFAqFQqFQKD9aqICnUP6zGG2M9dq/R2ZfZ+PerkY9wy+ISRmolKYOANla4wCtscwZJK7mRKd4L66NzRiqM5939JwhG1neKgkAAAgQwFOZIwr0PQnVOkb5PxcMr2BsxvCGqabEqaZEyJtir72+o/h90dGkTRhtKVgVHK+OLCNWWUaswoLd03W5/PMZSlXfgOE0SVP/ETfm8a5La0VHoyZ+ZFTW1Y6GgxGO34EQLNhkJeUVcdTvr9/3UFDKPcMbs68N7INrKkMD3ZVhGFBMTMBYPHpQ9atHPJWXwdlLXDppqBPeehnYsP99Jnab8NbLAABaDThdoR1w8Xno6oys3pmBg0hbC2lrBQAmawC3dAUwjOeFZ73u+n3El4Qvf2sEqPfactKxw+y02Sj2ypNEKBQKhUKhUH5sUAFPofz38fOS/f9sKPVeP3KZeSVngmJRNwTwUd6URee2t3RXlRtnjHsms9B7rWXYr4fNeaz8+FdtNRjI7Ojkv2SNLnN2be+oVzPswpjUMWG+I2DB1lnyiaerXGUaaMpdoU+ezKii/GfjXoyZC/3X+pSp+pSpkd+I4fUay7CcledaTjzbeuoFmTLXxAwFAE6XGDM8oPRaRH0ouVq7Sld7+3u6ykV7nTp6MKuJCe1pLf9SZphHREfLif8zpM92txeJ9kZN7PAoV57CGgjaDMdjrCMDQ9TZglHSyTCV6p1OcLv5W+4U3n4ZRLlhIUpNB4fdK6e730HB1DBkTheAUo67x41LiiMPJW0tqgd+Qxx2pFKDzpduwN9+r/TVelxe1vvSgWCMomOQVoebG0GSkMnM5A/H+/eQiCYLQEA6e4qbPqd/a1EoFAqFQqH8iKECnkL5L+PT5nK/egcAD8H3Xjo0y5yUoVE4CR9njCsZc926lspat6PAEL3YksYESL0Ute6DvMmB/bM0hlnRyRFWd3eUlK+bLtrrvLdNR57KXro3ddY/a7b9zKfhEWNMm4NYHgt2htf369U4XULipOdYdXTjoSe8LQQAAYod83hoZ8nZjBg1wWGPi90dJaKjoWbrrbaqLQCAGD628EHLiPuxx8qbshHy5QJI7vbQsW1nX2k72xP532IcmMLMYLE6sI+Ha281HXCp6i1d41SCReIcXYYiy+xVUFUOrQpxBAAAKh48bgX1boxS/fJB8fPV0pEDPa0RrOdkj0K6MRnZuOhcmMHdc7S1il+tB52eSUxm8gu8fvVMegZz133imo+lY4f6sI+A2drbSEe796sKaW+T9u7qdQgAoD77AlAoFAqFQqFQgAp4CuW/jm3tdbIWF5b2djUqCngAiOZUiufzV0bd9jv86h0ABGtV3a67MxZvzE2aZKve2nbudUfdfmvVZmvVZt6Qkj5/rTZxXH+XiB39G4S4piNPYsmNAABI475fa2NH8oYUf5+GfQ+3nHwu8jzq6LyaLbfYqrd6bwkWmo//xeuWz+mTkqf8I2rgMgDQJoyFc69HnsptvdQ2IC2uND+wsVN3HgDs2nK7ttwvcrXNBwyjx0lfbwydBJmikSUOV1xWeJSQBAxDHMG2ghFUc2RBjRh24lTpzMmInQAApIP7AEACQMmpql+sArUanz4unTsDTkdAAbw+W+D1X42jrIH9HUKhUCgUCoXyY6b/JYIpFMr3ikepQLoncqzytwSRXI6Gg7JGe80uQiROl4A9VkfdPr8XnWCrrdp8PZEUMrQjgxDraDqKJTd0z+VuL67beae/g6v5ZMvJv8lGMeogIwDekKZNGO9X78GvAaK9vvrrlc7GIwBgzrulLwXtHJ4iWYvEBrxat8glWGSS0xRnILYuXF2pmPKNG+rEz1cjS+Aj38/IzV/ETpqG4vqTKE6wuPYTUl/b9wGkrkbcvEHcsFb45H189hS+VKJcvt6LWqNgPof6bXXPFo5hsgb0dxSFQqFQKBTKjxkq4CmU/zKmmBJkLSxCE79Bufi+QwhW8oon3qNXa/kG2QPBWuVqPt3/ZbA36B0CDn9t1duJ5BHtda2nX2w88NvQbRjT5hozFyFWjViVIWNe5jWb63b9Qnl+77E+FtqL3gUAxHBZS3YkTnrOmLkQsZqwuwqxdjPFzZVPzHC65Em4rBQUkSThjRdJTRWTniF/ZLNKh/bhY4dQjN93AAEAO34SO20Ot/g6/u4HUEJiuK2RoH8AAOA+HL8HbhwAcPF56cDePvUWRG7lbSjG0tOi1wfeyjYTNNYSh7IGsEPy+Z/8lLvhpv5skkKhUCgUCoVCQ+gplP82fpqQs6a5Ykt3ID0C+ENG4SBt+Jpw3x4Mp9PGj5EdwuuSJiKGAwDJ0xk6RPLIK6X3CsFiYFG37kbBVrGxeustWFAuX8/pEpKmvkiwCEAQw1srNjobw5jJdSN0VXgvEKuOLXzQMuK+C6+EFfBaV6qsxZA2y+gus5ZvYLE+tnOC3pXO8FHsliOksSH8koK4YR0zaRpjjsHnz4AU5NVH7DZ22AjQ6UhFOajVTH4BO2ps90APM2gIUamB5Zih+dLRQ6Sp0T8QefPUvR8mvLeK0ew6A1JxxGYLTcL37q2PMfAEi9Lh/aqHHpdOHSdNjSg6hh0xSjp+RNywrqeT0nk8k57B3Xw7igr+uyp4gFf1ZV0KhUKhUCgUChXwFMp/GSxCm4bNXt1csbujwcjy18SmT4z6/1eIK3nGG+Xrpkkun1k6p0tInv6q91qbMM5RfyCwM2J4TdzI/i6BWJU2foyjfn9go9YyvHbnL8KpdwAwZMwHANRd687VcqbXhdSWoJx2ofMywcrG72pNlqVOHmaPWD5j0RfWi2vZNXtZOwEAkCTp+BHE8wpTBDjB4f27kcWCzNEkxOuONNbzd90nb6yt9rz6Agi+jxq4poq9drm07tPAym0o5EIOQqrb70YpadLhA+K6TxWeJ6WQ0mDj+vDudfjMSZi7iB093t/CTpxKHA5px+awZ+9aHbfyp4HqXTq4V9q5lXR2IIORnTyNnTLTa6RHoVAoFAqFQgkH/X9LFMp/HwygFXFZr+ZMeDZ79P9P9Q4AGkt+7s0liZOeswy/N2nKCzk3X1SZfD5k8WN+yxvTAzsnTPgTp427glWSp70cWF6e4XSWEfeLzmbl3oiJHfmIMXNBYBtvkB+Yy2A1MZaCVYEtnD7Jb03f06iNS537UfacLSwJsqAHhJjcPACks6Wz1iDNSgRBaZOBPQhpaQlV7wAAxqjQNnH9ar96BwAQBWnrV0zBSBQbBxyHomOYwcMUpgreLTtzHkpJIw47Pip3MQAApNGy1y5H+uCqAeGz2okt5EsKQtycBfzt94Li9wsA4nSIG9f7b6XD+8X1a0hnBwAQm1XctEHauaWXt6BQKBQKhUL50UNP4CkUSp9wt19sPvq0s/kkr08yD/lZbOEDMoXHaiwDbzzdeup5Z9NRVhNrzrvJkDb7ytbSxBbk3FTcdu5VT8cllSk7Ztjdgk3Bkk0VlRVb+JAuebImdrjskSFjLqeNF51NisfInCY2a+lumchneEPUgOs6L60JbIwd+Wtz7koAgNkLxG2bfIfeDMPNXYhS0wGANCkEzCOT2StN+ws7bIR0cC8+e4o4nUxGFjtzLtLqcG2NvF9nBz55DABQfAJ/9/1Ip/e88RIpK1GcE2VkcYuuA8EtvPsGvnwJ3Aq2gtyyG5nYOO7GW8VPPyA2a6/7ZJJTQRSAk2t1ZmCu6pEnhDdfJs2NoaNIgAO/tGen7Km4dyc7Y+4VmOFRKBQKhUKh/HigAp5CofSOp6O0bPUY7LECgLvtgq16u9B5OW7M72TdWLU5ftyTVzC/rXJz46HfuVrOcLqE6CE/jxv9G96QkjD+mZ6ZNRZWbZbcQaqY1ScYMuapTApO5pw2Pn3B2uotPxGsVaFPsWhXRQ8KbU+e/hohYlfZ5wCAGN5SsCq28EHfWjPnMkOH40sXAYDJGYQSkrztKDomdB52ykxkseDqKmQw4LZWvFcuVhXgOG7GXFxSLHWfkEt1NfjCWf6+XwPHybLl/ZCmRvHV59nlN/E33iK8/DdF63hSVUFqq8X1q8OtzE6bxQwbAQBMTp7qkSc8b79KqsojbxZXlLl/9zBKSmEKRzNpGUxaBnC+/zVBJrPqlw+IX6yVToZ4EPgP5zEmbSEBCE4nsVmRUgwChUKhUCgUCsULFfAUyo+CLkk43NXsJtIYQ2yCStvf4Y2HnvCqdz9NR56yFNzHqIy9jvV0lbee+ru7vYQ3pluG/1ITWyDrYK/dU7lhESESAAi2mqYjT4mORn9qvReG06XMfKv665VE6gkmd9YfKv1oaPqCdcbMBViwBUbdA4C9fr+odG4PAIjXh0bLAwCriUlfsE6w1Yq2GlV0LquODhqVmMQmJsmGMEOHoy0bid3e002nZ4aNQCYTMzgfAFgASacXd2wJCoMPgFu6ApljUHIK2G2ev/3Z304AoLND2reLSc/Csuz0AHBTI37lb9w1y1QPPS6dOCZt/YpYu4J6ECJtUahL741NQGoVN//qnkaNBvFc7152GAMAqauR6mokAGQycTfe1lMTTqvjVtyMG+tJXVDsADNoSPcVg6ItpDU4J0KjRYbe/zpRKBQKhUKh/JihOfAUyg+fr9pqco6snXN2y+Jz27OPrH25LqwaDIer5ZSshWDR1dq7UZyr+dSlj/JbT79oq/q6/fybZZ+OslZukvVpOfGsV737aTv3uuSSHyZHDVias/KcNq4waBuSu3rT8qLXzRdeM158N7Oj6D1vu7P5ROPBx73ThsrRqMxFgLF08qi4fo24eYNMZ/KGFG3iOJl6DwcyRnG33umv8YbiErhb70CmIKN1dsYc1X2/BrWCxT2KS2BHjmFy85DBiOuCPjd4Q8lJbXW4rPIeCBG//JxYrUxqGkpKUXjusIc2+srpiZLMfB6lhVS56w3S2Sm+/g987FBgI7/iZmTu+Q1RbBw7bab/lp08TTYJO3EqjZ+nUCgUCoVCiQw9gadQfuDUeRwri/d0ir7jXwcWV106PMIQ0y/3O06X6G6/GNIoP44OpX7vA1h0+G8Jkep33sXO+5ThjeqYwQDQfv5te+2ukHHE3V6kS5ooa1WZcySPPEPbP79grazZdhvidaaBy+01O4H4TNplolCXOCHxqr8Kb7yIy8u8LdKubdy1y9nxk3p9HUWYjCzVg497w9cVI+oBQDp5NDT5HMXG8Tf/3J9Jrnj+jHR6b9x+L4ii569/BEnmok8AEIpPIK2tIY/8O5OEl/7KrbgVxfn+PnCTpuFTx0lHe++LBqxCCBHWfMy1t6OsAUxKGmi1KCFJ9dDjwrtv4rISACAtzZ7n/sivuI0ZOgwA2PGTQBSlnVuJ3QZaLTdpGjtjbp9XpFAoFAqFQvmRQgU8hfIDZ0dHfafoCSpjBmR9S1W/BLwp90Z77e7AFl3ieJUpq7dxxNkkT4T2WKsur7kKANQxQ3l9kq16m+JIxcx2AEBsLzXDW0/+3TRwOcEKVvCGtFlxox/Xp06T9uz0q3cAAELEDeuYIcPkJcr7Qzjp7luhuSm0kZ0w2X90DwBMRiaKjgnKY0cIF18gTkfoWAUCJbq3NDwglJjETpgkrv9XhHG4ptrztz8xuXnMxGn4xBF8+gRgjFRqsFhQYjK5eIE4Im+g5wuJuG0TAIBGy129lB01Vjp9Egda63kE4cO3VA8+juISACF28nR28nRwOECn69MLUigUCoVCofzooQKeQvmB0yK4AeTH0M2CghV5BGLy7/R0lrWeet4rjHWJE9LmfRKpzpgPxKhMWFCK3wZwt513t51XfBQ14DpOl6j4yJA+2912IcKS7o4SANAnTwl9ZClYpU+dDgBB6t2LKJKqSpQvd7OX4Ww+4W49zxvTdMmTFbPoFZFOHFVMYkdxCUH3KjV/08+ET94nLU0AALwKmUykRaF4HtJqidMZ1CQz2yfAXf8TJjEZJSZ7/vR7WZC8gjM/xrj4Ai7u+WGJxw31daS+rg/vFzK3yymu/QQIlnZtlT/GRFjzseqeB3paeI50tCOTmcbPUygUCoVCofQKFfAUyg+cUQZLaOMYY2w/p0GJE5+NLXzI3Xae0yWoY4b0Qb0DAERlXd127rV+LIMYU97NSZOfD9chYfzTrWdeBhwmIBxAbc4FAF3SVZaC+1pPv+BvN+fdYsxa7LthlOw/2EieIFh0Vm9abq3wucFpYgsyFn3BG3tPF8dnToqffRDajpJSmAE58sbUdNWDvyH1tcTpQInJnv99CkBJbxuMKDGZBH6GCPnTIK2tRKfHl8sUysJ9Q6WMECDkq6gX+tD7D0kS13ys2IFUVghvvMgtvg6izOIXa/CZk0AI0hvY+VezY8Z/s51RKBQKhUKh/MChAp5C+YEz2ZRwfVzm6uYKf8sIQ8zPE+XSsS9wugROl9B7vwASJz7r7rhor+lDHTUAAIgd9euECX+O0IHhjVFZV3eVrQs7Q3fht6QpzxuzFtkqNxEsGdJnGTMX9UySMwifOx00TKVG6ZmyqVwtpx0Nh1i12ZA6s/n4n/3q3fuoZuttWdcFvJfTIW7/Gl+8AIQwuXnszPlIrwcASamGHDMkn7tmub/0WhAsi1LTEQBg7FPDoeK8uQmUYvIDkbZvVi49d4V0f0VAwE6YzC28lli7PM//BVzO3gYqTIXLSoU3XkJJSbjskq/JbhPXfoIMBq91P4VCoVAoFApFESrgKZQfPh/lTZlmSvyitdpDpKmmxIdSh2qYvoZ/hwOLTnvNdtHRpIkdro0fHa4bozJmLdnhaDjobr9or97ecfHDCHMixEZlL4m8ruhsCs2rB2AAsCoqM37sk1EDl/lbDWmzDGmzQidhx03EJcX4fLeLPsfzy25E+qAqdHW77mk7+5o3lZxVRyNOXnvPXrtbcnewajMAgCR53nqF1PhqzkvNTdKJI2x+ATN8FFZS2ty8qwMd2kPBVZXS/t2I44igkMz/fdD9FYGAdGAPIOCuXqa6/zHP3/8EbvcVTEccdtKt3rubiHRoPxXwFAqFQqFQKBGgAp5C+eHDIebu5Ly7k/O+rQldLWeqNl7j6arw3kYNWJo27xPEhK12pkucoEucEJW5yFa9VXQ09rQnjHe3F0meTgBgOG3ixP/TJoz1PSPY1XLaXr8fiKiOHqxPme61r2s88BvBWh2yAgaAxMl/j8q+tk8vgBB/y+24tJhUVoBWywwZJrOg67j4YdvZnkL0krsdPB0hsxDJ3e4V8Pjcab969+F0SUcPS0cPg8kMTkdQHDzDoBgLABDJ1Xr2VUfdflYVFTVwqTFzoe9lzp0RPny7J3E9NIT+G4B4PsxHgX4sIx3Yy06dDSzDXbeCnDuDW5qgo4M4lc0OIhG8Jmlr6fcMFAqFQqFQKD8mqICnUCj9hVRvvsGv3gGgq2xt8/H/jR/zRIQxbedeazr0e9HZDIhh1SZVVLYpZ4WlYBUWrPa6vYBFXdJVnD7Z29nTUVq96QZny0n/cLU5N33xBrU511G3L9wSLSef66uABwAAJicPcvIEW7XgrvWU7bTV7AQAY/pcY9Zia8VXIS8tLyfPaeNVUZnea9xQBxBGAls7ASDwATtuIvA8kVxla65yNfvesb3oHUvUksTlHyCdXvz3v4KWQ35X+W8BlDmAKDnq9e8jASHiv/+FL5z1ZsKj1HT+nvvwhXO4+DxgDCkp+Ohh6EvsQPCaKKH3woQUCoVCoVAoP2aogKdQKH3C3X7RXrOdYEEVNcDdLleA1vIvIwj4zpJP6nbe7bshWHK1q7PyY0c+DAAsa5GpbkKkqs3Xu1pOBa3eUVLz9coBNxyLUEbOE1KpPhTJ3S7YalWmbIbTeTov1277qb1uT2CHtjMvRw/5GQ6pNg8AiFUTyR8ujpKnvewXoMhkBggjgTFhx0zAxeeJtQtUanbCJG7OAgBoPf0Pv3r30tq13vjWU/qbHyOdIaf935J6BwBm1FiUniHt2gbSN8qRDzQRIDVVwqcfqO59CBhG2r2dVJYjlutlyzzP5g2Vzgb8KbMsN3XmN9kShUKhUCgUyg8eKuApFErvtJ5+oWHfI77i6kjBrR17OiMNP/OyrKWj+IPkKf9gVFGhnT3tJa7mU6Htzqbjgq3WkD7H1XpOcRWVOQcAOktXd136lyRY9UkTLSPuZ3hD9w676nbd03HxYwCCWI2l8EFb5SaZhPbSfuGf0UN+KmtEiM28dltX6WeutvO8Md0y7J6eaH8AZnA+bN4ATmVHN2boMG7ZjeBwgFbrL5bmaDgc0pG42k/pLl8Chgnn8S6H5/t00O3fSe5gdsQoQAilZYrvvt73gXIQkoUkkNpqcctGaaevbhyRQsoEIITMZtLe7rsVBNDr2Vnz8LHDxGZlUtLYuYtQWu+u/hQKhUKhUCg/ZqiAp1B+2BBb9XZXyxlOF2/MWsyqTFcwhav1bMO+h4m/chtR0JbaxEgFwDxdl0P2hT2dZZq4wtDOoqMh3DzY0xkzfJWj7oCj8VDoU0vBffV7H2w99Xfvra1yc0fJxwOuP8rwegCo23l3R4mvsBmRXC3H/hRhw5w2QWMZ5mo962+JG/t7ffIkffIkxf7IZOZv/rm45mPS3iZ/ptWhjCwAAJ0usJlRGRXmISrc1MgMGoKLlD9S9ATpI8QOGY5GjBQ/eifCi4BKjYxRIImg0TBjJ3ATpvi+ILT0YmLfCyEJBQCAjxyMPIR0BEUWSIf28z+7m5u94BvthEKhUCgUCuXHBBXwFMoPFiK5KjcsslVv995yuoSMhV9oE8f1dx57zQ4Svu66d+bECZH0sNo8SLTXB7YgxKrMuYqdNbHDEWIJkQd4M5y+4ou5gq0GsSpD+hxN3EhX8wlH/T4sOHhDSvy4pzSxw6s3rwgc4m4rajn5N4ZTd5V/6QyfPB8Kw+uzrz/cdvZVR/0BVm025Sw3pM/tZciAXNUjT5DmRmn7FunsSZ/E1Wr5G25COn1of2Pmwo6i9wJbWKzWupPw2ZPcDTeDzYqrK0PWQAgTAEB6A7fsRmbIMADAZ0/hMwFxBIGn93o9OJ2ktdl7h7dvIUMLUJSJ1NcqfGjoBlligfTfT45hiN0W4TlS8cQjDxbAZaXMoMH9W4hCoVAoFArlRwwV8BTKfzc1bruR5U2cQmZ405Gn/eodIpyWBwAAIABJREFUAERHY/XXN+beckkxBj4CWHSFNppybmBURtFer4krjC24j9XGRpghbtSj9trdgZncMQW/8h6Mh8JqLHGjH286+nRwM8KiA9vsAEAkj61qC8MbM6/5GgiW3B2sJgYAqr5aFpos3nb25UDf+z6BGEPabIbTxhY++P/Yu+/4OIqzceDPzO5eLzr1bkm2bLnbuHcbYxubXk0xLSGNEiAhCaSQAgESEhJCCSQECBgCpphiMLj33qts2Zas3u50ve7u/P640+nK3kly4M0P/Hz/yHs3Ozs7JxI+77Mz8zzQXVW+TziO5BfyN9/OtcyTz9YSjYZUViVUp4syl1/tzrisy74iUqlOVud1zedkLbN2iu+/rbr3x6Flb8ZF5gDCtTeBKQMopSWloFJHGhffIhWVSEcOgt/LrNa4vfeeuLTwzOMWP3ib2e2sLe5lSgJm7+KvuZGYzMxmlWtr5P17+/TbCQG1BgIK/1WJXB8ynB1WOBmBEEIIIYT6DgN4hL6uPrY23HtqR33AAwDzLYUvVk4t18TFiu76VQm3BJ21ga4T6sz+rXnqC6YlN5orrzcNvLqPIxgGXFy66N2WTfeH3E2EcirLUEvV7ak6MyaJARsQGrtXnwo6ORQXjjpPvy96mnl9YTh6d55e7jz9fvJoaaJ3Tpsr+RJ3khPC5U767TnsU+iZv9cTPtRNCoqAT/nvWPG9t7KPlBmFG/2qFsrUen8xlbXhPfKsrUVurBcW3yJmZUs7toDPRyyZ3EUX03FKs+J5bvZF3OyLQm+/zjo60s9NrjkRifDT1IwTJfHDZaqf/ZpWDmHNjX392ZKUnBWP5OSBJJLMLG7aLGIyB48cTNh7TwdV9nV8hBBCCCGEATxCX1N73dbrjq0Pdoe4q7qarzq6bufYS9SUi/aRRYWcarLo7e+zdIXTM0f+ILYuumnQtaaBV/VrEL/1aMjdCABMFgPWw6ffnTxw8S5N1sjknh17HrclJb1LiN7DAvaaaOU5xeg9HUINpfMdJ9+KfU3ACCm+6NWMqlv6N1SUJImrP5M2bwAxBAAkK5u/4VZaWpbckbW1Svt2A4BKzPCrWkNcl1Pn1flLVaIl0qGrC8oH8Rdfxl98mXxon7Rts7TqM3nfHm72XDpY+f0La023rh4RXZ9PUzOOAASDrOEsGTqClJSCQraBtAgAA6I3cDMv5GbNjSbtAwDuwvnSulXRGJ6bOjPVb0EIIYQQQoowgEfoa+nV1ppgfDK5gx7bDlfHLHN+tEVfOC1gOxrbh1NnqDOGBOwnBUMx5eNyqqVXOPsFY9klrtoVALK+eK658rp+lQ2Xg66O+C3xTPJ37Hq0ZOGy5M6O6qV9HFZtqYp+Fn29LD5HEU6rtgxmTHKcSHwQYSySuE6S5GOHWWcHycyiw0aCIPQ6rLRvt/TRu8zfs4ecWTvFpf9S/ejnoNEmdGatzQAg02BDzrtBwdb9dJpvW2DwDQIAml8YHVZ8543IXQ67fPqkcOuddPgohd+VYWEtTb3//j5iDAC4CybKu3fIdUk5CAGA45QL0THgL7uamz47+Qo//xJaNYKdPMZkmVYOoeWDvrTZIoQQQgidHzCAR+hr6YxfoVD5aZ8rNoDPnfyY6+wXIVckFxqhvL5k7vGXc5jkJ4SzDL8zf8bTfQ/jjWWXGMsuObfZ+m1Hk9Pg+eJLuPna9wTsJ1WmipCnT1GoZejtvC4v+lWbPSr5yEAyQnlBn+fvPJiqg+S3Mrcr9I/nogfFiSVT+O69JDMrzbDymVPisqXJudmZwyHX1dKqYYk3GIwAIFFvrn2WV1NvNxyUiciI3G5Zq/OX8SPGk8KiyHw+/yThVvGLFarhoyAYAEEVt749fnKq3PVhtKxcPlvXM8nYXfQJO+opZV02ccVyotNzs+fJy5aCN3EHBK0aJh89DEpYRweEgiAo5GWgpQOgFGvFIYQQQgidIwzgEfpaGqbLWGlLDHSH6TJiv/LanMqbj9iOvOTv2M/rCxgD6/4/hS8xJtmOvARACuf8Hb56gr4gTaMcdNZ/do27YU34KxUU6qvFIcQy7M6CmX8Nf/M0rm/e8INA14lU3XltTnh9nqrMVNAHnXVpxtbmTRA/ei82zRvrsonvviV87940d8l7dylWVgMA5nImNTFp3SoAEMQMQczQBop1/rKmnOUMZIkGxamDtAuXRHr6vMxhT7y7rTX45G9Ylw1Uam7CZP7iS8MJ7eiIUfxlV4urPoVAIO4GQoDjSG4BnTCVOZysyxoeJjb4T9xOIcvix70cSZCPH6WlZXJ9XfIlacdmaddWbsoM/pIrgePir0lyfS14vGAwELWG5OQA3/vuBoQQQgghFIYBPEJfS/cUDn25tcYhBqMt8y2FE02JqeCpYMge++Pw55qlVQlXu46/VjDrb4R+5RGUYBygK5jmbdka22geclP4Q8vmH0WjdwCQg65etuczJugLw3sH/B0Haj+cB0k156KMZZcQXus89T4AAxYQPY40A2tzx1mqbg++95uEdrnudKol5ciM2lPWrqdFJT1fvF5pxxb51An5dE3ccwOFRu8gp+4kAPCTZ/Y8SKMFtToxIAeIFIELBqStG5nXw19+jXzsMHg8pLBY/cjjrLNDbqiXDx+QT50ASQLGQBRZc4P47psxY/TjBIQyWSZDhvEjx4jrVoEvKbGCLEtbN4Kg4hde1jPt1ubQ0ldYR3vPir9Gyy+8jJs8/b+dDEIIIYTQ+QEDeIS+lso0hvWjLv5Z7Z5tznYjJ1yXXfa7srE0XVTGgs7EuuJM8oueZsH4pW1pdtWtsB9/XfRbtbnjsi/4Ca/NiV4qWfBWwxc3hWN4QoWsMQ9kjvheeBaOmnfiRulDaBl0nA5/aN54T6ronRDOXLVE8tucp94Lt8hBf+rBiWXYtwpmPsPO1CnUQmMMRAnSvOhIcUieGzcxuhme2ayh5/6cqli6KpQHcJLX5ccl9iOEGztB2pGugr28f0+w+ij4IgkL6ZBhwm3f4cwWafVnymfU0yDJZfjSYe2t/E23cxOniBvWyDUnWHNjXBE7AHn3NogG8LLcHb1Dzz9jv0/88F1iyaRDkk4ZIIQQQgihJBjAI/R1NdaQuWrk/D53J+rMof74Y+dUZRIMJalu6DvR29p17FXXmQ89bbvCkZmncZ39xNJBNx7gtbnhPoKxtOLazQFbddBd72lY62lce+qtUbrC6f7OQ3JIOaZNI1oJL2A7nqpP2ZWrNTljjv8j5ux6iuidCvr8qX/IHHW3tHuH+N5byR1IfgFoExPRxXUor4T4RXUAoOUD+Wtvin4VP34/VfQOADL1cSpz8fylhFPHtvOXXint3QmhUJqnR6N3AJBPHJM2rgWTOXnvfe9Y5D/6uDovHzko7drGTZzKX3yZSEBqrE8cz+MBvx80GgBgba3d0XtCJybt3YUBPEIIIYRQX2AAj9D5InfCr+o/uzqhBQhN1V/y26igT4gnk/nadtV+OE8OOiE+8BM9Le27flc467mYNqLOrGrd+hNX3afh735ruqRrUYK+IOTpOZTO6/Isw74dGZFTXvqmgkGbNyFoP5V+TZmqMwpnv2AsXcBpMkGWxRXLFTqpVMI1N6abnyRBp0K1eW7KDKA9f175rFIudwAAYBR0M2/JvWBxbFq+CEFFsnLCWev7SD55nJQPBOhPLB6jH3dIkrh8GS0sBo1WWr8m+TrJsISjdwCQlf5EEfaufs4RIYQQQug8hQE8Qt80UtAh+W0q44CE4Nw08KrSRe937Hk8YDsumMqyRv8wc8R3FUdwN6xt2fTDgO0YIZyx/NKCWc+mWahvWntnOHpP5mvblTxyNHrvO8LrzENucdetYHJQXzgzf/qfooGuoXSePansHCFc4ewXqGBQWYYQyickwKeCTpc/TRa92txx2Rc8GP1pzNYJfl/iUCpBePCXxJwBqYmrPpMO7E1opCNG01Fj43+FoPwuQaMRrrhOc8GEVOMTnuvPxnaQbVZ+4lSA3mJxlQqCQYDe4nxKgVIQE4sIdD9Mlo4eIjl5ijn8aNVwaetGUlhEi0qklYnp9KNIvkKOQ4QQQgghlAwDeIS+OURPS9P677tqPwYAXpuTP+2pjKG3xXYwDbzaNPDqFHdH+K1H6ldcJos+AGBMcp75KORurLh2G+EUUrhJfluaVXROk1h6zd95qI+/JVbQcbp04bsl819PjjULZv7NXb9a9Pas7uoKpxfOfFaTMwYAKK/NHvezjt2/j71FDnm9rdt0RbO7jr5sO/IPQ/Gc/BlPqy1VRG8AQhIDUUtW+ugdAOQ9OxKbVCrh5jvi0rwD0MFDpYSeRpNw3c20ZADoUhbzY00NclOj8jW1mhs3Udq1A8T4DfZOB7VkkqwcZu1IO285Uss9MXpnAARUalpeQcsqSPEAWlAgW62stVlcvkxhHI+bFCm936Ekenqf5OUza6fyNDQabtZF6eaJEEIIIYS6YQCP0DcFkxs+X+xp3hz+Jvo6Gtd+i9cXGEr7fk4eAKDr2L/C0XuUr32vt3Wbvmh2cmdCeYWgt5up4qqEFkFf2K/JRAVd9ZqcsT3RO5OZHCSchlNbBt9y0nrwb56W7YI+P6PqloR55k78TaDziLP2o9hGOeRxd28EcJ1d6bceHnTjAU6bRQcNlmviytHRkXGr6ApCQYWT7cFg8M+/5yZM5mZcGK2jxl9yhXR4HwR6CgeA2wVMThO9A4B0+FCqPy/JyOQmTZMdDnY0/rUIY3J9rfDtH4T+82/WkJi5sEeqRXUgAMBNnQGiKK75HCQJOI6bMoMqRukApLiUlFWARgP++OR/cs+0WZtCln6iUpPKIfz8S0hWfPUExhLefSCEEEIIoTAM4BH6hgh0VUej9wgm247+s78BfNB+SqmxRjGApyqTNm+Cr3Vn8iVOk5054jsJjYaSi3hdXuyCeR9pskeFP4i+9tYtDzpPvc+kgCZnbP6Mp/WFM3Im/DInxY2E8rwuN/3gIXej/cRbWaPv5a9bIi79V6S2OSEwusqq3+T76BlOk2kZepuhdIHCzYKKZGYlLy+zzg5x5SfMZuOvXhxp8XrioncAYExcvZJragSTiRsxGrQ6AGBuF1GpQRXZ78CsConfwvsQWFtL6I1X6LDhUrglZneCfOQQHTICFJPG9QUvgLVDOnww8lWSpC0bYMp0oDQhzzyYLdy4ScBxwnU3h/7z79QvBRTQmReCzRp642VQa7jRY7kpM+WmBumzj+SmBqLR0LET+HmLokfoEUIIIYQQYACP0NddwHbccfI/YsCmWM495Kzt74DqzCpX3YqERpUlsYY8ADA51LHn8WBXteI4nNoEQHztez3NmyivNZTMV5krOG126aL3G1ffHnQovCZIxTL8OypTOQAwJtV/do23ObIx29e+5+zHCwdevzualF4Rb+h92T/QdRwAiNks3PUAa25kDruUIZz+fK64N5I9znHyP/nTnsq+4MHYu5jLKR86APkFkGJ/uLRzK500Td6+ST5dA0GFTPKssV5srAcAaeXH3IULpO2bWWcHEACjmZYPokOGEr0++a7o8jTrbAfDlEhLzKK1XF8X+uezLOlIf5/wHADrid6jv2XH1oS9AMRsVt3/s/AWAzpiNLFkKueZj06aQewhCGnDmujmf7GpQVz5MUB3JnyPR9qygXXZhFu+javxCCGEEEJRGMAj9DVmP/lW0+rbmZyyxpg6c3h/x8wc8X3bkZfkoCvaoi+coSuYmtyzfccjHXufTDWOLm9y4+rb7NWvh78STlU463nL8Dt1BdMqlxwPWI80rLw20F3OXRHltYKxVNAVUbXFffZzQ+l8X9uuaPQeJoc8tiMvFsx8Js04WaPuad/1KDA5TR9VRmXkEyGkqIQUlbRuvEf0xOV+b9v+c8uwb3GazMijT9eEXv9n4r7xJOKrLzKXcpK/WMzjET9Z3lPJzemQD+6VD+7t9QQ+tWTCBROlfbsgPkMAc7vS3JX0+Jg7xRTV42Oid2LK4C5awI2fHD0gAACRlHgpEEHNgoG41wwJR/eTDgrIRw+xjnaSm5SZHyGEEELofJWyghRC6P9zctDZvO57PdF7UvxDeW32BT/p77Aq88CyK1bpCqYRKlCVyTL09pJF7xPCJXRjTLIeejbVIITyvD4vGr0DAJOCzRvuCjrOhK+qs0YEXamPZwNQlUGTMy7QdcLdtM667491Hy88vWyivyNxWRgAAl0nkhtjcZrs3Im/TtOB1+ZkVN4QnamjZlnTmjscNW8ndGNyyN24NvJFlsW3X49E72lzxPcleo/2VWjqtZy70UTKKkh2LpxLzbhu/byTOe20siouegcgBmPK4c1mluIkfy8Palc4PI8QQgghdN7CFXiEvq58HfvkUEz6NAIAwBtLKOFEX6c2b0LelMc1WSPOYWRd/uSKa7cwKUg4IVVsJ3qa5ZAn1QhMFm2HXkxqDHmaNqjMFRA5mp4fcqfIrw7ApJC3JW6x3de+l9cXKczE3RByNwqG4jS/KHfiI5qs4daDz4ZcZ9WZwzIqb7Ad+5enaRMA0+ZPKpz1HK+PVDJrWvOtruOvpRqn8YslQcfpnHEPsY425nREWlNHv8RoZK7+rIT3E62sCr3y9/RL318R+eA+bs682BZSPgiaGuJaeI4MHUFzC+mQoeIn78tpMuqlQLJSJTdACCGEEDofYQCP0NcVIQr/+1WbBpZfvf7LGT+pblzAftLXupMKOslvtx5+NnqsWZEs+pIj29id+RlDb0so8BZHUghK/R37dAVTvS3b4hptx868O2XQjQeSq9bFMg28xjTwmuhXc9UtcsjNmMSpzNFGT+P6NNE7ADA52LbtYU3mcINmXJpuYXTIMCaJ8BUE8CQrhxiNZOhwad2qVNE7MWfQikHSgb0pktgzAAKURj5EU9Pp9OBN+V4mlhQbwIuh0DtL5UP743oIKn7JHXLNCXH9F7B2JdDuDV/py87HoBWDsEQ8QgghhFAsDOAR+rrS5IzlNFmS3xrbaCidl6r/f6lt28Od+55iLMUB6WREIbxv2/6wp3lj8fw3Ka/NnfhryW/rOvIPxTGZ0qsBWfSULnq/cdUt7oY1se0hd6P18Au5E37V17kBMFlkssip406Ye1u39+Vex6l3jXMvIVo986WMdbnLr+GnzAj8+qd9n1IfMABCsrJVD/4CKJWPHZYCAcV+pLBIuPYmUlRCL5gQevUfICf/hQktGSB8916glPl98tHD4HGzLpu0a5vCcIpTaWkK/vVJ/qJFdNiI0FuvyUcPJ/YIBUPvLO15HRB+R2A0QV/OFFBKh4/ir7wOM9ghhBBCCMXCAB6hrysq6Ivnvdbw+Q3RreyGkrnZYx9Mf9e5cZ75ME2+OgAAQpOyxClG4D7n6eUn/10++NbTVNAXzn4hb/JjQccpT+OG1h0/j8aZhNMIhoKgIzGFvq5gOq/LNw26JiGABwDF4/GKpEBX6+Yf20++yaSgylyRP+0pfcnczr1/9DZvEX3tkGKFWO8vCwidIucGANHTLr73FvN7Fccnlkxuznxu0lRm7Ui1PM6NnwQ6nbSpv3slCADwi5dEVrMVa7YRQiuHcDPmkKISAKCDh3Ljxku7Fer8MZ+HWTtIQRExGLlJU5nLGXwiXaYAhRFamkNL/0UyMlhXl3KP5MV8j1upH4DJDE4HUEqHDOPmLaS5+SAoVFVACCGEEDrPYQCP0NeYsezSyiUnnGeWS75Obd4EY9mic05kJvra5aBLZSoHopDb0lWbWFguQf6UJ9p3/y7Nqfi4Z3nb2vc+kT/5MQDgNJlazURt3kTBNKBx9W1MCgAAk/xBV9LxeKoqmPEXABCUTsKnPwMfxqRg1/FXO/Y8HnLVh1uCjjMNK6/nDSUhV120m+JfUOcvzbHPasj9j0SDFudI6eguxUfQURcIN98eGcdgAkISS69pdfwt36Kl5cGnn0g3VQBCOW7CZGnn1rjbM7Nobr58YA9zu8GcARwHkhg3Zcbkk9XyyWpuwhT+2hsBgOTkKz+iszP0xiuqHz0EvAAArLEepD5vr4h5XMroXZGsUAuAmM2qn/wKQiKohPBkEEIIIYSQIgzgEfp6EwxFWaPu+W9GCNprmtZ+29O8GQB4fWHhrGdNA69O6CMFHUq39nA3rKlcUu08/YHkt3oa14dHS9f/7Ocw+bGYBta27aFw9B6RXBtPDta8NZJTW0wVVwr6opCnKXqFUD5j8I3pnygHXWfem+q3HkloZ0yKjd4VEcbp/AME0WTyDHcXdGqduQwalLu6HPKRQ6y9FcwZ3MjRdOgI+Vjc3nJu5oV04GBp+xZmUy4dH3kiALFYICs7cbY2a/APv2O+yOI/yStgbS2KI0i7t9Ohw+jw0WRAeaqnMGuH3NRIwx1UiSkPAIDo9CQr+xySz/ULf8NtIKhAUJgAQgghhBCKhWXkEDqvyaLv7KdXRONt0dPc8PkNvvY9sX0kv030tKUfx9e2SzAU6/Ine5o39+UkechxmsmRHeCOk2+f+s/YoLOu17uY6BM9zbbDLwjmMnXmsHAj4TW6/Gl+29HogIrad/82OXpPRZc/mRAVlbXZjukl7deWtd6qEjMAwGScOfCGPeBXPnkOAHJbW+iNl8UvVojLlgafeoybNZcOGRq5Rik3ZQY3a660ZYP46Qe9/1ivV/rsI4V2X8/WfdbWQjTaVCOEXv9X8I+Pgr2LmzAl5WO6c+zR4gFEb0h8lqCisy8CjabX2Z4zOnIMrRj01Y2PEEIIIfRNgivwCJ3XvC3bArbjsS1MDtmP/1ubOz7yVQrWfTTf1743/TicNitgO1b7wRxZVD4ZnkAK2N31q4xli2xHXmpe//1+T7t5a8Xi3c6Tb3fuf5qJfk/zRk/zxq5jr5RftS45eX74d3Qde6Xv42eNeUDTYWAfryAs7l+S2sEX8drcUHEp62hPMbOeM97M6RA/fl/1w58waydz2ElOLjGapM3rxRXLle9VqSHY/WqAEPCl+EvGn9Fn4Vr0itcAmLUj9Pbr/LxFRK1myRnvCCGF3ecR1Gp+8S3Bpa+QYEw3R5f49hv8xZeLqz8Fvy8ysfQV3XvtEO2o1tIZs/nZc/vSGSGEEEIIAa7AI3SeC7kUdkcHnZHscVKgq3Pvk8nRO6/NS2gxDby688BfFKN3wql5fWFye8B2BADad/QjdXwsb9Nm68FnYlPleVu2tnWPxmRRCvSczXbVrpD8fT6qTThN3gVchzchegcAWj4IAPgFl4I25bp3LNbUwDxukpVNKwYRowlEUdqwOlVnbsYc4e4fCTffwY0ely4GTjyjz9JcAwBgTFr7uUL0DgCMyQf3Rb9JO7bERe9hoSCzdah++ohw8x38dTer7vsZN3k6cBwAgFbLTZsdl21OpSIZlpQzT3i4FOIvnI875xFCCCGE+g5X4BE6r0U3osfiVGZP47rmDXcHu6oV40jR10Z5rSz6wl9NFVfkTX60dvlFio9gUkCTNcLtaU5oF4wDRG+b6Os4t5nLoit5z3zn/j8ZS+fZa96xV7/BpIDKVJY37Y/mQdd5W3fETSl9rj8m2Y+9ltkWyf0mcm6R+iXOI1G/oataC1XEkql64GFpwxpp++ZeV5ulfbv4GRcCgHzkoPjBMpYiDTsxGPkZs0Grg9IyafcOxT6Ryu0JNeE4rtfkcyx1B3HNSm7GHOB5ueZEwnH9nts724leT0aNDX/lr7qev/wa5nIScwYQws2YLS5fJp89A8EgMZmB59JPJubZIvO4icnc1/4IIYQQQuc9DOAROn+J3jZX7Se8Llf0RjaEhyNb+8m37CffSn+vLPpUGYPyJv5OnTVckz0KAFSmcm/LVsXOot9KeZ0seqOhs2AoMZQuoIIh0p5EZSrLHvtg8+YHErPZMQACvLlcDintMGdy/eeLJb8t/C3orGv4/AbuikyqMsX26jVTv691F+hvDPJdbZlr/aqeLHFtu1Zner9XOOcFYs7gr7hWrj3FWhJfTCTO6MghmHEha20J/ed1EJMy8wEAIXTkGH7h5aDVRRpy8+DkcYWewBQqup9D6vhYoijXnqaVQ9jpmlRdSHZuYhPHRVfa5Zpq+cSxyPw6+/E6hggCMZp674cQQgghhLrhFnp48MEHSW+qqqr+19NE6EsWdJyqWTq0Y8/j4eidECCcul816IL2U5rcC8LROwBYht9JiPLqKxO9JQvfFYyl4dBZnT1ywKUfc+oMQvmMqiUJnXMmPjL0e/bBt9Vmjro7b9JvE8ciAACio7Zz7x+AROYbuwgejd67ny3bDj1nLF1AaD/eV3IaCxk+tCX709joPTxc15F/2jc8I1cfYy4nv+DS6BxSYV1WAJAO71eO3gH4iy/lps4Ql78TfOLXob//VT60n5syA1Tqvs82goDSanbvx9FDLz8ffPQXcluKNxG8QLvX3hVJ61YlTkSj6UsVdxYKSVs39toNIYQQQghFYQCP0DeKt3V71/HXPI3rGOtlYbZl849jT4kzBsAUanSnJ/p6crnpi2YVz3+D1ylUHdfmTTSWLSq/ar2+eDYhXKDzcOOa29wNa/zWw9kXPJRRdWs4LieUNw28WvI0N6/7buf+p2XRlzP+ISokpkbv0b19PX0MHbDXaHLGFMz4K+G6s6mneNEQZaq4MpDtDfKJx+bVoezS1hu1K8+EXn0x+MSv5cZ64ds/oAMHE7OZllUIN94GNPFfqiQ3Xz52WNq+ReExgsDNmAOBYOjFZ+WT1czeJdedCb35qlxTTUeMTj9DBQyY0wF8wnuKPr2TYW6XfPyo0hUCYij097+GXvsHc7sUbjx7hnXZEhv9fvWDv6IDB6ebKwAASPt292V6CCGEEEIoDLfQ95g0aVJxcbHipaKiIsV2hP7/IYfcZ1dc4WlcF/6qyR494LJPJV+7u2E1Y8xQcpE2d1xsf19r4kFrllx6PT1CO/c91b7z17qCqdljH+TUGebBN5oH39C+6zftO3/HT6UdAAAgAElEQVQX7cVpsvImP8okf/2nV/qtkVPW/s5DdR/ODwdyxrJFlUuOyqLPVbeifcevwx0cNcu6jr0y8PqdmSO/37nvT73OJc2xdrVlCABkjrrbWH6Zp2kjAGhyL2jZcHf4MwCoM4dLfqvobQUAQrisMffJoq9tV+LiP2FcgXWRIHavckuStOZzetPtwnfv6fmxrc3S+rg0dXLNCfnUScWj8sSSKW3ZkHxJ/PA9oKS3n5WCmK6WXjqMgTkDHPaE1vD/kY8fEd9+Q7jzLmBMPrRf2rWNuZzAgHUo1BckegOYzXJjmurx3T8q8XEIIYQQQigdDOB73H///TfccMP/ehYInaPWLQ9Go3cA8HcerP1gVtBZG15XbwOSM+HneZMfi3agKiP4UtRC6yMmu2o/AQBP43p79RslC97W5o4jnCp34m8J4Tv3/VkKOgivMVdex6kzPY0botF79P7w/3HVfSaLvuJ5r3fsejT2csB2tHPfU3mTf++oWRZy1aeaBYkJc41llxBe6zz1Xs9VymePeSD8OFftJ50H/hJy1qkyBmWPeyhv6pNBe43KXKErmCqHPJ7mzVKgS5s9pmntnZ37n05+kDqU0xO9d5MO7aejL4h+5edfQowmaetGZrX2bF9PkeiOtStEv+ErILPuH/d/hwgCd+ud0sa14PGA35ew5C7XVEvbNss1J+Rjh9KPQydPA1nuy6sEUqj8zhQhhBBCCCnCAB6hbwhX3YqElqDjdPgDAyDAOnY/bihdoC+cEW7UFU6PdgjjDcWSr51JwZ6mPtf0Drnqz7w3ldcXFs5+gVNb2nf+NryHn4l+2+EX5ZBHmzcxze2exvWuus+Ss8p7W7YRTsWpTGn2BjAATfYYXptlGnRd5ojvyUFXm77IXv1vKehUZwzOn/4nXeF0AOjc/3TrlgfDtwS6TjStuaPoolctQ28Pt1DBYBywEAA69/3R27pd8UGcpFQ6LmFjOSHEYAStti+Hz89B3Iq8IECon5sm0iK5+dzwUdzwUQAQ/OPvEn8agPjRu4oTiRmCcjPm8DPnAqW0uFQ+W5vueRzHzVv4JcwbIYQQQui8gQE8Qt8MTAo4Ul3rjrSYp2FtNICX/Im7l+WAvfyaLZ17n/B1HGBBlxSwsX6eihc9zQ2f36AvmJpwAt9e/Yax7JL098ohhfpqVGUAJgeddenv9XceAAB3w1rR25o78ddZY+4P2k+6zn4e6Kpu2XC3Pe9Vwuucpz9IuKtl4z3usyuNFVdkDL4x+kfyNCsk0qeCnlNbaGYp2BIDc1Jc2vNFDIX+8VwvUet/h0T+gwEAhELA8+e+Zz4Bpdy0mfKxw8zrpYVFxJLJrJ29TCQZk6Xtm6RNa4FQEFRAKchK/xXS6mj5QH7ugri/HkIIIYQQ6g0G8Ah9MxBt3sTYLfSKYk+5+zv3JVyVQ27rgacDthOit40plXbrCyb5/Z0KW6w5TaY2b4KvLVXSMmKuuKpz75MJZeGNAxa1735MMbZX1LHrUfOg6xu+uCE6h6DrbNClfBhbDnkcNcscNcs8jeuLLvxnZB6cKrlnwfQ/+zoOBOwnfKUh7dme/OrEYOSmzWJdNpJhAULE9Wu+pOhdaX2bcnRAGXM540q1iSIxmZnTGfteQXFxnE6YIu9O3FkQruLGPG5SUETHjhffWcqcDoB+7LxQEN4UwGQI+iNPqRhIs/OY28U62onBQMdP5sZN7DV7P0IIIYQQSoYBfI+XXnrpySefrK2tDQaDWVlZw4YNmzt37p133pmVlfW/nhpCvSuY8Zcz705RrKkepS+aFf0sB53JHRwn307/FMqpZSkEkG5lnvAKW83VlqEDLvmodcuD9pr/JAeHWWPuE8zlxfPfaPjiRskfyf1uGXpHxtBbj72YXBotJcYk+4mlim8Q0ug6+nLm8O+EN/kbS+fHHqEHACromzfex+QAAHjYelPmsBz9Yo7paH4BczmDf/gthCP5S65kZxRLqTMA0s+QWCm4lSU6coz4xaeJozsd3JSZEAqw9jbIsDBrOzQ1JfShI0dzY8fLu7cnBvcGo+r+n4EsgyQF//RYJHqH+EP7hIDRCE6F/7b09ceIIn8NphdBCCGEEPoSYBm5Hhs2bDh48KDT6fT7/U1NTatXr37ooYdKS0ufeeaZ//XUEOqdJnvUoJuPZo3+oaF0QTjvegJT+WWG0vnhz76OfWm23CcIB3NUMORO+o22cEYkek8TjTIxIQQ1DbxaMBTz+oLCuf9MjmMZQM6EX0p+m/346+FZUcGQM+EXRRe9EnScYZK/j/MMkwLnktjc27oz/MEy7NvmysXRdsrrBENJOHoHACDg1B1rML6muufHzNopnzge+Qlul7hsKfiU3p5otdzk6bSXveJ9LfameOhd2r4JVGrh7h8JN98hXHtzYik7tZq/4jpaUASUJjwnMitK5ZYmZk+smdf9VMZdkGLBnADJsPQ6bbm5+dzX8xFCCCGEUAwM4HuUl5fPnz//mmuumTdvXn5+pJa11+u9//7777///v/t3BDqC5WprGDmM2VXfC4YByRfNXXHpX7r4bZtP+/7sOHQTZsz1ly1xNOwJq5VScjTEo3vCVVZht9ZdNEr4a+U1yXPTdAX8pqsxtW32k++Fc6ZL4fcHbt/7zzzkWAoIb3VbI/FqcyGARen+y1E+V96nDqjuwctufjt8qs35E15vHDO3yuXHAsl7cAPOmtDDcfk2rgUgMAYCwYSeoJWq/75o/xV15OyijRz6mPGO1pUCpzyX0Pavhl8PgAghcX89UtAp4uMbc4Qbv0OMZqYJPJz4/4yRKfvySHnT/uWJBjkZl6o0M5xfdkJT0wm3DCPEEIIIfSlwC30UFVV9fzzz1955ZWFhYWx7evXr7/vvvsOHz4MAM8888zkyZPTF5k7c+bMwIEDv9q5ItQ3muxR7vpVSY2jAcBRs6xx1c3J+d57xelym1bd3t+7BH1hwfSnqcoYbckZ/1Dz+h/E9skZ/3DI3eiqS9wc3nXkJVPFFebBN9pPLO3j42TR62vdzqnMUlB5f0HOxN+oMiobv7gpNmamKqO+eE7kC2PSzq3Ctq0mh53mqrm5Hqoyy6IvdhBCBeoOJJ8iYDYbJPS79iZQqQGAv3CBfOQg67Il3mMy9XV3Oi/Q4SOJRsNCQYWrjMntrbRkAGtpInqD6p4HmdMBHE8LC6WD+4OP/ZK5nOHM8KBSgSSRohJu9jxijhxPIEXFwHEgSQojA8hnTql++BNpy4bEDqLE0hRy796uH1tmDyGEEEII/TcwgIc777xTsX3OnDk7duy48MILd+7cCQC/+MUvrr/+ekpxzwL6Gsi+4Cf26jdEb0+ZcXPl9ZqsEUwONa//3jlE7wDgPPX+OdwVdNV1HvhL9tgfU0Efbskc8X0A2rnvqaDzjMpUnj32x5kjv++qX61wr+M0ABTOfh4IsVcv7csyNZNDHXue0GaP8XUeSL7K6wtzxj9EqBBynG7f9dtwSj9OnVE091+CIVKQXFq/WvwiUpBPrq+TX3vJOGlml3dZ7Di6whmMiSLv4kVD3FaEhI3iTCY5ed336FT3/UzaukFuOEt0ejp2AikqBr+fObpCLz2boiZbPFkCxkhZOTt8ULmDKAb/9kfW0gwAwHHcrLn8gkvl6qPiu29GJibLcmM9hFfpJ00DWRLfeUOuOwMaDTdiDD9/kbjyE8WBWWuzXF9Hi4rl+rjNCCQzCziOdbTH9Y6e9u/+SfKeXfKAcjp0RK8/ESGEEEIIpUfYN/Ro4oYNG957773kdo7j+nWm/fjx4yNGjJBlGQB27tw5cWLKWtYNDQ2zZ89Obvf5fC0tLQBw1113Pf/8831/NEL/jaDjTPuu33hbtnHqDHPl9Vmj7yecyt958NR/xvR1iD6FlX0iGIqK578Zm0IPABiTCOFEb1vzxnucpz+ApJJ1poorSy9ZHv4sB522Y/9q2/ZQXJn6VI8zloju5oRSdgBgrry+5OJ3wp+Dzlpv63bKqfVFszlNd6JKWQ488lNIWOIuKWgpXutuWJv8ICprchxTTZ7hANBT3S12JjffQUeNTTNV5rAHH3+k118EACS/QPXAw6FXX5Krjyp3yMph1rgc/jQnj8mSYjU4wvMgqFjMoX06cgw3aZq8f7d04nhyBXjIyOQvv1p889WeRXhChNu+wzxu8d23ep+9oFLd95Oe1xkIIYQQQuicfGNX4A8cOKAYLfc3gB86dOi4ceN2794NADt27EgTwJeUlJw+fTq5fd26dXPnzu37ExH6UqjMFcXzXk9opLwuuadgqqCcKtBVnXjhyzu2HHI3NXy+uHJJNafOcDesbd/xS1/bXirotPlT5IDd27Yj+RZCaNbYB3pmrjJlj3nAVHapo+Ydd/0qT/PmNI8TPS2Fs19o2vD9hCXxnn3yACpTucpUnnAj67ImRu8A0GYru2eNt3VH46pbgo5TsVdk6m+zrKOS1uCvUMwzTzJ7qWFBzBl06Aj5+JH03QCAFJey5ib5xLFUHZi1I+Gli9zRlrKzKCYUkJcPH+DnzOOvX8Kef1pODuDtNnnzetUPfyptWss6O8CSxU+fRUoGAAAwJq1fw2ydACzlJolQUD50gJu7oLdfiRBCCCGE0sEN4b0bMiSS0LutLeX/N4zQ14LKPFAwlSU0Sr52bf7E2Prn5Jz+zaAylfO6fEIFxauit83bssXbsvXsxxd7W3cwFpKCDnf957HRe2z0x5jcuvnHTIpLC6fKqMyZ8Et15rD0M2FM1pfOL5j5N4hJWWccsNAy/DvpbyTmDKDUp25yaWtkEonkCc+B30d5bUL0HuU0HAEA4GhC+ndSMoAUFqd/IgDw199MR8WcEk+R703eszP47FOp07mTmP88R3JLEwAkBPY9V2tPg9HIX79EuOsB4cZbI9E7ADdhiuqnvxLuvDv9EYd0p+URQgghhFDffGNX4DF1PELK5MSN5XLIbT/+OgAAoeqMwYbSeUFHratuRcoRKAeyBFQFcs9itWAsGbh4D6fJDNprWrc97Kr7JHmvu+jrtB1+Kc0J/ITo09e+x3rgr9njfgYAAMx2+O+d+/8Scp2lSnXm4zDZfXZl1qh79AXTnWeWyyG3rmCaaeBVvce3vGCrPBOwHi3ovKRnMK839N5/fONTJsMP8U4AoIMGc2PHi58sZ24XANAhQ/mrb0is6AYgHz8ibVrHrJ0kO4ebNZcOGUZ0euHm2+H6m5jLBWp16IW/sM4OhccAgJycOK+b0QhuZ9+S2ceIPyVBzBkAAILyKxgAALcb9AbFK8Sg3N7ToaAwfQeEEEIIIdSrb2wA/yU6ceJE+ENeHh7gRF9vrroVIXdD+LPCCXcmB7qqA13VvCYn1QhUMAxcvNt26Hnroefir3DhSmyqjMrSRe82fnGT/eTbCfeqMwYHuo73a8Kt2x7qOvZy/vSnA/aTrVseDDdKQYVa6AnCCfw0OWM0OX0+8w/ga9tl9awocl8e2yhTX0vz4+7VCgdkwlShTGLO4K9aTDIsqtHjWJeNqNVyZwdragBJIlnZAACyDJTKB/aG/vPv8F3MYZdP1whLvkVHjgEAEFTh/fbEYEwZwCtjAARcTtBowe/rvXus2Og9K5sOqAAAMrASztYq/hck9PrL/DWLaUWlwkhGE7FkKqTZD1/NyePGTerf3BBCCCGEUBIM4HtRXV29d+/e8OdJk/D/AUVfb77OngTmaRajRb9yAKnOGFw450W1pSrxCDqDkKsuYK9RW4YAk89+eqWrViGfefuu36lM5eHc8n0XsJ+q/+wqwveywJuAqkyepg1UZdJkjUy1qz+Zp3kzABNEc2xja+Zaj6Y21S2EUYtrHDdzCsmwAAAQArIU/MdzrLU5/JUOHQFej9xwFlRqkrT9QVz5iWpk3CsGOvoCue5MLxONC667P/U3eo/9FZnZwq13gkoFAPyc+dL2LRCT367nsZ3toVf+obr/JyQ7t6c1EBA/XCbt3xO3vZ8Qkl8AkgSyTAcN4eYtDA+OEEIIIYT+G+d7AO/xePR6faqrPp/vjjvuCKegLy0tnTBhwv/h1BD6kjEpmG4Pdm/Mg28qWfBmZCg5fns86Wm0V7+hGL0DgLv+i4IZf3Y3rOnvo5ksMYW67kRfPDtgOyp625Nvad/xC1n0A4DaMqR4/pva3HGROTSs8bZu51QmY/nlSUnsmK91JwAE+S5BNIeDZJn6FaN3wngAWR3Ky3ZM1gTzWDTrG2OhN1+NRO8AwJh87HDks8+bvMOdWTsgGAjXig/jpsxgnR3Stk2pj7v386g7L4DYy54FkpdP8ru3uMsS+H0paxCEAtLeXfyCS6MN4kfvSvt2x42mVpOKSv7ya3rN4YcQQgghhPrlfE9i99hjjy1atOj999/3eDwJl9atWzdp0qQdOyIZtn7/+99jEXj09WU9+Ozxl3Pad/3mnEcwlM6LftYXzki4ymmz1ZahEFnETsnduF5fMO1ccq2RxP/1qUxl5Vetq/p2W9boe5O7h6N3AAh0nTj7yaWBruPA5PrPrq37cF77jkdaNt1/8o3BXcdfjb2lc/9fHKfeBYAu4z5GWHiOIS4pHzsAJ+kHNf1gUNPdJe3XagPFABBNVsdsVtbc1K9fJp+ti/+lhL/8GlpW0a9BFBGjib/hVtqdbS6N2E37zNoJjEX/ESm8dIjd4S+K0oG9iR0CAfn4kdBzf2bO5NcuCCGEEELo3J3vK/CMsZUrV65cuZLjuMrKyuLiYoPB4HK5Dh8+3N7es6x37733Llmy5H84T4T+G87T77ds+mFyO6/NUZnLva27eh3BMOBiS9WtABBynXU3rldbhgmG4pC7MXyVcKriua8QygNA+v3qrtrUufEUyqj3SN57nznyBwDga9vV65K+6G2tWTqMU5ml2GV8WWxae6e+cKbKPDDc0LHn8fAHn7rpTME/1aFMk3eELjCAMMpI3M4FjVAaN/G8Au6CyPYclvQqsFesqQEqhyS20pQ58/qOlJZxY8ezznaoVc6f39Mzp2dLPMnOjS2Jl/yuheT2ZANhLmdPZfh4zOOWNq/nL7my/xNHCCGEEELKzvcAPkqSpOrq6urqxFLYRqPxiSeeuPvuu/8ns0LoS9F17LXkxpKF7wCD5vXfTXVX7sRHRF8nkwL6olkZQ24GQm1HXmrZdD+T/ABAqGCquJxTZ/H6goyht6kzBofvMpTOsx15sY8TI4SwcKDYW/r0/GlPtW59MOgIHw4n5kHXZI/9sehrr/togRToU30yKXkTPpPbtv08b+rj/s5DhPKS3xq9ItOAT93iU7dYXGMzXeOtpp53HITyeZe/xB1zyNXHQJbpoMHc3AXRzO20oAB4PlUlNmVKed3pwEHy6ZNxTZEXHCm2tmu0RKdjNmtsGzdqDADwsy6SDh2A9taUE6CUmzG756tazU2eLm1PuZMiLtrPsIBGA36/Yk/W0r/NCAghhBBCKL3zPYB/5JFHZs2atXnz5r179546daqtrc3n8+n1+uzs7LFjx86dO3fJkiUmk+l/PU2E/ish19nkRiaJzeu/J4fcireos0fnjP854XrOZgdsR1s23svkyGlqJoectSsqrtmsK5gae6Np4NWZI75rO/KPNPOJxqAsesw77Z56y7Bvde57qjt6BwDmPL3c3bShZcPdfYzeU3E3rHW8MRiYDABAaORDjC7D/jLbnULOeAfbHvI2a7JH5058RFcwDUoAYs6B9xBU/MLLxU8+6GlJu7MANFo6uCq5mZs1V64+JtfXdX/naNUw+ejhVH8pbshQbsbs0DtLWUd7uD83ay4dMx4AQKXihgyV2lvjYn9CQCVAMERy8/iLLwsnlpdrT7HWFmI08QsWgVYr79zGvO7kyUub1nHhkQGAEP6iheKK5YqzitSlQwghhBBCX5LzPYDX6XQLFy5cuHDh/3oiCH2F1Fkj/NbDCY2Svz1l9G4ZUn7F57HROwC461dHo/cIJtcun20suyx/+p9VprJoc+GclzKqbmvd/IC3TXlzfn9PwKssQ7qOvRL3ZCY1fHatFOjq50iJpEDMknVS9A4AQEBecnH2oGuyAcDvYx4PsWSmH5ObPptk50q7t4PLSQqLSUmptHYVsyok9id6PX/9LcpRLi/wi2+R9+6QXS6amU1HjWGdHfLRxH+IPT/k4D7QaFQPPCw3NYDXQwqLiaknl35kJTz2786YcO3NdOhwEFQAAKIY+vc/5ZORIn8kwyLc/j1+waWh11+Wjx6KuQuAAOuK+7Nz02eDVitt3QQtzSz2b0gIHYuJPxFCCCGEvkznewCP0PkgZ/zDztPLw1vfwzJH3sUk5W3eKnNFxbVbOU1i/nDFaJ9JIefpDwK2owMX76FCz1ZwXcHUiut3uuq/cNV+bDv09963yEfFnL6ONnUd+1dyx1TRu2Aoyai6RfJ12E++KYeUaqH18w0Cp8tlbpe4fJl85CAAgE7HX3w5N2lqmlto1TBaNaxnhHGTAk/+FrqsCd34a2+K7dYjGAwtWyofPhD5OmosN2M2yc4lFYPYmZSn2aW9u/grrqOlZQrXDErbiAzGSPQOIK5ZGY3eAYDZu0IvP8/NmkvMltg7GAGSvK5OCDd+Mjd+MmtrCb2zlDU1AABotPyiy+mgwalmixBCCCGEzgEG8Ah982myRpZd9nHzpvtCzrOcxpI5+p7s0T/ytm6P68QACJgrFxdd9ArldeE2yW/r2Pukt3U75fWarBGpxg90nXCe+ShjyM3RFnfDmtbNP/JbDxNO08vk4iN2Q8n8gPVwyNMcbdEobR9IRTAUVd58hKpMAGCuuqXugzmMJaZYi0bvVNApRvixVKZybc448d+vyjUnAACAgdcrLn+HmEx08FDp0D7W3kbMGXRQFfBcpBR8EmnHFrDbElsJIQn54f1+adsmubWZtTWz1p4j6/Kh/SGfl79qMT9jTih1AA+iyFxOxTlwo8bIB/bEPTwzi5aUAmPM1gmCSj5+NOEW5naJn34IHAccBSmyrh7+0/FzFyg+n+QVqO59kFk7wecleQVY+B0hhBBC6EuHATxC33ze1u31n98g+W0AILu9zpPvZo24S180yzzounDhNAAAAtq8CcXzXidcJO6Sgo7TyyZET567678QDEUht3JaskBXz/qtv2P/2U8uZVIAAGKX/RVp8yYRAG/bHgAJGHPXf8GpM0wVV4i+Dk5lNg++sWXLj/r4MwmnKrtqXTh6BwB94YzSRR+c/fSKVP2To3fCqbJH39954C/hwwK8vjB30m/B4eqO3qG75D2Ttm0WV37M2uIyw5HMLP6qxT1n2gOBcPQrfrI8uag7N2UGMfYsjDO3K/Tsn5hdeVuBXHMi+NSjJCND8aB+hEab6sw5HT6KGz9Z2rszMg2jSbj5DvnUSfHDdyNPJCk2JUgSUEr0OubxAgDheW7+IjpyjHJnACCEZOekvIoQQgghhP47GMAj9I3HGr+4ORy9AwAw8HXsa93+88JZzxUveEtfcqGr9hMmBfXFF2aNuS8cvUt+q9962HHynZi8cQAAqaJ3AFCbK6OfbUdeDEfvfcEJxqyxD5z9eFG0RQrY3Y3rBy+p5vUFvtYdkq+zL+MQKhTPe4NTZ3Ts/UPIWafKqLQM+5ax4vI0Lx2S5U15XJc/hddmO+tWeFu3i57mxtW3mlXTc2FsQk+5vg78voRGZrOG3nhZ9cOfgN8f+ug91lgPBEBQgRhK6AkmM3/pVbEN0qpPU0Xv3aOzhMPnCfiLLo7G4fKxw9LGtczaSTKzSEEx83nkQ/t7XiK4nNKh/dLWTSCGus+1d9cCSA7kZZlbeAU3bBQLBUhGL+f/EUIIIYTQVwoDeIS+4YKOM0Fnbc93AgDgaVgLAITymSO+nzni+7H9O/Y+2b7zt72unMcSjKWcNqvzwF94Tbax7JJAV0/9s14PnIc8zcnF4eWg03n6g8xRd7du/WmvTyeU57V56syhvrZdzeu/KwUi5eI69/6h4rpt+TP+0rDy+t6GILrcidnjf9p15OXWLQ8mXHT79ycH8JAigwAEg9K2zdL+PeDzAgAwgIDCuwyalQ0cBwBy0Gk7+nKouTrjkI72Msv4KQ+spHkFcn0d62gjlixu2kxuwpTwJfngvtBbr4U/M5cTztYm3y5t3dhd6y7mn0+qf1SSBHo9AX1/JogQQgghhL58GMAj9A3HZIVQMzGffDfb4Zfatj3cr/E5bY7KXHH2k8siXzVZkcJyDID0ni5OmzNG8iussbdsfoDwWl/nwV4nwGQx5GkKeZrcDWti20Vfe/OGu8qu+IK/eqP14N9CztqA/YQc8igNwXzWw+6G9a6zK5MvStTj1B81eYb3NPE8UatZKPlvyACIXHs6Er2nRoeOAICQu/HMu5N1rZZsxwyaamN8qhEKivjLrla8JH6R+EJEYZ59r1RPCC0b2I+ZIYQQQgihrwwG8Ah9w6kzKnl9gehpiW3UF81O7ulr29m88QfpxqICxEf+RDBkjbqnfeevoy2S3+o6uxKAAOlD5nlCcyb8snHVzclXmBxq3nCXoCsIBp29j5OCt2WrFHToCqboi2YCQOe+P7Zu/ZliTyZ6uw6/mNyeb73YYTjSnrFRP/Ry/oyduV20qIRbcKm0YyuLTwsX/j0AQChN/8tp1TBuxhwAaN38I9oVzLHPItD76jsD5tM0uPTHPaoGdSg7l1REk/7LZ2ulTeuYtYNk5XBTZzBbYrp7hXlSCnKfXhnwF11M8gv60hMhhBBCCH3VMIBH6JuO0OKLXqv/9EpZjJzZVpkH5k99Mrlj/WfXg8xSLZoLxgE5E37esvFeJgW7B+Zzxv20c8/jiV2V1vwV6QpmqEwVqZbZmRSgKoPipT6SRf/xlzIIFYwVVxTOfCZ77IOyFGjf+VtISk0PAIwpTFstZhV3XNmU/RG/4IpwrXsp6PBbj9BpQ+jZM6wrMbc8MZpI1TBoagAARkTCFP4dy5qbmM9H9HpPyxaTvx7tXDkAACAASURBVLQv0TsAECA6f6nOX+rR1LZkrTx79qcVbdO0eRPk6mOh114KH2JnLc3y0UNErWb+Xk5AEJ0BmMw8CqUBIx0yLHT0BXTYSFpW0ZfpIYQQQgih/wMYwCP0zWconV+55HhX9euiu1mTPSpj6O2U1yb0kYOukKdBMXovmvsvlXmQLn8i4TT6otnWA38N2mtU5oH6gumNa25PrtMWh/Ip43lCcyf+SvS1g5xyBL/teHIj4dR9TZLHJABgcsh56r2Qq77i2i25E34VtJ+2V/+7L3dzskYQLQAk2znZ33FAZSqzHnqubdvDcsgNANqSUUXjH+btjLU1M5uNSSKtqOQXXQ5qjbxjq+xx2A0HLK7xCpNyOuQ9O7hZc3lmUAfyoZ+l6fX+8kznJKt5W/vuRwdc+rG4Ij7FPWOM9GE93+0klixaVsHqToMosqSD+qyrixsznhQW9XleCCGEEELoK4cBPELnBcE4IHfCr9L1IBSUdn5TXmcZ9q3oV3XG4MLZL4Q/N666pZfoHUDQFUoBWzjijaXOGJw39XFDydzkS3EUl8r7nOI+lq9tl7dlm75oVtaoux0nl7LUbw26kRz7HMIIAAihbEfbDiroWjb+ELr/TD7boXrpl4NuOkR5XcKdwnfudn/8jDWwAxhn8YwBlhiey6dOkMKi4toFJESgP9F7mMFfbjVvC7Ttk6uPss72xMt+Hzd+krR3V3Ltulisy8ovupzeeqe4bKm0d1fiZQJySxOHATxCCCGE0P9PMIBHCAEAUEGvyRnl74jZzc4ACGQM/1aqW4KOU70OKwft5kHXdh1/LbaxZMFb5sE3dj/XwGtzRF/HuU07gb5wZsaw20OOWmftCn/n/sQJ20/qi2Zp8yYUzXu9ZeN9isnzAIjeN4CXDCbvCE0wUtJc5Nz6/IsdJ9+G+JccQcdpX+tOffGc8Fe57ox85CD4/WRAuXDljWzZU50ZW4KqzjzbvIRnsNrTYmNDOHo/B5ysBgCuC0KvvqQQ/qs13OTpJL8IJJGrGibVnGA2K2s8K9efTZxGZwcAkIpBkBzAA6SqKo8QQgghhP5XMIBHCEWULHjn1LIJLOiKfCegzZ9cMP3pVP3Vlipv647027+loLPr+GuWEd/xNm0Ouc6qM4fljP+5aeBVrrpP/R0HeF2uaeDVBbOebfj8hti7+rFJPg7Jm/pEOAe+LHqTA3hVxpDwh4zBN5kHXu23HQt21TSuuonFZIBXZwzKVd/In46ruO4x1+cNuNh6+IXkR4Y8kSLz0qZ14mcfRRa9d2/nBpQJ2sKQr9mjOQMgQ/xBdxYKgUIS+77yqVoBwOwZFh4s4SrR64PP/Tkyqy0b+Fu+zc2YI21ckxzAk5xcAODGTZK2b2GN9XGXTBY6oOycZ4gQQgghhL4KGMAjhCLUliFDv9VsO/qyu24lVemzx/5UVzA5Tf+s0ffZT7wJKSrSxfI2bapcUh3+zCR/7fuzPc2bwl9btz1Uumj5gEs/7tz/56DjlMpcaRn+7aY1KZf908gZ++Nw9B50nCGcmlAVk4PRq7qCqZH6dgAAQDiNNucCd91KFl+/jXAa7pJLQsvfExr9Mgl6VU1eU7Pluj8QTqXNGeOu/yLhofYTb9mrl+oNY01rfLFb1uWzdSXTflXX/BMp5JaJSJnqHH6RIokGbOadWY6pRm9V8lWSX8BaIxUHGAC4nOJbrwl3PUDKKojByNyunp55BbRqGAAAIcRoSngNwFxdss1K8zD/PEIIIYTQ/0cwgEcI9aCCIXvM/dlj7u9LZ8E0gPBaFuw9gA/Ya5jkJ5wGANp3PRqN3gFA8tsav7hp8O11xvJIJfm6jxakKlOfniprGADYT77VtObbTIqmYSeU15oGXpU//c+EJv4br+vYvxJa/NbDp5dPLZj5DFPlN278jhTsAgDnJ4vMlTcSXkN5nSz21HjnJb36kNXsHcNYO8j6hKEEOz/4lhOOmmXw9olz+DmKZCKKnKekbTFhXGw7HTKMmzqDZOeIy5cxiATw4Z0RzN4VfPwRACB6PcnLZ50dQCkdMoy/9CoQVOD3yY0NcvWxxCcxEN9+Q3XfT7+smSOEEEIIof8eBvAIoXPka90pJxVpV5kqQu7G2KVvAOC1ueHoHQDcDasTbgl5mmxHXswadQ8ASH6ru37VOc6nfa+x7JLmdd+Nid4BgOVPeypz1F3J/RmTQu4GxfaWLT+igiEcvTMAkEP2E69HOxBOFa6lJ3Ieq3mXX9VeaL1UYUI8z+sLs8bcH/joYfB6+v17lA4nUMarQ5nJfWnFQFo1HBiTmxpTjufxgNfLzZrLTZpGMrMAQNq9Q1zxAaSoOcdam0GSgOMUryKEEEIIof97fao/jBBCYa66zxpX31b/6ZUde54QlZLAqS1DMkd+P6ExNo99tIx8rLatPws6a5nktx54JuHS/2vvzuOjqu7/j3/unT0z2XeSEMIqKDsoCoIsCm4UFRdEXGu1tnWpP231a1u/tlptbau22q+2VdxFVHBD0KqAKAjKLshOAoHs+2Qms93fHzcMk5nJhmGZ8Hr+IWfOPffcM/HxuPDOPfccTcRgTe154cKkU+aopvCn3KGMcZmuklUBb3hUbtj/adT2imKwJEeZha6JaH6P3928x3vkG/5hX8Fp21sfF/GMXRMRTdwuETEMHtayvrUv0DIqBy+sKIYzzlJs4WvdH25ojzOcMU5EAnt3iauxtWYiIprmX/pfz18e8a9ZFSgq9L3zRmvpXUQkEBB/K1sAAgAA4HggwAPoqLLVDxW+f2HN9y/V7X63dOX9ZSsfUJTwx7O27DOzxj6WfOqPRVFFRFGNKUN+lnHGg8EG9h5nR/Yc8DXW7nxr5+vDytb8PuyQImJNG5LQ+0e5577U+/JV5tRTo45NMVgSes/Qou05H7VSl376b0PaHb6iiCQ6ByvS0YfPjZYDEQOSwIZ1nscf1mprDNMu1ByWFr1H5fOHZ3gRJS3d/PO7jZdeZX7wUdPV1ykp6ZqIqC2XxHM2+r/+UkS0AxHDiH4hr2/hm4E1X0kg0EYrJbuHmC1tNAAAAMAxxhR6AB3irS8qX/2/oTWe+kJbxkhX2bfBGkvKqWnDfqkYrDmT/pU19s/e+kJzQoFqTgg9K2PMQ9XbXgk01YT1X/HtY353ZdRLNx5YvuPV0wzmeKMj15o2xFP5XWSb7HOetqYONliSFNUYltjtuee09qUS+16uXPBWyRd3e+oLQ6O1qhlT6kaZfAkViV+2dm4o9dAb6YrVprldwXqtvs734cKDSR80JL6XaBhs8ab7DS5NPMn1o6P2Y5h8vn/JB8GPSnKK6We/FE0CG9dpHo/aq8D8q9+I2+352x+1mhbr5Pu/+Fys1sD6NR0ZrYiIzxdc6y46RTFeOqujvQEAAOCYIMAD6BBX2TdhC7aLiKt8bfLAG0U0v6cmLuuslCG3qcbmmd4GS5LBEmUjcYMlOXvs48Wf/TisvrX0LiJawN9UFSW0Bymq6cCnN5et+o1qtIen95xz9LfrW5PQ57KE3pcULbqsbvfC5t40Nb3mHKPfkdA4oIMBPs7dU0TU3v0Cu3eISIN1d4Ntl6Z4bZ4eiTuMdSlviyLV8WuD7a2eHFtTj/BvYbUZJ56r5hcE1q7RnA1qXk/D2AmB3Tu9b74iLpeIiKoazplinDQ1LL2LiNZQ71vwZkeGeviU+vq2G6jp6Z3qEAAAAEcbAR5Ah0Smd722euvzcdlnFVzymWLo6HTrpIHXVm5+xl22tv2mHRxbwCsiPmeUR8pZZz2qqKZ2zlfUvHNeqVl9tct8UNXMdldvsy9JRAwBR7yzr9/QpIix0VqoSchPQFGaN43TJMk51O4uEEd8YO8uEalIXFEd37wFfUPcrurA+sgLuswHIgO85nb5v1puGDtB7dOvuaa+zjvv5cOvqQcC/s8+1jZvELNZPFGWEmjl2ykiErrFXXPn1a3+xkRvr/n9bcz3BwAAwLFHgAfQIfbsca0dajz4Vfm3j2ac/ruoR93l62t3zve5yhz50xL7XCqiKKopLvP0LgzwbWgsXWXLOqPdZordbrcMiavNb1FrNmdVn68XvcYap7VIE191/Dq/oVE0zWBOTh1+Z3zeVKsvq+mV57wNhUYt3meqr3asC+3Dp0Z50K1q0e+9vkULlfgEdchw/aO2Z1fkInOBstJ2v04LEdG91YahC+dlZCqO+M5dCAAAAEcZAR5AOzR/U8W6v1RvnSuKUbRoq8SJOPd9Kqf/zltfVLnhqaaa7eb4/JQhP7ckD6hY+3jpl/dqoolI9Xf/Lks+pd/s75zFS6s2PXtsBq8a7SKar7HUaMvQ19UL01D0ccXaxz11uxNSBiXX9jp8QFEUq01ratI/mXxJSQ1JIuK07XUZGkXE76m2pp5qzRxZ8u4NVfbXjFaHzZOtBMxtLVOndyyqrSkv2iZxIj6/99UXTAaD0rNXYM2qwPatHfuWSpur23esC1U9vKad2WK8fPYP7BAAAABdjgAPoB0Hlv28+rt/t9FAEdE0v7tiw+63xgZ3cava/GzOuS+WfPWr0GzZVP39/k+uVVTTDw+cHaEYrE1VW7c8mxTw1Kkme+qwO1OH3K4YTAZLst6gbtfbRYtm6uUK2eVKLUhuGGbyJXotDXGX3ams26rVhi+25zFWyaGH1e6Kza7yDZX7X0lpGJ1Sd7qiqQ22nbWOTW0NSQxpNWMt3tQ22viXfBiorW5rg7dwET9Mo1F8ndsBTh0yXMntqZWVKskp6qgzlITETp0OAACAY4AAD6At3ob9bad3nT1nwsFlt4fuwa4FvCVf/FIi3pyv37vIljGitX7MiX1Va7K79PBq6tGfVB9isCb73WErujU/jlaNtviCiyvW/1WvDXid5WseLl/zsIjYMk/Pmfh/1vThJV/+KvRMp22P07aneSTfftt34meBLZtD91qrtW/2G1xyaEhlqx8UUeLceal1Y/QQbWvqYQiY/WorL6irpr6zNpglI7B1k3/lCqmq1Pz+yFaB0pIf9AsO1WAcc7Zvxecirfz4FEVJSdUqKw7XGAzq2Alqz15HflEAAAAcfewDD6AtTVVb2m2jKMa4nImusvA9zHyNJZGNA94GS+rgyPqUIT/Lm/ZGv9mb88+f36Lz1q+rGuNyp7xsTuobrDFYknpe9HaPc57JmfzvfnO2NZZ8HfVEV+nq3QsmFX92s6d2d2ude+r21HvWmG66Tc0vEINBSUqqSfu+PGl5REPN3lQQjNuGQFxG9bmGgDlqn46ccywpAxWHw796pVZeFjW9632G/Df43Tq6Kb0E/JrmV1LTRaL9+Gw280/vMN12lzpkuL6fvJKaZrrmRtI7AADAiY8n8ADaYorPb7eNpvn2fXSZarQFfK7Q+sgt2UXEFJ+XNvzumu9f8rurgpWO/PNVY1x94Uc+V3nyoJuSBl5Xs/XFqNdSjbbUEff63RUme07SKddUrP2zp2Zn8Ki/qaZ8zaN9rvhaRDS/x1tf1NqYA0017c4scO77b+LEyyW/R+OeD7zOAxb7dYl7M53Fy/xNVaFzDdSWcd3h6m1rutZ9mr1p79dVjvWaGpwJrxhNSX53pbb0q3b2YD/UvsUnv19JSdGqqlpp3LLtmlXmn9/tWzg/sHunyOE185X0TNPV1ys9ckTENPsG8fs1t0uxOzrSJwAAAI47AjyAtliS+tl7jHceCH3yrFhTBrpbPpkPeOrNqaf53C3ipT13smIw1e/5ILTS5yqvWP9E2qj73Qe/aixdbbAkW5L71+1a2FD4kYjUbH2xauPTBZcuNcfnV3/3vNe5P2w8AZ/LXbo6f/oiV8nXFWsfr94yN6yBq3S1z1VutKWLohpsqX5XhRwpLeBzla8tfP9in/PAoW80sd+cbQeem2qsFU38Tttet/mA21ya4BwYeqIhYEsIDPbXBeJdfYsy3gwo+ox6rWb3fI/rQF7FzLavqxgM0R/OG6Pthxd1krzH43vv7cOT/41Gw/DRhjFjlewc/an7oYEaSO8AAAAxhCn0ANqkqHnTXo/vdYH+yWBJSh/9gGpLj2yoKUpc1pnBj9bU03Im/6fnhQuNcVmhzQKe+sp1fyld8f9c5et6z1zRe+aX9YWLNe1wXm2q/r5i7Z8zzvjf/tftVAxR5qLXFy2pXP/ErvlnVm54KuBtuUmb1nwJESn+9KYOpffWXza350zYv3iWnt71Vs59nzufvi+9cFhy/bCU+pF5ZZel1J1RZ9/iNrfY2q0+YadmNIpInW3nofTerPHgl+7a7W2PSJ1yftRcrTU6Iytbe8cgsHN7YO+hFwS8Xv/qr7Ty0hbpHQAAALGGJ/AAogh46hpLVgV8rrjM0432HvkXf+h3V/oay6q3zi3/5uHIpelExFO9/dTbGp37lzVVf29O7G3PnayoxoCnzucqi3oJT92e4s9+kj76gdDp6DrnwRUiUrvzLdVo9/sjFoTTAgdX3BuZvDURRRFRjSJ+d+Wmmu9fOrLvrkvoc0lc9timmuawrcfkeFc/c1WL755aN9pp27U//e0k5xBbU05AfI223XW27fHZN8t68RqjzHivC3ydJmPDKhWjUSxWJTXVMG6iOnSEjDzd89c/au6QVxKMpo7v6B6V/9s16rBRP6QHAAAAHF8EeADhGgoX7//kOj14KwZr1ll/TB12p8Ga6ir7pmLtn1o7S/M3eWr32HMn2nMnhlS3tSu6s3hpxum/jaxXxFD0wfS6Pe9HPUsxx2ue+ij1+h8B394PfpQ2+LY2rhvttMM0kbSht2ePfyJyAT+bJyfyfFtTTpOpotqxrtqxTq9SzfGWcRd5Nu0y1SVEXrDGsd7m7mF3F7S4qM9nvHCa4azx+ke/VSoHFTk2GczeFBEJWMV8xbX+DxZqzmgP4UWUUwZpO7ZJq6viiYhotdVtHAUAAMCJj+mUAFrwNZbsWzIr+Nhc87sPrrjbWbxMROoLl7R9bu321wOe+pIVd3//fI8t/4zb88457qrvbBmtP/UN+AO+BkPEhHxvQ1Fr6V1EHFlntT0MT9XWA8tvb6uFcji1K2r4i+WKiKPnuSKKOWmAwZISekiTKFMPNCW8MuW0W8VoMv/0zqQzfq6KWdFaLCCvSeBA2gcec/jDea3s8Dz8A5/fWln2RlHGa3uzXi7KfG136tNVrkVqr96tfSE1ObXd5/NKVo+2GwAAAOAExxN4ACIiPld53a4Ffle531vnb6ppcUwL1O1aYM+ZoLVcZD5S/d4PXWXf1O1+V//oLF62d+GU3PNeO/DZj32u8sjl1jSRvQuniYgoBjn0GrwtfbirfF3UtdkcPc9LH3V/feFH9UXt/CqhnTSraYn9Z5ns2UZ7jjEuff/H14YeNMZlagFf2eqHVGOcKbHAX3Y4aTda9iU1DG35FQIuS3Hwo2Kwpg79eeaYP4iIGI1xU67r2S+zeMGVXkNd2BAMflvYd1RS07Tiff4Na7WGOtmzVbGpmhLwGpv/X9Rsezlt+qrAru1abW3kF/KvWRm6X30UJrNx8rS2GgAAAOCER4AHIM79nxUtuiw8t4fwuytFJK7H2KrN/9dGP15ncWPJqtCagNfZUPhhvznby1b9pnLjP8JPCK5dp/mNtrSUIbfHZZ/VeGC5q3xdZHpXVGPPCxeoxrg2xhl5TtTX9UXEHJ+fedYf9bKnbm/56t9rAa+IqJYkUQ1FH14S9SynbU9dwraEugHNo1a0isQvPYdedE8acE3OlBcUtcV91ZE/LUO7qFhea1Hp6mvw21qkd0XRAn7P3x/Xf/WQIRMSzIOK098KKM378Hnr9ynxCeZf/o/v08X+L5aGfi8lLV2rKI/+A0hLF59P6ZFrPO8CJTMrahsAAADECgI8cLLT/E37Pr6m7VRsyxwtIkn9r67d9lp94UetNTNYkr31+8KenburthgsSVobq72LiIjPVRGXdXrA2+Dc/3nUBsmn3qwa40QkoeBiR8/zGoo+brtDEVFEFHtmoLFCtPCXw20ZI4PljNG/SR54Q+PBL8vW/KGpcnOgzR9FWeKnyVf9Tdu9s3LjE3XKBo/p0PN5RU0edGNYetclXviAd97BioRVAdWliBrvHJBW2/yue/BnpSUm+T/+KGTigGb1pCfXj6hMWK1/tiYM1Brq/YsWBvbvV7OyNKdTq68Tg1EdPFRJz/R//GHkddWhI0xXX9/2jwgAAAAxhAAPnOzcVd/5nAfbaGBNG5py2k9ERBQ1/+IPara96ixeqqgmESX0gbwiirtio0TMfDdYUqo2/dNVuqbdkZR/+1iL9H74NwFK8qAbs8b9RUS89UXl3/wx0FRnSR2seZ2eut1Ru2ruQAtoztLIenvOhPg+l/ibqjWfy2jvISImR663obipcnO7g7SkniZZyfWN+/2GPoG934tTREQ12TNPvc9Wl6aVlynpGcHL+7/43L/sU62hPsk6OrF0qE+pNfhtoa/EH/5ZNdSJL/S3DIqIWJua31pXNCXjwGjPw7/R58nrKV8dMtw06zpR1UDhnsgAr446wzTz6na/DgAAAGIIAR442Wn+pshKc3y+JfW0gM9lz5mQNvyXisHafEBRk06Zk3TKHP1TfO/p1d/9212x0VO7M+ozdkWU+j0f1O95L9or7eEOp3e9tSIiYrL36DHpX6oprnLdXzW/p2L930L3fk/oc0nAU9dUvc2c2MeSNrRqw1Nt9G9O6GVy9HTkT3X0unDvO5OcB5aLiDmxb4+Jzzjyzm08+GWLH0vYgJuHpPoaD257IS+4cX1c5uj0IfcZPl/n/WSDy7/L6HOoQ4abrpwjRqP/i899Hy5sPtvtEhGjRNndvZkvygLyqhiNfofZm5JWO8bkNUjLJfQCG9dpEyYruT3V/ALDqDH+bw6/vKDmF5guvSp0rT4AAAB0AwR44OQSEE1tmUytaUNVc0LA02KVtfg+l2af/dfQmsYDKxrL1hgsyQm9LlJMceWrH6rZ9orPVWnLHGW0pnhqIyOvGG1pPleF/sA4MkoqxjjN1xj8aEkb0lSx8dCx5j8T+12Ze95Lxf+9sWbbq1G/Tt2uBT0veCehT/Mr6/F5kyvWP+mt26Mabe7ITeCyxuRNfT3gbdj5xghPzQ690lO7s+iDGb2v+NrbUNRieOHDFUVRNS3ga2yxrX1j6ZrSz+5p8u/R0gMi4nD3ztjsVpKSjRfO8K+IeBdAVcOWmnObDzqthUkNIwwBc+S3szZlFxy8IeoX1wX27jbk9hQR48xZSt/+gS2bxO9Xe/c1jBknBkMbJwIAACAWEeCBbuujquJPqg8oipyX3GNqcs7zJTse3bdpl6s+32q/K+fUn+cM1DOqaozLmfjs/k/maIHm9dIsKQMzzvhdsB9N8+/76Mq6XW/rH0ssSdb0Yc79S/WPjQdWNKfdlpE3b9obrtI1Fev+EjYqS/JAS3L/+N4zHLkTy1b/vvHgCtUUn9jvcsVgOxix95spvmfNttdaS++6oo8usyQNSBnys9TBt8UXTI8vmC4idbveKVp0WXhvjlwRce7/PJjedQFf477FVzRVbW3jKiKitbIentu/K1husO6WJKXHph5y3gVRlosPBBRbnOZq/rVFk6nyQNr7frXJa6zLqjqv7asfGkTzz1n/M7D6K8NZ40VVRVEMw0cZhre+Yx8AAABiHwEe6J5u2fHVcwe36+W/7v9uYlL25zXNL7rvcTfcvuvrJs3//3JP02sS+19lTRtS8/3LPle5LWNE8qAbD8+ZF6na8FQwvYuIv6kmmN4PiZg8r6iO3Mn67vGhjRQRY1xm0inXJfSZIaLkTP538GhT9TbFYNb8ntBe4vOnVX/3n3a+qqY1VX9/cNkvAk016aMf0OvsuRON9h4+54GQEZkS+10pIlFfm49M74oo7S68F1VD3G5/WZUYTUpiYliGV+ITtOsuLnv1ZqPf7jFWNth26XvIN9h2ajJZEUPzPP2sHobJU/1LPtQqmp/2K3a75mwQUYK/JdH/DJSWBHZuU/sPPIJxAgAAIOaox3sAALreJ9UHguldF0zvQY/u2xT60ZIyKPOsP+ZM/nfK4NtC07uIVKx7ot0rKkqLm0na8LsNtrS47LNatBEREWfx0qJFlxa+f5HWcmV4S/KA7PFPKQbLodaqOSG/8IPptdvfaPfquvJvHglOIjBYkvMveMeS3Lzfm8GamnPuXFvGKP2bdqQ31ZbewetG0AI94kVRDOMmhh0wnD2xavfLtfZNlQmr6uN26OldRDTFHzC4Rf8RqarxRzMNQ4abf3mfafYNxqkXmWbfYLrrPiUxKfrFStpagBAAAADdCU/ggW5oeW2UpdfDVHqbyrzuDJM16lEt4PPUbNc0v+ZrCns5PCp73hTV5HCXr1Vt6fF5k21ZZ3rri5L6X12z7dWGwsWR7ev3Lqr+7l8pp90aWply2i2OnlOd+z7x1BdVrvuzp25vu9cNFfC5PHW7LUn99Y+2rDP6Xr25qXqr5nNbUk/Vt6ATEXvOxLisMxtLVgZPjFwCQERMjly/q0zao5ocAW9DWKXzFLGLGM6eKCL6KvSKI94wdoL4fO5tUTbJUxWbQRJE/EpyivGCH6m9+4qIGAzqkOGHx3PLHd65z2pl4f9nleSUdgcJAACA7oEAD3RDJqX9yTUJqqJseqousU98wXRFNYUechYvK/70Jk/tLhFRVEu0s5UW0+YVNW3EvY68yZ7anYWLZpZ/86heHZc5On/Gx3U75h/84q6A1xnWhXP/0rAALyLmhF7mU2/e/9/rA74oa+M3f7v4fG99YZQxqQaTI69ljdGaOjiimbHnRe+Wrvyf+t0LA353XNYYc1xW1bbXwvaK1/xugzXF764K1qgGiyaK5neLiNGe7ehxjj1vkjmxz96FU8Jejy/77tH4QTNsmaMN4ycZxk8ST5OI4vnHX7TSg6Ykc+RS9Kmj7raMflBzNSqO+Na+tZKaZrrmJs/f/yxeb/BVeCU5Re03oLVTAAAAqIu49wAAIABJREFU0M0Q4IFuaHJy9oOF60Jf4FYi3lO/4uAHpSVviYgl+ZSCSz4z2rP1em99UdGHP/I3Nb+8rQWiBOm4zDOMjpy63QtECxjt2VnjHnfkTRbRihZf2VSxIdissXTNzteHZY9/KjK9i0gbm5w1RSwgH3qat77QYI4P+FzBCfM6oy1TNdpaPzG0ZXrOpOdk0nPehv273hjZ4Pok6hj6XL6yZNUDjQe+FNFsmWfknfeyao53V2wy2lItyQPl0G9Jkk+7pWrTP1ucrAUaipbYMkc3fzRb/Es/0UoPikhSw+A6+3cBxRtsa00bnHnG/4qitpHem795Zpbpmht9C97UaqpFRMnJM10+W6wd+soAAADoBgjwQDc0NiHjf3oOfbhogx7aVVF+kz/EqKh/3re5zu+1af6bSt/9cdkivXFT9fcHlv6054ULRaRi3V9LV94fdWf4UBln/M6RPy3gdfqbqvWl3UXEU7vHXbY2rKW3rrBux5tRO3HkTm6tf3N8L1fpmlYOaiLi99RHHgj4ov2aoE37P5nja2OevGosmPHfsDp7zviwGqM1LcpgWv7OIrCvecqAyZeUUz6jPHFFk7lUNdkTBlyZddaj0oEZE80jOuVU868f1KoqxGhq7a14AAAAdFcEeKB7+n2v4Zek9fyk+oCITE3OGeZIEZH7ew7Zf2BV3TvjpOWU74Z9/9U0f+2210pW3N12t4piTD/jt478aSKimuyqyR485G0siXqKP+IVcRGxJJ+SPOjG1q6SfOqPa3fOb3skkYy2zE61byxZGbZOfguKaorvVb7mD87iZarJHl8wPXng9VGTdthafc2VPca26MwWFyxbPVl55TM1JWC+9hZ1UPgM//YpipJ6xAvsAQAAIIYR4IFua4QjdYQjNbRGa6ptXHK5ROxnrvm9ZV/9unLj0+32mTLktvQRv4p6yFP1XdR6W8Yob+1ud+XhRe8VgzltZPROdI6e5yUNvLZm60vtjidUQt+ZnWpftfEZ0draKG7vgknBYdftfrfxwBc5U16IbObIn5bYf1bt9teDNYl9L4/vdVFoG3XQYP+aVS1qbPFKr96dGjAAAABOcmwjB5xEGoo+9jUUR9arprjytY8HfK52e6jc8NTut86KbNlU9V3F+mi7zSnGxD6X5V/8fkLvGYra/BtDze8p/u8Nu+afWbX52d1vjdv+Ur+iRZe6y9eHnpc55mGDpZ0p4mrIdneJ/WdlnP67dsffYsy1O9o6rGmhv3QQkeqtc12lq6O2zZv6at7U15MHXp808Lrcqa/mnT8vfKiDBhsmnSdq8y1XsTuMV1+nxNkjegIAAABaxRN44CTiqdsdpVYRf1NNq+coaosn9pq4yr6t+OaRjDG/D9Y5i5fvXThFC3gjzzbaUt0VGxL7X9nzwgW7549pLPlaDi2h7ipdHczDntqd9XsX9bl8pTW9eeM0kyM37/y3ij+9KeqC87qs8X+zZZ7urd9nTRlkTurX1jePxpI0wFXydWtHDZYkf1N1WKWrdI0t8/RozZXE/lcl9r+qjcsZp15kGH2mVrRHLFa1oA+LzwEAAKCzeAIPnEQsyadEqdVaXQ1eRMwJvVp8VkREytb8Yd/iq4JbrB384o6o6V1EfI2l+5bMqtzwlL+pprFkdUgfEaPwN5V+/WBojSNvcv9rd/S9al1CwfSwxgZLco+J/0w57VZb+oiE3j/yN9VUbXqmdse80MjtrS+s2vx/FWv/1HhgRdSxpQ79hWIwRz2kmhMc+VMj6w3WH7TpupKSqg4bpQ48jfQOAACAI8ATeOAkEt/rQtXsCHharCpntOf4nPtbO8VTG+2hvUjtjnkBnyv/onc1v7upYlPUNkElX94bn39RxE524dwV68NqFNVkTR+We94rB5b+tGbbayKaoppSBv806+y/KopBREQL7P/v9TXfv6y3N9jSek570547sXb7G8Wf3hTwNer1SafMyT33xbBfHdgyRuVf9H7Jl/e6KzepJkdin0tNCb299YXmxD7Jg25oqtpau31e6JgNliR77sS2vwIAAABw9BDggZOIopryL3x3z8KpojXvoK4YzHmT/7130WVae3uwaRFPzuv3vOdrLDHGZaomh99T29a5fk/JyvvMCQWeuj1tNDPae0StV83xuee9kj3+SU99oSWxr2pOCB6q2vx/wfQuIn5Xxb4ls3rP/Kr4s5uD6V1Ear5/2Z47KXng9aHd1mx9sXztnz21uyxJA9JG3pM88IYWg4nLyhr7WOmq3+ib6hlt6TnnvmiMy2pj/AAAAMBRRYAHTi723EkDrttVufHvTdXbzYm9U4f8zJzY15Y6qPHQvuuRQV0XtdJTt8cYlxXfe3poio7aQ93O+bnnvlz82U2a39Pa2JL6XdnGyA3WVJs1Nayyfu9HYTW+xtKa7a8FIvauayj6ODTAV3/3r+LPfqKXm6q3Fv/3Rgn4kk+9OfSUtBH3JPa/2lWyUjU5bNlnGsyJbQwPAAAAONoI8MBJxxTfM2vsn0NrAiFvsLf6QryihG+6pqiWlEEikj3+KW99UXBP9dZ6UM2OfldvPrj8jvqiJZFb2Rnt2anD7ujwlzg08mibzFdt+Edkpf4gPahszR/CGpSt+UNYgBcRkyPH1Mnd6QAAAICjhEXsAEhHZoYbLMnBfeB0SQNv0B9KGyxJBZcu7XPF1+aEgugnayIiJkeuwZLsLF4Wmd4N5oRe0z9q47cHrYnLPiuy0ucqjay09zg7WA54nd76orAG3vqigKe+swMAAAAAjhkCPABJjJi7brAmh9UkDZjT60dL4rLHKgazKKqI1Gz5z563J3jq9uoNbJmnJ5/64+gXUMSaNtSaNtRV9k3oq+k6c2LvftfusKYNPYKRp4/8tSV5QLvN7D3OThnyMxERLVD+7WPb5vaMbGO0pavm+CMYAwAAAHBsEOABSPLA69NH3aeoJv2jLX1Erxn/je91YbBBYr8rssY+as+dlDb8bs3vCT5Cdx5Yvm/xFZrm1z+mjbjXYAlP/iISlzWm5wVvKapJVEPk0YDXabRldHbM+kVVc3yfq9Zmjf1zYt/Lk6Jtw64YTLlT5va69HP921Ws+0vpV78OboAncniZ+ZTTbu3sGAAAAIBjiXfgAYiIZJ75SOrQ292Vm4zWdGvaEFHU/Is/aKrZ7q3dbU4eEJwbX7Pt5bATXaVrmqq2WFMHi4ho/oCnLqJvpdePFqvmRBGxZYwSRQ2bQu9zlQe8TtVk7+BQncXLSr76lbtsrWpOSBpwTeaY36eN+H8iEvA11u6YH/xtgs6SNCBp4HXBj5UbnowYnSgGS+rQO9JP/20HBwAAAAAcFwR4AM2McVmOli/DW5L6W5L6h9Z4G6LsGO+tL9IDvGIwq+YEf1N16FHVaFNMDr1ssCQrqlnzu1ucrwX87ooOBnh3+fq9707VV6TzuysrNzzpbSjqecE7IqIa4xL7XVmz/bXQ9kmDbgyWA75Gb0NxZJ8DbthntKV35OoAAADAccQUegCd0PykPawybcihopLQ59Kwowl9LlGUwzPn4zJPD2tgsKWZ4qO8lB5V5YYnw9aTr9u1oKl6m17OnvhMYv+r9MXwFIM5fdR9acPuDLZUjXEmR15Yh8a4LNI7AAAAYgIBHkAnpI/8tXrocbouZfBPQ1Nx9tl/c/ScGvxoz52UPaHFpm6ZYx8LvmzffMq4v3Z8/flgVm9ZuVUvGMyJeVNfH3hzed9Z6wfeXJl55iMiSsO+TyvW/bVm2yv+ppq0EXeHnZs2PLwGAAAAODExhR5AJ5iT+vW+fGXZ1791la4x2jISB8xOHfqL0AaqOb7Xjxa7KzZ6aneaE3pb04eF9RCXNabPFavL1z7WVLXFFJ+fOvQXjrxzOzGAxN6NJSvDKg3W1KrNz9XunO9r2Ge056Sc9pPEfleIKJq/qfCD6Q1FH+vNjLaMnhctyD77b+Vr/+xzHjDas9OG3502/Jed/zEAAAAAx4GiaVr7rfADfPbZZ5MnTxaR22677emnnz7ewwFiW+OBFXveOSd0pTpTQi9fw34t4AttljX2T2kj7ilb9duyNb8PrTfF5/e/bpeiGAK+RtUYd4wGDQAAAHQFptADiCVxPcblTXvDFJ8vIopqtKQM8tbtDUvvIlK66oGAz1W7++2wem99YVPVVhEhvQMAACDmMIUeQIxJ6Dszoe9MX2OJKMq256Ovfqf5PfsXX9lUuSXKIV/jUR4gAAAAcFQQ4AGcWPye2qqNT7srNxltGcmDbrSmDY3azBiX5dz/mRbwtNZP3Z73IytVc0LImvkAAABALCHAAziB+BpLd80bFdxtvmrj07nnvZLY/6qojUPfhA9jjMv0NZaG1yqS0OdSLeAP2dUOAAAAiBm8Aw/gBFK68v5gehcRTfMf+PxWzR/9MbstY5RqskfWW9OGmuPzo5ygSc3WuTteHeRzHuii8QIAAADHDgEewAkkcos4v6fWXbU5amODJbnHOf8M3VXeYElWrSnuig2Npatbu4S3vujgF3d1yWgBAACAY4kp9ABOIKoxyhP1qJW6pFPmmJMHNOxd5G+qMSX0Kl31gOZ1Nh/TRJToZzmLl3XBWAEAAIBjiwAP4AQSn3++q+yb0BpzYl9LUr+ojWu2v1b61f3e+kLVGJc86EbR/IfTu7Sa3kVEeAkeAAAAMYgAD+AEkj76fxpLVzcULdE/Gu098qa9IUqUl33q9364f8k1IpqIBHyNlRv/YbJnd/AqjrwpXTVgAAAA4JghwAM4gSgGS68fLXYWL3OXrzPae8T3ukA1OaK2rNzwlJ7eg7zOgx25hCVlUPbZf+2CsQIAAADHFgEewAnHnjPBnjOh7Taemh2d7dac1DfzjIcS+s4MXfcOAAAAiBWsQg8gJpmTB3T2lPSR9yX2n0V6BwAAQIwiwAOISWnD7mpznbqWFCV16B3Jg248miMCAAAAji4CPICY5Oh5Xs/z37QkDxARgyUpoWB6ay0NcRl9Z23MHv/EMRwdAAAA0PV4Bx5ArEroOzOh78yAr1E1xonIvo+vqd32algbe/a4Xpd+xrR5AAAAdAM8gQcQ2/T0LiLW1MGRR21ZZ5DeAQAA0D0Q4AF0E/ac8dEq21nNHgAAAIgVBHgA3URc1pmpw+4MrUk6ZU58wcXHazwAAABA1+IdeADdR/bZf4vvdWFD4UdawOfIm0J6BwAAQHdCgAfQrTjypjjyphzvUQAAAABdjyn0AAAAAADEAAI8AAAAAAAxgAAPAAAAAEAMIMADAAAAABADCPAAAAAAAMQAAjwAAAAAADGAAA8AAAAAQAwgwAMAAAAAEAMI8AAAAAAAxAACPAAAAAAAMYAADwAAAABADCDAAwAAAAAQAwjwAAAAAADEAAI8AAAAAAAxgAAPAAAAAEAMIMADAAAAABADCPAAAAAAAMQAAjwAAAAAADGAAA8AAAAAQAwgwAMAAAAAEAMI8AAAAAAAxAACPAAAAAAAMYAADwAAAABADCDAAwAAAAAQAwjwAAAAAADEAAI8AAAAAAAxgAAPAAAAAEAMIMADAAAAABADCPAAAAAAAMQAAjwAAAAAADGAAA8AAAAAQAwwHu8BdH/79u3TC0uXLr3llluO72AAAAAAoIMeeeSR1NTU4z0KHEaAP+oqKir0wpYtW7Zs2XJ8BwMAAAAAHXT//fcT4E8oTKEHAAAAACAG8AT+qJsxY4bf7xeR9PT0vLy8rur297///fLly0XkueeeKygo6KpuAeAHeuaZZxYsWCAijz766MiRI4/3cACg2euvv/7888+LyD333HPeeecd7+EAsSEzM/N4DwEtEOCPuj59+tx7771d3u1zzz2nF8aMGTN48OAu7x8Ajsz777+vF4YPHz5lypTjOxgACFqzZo1eOPXUU7k7AYhRTKEHAAAAACAGEOABAAAAAIgBBHgAAAAAAGIAAR4AAAAAgBhAgAcAAAAAIAYQ4AEAAAAAiAGKpmnHeww4EqWlpU6nU0Ryc3PNZvPxHg4ANKusrKytrRWR7Oxsm812vIcDAM1qamqqqqpEJD09PT4+/ngPBwCOBAEeAAAAAIAYwBR6AAAAAABiAAEeAAAAAIAYQIAHAAAAACAGEOABAAAAAIgBBHgAAAAAAGIAAR4AAAAAgBhAgD/RlZWVLV68+OGHH7700kvz8/OVQ5YuXdrBHnbu3HnfffcNHTo0JSUlLi6uT58+s2fPXrJkydEcNYCTEXcbAMce/1ICcFJhH/gT2uOPP37PPfdEPfT555+fc8457fbw97///d5773W73ZGHLrvsshdeeCE+Pv4HDhIAhLsNgOOBfykBONkYj/cA0Jawv07i4+PdbrfX6+3g6f/4xz9uv/12vVxQUHDuuefGxcWtX79e/53022+/XVdX9+GHH5pMpi4dNYCTDncbAMcF/1ICcLIhwJ/QEhISJk6cOGLEiJEjR44cObJfv34FBQWFhYUdOXf79u133XWXXv7Vr371yCOPqGrzGxOff/75JZdcUltb+8knnzzxxBOt/eoaADqCuw2A44V/KQE42TCFPsb06tVL/2up3YlhV1555Ztvviki06dPf/fdd8OOvv7661dffbWIJCUlFRYWJiQkHK0RA+juuNsAOHHwLyUA3RuL2HVPdXV1Cxcu1MsPPfRQZIOrrrpq4MCBIlJTU/Pee+8d08EB6Ea42wCIRdy7AMQoAnz3tHjxYo/HIyIDBgwYOnRoZANFUa688kq9vGDBgmM6OADdCHcbALGIexeAGEWA757Wrl2rF8aNG9dam7PPPlsvrFu37liMCUB3xN0GQCzi3gUgRhHgu6fvvvtOL/Tr16+1NsFDe/fudTqdx2JYALod7jYAYhH3LgAxigDfPZWUlOiF3Nzc1trk5OQoiiIimqaVlZUdo5EB6F642wCIRdy7AMQoAnz3VF9frxfsdntrbVRVtVqtYe0BoFO42wCIRdy7AMQoAnz35HK59ILZbG6jWfCvpcbGxqM+JgDdEXcbALGIexeAGGU83gM4GS1duvStt96KrDcYDE8++WSXXMJms+kFfYXV1rjdbr0QFxfXJdcFcLLhbgMgFnHvAhCjCPDHwfr1659++unI+i4M8PHx8XqhjTVXAoFA8K+lYHsA6BTuNgBiEfcuADGKKfTdU1ZWll7Yv39/a22Ki4s1TRMRRVEyMjKO0cgAdC/cbQDEIu5dAGIUAf44uPPOO7VofD5fV11i0KBBemHHjh2ttdm5c6deyM/Pb2MFFwBoA3cbALGIexeAGEWA755GjBihF1asWNFamy+++EIvDB8+/FiMCUB3xN0GQCzi3gUgRhHgu6dp06bpq6pu27Zt48aNUdvMmzdPL1xyySXHbmQAuhfuNgBiEfcuADGKAN89JSYmTp8+XS8/+OCDkQ3mzZu3ZcuWsJYA0FncbQDEIu5dAGIUAb7b+sMf/mA0GkVkwYIF999/fyAQCB5atmzZrbfeqpfvu+++xMTE4zNEAN0CdxsAsYh7F4BYpOira+LE5PV6Z82aFVrz0UcfNTY2isj48ePT09OD9bfccsu5554bdvqTTz5555136uXevXufe+65cXFx69evX7p0qf7/fdKkSR999JE+hQwAjhh3GwDHBf9SAnCyIcCf0Nxut81m60jLf/7zn8FfFYd64okn7rvvvuAupqFmzJjx4osvJiQk/NBRAgB3GwDHA/9SAnCyYQp9N3fnnXdu3Ljx3nvvHTx4cFJSks1mKygomDVr1qJFixYsWMDfSQC6CncbALGIexeA2MITeAAAAAAAYgBP4AEAAAAAiAEEeAAAAAAAYgABHgAAAACAGECABwAAAAAgBhDgAQAAAACIAQR4AAAAAABiAAEeAAAAAIAYQIAHAAAAACAGEOABAAAAAIgBBHgAAAAAAGIAAR4AAAAAgBhAgAcAAAAAIAYQ4AEAAAAAiAEEeAAAAAAAYgABHgAAAACAGECABwCcLMaMGaMoiqIoubm5HTxl1KhR+il9+/aNPDp37lylpaVLl3ak24ULF4aduHDhwg4O6ZZbbgmelZOT4/f7O3JW5FCD4uLievToMW7cuLvuuuurr77q4DA6y+v1rlu37t///vett946evRoi8USHMDmzZuP0kUBAOhmjMd7AAAAdB9z584955xz2m32wgsvHFn/LpfrjTfeCH48cODAxx9/fP755x9Zb8E+XS7XwYMHv/zyyyeeeOLMM8984YUXBgwY8EP6DDNx4sSVK1c2NTV1YZ8AAJyEeAIPAECXeeuttxoaGtpuU1ZWtmjRoiPr/+23366rqwutef7554+sq9asXLly9OjR69ev78I+161bR3oHAOCHI8ADANAFMjMzRcTpdL711lttt3zllVd8Pl/wlE4JxvVTTz1VL7z33nuVlZWd6mTBggX1IUpKSr788st7773XbrfrDerr62fMmHE0IndSUtKkSZPuueeeK664oss7BwCg2yPAAwDQBWbPnq0X5s6d23bLYINrrrmmU5fYs2dP8B37f/3rXxkZGSLi8XheffXVTvVjtVodITIzM88666zHHnts9erVaWlpepvCwsL//Oc/neq2DXfddde8efN27txZXV396aef/ulPfxo9enRXdQ4AwMmDAA8AQBe4/PLL9SfYy5cv37NnT2vNvv32202bNolIVlbWtGnTOnWJuXPnapomIgMGDDjzzDNnzZql1x/xG/VhBg0a9OSTTwY/vvfee13SrYj87ne/u+KKK/r06dNVHQIAcHIiwAMA0AUcDsfMmTNFRNO0F198sbVmwcfvs2fPNho7sZRsIBAIdjtnzhwRufbaa/WP69evX7du3RGNOtxll11ms9n08jfffNMlfQIAgK5CgAcAoGtcf/31euGll17SH5WH8Xg8r732ml6+4YYbOtX5p59+WlhYKCKKouhz70eMGBF8E76rHsJbLJZevXrp5aqqqg7uUQcAAI4NAjwAAF1jwoQJBQUFIrJnz55ly5ZFNnjvvfeqqqpEZNSoUcHs3UHBiH722Wfn5+frZf1RvIi89tprHo/niEcOAABiAgEeAICuoShKcFp71KXsgpXBZ/UdVFNTs2DBAr0cDO0iMnv2bFVVRaSysvLdd9/t7IAjeTyevXv36uWUlBSDwfDD+wQAAF2FAA8AQJe57rrrFEWRaBvCl5SULF68WEQsFktw/bkOev31191ut37u5ZdfHqzPzc2dOHGiXu6SDeHffvttl8ull0eOHPnDOwQAAF2IAA8AQJcpKCgYP368RNsQ/uWXX9ZfKb/44otTUlI61W0wnF988cWJiYmhh4IP5D/++OPi4uIjHrmIbNu27Y477gh+nD59+g/pDQAAdDkCPAAAXSk4PT5sFv0Rz5/fvHlzcEH40PnzussuuywuLk5aLlPfNrfb3RCirKxs1apV991336hRo8rLy/U2eXl5N910U6fGCQAAjjYCPAAAXWnmzJmRG8KvXr16y5YtckTbvwcfv6empp5//vlhRx0OxyWXXKKXo754H+mSSy6JD5GZmXnmmWc++uijwTn/DodjwYIFVqu1U+MEAABHGwEeAICu5HA49NfUQzeED64hP2fOnE6tDOf1el955RW9fNVVV5lMpsg2wcfyO3bs+OKLL4545LrTTz/966+/5gV4AABOQAR4AAC6WNiG8E1NTW+88UbYoQ56//33g9PaI+fP66ZMmZKdna2Xj2BDeKvVqj+Ev/3225cvX/71118PGjSos50AAIBjwHi8BwAAwDGirw8vIoFAoIOnBFsGz+2I8ePH9+7de/fu3fqG8KWlpTU1NSIyevTozmbjYCDPz8/v06dPRUVF1GbTp09/9tlnRWT+/PlPPfWUw+Foo8+PPvqos9P4AQDAiYAADwA4WeiLvYmI0+ns4Cn19fV6QX+tvYP0DeEffPBBEZk7d25JSYle39nH78Gd50SksLAwPT293VMaGhrmz59/ww03dOpCAAAgJjCFHgBwskhKStILDQ0NHo+nI6dUVVXpheTk5E5dK7gh/Pz58z/55BM5ou3fX3rpJZ/P16lTpIs2hAcAACcgAjwA4GSRk5OjFwKBwLZt29ptX1paGgzwPXr06NS1evXqNWHCBBFpbGzU5+FPnz69s78FOIIX2kVkxYoVO3bsOIITAQDACY4ADwA4WYwZMyZYXrZsWbvtly9fHvXcDgqbMN/Z+fNfffXV999/r5f/8Y9/aO0pKSkJrm9/ZMkfAACc4AjwAICTxYQJE1S1+S++F198UdO0ttv/5z//CZYnTpzY2cvNnDlz9OjRQ4cOHTp06Pjx46dOndqp04Mh3Gg0XnHFFe22z8zMnDRpkl5+6aWXOr5QHwAAiBUEeADAySInJ2fGjBl6+ZtvvnnmmWfaaDxv3rwlS5bo5QkTJpx22mmdvZzdbl+9evX69evXr1+/bNmyTm3/3tjYOG/ePL08ZcqUjixfJyJXX321XiguLg4OHgAAdBsEeADASeS3v/2txWLRy7/4xS8eeOCB4DrzQS6X67HHHrvmmmv0jwaD4aGHHjqmoxSZP39+cGDBWN6uSy+91Gq16uUTaha90+nc31JtbW3waGlpadhRv99/HEcLAMAJi23kAAAnkaFDhz755JO33nqriGia9vDDDz/xxBPjxo3r169fYmJifX397t27v/jii9B4+dBDD40fP/4YjzMYv202W3DWQLsSEhIuuOCCd955R0Tee++9qqqqlJSUozXEznj55Zd/+tOftnZ0ypQpYTV79uzp1avX0R0TAAAxiAAPADi53HLLLQ6H4+abb3a5XCLidDqXLFkSdcK5yWT629/+9rOf/ewYj3DXrl3B9fMuuuii+Pj4jp979dVX6wG+qanp1Vdf/cUvfnFUhggAAI4HptADAE46s2fP3r59+x133NHaA+qEhISf/OQnW7duPfbpXUTmzp0bXGCv4/PndRdeeGFCQoJeZkN4AAC6GaXdNXgBAOiuNE0Rsj4SAAABOElEQVTbvHnzxo0bKysr6+vrHQ5HamrqwIEDhw0b1qk15wAAAI4BAjwAAAAAADGAKfQAAAAAAMQAAjwAAAAAADGAAA8AAAAAQAwgwAMAAAAAEAPYBx4AAES3cuXKZ5999ghOzMzMfOyxx7p8PAAAnORYhR4AAET3yiuvzJkz5whO7NOnz86dO7t8PAAAnOSYQg8AAAAAQAzgCTwAAAAAADGAJ/AAAAAAAMQAAjwAAAAAADGAAA8AAAAAQAwgwAMAAAAAEAMI8AAAAAAAxAACPAAAAAAAMYAADwAAAABADCDAAwAAAAAQAwjwAAAAAADEAAI8AAAAAAAxgAAPAAAAAEAMIMADAAAAABADCPAAAAAAAMQAAjwAAAAAADGAAA8AAAAAQAwgwAMAAAAAEAMI8AAAAAAAxID/Dy3avrpf751c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99160" y="17994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Clustering 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237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Cell type identification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519446"/>
            <a:ext cx="2591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credit: Seurat package</a:t>
            </a:r>
            <a:endParaRPr lang="en-US" sz="1600" dirty="0"/>
          </a:p>
        </p:txBody>
      </p:sp>
      <p:sp>
        <p:nvSpPr>
          <p:cNvPr id="9" name="AutoShape 6" descr="data:image/png;base64,iVBORw0KGgoAAAANSUhEUgAABUAAAAPACAIAAAB7BESOAAAACXBIWXMAAB2HAAAdhwGP5fFlAAAgAElEQVR4nOzdd3wU1d7H8TNbkt1NT0gISUgIkIQemgKCShcbglwVEK7l8YKVckWKihUpV6ygXixXsaMiiqIIShFQkF5CCSGEhJBOenaTLfP8sRBDNrvpZeDz/uvsmTNzfstLXvLdmTlHkmVZAAAAAACAlk3V3AUAAAAAAIDqEeABAAAAAFAAAjwAAAAAAApAgAcAAAAAQAEI8AAAAAAAKAABHgAAAAAABSDAAwAAAACgAAR4AAAAAAAUgAAPAAAAAIACEOABAAAAAFAAAjwAAAAAAApAgAcAAAAAQAEI8AAAAAAAKAABHgAAAAAABSDAAwAAAACgAAR4AAAAAAAUgADf6Hbv3t23b9++ffsuXry4uWsBAAAAACiVprkLuPwVFhbu3btXCNGvX7/mrgUAAAAAoFTcgQcAAAAAQAEI8AAAAAAAKAABHgAAAAAABSDAAwAAAACgAAR4AAAAAAAUgAAPAAAAAIACEOABAAAAAFAAAjwAAAAAAApAgAcAAAAAQAEI8AAAAAAAKAABHgAAAAAABSDAAwAAAACgAAR4AAAAAAAUgAAPAAAAAIACEOABAAAAAFAAAjwAAAAAAApAgAcAAAAAQAEI8AAAAAAAKAABHgAAAAAABSDAAwAAAACgAAR4AAAAAAAUgAAPAAAAAIACEOABAAAAAFAAAjwAAAAAAApAgAcAAAAAQAEI8AAAAAAAKAABHgAAAAAABSDAAwAAAACgAAR4AAAAAAAUgAAPAAAAAIACEOABAAAAAFAAAjwAAAAAAApAgAcAAAAAQAEI8IAQQhRZjUeKEvMtRc1dCAAAAABUTdPcBQDNzCJbZ59cvjz5G7NskSTJQ6XzUBuG+fdZGPVQhC64uasDAAAAgAsI8LhCGW2lLyd99l3m1mRTRo45394py3KR1VhkLfk8fcMf+Yf39//YV+Pp7AolVtPBooQym7mXV7S3xqOpCgcAAABwhSLA40okC3nCoWe+z/rdyXFJCJFkTPvo3LoZ4XdVOeKXnF33xy04V5othPDTei3vNGti8MjGKhcAAAAACPC4Mv2Rd9h5ev/bkaJTlXoKLSUvn/lsQ86uvQXHLbLV3plrLrwvbkE3z/Y9PDs2fK0AAAAAIIQgwOMKZLKV/Zi9vSYj2+naVDpx0O6ph4oSHEeW2czfZmwhwAMAAABoPAR4XA6yyvLUkspf613tyO8yf3/g6MLyl95d0KvdxwePqNjzQeraKtO73Y78Q/sL43t5RdekYAAAAACoLQI8lG1H3qGpx5bEFSUKIXp7xQS7B+wvjHeTNDcHDnyhw78CtD4VBx8rTrrr0FNlsqUmV9ZJ7karaUvuvi4ekUFufkKIfYUnXIz/NWd375x7hgdctbrHIta0AwAAANDgCPBQng05uzad3+um0vbxjrn3yIt5Fzdv31d4QhReGPN2yupfc3ZPDB7ZTt9mTOB132Zt+TFrx8HChBqmdyFErqWgx87JQgitpHk8YuKiqIcCtX7VnvVrzu6pxxZ/0f1F+8f0spznT32wLe+gTuU2JvC6x9tN1Kvca/t9AQAAAEAQ4KE498Ut+OjcOntbEkJ2PjK+JPm5xPeFEO4qt1JbWZ1nNMuWxUkfR+rbjAm6bumZz6yyrfyQRlJbZZt8aRXfZGz+vLssCSnfUnTNX1NOG8/Z+/cWHP8j//C6Xq9IQnI947eZWz5I/SGrLDfWK+rJyHsi9SF1Lh4AAADAZUPV3AUAtbAmc2t5ehcu03tF9Unv5b5I39jDs+O4oKEaldreE+wW8FWPl2SHKiyydcKhZ2Qh//fsmvL0bvdz9p/bcg+6nmhx0sfjDs77KfuP3QXH3k9d22vnPYnG1PrXDwAAAEDpCPBQkq25+xvv4u4qrYujZ0sze/w56auMXy02qxBCI6lfjZl+W+C1KqmK2+mrMn5dlLTyi7SNjocOFMa7mCW7LH9+wrsVe/ItRc+ceq9GXwAAAADAZY1H6KEk1Tx6Xj+lNvP8yPv1and/rfejx5eWb/Ne7lSFO+EW2Xpf3ItvJq9SSxqbbHa82tMn33W8OS+ECNUFVjl7mc08N+HtZWe+tojK8+4tOF67bwIAAADgcsQdeCjJUP++lXpUkmqofx9vjYev1ksl1fe/59VZm6aGjZkaNuapyHsr9nuo9efNBZUGl9rMO/PjzLYq0rsQosr03sa91RC/PlWOn3/q3dfOfOmY3oUQ9jXwAQAAAFzhuAOPlm5XftzKcz/lmPN7e8c80vYf/wq97b3U78uPykLecn6/j8bDXXLzcHM/V5pTZXIuJ0mSLDsdcLQo6YZ90301XvmWopH+V5fYSnPM+X28Ow306fHQ8f/U84uEuQd9HftSlZvVy0Ku+KUqGeLXu55TAwAAALgMEODRor2X+v3Uo0vsmfyrjN9WnP3u1ajpP+fsPGvKsA+QZVkWcq6lsPyUCF0bo82UWZZb6VKSkAb4dnu389yP035enbH5bGlmaVU3z/dUeF491D3wwICPW2l9px5bUv/vkmbO/jpjUx/vTlqp8t+7fEtxrrmwyrOEEC+e/qjIaloa/Vj9awAAAACgXDxCj5arwFI8/fhrFe+onzaeG3toTnl6r9IZU5pjehdCyEL+I+/wnYeeXpb89SljapXpvZLU0qylSZ8LIfIvbjXvmiRJ94fcuiTqEamqle2sNturZ76otEadna/GM8S9lbPL2mTbK2c+/zJ9Y6nNbLu4iZ0s5EJLSU2qAgAAAHB54A48Wq4DhSeNttKGvebR4tO1Gr+v8IQQop9311Xpv1Y7WJbllefWhRtah7kHppgyqxyzIvW7RVEP2beCL7OZs8x5oe6BQoin29/38LGXXVz8keNLJx15Tqdyvy3wWm+Nx6dp64usxghd8Isdp4S6B36X+bvRVjrIN7aXV7TRVtrNs72HWl+rbwoAAACghSPAo+Wq8j52E2vt5i+EeKjt7R+lrTtUmFDteKuwnS5JczEgz1yYay7USppZJ5f9L/UHi2zVq9zHBw9/t8s8d8nt1eQvTpWcDXLzTzalVzrRvopesdX4efqG8s4zpvR/HnlRXHxI4f3UtfaGr8bz1Zjp94XcUpvvCgAAAKBFI8Cj2eRbilJMmZH6NvZ7xb+e3/36mVUnjSmBGt97Q2653r/XhEPz63BZlSTZnC9T55q3xqPAUlyx547WQ9dl7/j3iTfjS5LVkjrQzTe9NKduFy9nUOv+L+6l8hxutJV+eG7d9txDh6759P7QW4QQp43n2m8fV+PrVfFl8yxF/zq6KMYQcY1v93pWCwAAAKCFIMCjGZRYTdNOvPrhuXU22eam0k4Pv7OTod3/HX3JfjReJO/IP6SW1FaHndhros7p3V5YqC4w1ZQlhHBXaZ9t/0BrN/9rdz9oli1CCKtsTS/NaatrneLyJfxqHSlO/CJ9Y6XOk8aUgbunqIQqyM3vjuCh9bm+nVW2fZm+kQAPAAAAXDYI8GgGj8e/+UHqD/Z2mc38ctJnWkldaUzd0ntFKiHZXG4p58giW8+ZslSSqotH5LJO/x7s1/u+uAX29F4uxZSxqOPDfxXE5VmK+vt0/Sztl+Ta5HlJSLNOLKtyr7t9BSfsjZ+y/6hV2c6cLa36PXwAAAAASsQq9GhqFtn6cdrPlTrN9Y7rF/0djKtN7ws6Tq3yfJtsO1J06u7Dz2aV5Z0sSXEc09EQ+m3s4k19li/s+NCqHgvaOF9Avqrry1tz91U7zL7KXT319Iqu/0UAAAAAtBAEeDQFm2z7OmPTrPhlL53+6I+8QyVWU6NNVdPcKwnpvbNrXQw4V5p97e6pOrWb46FOHu3K2/19up24ZtXcyMm1KbJ6spANal2Vh4YF9Hm47ThfjacQIlLf5oHQMe4qreOwMF3QI21r/iI9AAAAgJaOR+jR6MyyZdS+mZvO77F/1EoaT7WhyFq+h7lc89RdkVTl6m01Jgv5jMnVcvFCiBMlySdKkjWS2lLhAYG2utZxxYldPSPLb5J7aQydPSLrUUvVlnV6/JNzP2/J3SuEKP8jCnYL+LnX61pJ092zw/xTK04b01ae+yHEPTDYLaC1u1+CMfWsKVMtSSP9+78SMy1A69PgVQEAAABoLgR4NLo3k78qT+9CCLNssdpsFY7X8Vnx6tJ7PQP+3wxqXUdD2P6CePuL6ymmjPGH5n8X/PsX3V8oH9PHO0YSUpVvttdZF49263q9MmTvI3/lH7X3qCW1QaN79PgrXT0ip594zd5plq1nTOlnLt127uvM32QhvxYzI6Q2j/cDAAAAaMl4hB6NaG/B8fdSv6+4b7mdTbZVOd41laQSQujV7p4afQ2Gy7UK8IN8ezg7VGApnhVxd6Vw/mX6xh+ytgshcs2F76euHbN/TsOmdx+NZzt9yLOn3i+zWdrrQ+2v2Vtla2JJ6rtnv5t18k3Xp9tk+auM33rvvCe97MKmd4nG1I/Tfv4ifeO50uwGrBMAAABAk+EOPBqFTbbdvP/x9Tk7G/Ca/by7fNj16WD3AN/NI2p2Ri3u7V/v13t73qEqD2klzbHiJMf+H7K2u0maSUeezzbn1XwiZyrewNep3D7o+tRN+2buL4yvcrDZVqM1/zLKzr+U+NGyTo+/nPTZUwn/tS+n76HWv9Vp1j0hN9W/ZgAAAABNiTvwaBh5lqK9BcftUdYm2/r99UDDpnchxJ/5R4btfaxMNvtrvRv2yp5q/fCAq5wd9dV6b8s96Nj/Xur3o/bPdJbea/7jgZtKO7vdpGMDv1zZ7Zlp4Xcu7PhQ3DWfF1iKnKX3WtlbcPyn7D/mJLxVvhlesdU49djikyUpBZbi+l8fAAAAQJPhDjzqyyJbH49/8+2U1RbZKgnp7jY3RBva7ik4Vrer+Wt9zpvznR1NLc1anvzNlNAxi5M+rmu9lRlUum9iF2klp38XssrObyk7X9vLOnuePtoQHl+SXLGnzGYutJTEGMJjDOEj/K9amfbTq2e+iCs6Xd0MNXrJ313l9o+D82T5kpGlNnOPPyeZbGUBWp9/R0yY226y/fUEAAAAAC0ZAR719WLih28mf2Vvy0L+NG19ffYwD9T6fNn9hUlxz2WW5lY54GBhwtexL5XKZcuTvym/q1yJSpImBY/6LH29Va4+4rZy87khoF+epUglqVy/nK8SUrV7y7vWw7PjlLDbHj3+SqX+uOJEIcSf+Udu2De90FJS1amOalRJYkmq0Vbm2G+ylQkhcsz5TyX8VxbyU5H31mxSAAAAAM2G226ol7iiRMeb4fVZzi3BeLa7V4d/BA11NiBMF6iVNK9GTy8cuumX3q85DtBI6qMDvvyw69MdDeE1mbGVm68Qwlfj+Xj4RNcj+/p0fiNmZt1+nghy8/uk27P7+q+82qer49FIfYgQ4t4jL9YkvburtDpVFbvTO5oaNia5NKPaYa+fWVWTqwEAAABoXgR41F2pzTzu4Nwym7kBr2mVbdtyDz7f4YG2utaOR9WSamLwDfa2u0p7vV8fN5W20pieXtExHuHxJSknis9UPr2q/+DLfyxQVZfM27q3nhZ+Z0dDWE2+SCXX+vac1GaUWlL18oru69250lEftWd6WU6lR+urNCVsbA/PDqaqbqpXpBKqpdHTFnZ8qKqfGyr/vJJtzjtvLqh2agAAAADNiwCPujtQGH+iJKXBL1toKWml9T084NMXOvxriH9vf62Xvd9P6/VBl6eu8e1ePtJdpX2k7bhKpw/z7zP6wBNjDsx2vHKkPmSgX3e3i6+7S0K6J+Sm2e0myUI+by74JP1n14Xd3nqwEKKqp81lIYSPxsPFuaszNz9y/GWTrUwjqd/tOtdTbah49M2Urz5P+8X17HYl1pLdBcddj7mxVf/9A1Y+HjHBX+vdw6ujw/HKkT7QzbfB1wUEAAAA0OB4Bx51V77HeANSSaoBvt2EED4az/nt758v7rfKtviS5CKrsatHpEGtqzR+cceHDSrd22dX55oLI3TB1/r2XJL0qbOLJ5rOJRjP2tsaSfNZ9+fGBl3/XOL7byZ/5XpJdrWk+nfEhInBI4UQ44NHPHvqvTOm9ArHJSFEvqX4obZj00vPZ5flb88/KDu8fv92yrdqoZ7dbtKt+2YVWSs/Kv9B6o+O69s5/uHU5K3+HHNBD8+O23IPrMv+o7tnhwTj2WKL0cX4xyOqeXcAAAAAQEtAgEfd9fSKrrh7ed14qHXFVlP5R3eV1uvSu9NqSdXZo52z091U2gUdpy7oOLXIanRXaX03jxBCdraJW8U16iyyZUnSJ/sKTixJ+sTZxXUqtzc6/dtP49XXu5P9NXUhxKdp6y9N7xWvL38bu1gIEfvn5ENFCY4D3j+39vP0DTlVLbOfYDz7QMitLgK8SlLdETT0UOFJZwPK7S+IfzLhv4tOryzv0Uhqi1z11vFBWj+jtdRoK9Wr3Ku9MgAAAIBmxCP0qLsIXfBj4XfU5wr+Wm9ZyBXfyjZaS+edfMfFKefNBceKkxxfvLfK1jUZW0uspppvwb6v4MSrZ75wMcBkK5sV/2ZPr6jy9C6EOOg8QvtqvIQQp4yp44NHaFVV/DpmtJZWmd6FEOG61t9nbxNCOL6j7qkxPNPh/7p4tFuV8Wtccfn2cs5/N5HE4grpXQhRKb138ohwky6sHZBpzn0+8YN/HnnB6dUAAAAAtAwEeNTLa9HTV3Sec51vL3UtNxL3UOv+HTHhy+4vllhLK0Xub7I2JZScdTwlsyz39oNzA7bc0OWPCa22jnoj+cLa6VbZ9nj8m4Fbbrzr8NO1rd/ZRnTlCi0lj8e/WbEn2D2gypEqSXVr4KCHj70cvePOJxPeMdssjn8mGpXa2UTnzYWppiwhhOMPECMD+r2d/M2RosRLu53+TmG2WVw/FJFrLiyTL/kF5JuMTQdqcG8fAAAAQDMiwKNeVJJqStiYrVe9fWDAJx5qvevB7Q0hT7S7e2rYmLc6zcq8/udXoqe1N4Q6DjNZy+449KTjI9+Tjzy/JnOrvV1oKZlx4vUPU38UQixJ+uTVM19UG8XrvDf9D9k7Np3fU/5xTNB1jpeShHgletrm3L3vnP22/EF9q8Ou8l0N7assbHTQdeed3JkXQvySvTPb+dE6cHwDXwhxuKpn/gEAAAC0HLwDj4bRzaN9+vXr3k5Zvb/ghBDSltx99iXuVJJqmF/fgX49OhkixgZdX2nXt/b6kK6e7eMq31sWBwpPxhUlxnpFlfekmDI25OyqNOz+oy+9ffbbLPP5mlQoC6ESkq0Ob+zL8rOn3h/q39f+yUOld7yELMRnaev3VLU+vEHtXmaztNO1eaLd3ZnmvIMJl9zodlNpv41d/Fd+3NrM353NX2x1tQRdtdU7/nYR6h7k+LL9KeO5RGNqe30VP6kAAAAAaAkI8Ggwnmr97HaT7G2jrXRb7oFsc35f707RhnBnp0hC+qL7C1ftuq/U4Z321NKsigHe2bpxewqOVbXVedVsQpZcvTvu1MGiv1P3D9nbHQeohKrK9C6EKLGWCiFSSjOKraZnEt6teKitrvXanv8pshg/TVtf+6KEQa0rqbD+nxOSEEKSpPJV8UPdA/8T/ci4g/MqPSDw/Kn3FyT+b1bE3YujHq5DMQAAAAAaG4/Qo1HoVe4jA/pNDB7pIr3bdffsMDH4hkqdkpAqpnchRBePSGdBvVbL4NdtxfyKK7QfL05yHGATlZ+Wr6TUZn4q4b+VSvVQ6e458uK1ex5MNJ6rbaUaSTWpzSjXY4QQ/46YsP2qFXv6fXhTq2uiDeGD/Xt/2v352wKv+6DLUwFan0qDrbJtSdInX6ZvrPayAAAAAJoeAR7Nb377+3w0nhV7poffGeoeWLHHX+s9LfzOpq3rb7YKu6/7O+TeGjLaSiv1HC85U+Vuc0KIat/ZfyV6+mNt79Cp3FyM8dIYXomeNsCn2wun/vdT9h/xJclbzu8btufRV858HuTmd2frYYP9ejue9V2W04f5AQAAADQjHqFH84vUh/zV74PnT32wu+BYK63P5JAbp4SOcRz2cvSjYbrAl05/lGcuqnSoh1eHVlq/v/Ljimrwuri7Svts+//7KO2nnLJ8H61HYonj3e/KCq3FspAlIS1J+mSxw77xKkltc7LLekWSkGr1sIALHQ1t7T9n/NBr6YwTr8cVJWoljV7lXmAtrjhsdOC1QoiVaT99XyGT24TtifhlLurIKWvIBfMAAAAANBQCPFqEaEP4Z92fdz1GK2lmRdwtCzE7fnmlQ728Yj7qOl8W8h2Hnlqdsdn1dUYG9JsXec+8yHuEEOHbqvilwFGkPkQS0ubze+edfMcxhNtka7BbgH3RPrvWbv49vDpuzPmr4rAYj7bHi+1Lx1WxsFytJJSkPJXwzufpG1NNmWpJfUvgoPva3Px6yqodeYfK18DvaAh7NXp6Wmn2/1J/rHS6618RrvbpUp/aAAAAADQSAjwUZrBfb8db2SP8rxZCSEKaEX6X6wDf0yvq3S5z7e0ymzm1NKsmkx4vPjP6wBOR+hBnt9C1KvXMiPHfZf5eZC25zrfXwqgHvdSGgbunnDamlY+J0LW5GOCrSe81uVe/8PTH9oZZtv6YtX1d9vYKj/mLSW1Gvddl3sLTKxef/rjaDfYqitSHPHFxJUIAAAAALQoBHgpzlXfnaeF3vpG8qrzn5lYDJwSPsLcH+cZOD7+r4tFyOpXbF91fvDVwUHxJ8pz4t46XnAlzD2rjFlDDDP9D1na1pHZ21F3l9mr09Fejp5f3nDGlnyvNrjjmF4dt8BxNDL7hsfA7bto/M9dcWJOqysmX5v21WdtuzBjwYuL/an4FtaR+IuLuOZGTfS9djwAAAABAC0GAh/K8HjPjhoB+a7O2mWXLYL/eE4NHqqS/l2Oc3W7SOymryxxuO5tsZaeNqQcLT16z+1/2Xev+EkdrNa/V+YvuIwP6VerZnnvQcW+8avXxjunv0/WGgP71XAq+wFL8/rm1tTrFKltjvToeL07q6tHeS2Ooz+wAAAAAGgMBHop0Y6sBN7YaUOWhnflHHNO73YLTH32bubUOudo1SUhqoTLZyn7N2X3GlNbJo91Q/z7W6jaWq1KOOV8IsazTv48VJx0svLD5fKS+TbIpo9K27a6pJdWxqra7s4sxRMSXJDs+pT/h8DNCCB+N58vRj/4r9LbaFg8AAACgURHgcblxtl28EOK8uWB73sEGn1EW8rKUr7/M2JhVlmfv6e/T7e3OT0i133b+Ku8uQohWWt+9/T5an/NnfHFKe0PITa2uOVR4auS+aefNBTW8zsiAfr+d31PlIY2k/vPq95459d7ylK+rHJBvKZp6bEl7fegw/761LB8AAABAI2IfeFxu+vt01avc63MFvVrX16vTlNDbXPwW4Kg8vQshduYfWXL6k9qm9xsC+o0OHGRvqyXVza0GzowYf1vgdVpJ08c7xnWcloRU/h7BUP++JVZTmZMHDSyy9eO0n16JfuyWwIHOribL8qz4N2tZPgAAAIDGxR14XG7auLda1unxh479p7rV153u5Wa0mvYUHt9TeNxTrW/t5n/KmFqHMjY4XbKuinkDtN7z29//UNjtfxUcXZu1LbEk1V3t1t+n202tronQBdvHtNO3cTGdLGSNUNuETQixLe+A2ebquy9O+qSXV8wN/v3XZ++yXPKn9Hdth4oSSm1md5XW1ZcEAAAA0IQI8LgM/V/orQN8u32U+tMbKauc3Yh2kt4vSddFVmNRndK7ECLfUtTJI+J48Zlq51UJqY9353Ol2XNPvv168qryV9M/PvezXuX+v65PjQ8eIYSY0Hrkm8lfuXiB/+IPFrLr9C6ESC/NGbznoaoeEPi7NpssnzKe7eIR6fpSAAAAAJoMj9Dj8tTFI/I/0Y/80PPlcF1rx6OBbr4aVZV7wtXimXnXbEJ+MPR2Zw/h/7PNjUP9+7bTt3FXaW1C3pCz6z9Jn76W/GWlheWMttJ/HV2UUXZ+6ZnPrtvzYM2W36vRV6j28X6NpGqnc3XPHwAAAEATI8DjcjYyoF/CoG9ei5lRqX9J1COLOz5ct2u6Sdpe3tEaSe2uctOr3D3Vhmt8u3fxjHAc+WP2dmd3sCe2ueG3PstiPaOqzeRFVuNLiSufiF9eZDXWreC6uT90tEGta8oZAQAAALjGI/S4zGklzYzwu6IMYUuSPj1ZnBKpbzMzYsIdrYeeNxeYbZZ3zn6bbMqo1QVbufm4S1qLbLVc3BY+tTRLV9Wyeb+e3+3sIjGGcCHEH/mHajLjxvPOXqevqeH+V7koxlEHfej8yPvqOSkAAACAhkWAxxXh5lYDb27196LrbySvejLhvyVWkxBCLamtF6N4TZwrzT5Xml2x54wxvbb1bM872E7fxqCq/ha3VtIUWIod+4cHXHWiONkm21JLs6q9SI65IFzXuuY/VZwypk478eq3sYtrOB4AAABAE+ARelxxNuTsmnniDXt6F0JYZaunWt/Ns8NAvx7/aD2km2f7Jqjh0eOvfJ/1+6hW/V0Pk4Q0JvA6vUPOV0uqlV2fmdxmVAdDqK/Gs9rpjDbTc+0fUNfm7/t3mb/nWYpqPh4AAABAY+MOPK44X2X8VmmtuCKr8ZXox0YG9BNCrMncevvBuUIIF/vM1V++pejuw89t7rvsq4zfcs2FlY5KQvLX+sR4tD1edObrzE2Op08Lv2vo3kdOFCfXcLoArc8DxxbZN5mrIVnIKaYMX8/qfx0AAAAA0DQI8LjipJeer6Kz7EJnyt/PmTdWercrthpvPTDHMb0LIWQh55jz/sjLq9SvlTQdDWH/Cr2t1FZW8/TuJml25cfZZKfpXRLCX+uTY86v2Omu0nbQh67P3llsLent3SlSH1LD6QAAAAA0EgI8rjg9vaLWZe+o1NnLK9re6O7ZockqySjNqdV4g1oXd83nkpDuOvS065FBWr9SYS62lHT37Jhiysw2V/4toCJZiK6ekb/nHqjYOcS/t9/mEWWyRQghCenekJve74iNHGAAACAASURBVPKkSuKlGwAAAKDZ8M9xXHEej5hYaXP4+0JuKc/t1/v1Gu5/VXPUVT2bsMmyLIRo5ebreuSj4f/IG7yxZNjWAK2P6/RuVym9CyF+yd5lT+9CCFnIH55b92bKV3WqGgAAAEDDIMDjiuOn9dp59fsPhd0e6xV1rV/PNzv9+90uc8uPqiTV6thFs9tNijaEh+taayR17WeQXX68wEfjUdurXefby34P/PagwdKlT/irpL8/3hI4cG7kP4UQFtm6JXdftRN4aQyuZr3os7QNNSsYAAAAQKPgEXpcidq4t3q78xPOjnprPJZEPbIk6hEhxFW77t9TcKyWl7+YpSVJyJVXwgvXtck15xdaS/Iv2RzOxYJ5F/pD3Fu91XmWvT3Mv+9/oh+Zn/CuyVZmP7Si89wSmym9NKe3d8wg31j7sBKryVLVDnlqobJeXNBOJakebfuPRac/rvZbpV26eR4AAACAJkaAB1x5uv29Yw7MqcOJ73aZ+3bK6gOFJyv1W2RLobXEYbirBfM81fqn29/3cNi4irfKZ0XcPanNqN35xzzUuv4+3QzqKraUD9D6RBnanixJqdgZY4jY0OeN5SlfxxWdbqsLmho2NlIfsvLcTxU3t5ckyf6sfkV9fTq7KBIAAABAY+MResCV2wKvWx27qLd3jE7l5q5yq8EZF3LvIN/Ye0JurnSsk0fEudKsWhXgo/HY1e+DOe0mOz7oHuwWcGvgoKH+fatM73b/7TxbK/39O52nWv917Evhutb/iXp0Xa9X/tt5Ti+vaF+N5zexizroQ8vHzI6YpL703QGtSvNa9PRaVQ4AAACgYXEHHqjG7UGDbw8aLIQ4ZUydfPj5P/MPVxoQ69XxYGHCxU+SECLQzTfaEB5jCE8sSX377GqrbBNCDPTtMcCn2/HiMy7mUkmqivu9qSTVt7GLu3hE1rn4of59Dw349O2U1UmmtE4eEY+1vaPtpQv42Q3w6RZ3zReHihIKLMW9vWL8tF4jAq5+8NiSUyWpaknVxSPyy+4vspMcAAAA0LyqeFAWDWvTpk3Dhg0TQjz88MNvvfVWc5eD+vo6/bdHTizNKssTQqgl1eMRE6eF39l3533pZRf2hNNI6m9iF94WeJ3947nS7LiixBD3Vl08I/+X+uMDRxe6uPitgdfeH3LL8pSvz5jSO3u0mxd5zwCfbo39jVwwy5aKN/ABAAAANCP+aQ7Uzh3Bw24MvGZ73sFcc+HVPl3sT54fveaLt8+uPlx0KtQ98P9Cb614zzzEvVWIeyt7O8jd38WVJSHNbnf3IN/YMUHXNepXqDnSOwAAANBy8K9zoNY81fpRAf0r9vhpvZ6KvLfaE1tr/ZwdUkmqpyPvLV9AHgAAAAAqIcADTaeHV8d2+jZJxrSKnXcEDe3n23W4/1WxXlHNVRgAAACAlo8ADzQdncptVfcFdxx6MtmUIYSQhPRg2Ni3Os+SXG4jBwAAAACCAA80sat9uhy75svf8w5kl+Vd5d0lxiO8uSsCAAAAoAwEeKCpGdS6Sq/QAwAAAEC1VM1dAAAAAAAAqB4BHgAAAAAABSDAAwAAAACgAAR4AAAAAAAUgAAPAAAAAIACEOABAAAAAFAAAjwAAAAAAApAgAcAAAAAQAEI8AAAAAAAKAABHgAAAAAABSDAAwAAAACgAAR4AAAAAAAUgAAPAAAAAIACEOABAAAAAFAAAjwAAAAAAApAgAcAAAAAQAEI8AAAAAAAKAABHgAAAAAABSDAAwAAAACgAAR4AAAAAAAUgAAPAAAAAIACEOABAAAAAFAAAjwAAAAAAApAgAcAAAAAQAEI8AAAAAAAKAABHgAAAAAABSDAAwAAAACgAAR4AAAAAAAUgAAPAAAAAIACEOABAAAAAFAAAjwAAAAAAApAgAcAAAAAQAEI8AAAAAAAKAABHgAAAAAABSDAAwAAAACgAAR4AAAAAAAUgAAPAAAAAIACEOABAAAAAFAAAjwAAAAAAApAgAcAAAAAQAEunwCfmZm5fv36l1566fbbb4+IiJAu2rJlSw2vkJCQMG/evNjYWH9/f4PB0KFDh7vvvvuXX35pzKoBAAAAAKgRTXMX0DCWLl36xBNP1OcKy5Ytmz17tslkKu9JTExMTEz8/PPPx40b9+GHH3p5edW7TAAAAAAA6ugyCfAVg7cQwsvLy2Qymc3mGp6+fPnyadOm2duRkZEjRowwGAwHDhyw371fvXp1QUHBunXrtFptg1YNAAAAAEBNXSYB3tvbe8iQIb179+7Tp0+fPn2ioqIiIyPPnDlTk3Pj4+Nnzpxpb8+ZM2fhwoUq1YU3CzZv3jx27Nj8/PyNGze+/vrr9bzJDwAAAABAnV0mAX7atGnlt9Bra/78+RaLRQgxevToxYsXVzw0ZMiQd955Z+LEiUKIhQsXTp061dvbu/7VAgAAAABQW5fPInZ1U1BQ8N1339nbL7zwguOA8ePHd+7cWQiRl5e3du3aJi0OAAAAAICLrvQAv379+rKyMiFETExMbGys4wBJku666y57e82aNU1aHAAAAAAAF13pAX7fvn32xqBBg5yNufbaa+2N/fv3N0VNAAAAAAA4uNIDfFxcnL0RFRXlbEz5oaSkpOLi4qYoCwAAAACAS13pAT49Pd3eCAsLczYmNDRUkiQhhCzLmZmZTVQZAAAAAAAVXCar0NdZYWGhveHh4eFsjEql0ul0RqOx4nhHKSkpgwcPduy3nwgAAAAAQH1c6QG+PF27ubm5GFYe4EtKSpyNMZvNiYmJDVseAAAAAAB2V/oj9Hq93t6wr0XvjMlksjcMBkOj1wQAAAAAgIMrPcB7eXnZGy5Wp7PZbOUBvny8o/bt28tV+e233xq2ZgAAAADAFehKD/DBwcH2xtmzZ52NSU1NlWVZCCFJUlBQUBNVBgAAAABABVd6gO/SpYu9cfLkSWdjEhIS7I2IiAgXa90BAAAAANB4rvQA37t3b3tj+/btzsZs27bN3ujVq1dT1AQAAAAAgIMrPcCPGjXKvv78iRMnDh06VOWYVatW2Rtjx45tusoAAAAAAKjgSg/wPj4+o0ePtrefe+45xwGrVq06evRopZEAAAAAADSxKz3ACyEWLFig0WiEEGvWrHnyySdtNlv5oa1btz744IP29rx583x8fJqnRAAAAADAFU/T3AU0DLPZPGHChIo9WVlZ9sazzz4bGBhY3j916tQRI0ZUHBkTE7N06dIZM2YIIRYtWrRq1aoRI0YYDIYDBw5s2bLFvv780KFDZ86c2ehfAwAAAAAAJy6TAG+1WlevXl3lod9//73ix+HDh1cK8EKI6dOny7I8b948k8mUmJi4YsWKikfHjBmzcuVK+6vyAAAAAAA0Cx6hv2DGjBmHDh2aPXt29+7dfX199Xp9ZGTkhAkTfvrppzVr1nh7ezd3gQAAAACAK9plcgdep9PZn3Wvj6ioqCVLlixZsqRBSgIAAAAAoAFxBx4AAAAAAAUgwAMAAAAAoAAEeAAAAAAAFIAADwAAAACAAhDgAQAAAABQAAI8AAAAAAAKQIAHAAAAAEABCPAAAAAAACgAAR4AAAAAAAUgwAMAAAAAoAAEeAAAAAAAFIAADwAAAACAAhDgAQAAAABQAAI8AAAAAAAKQIAHAAAAAEABCPAAAAAAACgAAR4AAAAAAAUgwAMAAAAAoAAEeAAAAAAAFIAADwAAAACAAhDgAQAAAABQAAI8AAAAAAAKQIAHAAAAAEABCPAAAAAAACgAAR4AAAAAAAUgwAMAAAAAoAAEeAAAAAAAFIAADwAAAACAAhDgAQAAAABQAAI8AAAAAAAKQIAHAAAAAEABCPAAAAAAACgAAR4AAAAAAAUgwAMAAAAAoAAEeAAAAAAAFIAADwAAAACAAhDgAQAAAABQAAI8AAAAAAAKQIAHAAAAAEABCPAAAAAAACgAAR4AAAAAAAUgwAMAAAAAoAAEeAAAAAAAFIAADwAAAACAAhDgAQAAAABQAAI8AAAAAAAKQIAHAAAAAEABCPAAAAAAACgAAR4AAAAAAAUgwAMAAAAAoAAEeAAAAAAAFIAADwAAAACAAhDgAQAAAABQAAI8AAAAAAAKQIAHAAAAAEABCPAAAAAAACgAAR4AAAAAAAUgwAMAAAAAoAAEeAAAAAAAFIAADwAAAACAAhDgAQAAAABQAAI8AAAAAAAKQIAHAAAAAEABCPAAAAAAACgAAR4AAAAAAAUgwAMAAAAAoAAEeAAAAAAAFIAADwAAAACAAhDgAQAAAABQAAI8AAAAAAAKQIAHAAAAAEABCPAAAAAAACgAAR4AAAAAAAUgwAMAAAAAoAAEeAAAAAAAFIAADwAAAACAAhDgAQAAAABQAAI8AAAAAAAKQIAHAAAAAKC+EhIS5s2bFxsb6+/vbzAYOnTocPfdd//yyy8NOIWmAa8FAAAAAEDTkHPP2xITRH6eXGqSPL0kvwBVx2ih0zVLMcuWLZs9e7bJZCrvSUxMTExM/Pzzz8eNG/fhhx96eXnVfxYCPAAAAABAOWTZduSgZfNGOTWl8iGNRtWpq2bkTVLrNk1Z0fLly6dNm2ZvR0ZGjhgxwmAwHDhwYMuWLUKI1atXFxQUrFu3TqvV1nMiAjwAAAAAQBnk4mLLZ/+znTpZ1TEhLBbbkYNlRw+rBw/XjLxZSFITlBQfHz9z5kx7e86cOQsXLlSpLryrvnnz5rFjx+bn52/cuPH1119/4okn6jkX78ADAAAAABRAzj1vXr606vQuhChP6zabddMG82cfCputCaqaP3++xWIRQowePXrx4sXl6V0IMWTIkHfeecfeXrhwYUFBQT3nIsADAAAAAFq8slLzynfl8zk1HG47fMDy0/eNWpEQoqCg4LvvvrO3X3jhBccB48eP79y5sxAiLy9v7dq19ZyOAA8AAAAAaOksv6yT087V6hTrts22hPhGqsdu/fr1ZWVlQoiYmJjY2FjHAZIk3XXXXfb2mjVr6jkdAR4AAAAA0KLJueetf26rw4mW9T80eDEV7du3z94YNGiQszHXXnutvbF///56TkeABwAAAAC0aLb9e4TVWocT5ZQzcnrt7tvXSlxcnL0RFRXlbEz5oaSkpOLi4vpMR4AHAAAAALRotmOH637u0SMNWEkl6enp9kZYWJizMaGhoZIkCSFkWc7MzKzPdAR4AAAAAECLZsvMqPO5cj3OrVZhYaG94eHh4WyMSqXS6XSVxtcNAR4AAAAA0IKZy4TJVOez5cL8BqylEqPRaG+4ubm5GFYe4EtKSuozHQEeAAAAANCCqdRCkqof5oxa03ClVKbX6+0N+1r0zpgu/gBhMBjqMx0BHgAAAADQgqnVksHpA+rVknx8GrCWSry8vOwNF6vT2Wy28gBfPr5uCPAAAAAAgBZNahtRj3PbNVwhlQUHB9sbZ8+edTYmNTVVlmUhhCRJQUFB9ZmOAA8AAAAAaNFUXXvU8UxJUnXp1qC1XKJLly72xsmTJ52NSUhIsDciIiJcrHVXEwR4AAAAAECLpu7ZR/LyrtOJfSXPej217lrv3r3tje3btzsbs23bNnujV69e9ZyOAA8AAAAAaNnc3NQjb67LWTfU/qzaGDVqlH39+RMnThw6dKjKMatWrbI3xo4dW8/pCPAAAAAAgJZOffUAde+ra3GCJGnvnCT5+TdaRUII4ePjM3r0aHv7ueeecxywatWqo0ePVhpZZwR4AAAAAIACaMaNV/Wo2VPoarVm7F2q7j0buSIhhFiwYIFGoxFCrFmz5sknn7TZbOWHtm7d+uCDD9rb8+bN86n3eviNuCEeAAAAAAANRqPRTrzXGhZu+XW9KCt1NkpqFaQZN17VvmPTFBUTE7N06dIZM2YIIRYtWrRq1aoRI0YYDIYDBw5s2bLFvv780KFDZ86cWf+5CPAAAAAAAIWQJPX1w1R9rrbu2Go7fFDOyvj7kEqliuyg6tlH3aefUKubsqjp06fLsjxv3jyTyZSYmLhixYqKR8eMGbNy5Ur7q/L1RIAHAAAAACiJ5OmlueEWccMtcmGByM+TS02Sp5fk6y/c3ZurpBkzZtx8883vv//+zz//nJKSUlpaGhwc3L9//8mTJ994440NNQsBHgAAAACgSJKXt/Dylpq7DLuoqKglS5YsWbKk8aZgETsAAAAAABSAAA8AAAAAgAIQ4AEAAAAAUAACPAAAAAAACkCABwAAAABAAQjwAAAAAAAoAAEeAAAAAAAFIMADAAAAAKAABHgAAAAAABSAAA8AAAAAgAIQ4AEAAAAAUAACPAAAAAAACkCABwAAAABAAQjwAAAAAAAoAAEeAAAAAAAFIMADAAAAAKAABHgAAAAAABRA09wFAAAAAACgYJmZmfv27dt7UXJysr1/8+bNgwcPbsCJCPAAAAAAAKWRbcbMPUVnN1uKz1nL8jX6IDefDl4Ro7ReEU1cyNKlS5944ommmYsADwAAAABQDNlmzo17L2vPInPRWcejhjYDWw94ySP0+iarx2QyVfzo5eVlMpnMZnNjzEWABwAAAAAoQ1lBUvK6Mabsg84GlKTtOP3tYL+u/wq5frmkdmuCkry9vYcMGdK7d+8+ffr06dMnKioqMjLyzJkzjTEXAR4AAAAAoACl5+NOfzvUYswUshCSq5G5ce+V5Se0G/2zpHZv7KqmTZs2bdq0xp7FjlXoAQAAAAAtndWUc+bH0RZjphDVpHe74rObUzdPbeyqmhgBHgAAAADQ0qXvmFOWn1irU/KOrSxM+rGR6mkWBHgAAAAAQItWmnsi79hHdTgx4495QsgNXU6zIcADAAAAAFq0/BOfybK1Dieaco4YM/c1eD3NhQAPAAAAAGjRCurxJPzl9BQ9AR4AAAAA0KKV5Z2sy2myEEKU5cY3bDHNiAAPAAAAAGi5bOYim7moLmdKQghhLklr2HqaEQEeAAAAANBySWqdkOoeXVUajwYspnkR4AEAAAAALZek0mj0QXU+XesZ0oDFNC8CPAAAAACgRTO0GVj3c0OubcBKmhcBHgAAAADQonm3v61uJ0oqrVfETQ1bTDMiwAMAAAAAWjSfqDvdvNvV4US/rg+odf4NXU6zIcADAAAAAFo0Se3e+poltT1LrfMPuvqZxqinuRDgAQAAAAAtnU/UnQE9Z1z4IFc/XlJp2o5apTEEN2pVTYwADwAAAABQgOBBS/17PCLEhQ3eXVBpPdqO+tKz7fAmqKopaZq7AAAAAAAAqidJ6pDrlxuCrkr/Y66lJN3ZMENw/5Ah/9W1im2aqsxm84QJEyr2ZGVl2RvPPvtsYGBgef/UqVNHjBhRn7kI8AAAAAAAxfDtfI93x3G5ce8XnFpTkrZDlq32fpWbt1fEKJ/oid7tR1d/j77hWK3W1atXV3no999/r/hx+PDhBHgAAAAAwBVEpfUM6DkjoOcM2Wa2lGRYTec1htYaQ+vmrqvREeABAAAAAIokqbRazzCtZ1gz1qDT6WS5BqvqNQQWsQMAAAAAQAEI8AAAAAAAKAABHgAAAAAABSDAAwAAAACgAAR4AAAAAAAUgAAPAAAAAIACEOABAAAAAFAAAjwAAAAAAApAgAcAAAAAQAEI8AAAAAAAKAABHgAAAAAABSDAAwAAAACgAAR4AAAAAAAUgAAPAAAAAIACaJq7AAAAoCjZJrEpTWSaRJBeDGsj9GrxV7Y4XyqC9eLqVkLDvQEAABoLAV7MmjXrlVdecT0mJibm+PHjTVMPAAAtV2Kh+M9hUWa78HHDWaGShEW+8PHHFDG3h/DWNld1AABc3gjwAACgxj459Xd6F0LYhFUu3dz95TyP1Nb5nbum3OL/paeYEtN89QEAcDkjwP+tX79+YWFhVR4KDQ1t4mIAAGhxymwipbhSn1p2G3b4SYu6VGvV2SSr8XCC3thB6PkHBgDgChIfH//zzz///vvvBw8eTEtLs1gsfn5+Xbp0GTJkyH333ecsZtYB/3/924wZM8aPH9/cVQAA0EKVqWWNJDu+4y4JSWvVCSFUslpf7CM+ShAPdWr68gAAVxSL1ZiS8eu5rK3FpnOlZXl6XZCPR4eINjcG+fURQmqyMn777bc5c+bs3bu3Un9GRkZGRsbmzZsXLFjw9NNPP/3005LUAFUR4AEAQPUOFp+/8+iWjwK8B2Tqqhm6O1tMNgtP3oQHADQKs6Vo/4mlB+JfLbMUVjq0K+4ZX6/o/t1e6hg2rmli/LZt28rTuyRJnTp1CgsLc3d3T0pKiouLk2W5rKzsmWeeOXv27IoVK+o/HUvFAgCAaphl2x1Ht8QbC/b7l9XohExTI1cEALhC5eQf/mJD97+OPu+Y3u3yCuPX/3nHuh1jzZaipilJkqSRI0d+8skn58+fP3r06IYNG3744YfDhw8fPXp00KBB9jHvvvvuDz/8UP+5CPAAAKAaR4rzThoLhBBD0qq7/W732SnHt+UBAKinjPO7Vm8aWFCcVO3I0+e+/3bL9c5CfgMaNGjQgQMHfvnll0mTJvn6+lY81KlTpw0bNsTGxto/vvXWW/WfjgD/txUrVvTs2dPHx0ev14eFhY0cOXLJkiU5OTnNXRcAAM0s22wSQkiy6FBUswfjTxeJ1+JEkblxywIAXEmKjak/7Rhb80yelbtv467JQsjVD62H4cOH9+jRw9lRvV7/5JNP2ts7d+6s/3QE+L9t2bLl4MGDBQUFJpMpNTV148aNc+fODQ8Pf+ONN5q7NAAAmlNPT3+NpJIlkehZ40yeVyb28SM4AKDBbD84q9iUVqtTTp/7/mTKV41UTw117drV3igoKLDZbK4HV4tF7P4WGRkZFRXl5eVVUFBw+PDh9PR0IURJScmMGTNOnz79+uuvuz7daDTu2LHDsf/AgQONUi4AAE0lUKubHx777Jn9yzvnL98ZeMkxH61o5y1sNnE4t/JpvAkPAGgg2XkHTqasqsOJO4881THsDklqtlvXmZmZ9karVq1UqvqWQYAXnTp1euutt8aMGRMSElKxf/PmzdOnTz98+LAQ4o033ujfv7/rTebS0tJGjBjRuLUCANBMnomI7ebh+6n/qbc1pfftddcbhXBXi2FtxJgIoZHElvQqAnyIoTkqBQBchuKTv6jbw/D5RafSz+9sE3BNg5dUQ6tXr7Y3hg4dWv+rSbLcuK8EKFpJScnQoUN37dolhGjfvv3Jkydd/GSSmJjYoUMHF1d7+OGHG2TdAgAAml9+mfB2+3uDHqNFPHtAZFe45R6sF8/2FO7q5igOAHC5+WJD95z8I3U7t2/np/p3W9Cw9dTQsWPHevXqVVpaKoTYvn37wIED63lB7sC7YjAYPvzww27dutlstsTExD179lx99dXOBnt7e0+ZMsWx/9y5cz/++GNjlgkAQJPzcbvko14jZnUTX50WcXlCJUQ3P3FnJOkdANBQ8osS63HuqQaspOaKi4snTpxoT++TJ0+uf3oXBPhqde7cuU+fPrt37xZC7Ny500WAb9Wq1YoVKxz7N23aRIAHAFz+gnTi0c4XHm+UqhkLAEDNlVkKLdaSOp9eYkpvwGJqyGq1Tpw40b4gWkxMzNtvv90gl2UV+urFxMTYGxkZGc1bCQAALZ1EegcANDCt2iBJdX+qy03r3YDF1ITNZrv33nvXrl0rhAgNDV23bp2np2eDXJkADwAAAABouSRJbdAF1/l0D31oAxZTLavV+s9//vPTTz8VQoSEhGzevNn1Wmm10jCP0O/Zs2fdunVJSUkmk6lNmzbXXnvtyJEjPTw8qj0xIyPj+uuvt7ePHz/eIMU0uBMnTtgbrVu3bt5KAAAAAOAKFBp4XXzyF3U7NyxwcIPW4orFYpk8efKXX34pLqb3qKioBrx+fQP8qVOnpkyZsmnTpoqdr732mp+f39y5c2fOnKnVal2cbjaby+Nxy3T8+PG9e/fa2/369WveYgAAAADgCtQ+dGzdArxarQsPHtXg9VTJbDaPHz/+22+/FUKEhoY2eHoX9XyE/ujRowMHDqyU3u1yc3PnzJkzYMCAU6eaZ8W/GiouLnZx1Gg03nfffTabTQgRHh5+1VVXNVVdAAAAAIAL2oeO9fPqVIcTYzs+1jTvwJeWlt5+++329N62bdutW7c2eHoX9QnwJpNp3LhxldZ1q7RN+t69e/v27bt9+/Y6z9LYFixYcNNNN61evdoxyW/atKlfv347d+60f3zppZdcbAIPAAAAAGgkKkkzqOertV0o1UMf0qfTvEYqqSKj0Th69Gj77mMRERFbt25twPfeK6p7In3zzTfL31oPCQn54IMPsrKyLBZLcnLysmXLOnbsaD+Ul5d3ww03bNiwoQGKbQSyLP/888//+Mc/fHx8OnfuPGLEiLFjxw4fPrx169bDhg07fPiwfdhjjz02adKk5i0VAAAAAK5YEcE39uv6fM3Hq9W6m65Z4+7m13gl2RUXF9988832zNuuXbstW7ZERkY20lx1fwf+nXfesTciIiJ27NgRGnphZb+2bds++uijU6ZMmT9//ssvvyzLcklJyejRo7/++utbb721AUpuHFar9fjx444L6Xl5eS1atOiRRx5plqoAAAAAAHZXdXlaCLEr7lkhZNcjdW4BowZ83dr/6sYuqaio6Kabbtq2bZsQon379ps3bw4PD2+86eoY4OPj45OSkuztFStWlKf3cm5ubkuW/D979x0fZZE+AHze7X032U3vnYSE0BJ6JzRRqigKB5xyKlhBTw/LeeedP8WOhyeiNIVDEWkq1ZAQCDUkIb33utne2/v+/tiwLLubTbIptOf717vzzsw7G8onzzszz3w4duzYFStWaLVag8GwZMmSffv2LV26tC/D7XfvvPPOlClTsrKycnJyKisr29radDodm80WiUQjRoyYMWPGihUreLzBPjYQAAAAAAB0C8dNBGEhkxl3eiAAgEGDpSS87es16nz+Bpmqy2zoEYGPTBr+OY89UNPg9jZs2GCN3hFC/v7+GzZs47m+xQAAIABJREFUcFN5y5YtgYGBfXmchwH8tWvXrBdhYWGzZ8/uqtqiRYvS09PnzZsnlUqtGfl27dp1V61FZ7FYc+fOnTt37p0eCAAAAAAA6Cm1tuFc3kt1Lb/hhNnXa/Sk4V/4C8fe6UEBAAZJWMC8EP9ZlQ0HqpsONYkzdAYxQoiEUbjssDD/ebGhTwzmfwhKpdJ2nZ2d7b7yv/71rzsTwLe3t1svRo0a5b7mmDFjMjIy0tLS2traLBbLqlWrDAbDU0895dlzAQAAAADAA85i0f964eEOeb71Y5v0ytGsOY+n5Q7ObBsA4G5AwiixoctjQ5cjhCy4wWhSMmhCDLv/k457+A3VarX1gsvldls5KSnp7NmzAQEBCCEcx9euXWvbPw8AAAAAAECvNIrP2qJ3K6NJUVKz406NBwBwZ5FJdCbd505F7/v37yd6bMgQT07Cs+fhl7TF7RKJpCf14+PjMzIyrKsFCIJYt27dli1bPHs0AAAAAAB4kMlVFc6FbnbDAgDAfcPDAD4kJMR6UVVV1cMmsbGxmZmZwcHB1o8vvfTSJ5984tnTAQAAAADAA8uLG+uqMG7wRwIAAIPMwwB+2LBh1ovS0tKOjo4etoqOjs7IyLAF/6+++uoHH3zg2QAAAAAAAMCDic0KwZx+ia1rO2kwye/IeAAAYNB4GMBHRUVZ97QTBHHs2LFeNczMzAwLC7N+3Lp1q2cDAAAAAAAADyCjSXHq0uMEwh3K26VXM6+vvyNDAgCAQeNhAI9h2Jw5c6zXO3fu7FXbiIiIzMzMyMhIzx4NAAAAAAAeTHpDx+7fwyWKQpd3q5p+wXHTIA8JAAAGk+eZ+pYuXWq9yMrKsh0L30NhYWGZmZkxMTEePx0AAAAAADxosgv/ZjB2uU7eYtEbTYrBHA8AAAwyzwP42bNn+/v7W6/ffffd3jYPDg7OzMyMj4/3eAAAAAAAAOCBUt142M1dOlWg0jUM2mAAAGDwUTxuSSaTCwsLdTodQgjDMA96CAgIOHfu3KVLlzweAwAAAAAAeECYLTqD0d0BxgaT/MfTo4J8JpvMGpNZ5S8cnzr0XS4rdNBGCAAAA83zAB4hJBQK+/h4kUg0f/78PnYCAAAAAADue1JlMYGI7moRTeJM65VMVVbb8tvyWfkshv9Ajw0AAAaH50voAQAAAAAAGAQyVenlwrdvVHzZ24Y6Q/uNyl63AgCAu1afZuAH2uuvv37w4EGEUGVl5Z0eCwAAAAAAuAMqGvafvvInj9PLi+V5tmujWXW99IP61pMEIkL9Zo0a8jcalddPwwQAgMFwVwfwbW1tVVVVd3oUAAAAAADgzjCZ1WdznunL4XAcZpD1AifMR8/NbpVctH4Uy643tJ1ZMv0CmUTrh4ECAMCggCX0AAAAAADgLtUhzzOalH3pITywM91SVeNBW/Ru1S67VtnwU186BwCAQXZXz8ADAAAAAIAHkM7QXl7/P42+hUym97gRhlyluAvwHm+96LBbS2/TIc+LC1vh4SgBAGDQQQAPAAAAAADuIi2S7F+zHjKY5NaPJIyCE+YetHMRvQv5SQy6yHrNYgQ4V2AxXRQCAMBdCwJ4AAAAAABwFzl9eaUtekcI4YSZTKJaPNoGL+InXS/7qKHtFEEQvt6jqRSOyay23aVS2JGBC/phxAAAMFgggAcAAAAAAHcLpaZWqal2KGQxAiOCHimq/sZiMfSqt7L6fah+n/W6sf0PIT9Jb+jQ6FsQQiyG37RR3/A50f0ybAAAGBwQwAMAAAAAgLuHxbkIw0iTh28ZPeTNmuYjOoO4tvm3VulF52rdkigK0lK/twbtIsEwCpnV18ECAABCbW1tGRkZly9fzs/Pr66uFovFer2ew+EEBgaOGjVq6dKl8+fPJ5PJ/fIsCOABAAAAAMDdoqHtjHNhoGgiQojF8Bsa+ZeqxoOXpG+5bOvFHSJTlbrvX6K4AVnrALg/tBtlx8TnM2W5jYZ2lVnrR/MOZ/rPE42f7j2aMbjHQ06YMMH5+HOFQqFQKEpKSn744Yfk5OTvv/8+KSmp78+CAB4AAAAAANwtaluOOxeqdA2ldXviQldgGOlG5X+cK1Cp3EnJn7EZQcfOz3XfP4Pu0z8DBQDcOW1G6T+qvvu26ajJKcPl1oaDfjTvdyL/vDZ4ARUb7GjXx8cnMjJSKBRSqVSJRFJQUKBQKBBC+fn5kydPzs7Ojo+P7+MjIIAHAAAAAAB3C/skczZN7RlN7RlVjb88NOGQRtfkXMGbG58Q8RRCKDnm5fyKLzoz0mNkDMMI/Nbv92QSPSJg/kANHQAwKM7L8xfnvyE2yruq0GaUri/9eH/bmYPD/s+HJhiEIa1ZsyYhIWHMmDGBgYH25Waz+cCBA88//7xUKpXL5evXr09PT+/jsyCABwAAAAAAd4sA0fjG9j9c3qppPlLV+It9gnobP++x1otJwz+LDV3e2J5OwihhAXM75Dcyr6+zNqFR+VNHfuXF6+v0FwDgDjotuTI/71VjD46lyJLljb+69mLqdhF1wGP4N99802U5hUJZvny5SCSaNWsWQigjI6Otrc3Pz68vz4IAHgAAAAAA3C1Gxv21suFAV1vZmzqyDK6m3W5UflndeDAhau2ouNf9vFP9vFOt5d68oWH+c9qkVxAi/LzH0GleAzh0AMAAq9Q2PlbwlhE3IUQghPWk/qP5b54Z9SUZIw3C8LqSlpbG5/MVCgVBELW1tX0M4O/kNwEAAAAAAMAelcJ5LC1nwrCPfATJznfpVC6JTHXVjlDrm64UvZuZ+/ytIsJS3XS4oOq/Wn2rv2gCRO8A3OteKf9cZlIhhHoSvVtlyK7vav5t4IbUE2az2WTqXDLAYvX18AsI4AEAAAAAwF2EQmaNiHt1ZuoPJNJtsTqGkUL95zJpQjdti2u+0+iaEUJGk+LAH2N+z150qfDNM1dX7z0e1yHPH9hxAwAG0iVF4a/iCx40/HvVdjPh4nzKQbNt2zatVosQ8vX1TUhI6GNvEMADAAAAAIC7i94obRKf9eIOwW4ufMUw0sjYVwOE4wmim7ZSZTFC6MKNv7bLcmyFGn3L6SsrB2y8AIAB92OrizMme6LJIM6S5fXvYLqF47hUKs3MzHz66adfeOEFa+G///3vvp8GD3vgAQAAAADAXYLIr9iSU/p/Wn2b4w0Cz6v4gsuJ0upb3HfBY0cgV+fJSxQFGl0zmxnoqlH3cNyk0taxmYEUcl9XwAIAPHBCcqkvbad5j+rHwXTljTfe+PDDD53LmUzm119//ac//anvj4AAHgAAAAAA3BXyyj87n7+xq7sW3JCV+yLudOyzvQDReD4n0lrZ+W6LJDs6eGnvx0VcK3n/Wsn7ZosWw0iBoknBfmn+3mNC/Gb2visAgIdqdd28vHOjRtfcjyPprdWrV3/yySfe3t790hsE8AAAAAAA4M5rbD+bXfC6+zouw3IbPid63vhD1uxWgaJJFQ37HSqcuPhoZNCiOeN+ImG9+B24oPKrS4VvWa8JAm8SZzaJMxFCof5z5k846rBRHwAwEFRmrR43etzczaHx/Ss1NfWpp55CCJlMJrFYnJOT097evmvXrkuXLn3xxRfWw+T6qJ8DeIvFghDq+8p+q2eeeWbmTHi1CQAAAABwn9MbpScvPYbj7mbXb8IQcrEP3puX+FjaNexmgqeJyR83d5zTOE27VTcdyiv/dGTcX3s+tsLqb1yW17eeyCn7MCX+rZ53BQDwDJvMoGIUk9sFOG4IqJz+HU9XFi9evHjxYttHi8Vy6NChF154obS0dN68eV9++eVzzz3Xx0f0QxI7g8Hw1VdfzZkzRyQSUalUKpUqEolmz569detWg8HdW9JujRs3bsWKFStWrOj7IAEAAAAAwN1DrW08kD7mq4P0rT/T9p8eXl7/o84g7rYVCaMMCXe9iZREIm37hfP1IfbRrDkyVRmbGfTk7JLk2Jeca9a1HO/VUFXa2q5uldV97/JtAgCgf5EwUgDd3QkU7oXQ+3T0usfIZPLSpUszMzNZLJbFYnnxxReLi4v72GdfA/jc3Ny4uLj169efPHlSIpEQBEEQhEQiOXXq1PPPPx8bG5uXN9gZ/wAAAAAAwN3MbNbuPRnfJrmC40aCMHXI88/nu4i0nWBjk96fmbIzLXVPiN9Mxs3z5GhUHp0q6JDfwAkzjpvqW08ePTfbYJLTqLzIwEXOvZgsml6N1pvX5bFPclW5bXU9AGBATfcefUfa9l1sbOyaNWsQQmazefv27X3srU8BfFlZ2ZQpU+rq6rqqUF9fP3ny5LKysr48BQAAAAAA3E8uFm4ymdX2JThuct+ERuEtnX5hZNxrCGFxYSsXTD799IKOpxdInpxdPC7xfYPptg2uKm1dVeNBhJCPYIRz0vhA0cRejXZ0/JvWffUu5ZR+oDO096pDAIAHFvtO9awhl8KaJUzt17H02siRI60X+fn5feyqTwH86tWrVSqV7SOTyYyPj4+Pj2cymbZClUplfd8AAAAAAAAAQqhVerm3TZJjX/IXjnMoZNC8vXjxCk2Vc325qgwhRKPyJo/YYjtMHiHE50SnJLzTq0eHB8x/aMIhH68RLu8SBN4h7+tv5ACAbs33mTCSF+dBw1fDnmSRGf0+nl4xmTrfUZrNHm7jt/E8gL9w4cKlS51n8fn4+Ozbt08ulxcXFxcXF8tksr1794pEIuvdixcvZmdn93GgAAAAAADg/sBmBPSqvjd/qJuoW8CJdVHI7fxFPyHiqUenXxoW/UJs6PIJyR8/npZHpwp69XSEkMEol6vKu7p7vXTzj6dHnry0XCy73tueAQA9hCHsi7hXKFjv0qVHs4I3hC0foCH1XFZWlvUiODi4j115HsAfOHDAesHhcLKyspYvX06j0awldDr9iSeeyMzMZLPZDpUBAAAAAMADLjF6Xa/qq7UNbdIrXd2NDnmUzQyyL+GywqKCbiWC9vVOmTxiy6wx+0bEbqRS2L0dbVN7+pmra0zmLnfON7SfEctzKxr2//RHqvWEOQDAQJgoSP4i7pWe1+dR2EeHf8QhM7uv2gfdJm4/f/78/v2dp1r2/SQ5zwP4K1c6/xt9/vnn4+JcLGZISEhYv3699frq1asePwgAAAAAANxPgkSTw/xn97y+0aQ8kjlTpiq9WUCU1//vaNacn/5Izch51mzWLph8Mth3OgmjkDBKiF/aI5NP0GleFou+pHZndsEbBVVfGYwyj0ebXfBGV6nmHQ6BJwjLhfxXPX4QAKBb60KWfB3/OhXr/jT0UIZf5uj/xrPDB3pImzZtWrZs2bFjx3Q6ncMtiUSyefPmOXPmWE9bj4iIWLZsWR8f5/k58NXV1daLBQsWdFVnwYIFmzdvtq8MAAAAAAAeZGaL9uf0CR3y3h1UZLboTlxctnzWDYTQ5cJ3rpb8y1reLr1a2fjz47PyFk75w4IbEMLIJBpCSKtvPXh2okLduT3+ctHfF04+IxIkezBgpabWuZDBEI1P+iD96tMO5R2KfJ2xQyy7jgjc1zvFliofANBfngleOJwb80rZ5xcVhS4rkDHSmsD5/45+1pfmNQjjsVgsBw4cOHDgAIVCiYmJCQoK4nA4er2+vr6+rKzMGrojhAQCwf79+1ksx7SaveV5AK9QKKwXkZGRXdWJioqyXsjl8q7qAAAAAACAB0dO6Qe9jd6tJIqC74/HmMwq7e1Z3/VGycWCTWmpe8gkuq3wXN5LtugdIaQ3dJy5uvrxtFyHPs0WrVJTy2WFUimcrp7LZgY7n1GfHP3SkNA/ZV5/3mLR25dTyewfjsdaJ/xpVN7kEV8OCXN9cD0AwGNj+EMvpH6TLs051J6RIctt1LcrzRo/mncEM2CeaPwy/xmxrNBBG4wtJjebzSUlJSUlJc51Jk+e/PXXX8fHx/f9cZ4H8Hp95/9Wbt4i2PbAOy8nAAAAAAAAD6BmcZbHbRXqSpflZXXfW3DD9FHf0Kh8a0lT+1mHOh3yfL1RYpsSxwlz9o3Xb1R+ieMmDCMnRj4zcfinOG4ymhQOO+pHx79x4uJj9iUUMjM5+gUSiRoZuLCiYb/9LZNFjeOdWaaNJuXZa2t9BCOE/CRPvzEAwDUMYTO8R8+4owe8W73//vvLly8/derUhQsXSktLm5qaNBoNnU7n8/mxsbEpKSmPPvpoamq/nWPneQAPAAAAAABAb1mXuHeLzQzU6Jp73m1lw08kjDJrzF7rR4LAnaoQRdXbDUaZF29IbMjya6Xv55V/erOypaDqq9rW31SaOoQQlcIZm/h+cswL1rvRwcvGJlVeLfyHhTBaBzZv/GHrm4KpI7/SGyUNbaetNUWC4Q6LCyy4sab5GATwANzfkpKSkpKSNm7cOAjPggAeAAAAAAAMnhC/tPq2U91UwrBpo77+9fyCrrLHuVTZ8NP00dspZBZCKMh3alXjQfu7JIx8seBv1utrJe+bzGqH5tboHSFkMqvP572IYdiw6OetJaOHbBoZ+5pCU8Wi+9HtdtXSaV4LJp+SKApV2loBN66s7gfn3QHOy+8BAMBjnmehBwAAAAAAoLeGRKzmdpsXmiBYjMDR8Zt61TNOmG2T9pOHf8FhhdhuYRgZJyy2jwp1pdbQ5u75CF0qeNO+hESienGH0F3lxBLyE8MD5gs4Mb5eLlbz+nmn9OpbAACAG/0wA3/mzBkGg+Hylm2fPELoxIkT7vuZM2dO3wcDAAAAAADuWgRhOZG9VOUqr7uDM5dXTkv5NtBncnXjLyaLVqYsbZfddiwxhxGg1rfYl1ApHB47wnrNZgY9ObukrG6PVFnCpIsuF/3doX8MIxF2Ib0zo1mpN3Qw6KKefC+r8ICHQv1m2a8vCBRNig7p66lRAABg0w8B/KJFi3pSbe7cue4rEEQvlkgBAAAAAIB7TmP72SZxZk9qSlUlhzOmJUWvS0l4m80MMpjkZ6/9pbLxAEKITKIlx7wc5Dvl2Pn5yO4XyMjAhRhGtn2kUtiJUc8hhHSGducAnkpiG3Gl2yFg9W1n8is+k6nKeOyI4TEvDwn/E0KYuwYY6aGJxwoq/1PXepwgiFC/tGExL5J6cGA1AAD0EPyHAgAAAAAABolUWdzzyhbcmFf+eVH19gWTz/gLx84Z95PO0K7SNgg4MTQq71LhW+j26Z+y+h/iI/4c7DvNoR8m3ZfDDFbrGu0LaTRBRPACqbxIoa7gc6JV2nq9UWJfQcCJOXV5ufW6Q5535upqnaEdIUyuLuexI+PD17AYfs5jJpNow2M3DI/d0POvCQAAPQcBPAAAAAAAGCQ8dlhvm5jMmvRrTz8xuxAhxKT7Mum+1vLall+dK18seOPRGZcdCvMrPneI3hFCam19We33Ak7M6vkNNCpfpak/kD5Gq2+13uWywgwmmUOTCwVvoJvJ7XNKP1g09ayPYES3428SZ+ZXfKHW1gu4caOGvC7kD+u2CQAAdMXzAH7nzp39OA4AAAAAAHDfC/KdzmNHKDU1vWolVRbZH+FuZTBKXdZ0KMEJ86XCt7rqWa6uuFr83oTkj7ns0DXzmxrb06XKYgqFKVEU3qjY4ljb7mg6o0lx9traZTOvuR95RcP+k5c6p/HbZTmVjQcWT830F45z3woAALrieQC/evXq/hsGAAAAAAC4/9Eo3IcmHPnj6p/bZd2EvvYwjETCqA6Fft5jVdoGh0L7zPNWCnWVyaxx03mL5ILtKRbckFv+sdqpW5fE8lyjWUWjcN3Uycp7xf4jjpsu3HhtybTzPekfAACcwTFyAAAAAABg8Aj5SctmXh0R91rPm/gLx9GoPLmq/HLR3zNzny+u+daCGyckf0wi0x1qxoWucChpaDvjvnMKmW29kCgKj19c2sPoHSGEEEayy5nnTKNrtq3JtxHLrvfqcHsAALAHe+ABAAAAAMBgwAmzQl1FpwpYDL9xif+WKovqWn7vthWT5jNp+OeVjT+fvvykBTdaC/MrtiyZfuGJWTeOZc1XqCsQQhhGSox6btSQN+zbVjUePJf7vPv+wwPmWS/K6/daLPquqpFJNNvTrQJEEyhklpue6TQvEkbBCfNtX4fu4z6V/f2qQmu+ojByyNhUbzqfApOIAHjozgfwEolk3759O3bsyM3NvdNjAQAAAAAAA6Ksfu/5vFd0BjFCKMhn6oyU7x6e+FuTOPN8/gax7HpXrTCE6Yzin86kkkgUHDfZyiWKgqvF/5ww7KOVc8uVmlq1rsGLO4RJ93FoXlC11f2oooKXJMe8ZDKrr5dtLqre7qbmmMR/FVV/o1BXWj9ymMEzRn/nvnMKmRkeOL+66bB9odGkOpQxNTHq2ZiQxx6cSP6NCsXHtSoLgRBCPjTS3iTvNCHjTg8KgHvSHQvgLRbLqVOndu7ceeTIEaPR2H0DAAAAAABwb2oWnztzZRVBWKwfm8QZv2cveXTG5SCfKY9MOr7jWKDtlgOic7U5YR+93+yk8zx5Hjucxw532VyhrupqSCQSdfSQN714QxTqmtNXnmyTXumqJp3mlRL/1vDYDckxL1Y2/ixXlfPZkVHBS6kUdldNbKaN+sZglNmGihAymGRN4swmcaZG1/yAnDb3c5vuwxqV7aPYiD9xQ1o20d+bCvPwAPTaHQjgKyoqdu7cuWfPnqampsF/OgAAAAAAGGSldbsdQvQOeV679GqAaIJCXeUyeudzotyE3wghslNaOwdGkwLDuvxdF8dNV4rfRQhhiEwg168PqGTW5JFb48NXWafKySR6XOiT7h/qgEn3WTQ1o0Oe/8e1NWLZbatNLxa+mRT9PJlE61WH96JjYp1DSYcJz5Yb5/t4PgnfoLeckuiNODHJi57IoYqNeI3OHMWiCOGlALjfDV4Ar1arDxw4sGPHjvPnXSTe5PP5gzYSAAAAAAAwmJSaOufC01f+tHDKGfvZaRsG3cdkVrvvM9hvppu7BpP8x9OjlJrqbsfWVfSOEDJZtGevrRVwogNEEztLzJqeTLw7EAmSNboWh0KLRS9XlQn5Sb3t7Z6jMLtI2ic3486FPbS7WftcsUyHEwghEoaGsimFajOBEAlDqwPZ/40X0EgPyt4E8AAajHdUWVlZa9as8ff3//Of/+wQvTMYjMWLF//8889tbW2DMBIAAAAAADD4hPyhzoVKTfXJS8tdpmQ3GCQcZrBDoX1M5i8cNzp+k5snXi/d3JPovVs4Yc6v+MJs0Z7P3/jNYf62Q5zvj8dUNvzksjJB4EXV2w/8kbL794iTlx5XaW+9tmAzA53ruyy8/6TyHVcZYK4Ke6haZ372ZvSOEMIJVKDufEOAE2hHkyY6q7VI7bjhAoD7xgDOwDc1Ne3evXvnzp2VlZUOt8hk8vTp05944onFixfzeLyBGwMAAAAAALjjkmNeKandbTQpHMrbpJdHxr2OEOYQxhMIZ9J9MIxsv7qez43VGTsMBilCSCzLuV72UUr8W9Zbje1n61tPIEQE+80M9ZuFEFFat7u/Bi9RFB2/uLSu5bj1o0JdeeLS4w9TuWH+cx1qpuesLanZYb1WaWqrmw8/ObvUuj8/LvRJh1x9Yf5zGTRhfw3ybvZSKGdvi7bYLqh+NZwby/IwDMmQGvS4u3P4GgyWudc78sf5ecFyenA/6v8A3mAwHDlyZOfOnadOncJx12tjmpubfX19+/3RAAAAAADgLsRjhy+ZlnUgfZzZrHG4xWEFRgYtcEjVjhAymTUTkjefz3vVFtvLVeW2uxbceLnwbRE/KSJwwfn8jXnln1rLr5d9NDTyL/7CsRpdc38NXqYqkalKbi8j8so/cwjg1doGW/TeOUiL4dTlJ5ZOz0YIJce8rNLWF1RutZ4qF+KXNiNlJ06Ya5qPypQlXFZoZNBiDxbn3xPYZOzyGN8t9eoLMoPCQrQbLN81adKlho3hnOX+7s7hc0lrcRe9WzXoLYfadX8Ouj9/nuAB158BfG5u7o4dO/bt2yeVSh1uBQQEPPLII9u2bbN+hOgdAAAAAOCBIuQnhQc85LD4nEyiefMSxwx9zzmA9+LFN4vPu1xgb1PZ+DODJrRF71ZF1d/IlCVdNbHy9RrVLsvpzfAd2b9NsGoUpztXkygKrBcYRpo0/PPR8ZtkylI2M4jPidIbJT+eHiVR3LBW4DA3LZh8yosX35dR3bU4ZGxTBHc/k7z8RmeYIDUZn7gh1ViIp3sZZo8T0BwXbLhSoTXbfzQRRIcRD6CTe/UsAPqivr4+MTFRpeo8giErK2vixIl977YfFpZIJJItW7YMHz585MiR//nPf+yjdxaL9eSTT548ebKhoeFf//pX358FAAAAAADuUWOHvkelcG4rSfw3lcIW8odGBD5iX06lsIfHvOwcJDvQ6dubxOecyzX6bqbf27s+ed6KTGIghBDWZS40ATfWocRlxnuCuG05KpPuG+gzmc+JQghl5b1ii94RQmpd45mrq92P6l7390pltyXdGsWjvRDK6bbaEHbnIQUaC7G+RM75ozkws8U3o/m/Dd0kRwT3kFKt4oOGgtkFp5JyjoRf+Tkl99dlJRm72iolJsOdHhpCCD399NO26L0feT4Db7FYTp48uXPnzqNHjzoc5E4ikaZNm7Zy5colS5ZwON3/AwMAAAAAAPc9ATf2sbTrOSXvi+V5bEZAQuTTUUGLEUIIYWmp318pfre8/n8Gk9zfe8y4pA+8ePE8dqRUWeSmQ1/v0STMxZwqhxni/gg69zO4bEbA6vn1MlX5vpMucu9ZMekio0lJo97K5RQR+AiGMOL2nkX8xK56aGw741DSJr1qMMroNC+LRV9U82277BqL7hsb+oRIMNztd7k3GHGiUmd2KGw2WKQmvLcHwn8xRDBTyDgm1qktxP4W7e1/lgRCmB+NtNiXaf28vkS2u1lrvRYb8XUlcj6F9ERAr5fug7tKhU75t5qcXzrq7P/06/Tqa6qOA+JaDpm6MXjoa8GJbPIdODTd6ptvvjl9+jSGYRQKxWTqz6yKnn+l0NDQ5mb5IXaKAAAgAElEQVTHt5tDhw5duXLlk08+GRzsmDgUAAAAAAA84AScmBkpO20fG9pO55R+KFeX89gR3twhXtwhRpPCmzfUmvgtOebF2pZjXXXFZYUOj91YXPOt862RQ14Xy3OMJk/mvjCMPHXU1xhG8ebF02kCg1Huslp5/f865PnLZl6lkDtDQZWmlsHw1enb7LuakdplLj0L7jxJSFhwg9GkPJA+1rYLILf80xmjvxsSvsqD73JXoZEwfxq52XDboX18CklA8WRF8MM+jId9GAih0x36DpP9MgcMIaTGCTNBIISpzMT3LVqHtlsb1BDA39OOShpWlJ5TWbqMitUW0z/q8g511B0ZOiOccQemk+vr61999VWE0LPPPvvLL7/074Frni+ht4/e/fz8Xn755ZycnMLCwtdffx2idwAAAAAA4F5N89Ej52Y3tv+h1jY0i88VVn/TJM4Qy3MLqr766UyK3igJ8Zvp553i0IrNCPAXjhseu2HZzGsSRcG1kvcdKjDpojD/2Tje5enuLnnxhoQFzEuMevaxmddurufHIoIWuGkiVRbfqNyKEDKalMey5v3v1DD76N0K6/qX7QDRJIcSATeWxfC/WvKe/R5+grBk5q43mnq91Pwu9JTTdvc1Qaw+Htm+xtUWeo2ZuKY0IoRqdGbnjPVXFMZM2V2xxBp44OeO2kVF6W6id5sbGtn4vN8aDY6JMweBdfF8SEjIhx9+2O+d98Me+KFDhx46dOizzz4bOXJk33sDAAAAAAD3MbWusaHtjFRZfLFgU1dL2dW6RmtqunkTjogEybZyP+8xy2cXLp2ePTH5k4Kqrw5lTHU+mk5vlEkVxWaL47yrPS473P4jhpH0+o4WcZZSU4t1rsknzuW+WFb7vfvv0i67hhA6l/diXetx57sEYWmRXOiq7aThnzPpt/I6U8isGaO/Qwi1dDg2MZk1Ynk3m/bvCe9E8V4K5VAxDCFExtCzIewPYvh97PNf0bwQRpdriqNZFIrTCwIzgaZdFWfLjbaPe1u0r5TJ369RVWkdF/mDu0q+Rrqq9DzefRLDTi1G3YKidCPh+mS0AbJ9+/bTp08jhLZt28blcvu9/37YFVBUVDR+/Pi4uDjr4vnw8PC+9wkAAAAAAO4zBGHJzH2hqHrbzdRu7uZerXnm2IyAx2bmNLanK9RVAm5ckM8UDCMhhGTKkqvF/3TZkE4VqHT17kei0tT6eacq1JUGk4JCZpnMKp2xAyFU33qiXXrl8bS8qqZfblR+2e03YtJEBIFXN/7SVQUSiWa90OiaGtvTzRZ9oM9khIja5l8tuGFmyk6JskiqLOKxwhMinuKwQhBCFDLDuZ/OpHr3OAqGPh8i+FcMv1ZnDmNQuM6xde/RSNi6EPbfKm57j8OlYKN5NIQQi4y9EMr5rM6WuI6w/q0jEHq5TH5ljK/WQky7Jr6i6Azm/1ml3JvkvcSP2feBgYHwUuUVLd67lyzX1ZKvmktfDkoYoCE5aGhosC6eX7Fixdy5c7ut7wHPA/i//OUv+/fvVyo71/OUlZW99dZbb7/99qRJk1auXPnoo4/y+X19owYAAAAAAO4b18s2F1b9167AfSY5f4SQUlOtUFfzOdEhfmn2d1skF4kuZtUYNK9LBZu6HUyb9OryWXl6o+xQxlT7cr1ReqNqa7M4s9seEMIigxaZLVqj2XViczKZESiahBAqq/v+bM6z1kUB1hcQtsEnRPx5Zsou+1ahfrMb28/al7AY/vbLEO51HDKWyKH2Y4cbwjgnOvS2VfF0ErY9wcvrZmK8D2L4mTL9daU16rv1yqBUbUYIvV+jskXvCCEDTjxdJJstYnDI/fByAfSvdHlLpqLVg4b/rr/xXEAcnTQYhwg+/fTTSqXS19f3888/H6BHeL6Eftu2ba2trXv27Jk2bRp284wNgiDOnTu3du1aPz+/ZcuWHTt2rH9z7gEAAAAAgHuRxaLPr9jS8/qVjT9/fyJ2z+9RR86l7fk98tfzD18v/fBiwaaKhh8JwkIm07tqKFdXiuV5DoWu9qITLR0XFOoK5x7aZVfbpdecy4N9Z7BuLnonkxkThm0O8ZtJItG8nI6UQwiRSbSpI7/iskKVmur0nL/YlvQTBG7/6qG4ZkdFw4/2DYfHbQwPeMi+hMnwVWpqXHzVB5XMhOvstrbTSFj6aJ8DycLXwrkfxPALx/s95s+yvztL5GJG3ZuKIYQypY6b4eVmPFdpdK4P7rifO+o8a9hh0p+VexL599b27dtPnTqFENqyZYtQKBygp/RpCT2TyVy5cuXKlStramp27dq1e/fuurrOH6vBYDhw4MCBAwdEItFjjz22cuXKqKio/hgwAAAAAAC495zNeUard/M7NEalsEzmW+mmTGa1QnUruq5t+bW25Vfrda7X6FmpP1DITLNF191jMYQIL148jxVR1/q7wz0Sic5jhzm3kSlLccJxmS6ZRJs/8ShB4K2SS2aLRuQ1srzuhx3HArT6VgZNZH1Q5yMxLDHyueGxG6znvTe2n7VY9G6G2NB2JibksVujwihTR32978RQo7lzoatEfuNY1rzHZ+XRqYLuvu99LlNmeKFEXqA2kTA0S8j4Kl4QwaQghEgY8qGRzssNOUrTF/XqlQGsd6J47Juz6FGuNsmvCmRZGzrD7ApPSvTpEgMFQ/N9mOMEtF/F+uMdehwRad6MRX5MmKYfTKdkTX1o2zzHO6gfB+PMtnj+kUceeeyxx7qt77H+ORkvIiLiH//4x7vvvnvmzJmdO3ceOnRIr+/8f6qjo2Pr1q1bt24NC3Px/yMAAAAAALjvKTU1pXV73FYhTGYNmcK0mLuNyVG77FpR7fapI/+bnrMWx90v9iSWz7oh5CfVNB91CODJJHqw71Q2I1DIT5QoCu3LXb5oGJP4nvXEuBC/mQihrLxX8is6l8jqjR0IITYjiMX0E3BiRsRu9LVLnm/qYoH9rSE6vSyoqN9vi96tVNq62uZjcWEr7QtbJNklNd9p9K0ifvLw2FeYdB/3D7rntBospyQGtQUfJ6CP4FLLteb51zvUFgIhhBPoRIf+4VzJ1bG+TBJ2XWmandNhwAmEUIvBsrlWVa+3/G+YN0KoVGN+vtTxLMC5IsY/ovkIoWne9HO3Z6T3ppJGcDszF6wplO1q7nyp9H81qhFc6nVV59+3rxs0y/1Z+4Z5D+D3B3YIhBoN7jJTuldv6OafYd+tXbtWqVTy+fz//ve/3dfug37IQm+DYVhaWtq+fftaWlq2bt06evRo+7u2yXmE0NatW8VicT8+GgAAAAAA3LWkyqKeVOtJ9G6VV/bp+RuvxoevolHdJ13CKht/vlbyPpPuOyz6BdsWaDKJPmXkf3jsSDKZMW/8oWDf6dZyLitsRspOgnDcnE8mM0bEvnrr6RWf26J3G42+KSnqudlj9/vefvSdv3Cc++8S5DPVoUShqXKuJldX2n8sqd15MH1icc2Oupbfc0r/b9/JoWpdo/sH3VsOtetiL7SuKpSuL5GPuti2vkS+u0ljjd5titSms1IDQujTOpXh9vPi9rdq514XF6hN/65W3rx1q0I0k/JMsezZYlkChzJBQLOVM0nYzkQv69T9kXadLXq3NrZF71b/a9UeE7tbWwH6kcpiMvTybEh7HaaBPTjw22+/PXnyJELoo48+CgwMHNBn9c8MvAOBQLBu3bp169YVFhZ+9913e/fudQjXn3/++ZdffnnmzJlPPPHEwoULByK9PgAAAAAAuEtwWeH92yGBCL2ho6j6Wz4n2vkkOfuKN5PVYyNiNyybeaWpPYNCYYX6zbaub8cJswU3jB+2mc0IxAmjwSjvkOfx2OEOe86DfKZak88hhFolF8/nbXD5sLK6HxIinnYo9PNOTYx67vbsfbdEBC5wmFdHCHlxhzjX9ObF264tuOFc7ov2EanOIL5Y8Le01G7OvRs49XrL4XadzISn8mlzRIw+ri1vM1pWF8pU5s4vSCD0VYN6rF2kbVOhNSOESjUuMpOf6DBkSNv9abYJy1uD+rKhcz52W6NGQMEwDJERFsMi/zRMlMjtjI96clZ8lszwsE8vDggwE8hEEEyXC/eBW1wylYaRPD4QTkTtMmtG3zU0NGzcuBEhNG3atLVr1w7cg6wGJIC3SUxM/OyzzzZv3nzs2LGdO3eeOHHCbO7812U2m0+cOHHixAkmkzl//nxrJD+ggwEAAAAAAHeENy8hQDi+RZLd7z0rbp+X7hqRW/4Jg+49asgmhboyt/wTuaqcSmFLFDeUmlqEEIMuEnBiW2+OEMNItlRzDLpoyohbR8pdKnzLzfH1CKF26dWG9j8wjBzmP1fIT0QITR35VYjvjNqWX80WfbDvdC9eQl3Lr2aLPshncmTQQufj9OLCVlwv+0iju7Xj15uXEBH4iO2jVFHkvDK/TXK5Zz+K/neoXbeiQKq9OT0+R8Q4NkLkwSFxBEL1OguXgmXLjUqzY6imtbj4scezKQihSCY5R+l8E+lxQumqlT25mUAImRFRojFPutpWMzlAQCFdUhgPtXc/u07vcSjearC8UqY41K4z4sQIHvXTOMEUL3qx2nRFaaRjGJOMTAQ2ikeNZA5sdHbvwhAKprOr9SrPmofSOf07HnvWxfMsFmv79u0D9xSbwfgrQqVSFy9evHjx4tbW1t27d+/atau0tNR2V6fTWdPdOa9WAgAAAAAA9wEMI80e9+PZa3+paz2OEKJT+WxmkExdQXS9gx3DSFQKh4TIepOsv4ZxseBNuaqyvOF/zlnl9IaOVkOH7SNB4Ey6b1jAXG9ufELkWgbt1lZnpaa6q/5FguQjWbMaWk/ffNzfxiW9PzLurwihqOAlUcFLbDUDRRPcjJNBEy6ccuZ8/sam9rPWFwETkj+27sC3orhKwt/VbgKlpqaweptaWy/gxCZFr2PeTKTfXxRm/M+FMvvo+kSH/os61cbw3q2xPSbWry+RNegtCKF4josgJYhObtRbpKZbgX0qnzbNm16gNg3n0Q6263BXwUSv3iPIzcSzRfLXIjhTroqNLruzgyHEICGVmbAeaH9ZYdxSr67XWeLYlFfDuUPYt76CmUCL8iSXbp5Xd11pmnGt42EfxpF2nf0zyBh6JYz7USwcxe1amlfgtpYyj9v272BsDh48aF08/89//nNwsrZjdyRszs7O3rFjx08//aRS3XqJcr8G8Onp6TNmzEAIrVu3buvWrXd6OAAAAAAAd4zeKNEZOvicKBJGMVv0P/8xpkNxo7tGmPsT4wfOirnlAk6MQ+GRc7Ma2k47VyaTGX6C1GbJOftCDCM9NjNHJBju2QAIwoJhJPspeo2uOTN3fU3zUcJpLfGYof9MSXjbobBZfO5I1mzbCws6zWvp9Ite3DjPxuNSutQw45pjcqs5IsbxkaKed5KrMo273H7bPnanP/ZP4vjTvBkby+QX5EYGCVvgy/hrOPfFUrl1GzyGEJ2E6Z2ibjYZo5IwuamnS69FNNJEAf1wuy0dA2H9+Vvz3p+R6M23P8GfTv5pmHeHCV+SJ7HdoZOw86k+o3mda/6zZIbJV3ua/+uHJO8nA1jd13vwnJE1pxWc8qChkEpvGrNsgM6B//zzz1955ZVeNXnppZf6ckp8fyax67nx48d/++23ra2tu3btmjJlCobBPhAAAAAAgPsfgyb04saRMApCiEJmLJl+weHMc1fu2ByPweg4+V9W94NMWeJYDyNFBi2cM/ZHh+gdIUQQeGN7uscDwDCyffSOE+bjF5dWNx12jt4jgxYmRPzZuYf0nLX2yw0MRllW7osej8clk+MkHIEQMnU3fe1gd5PGIQudwx97MpcqpJJqdeaDyULNjCDF9MA9id5/q1CcvXmQO4GQHicCaI5BmsZCWKP3KCZlinf3G6FxRBSq7ReGdP78v03wPj5SdGO83zL/26LrVoPl8RvSF0rl9uM14MSGslupGawb9XvoUHtPUzk+aGZ6BU7i+3nQcFPIsAGK3u+IO7nLgsVirVq1atWqVVVVVbt27bqDIwEAAAAAAAPNYtE3tJ0uqvlOrWvw4g4ZNeQNIT9p6qhv9p4YYjL3emsrRqIggiAI14mpuawQKoUrVRZ7PFoKmSXkJ9mXlNX9cPqKY8I5b17C/Im/89hhFQ0/uuynu4PueqFDntcquehQiGEkKoVb03y0uukwnxM9efgXYQHzrLf0hg65qtyhfqvkIkHgtpx8fTeaR2ORMbsl9BhCqCehsr1avYs/x5fDOFoLoTITCgt+qkO/ulCGEPKmknYnes8U0pVm4niH41YIOhmb7OV4MpxVjd58cpQo7kKr+03xU70YchNe6RRypwnpCKF4NlVncXx70mxwMfgcpREnOs+Zj2X3IuaS9HixwAPoi6gxE/J+0/UmHf1wjvf6QBdZIftLQkLCqlWr3FT48ccfrSesz50719fXFyGUmpralyfeFWkSoqKi3nvvvTs9CgAAAAAAMCCUmuqM6+sa2k7bpo7FsutVjT8vmpp5uegdD6J3hBDCcQwjOcdi/sJxqQl/D/ab0dj2x9GsOQ53SSQKjrueDrVPXIcQmjT8cwqZaV8hp/T/HJpQKex5Ew7x2GEIIRbD9dxgoM/kbr+KUlNd2fizUl1DEBYeOzLAZ0KgaJKLamoX2+8JArfl4VeoK3/PXrx0xkUfwQiEEJnMcPhStsJuh9RzQippa7xgbZHMtrZ8DJ/2Wi83wCewKUecCpf4MTuM+Ic16kuKWwG51IQvzJXgiECu1mY06M0lE/y2NahfLnM8mwAnUJnWvNSP9WOr1rYw3lk0izqMQ0mX3vYKIE3ICGZ0TuEqzD1aXOBFIdky3I3k0gJopBZjjyLzVJ6LZPvAagTHe0fcxCdKMnu4wMOPxjycMH1Ap99nzZo1a9YsNxVOnDhhDeA3bdo0ceLEvj/xrgjgAQAAAADA/cpk1hzLekimKnUot+DGjJxnerAH3jUC4bbQlEphz59wzIsXTyEzbbncQv1nRwYtqm46ZGtCIlFmjN5ZXPNdkzjDWsJmBtJpXrjFGOQ7LSlqXXn93g55PovhnxDxlEPgLZZdd148bzJrfjiRMDJ2w/hhm/28U3nscGtOe5uIwIXdngNf1Xjw1JUVDnn14sJWpKXucQgyvexOkuuKBTcUV387ZeRWhBCVwgkUTWoSZ9pXCPOf220nvbU6kD2aR/uxVScz4WP4tOUBrN6moF8XwtnWqLFPUDfDm54pNb5V6eKMQEvXuyosBPqgRiWguH5D4UcjbY7lHW3X6vAux/d5nUo+PfBDA/+fVUqNhUAIPezD+HborSyGY/k0lzP8Dhb7db79+bpB87cKhdwpqb5LQhrp9Qg4YNudx30iqBhpVVmWxtLNxoShLMGRoTPCGAOYf/6OgAAeAAAAAAAMoIa2087Ru5VM5WFOaQcms6a0drevMJVJ9w3zn0ulsK3lc8cdKK7ZUdHwo94gFnoNHzf03xxWcFzYilbJJbm6nMeOCBBOsJ+OFgmSu/oKR7PmEi7jRsJyvewjX++U6OBH54z7+ffshWpto/UOlcJNjulmw7nRpPzj2lPOWfHL6n4I8pnmsK1dyE8MD5hf2/Kr+z7tj9abkbLjyLlZCnWV9aOv16hJwz3PnuVGIoeaGE31uHkwg5yR4vNGueK83MghY0v8mBvCODHnWz3oKkNqeDeK51zuSyPJTPhD1yU6t6G0ESferlS+F817MZRTrjEH0Mk+tNteB/wtkvtzm65a1030mCE1NOoteSrTuhJZz/MBHBku9KbemSRl95AlorBEtuD16pwjknqXFVgkysvBCX8LSeKQPf87edfyPIA/fPhwP44DIQTnwAMAAAAA3H/cHdXef4mMS+p2l9TtRgixGIEpCW9yWWF+3ilMuu/QyLVDI9c6VPYXjvUXju155+dyX+xqs71VTfPR6OBHmXSR0XTrOHKTWXU8e/HyWTc4rJCuGorlubYF8A4a2k455aXDZo354XLRO2V1P+iN0q765LEj7K4jn5hdVNvym0pT58WNC/Wf07/r5/tREof6m13i+gypoWdr1R1hGJriTX/Yh3FMfOu1CI2E7R8mfKJA2mbsfvv0J7WqEx36S2N8h3Gp79eo9jRrtRY8hUfbHMuPYlEEFFLuON/Rl9oqtO66KlCbwrJaJnnRe/AlOtfzPxXMniDoXe6AB1Yck3946PQCjexQR32GoqXJoJWZjX40ZjSDO9c7eKEo1JfKuNNjHCieB/CLFi3qx3Gg+/cYOQAAAACAB5mg60PLLJbulyL3llbfnHl9PUKIQmZNSP4oKWqdtdxkVlMp7hbTGkxysSyHRKL5eo2yP3TdaFZ1u1JAb5DWt50qqdllH8Bb+6xuPjIs+vmum3a9Ghx38cOhUfmThn8xafgXR7Pm1LeedNmwsHpbVePP44Z9mBDxFEKITKJHBS12P/67kIjm4YuGGd50DKEfk4Wf1qoOtOkUZiKFR/1siKBKa251yjbnRyO1udqaXqQ2ba5RnejQX1V2Ht7eoNf91qE7PtLnx1ZtvspUpev+RQBOoPMyYw+G3Pke64rc2GKwBNDvn3zpAy2J7ZXE9noHuV44c7+CJfQAAAAAAGAAhfrPEgmSO+T5vWl06xBwKpkV4jerurnXaz/NFu253Bd9BCPlqrLLRX9XaetoVH5i1LNjEt4lkx1n50pqd2XlvWQNv9nMwJiQx40mJZ0miA5e6uM1ikJmmi1aN89ql109em62y1tqbYObhj6CkVQK12UaPzYj0E3DtNTvf8mYKusizb7OKEm/9rTZrB0W84KbTvRG6eXCt2tbfrPg+iCfaeOS3refvbchCItSU2M0q7y58c4/un6nx4lvGzVXlUYhldTblOxTvel/DecihJgk7M1I3puRt9bS5ypdHAfAppA2BrC/qFebnaYStzWq22+P7Q04mpXT4VzTDUtvKheoTX8plh0bIeq+Krh3tLZ6shPEDQjgAQAAAADAACKT6PMn/no+f2Ndy284bqLTvLV6d7/R0qneaWN2y1RlMmUpjx0RH7GmuOZb5wCehJFxAkeIIJPpXc3kE4Qlp/SDmubOBOdGk+J66Ycms3rKiP/YV2uXXTt7bS1OdO5q1uia88o/tV7nln0yafhnEYEPd3VKnPUL6gziru46nEXngEblshi+CrWLAN71lvubmHSf8Un/99uFBW7qZN/4a2L0cyTM9S/8OG769fxDrZJL1o8VDftbJdmPp+XRaV721Trk+WeurrK+f2HQhJNGfBEX+qSbh/aR0oyPvdxeounFwelWyRzqu9G8Bb7MrrZljOZRqRjmcGp9tdbsQye9FMb5pNbxj6Dd1cx8r6J3D5yWGIw4QSP1394ScN/phwDez89vxYoVc+bMoVDgdQAAAAAAAHDEYQbPGfsjQeAEYTl95U8VDftdVhsSvjrUb1ao/2wGzTs8YL6t3IvrIvv6yPhNo+L+arboLhZsKq75tqtHt3Sccygpqto2Ydhm+0Xy1U2HbdG7EyL7xl+XpV1T65paOs5bi4J9p8dHrKlt/lVnEEsUhTpDe1dP9xGMiA55tKu7CCGFusqWYc6BSlvnpiFCKDxgfohfWkPb6a4qmHH93hNDgnymjk/6kEEXOtytbztpi95vPrG+uOa7EXGv2kqMZtXv2QttqfX1RskfV1bz2VG9yiDgoEFvkZvxWBaF7ipMfa9a5UH0jhBCGFroy3Rz359Ofi+a90aFfcYBAiHsn1VKrfuj4QeRESf0EMADt/oh5G5ra/vkk0/27t27YsWK1atXDx06tO99AgAAAACA+wyGkTCM5CMY7jKA5zCDJyV/6jD9axXqP5vHjlRqbp2CTqNw48NWUSkcKoUzMu61qsYDhi5SwRmMzueBmxXqKvuJca2+zc2wLbhRrixfMu1cS0d2ef1ek1kjEgwP9p0RF7ritwsLXEbvGEbmsSPC/OemJrxDJrlLS6bRt3R1q6H1VG7Zx/bhtNNTSPMnHrtR8WVRzXfyLvL8W18QlNV9P3/iryF+afa3pK6W30uUhfYfW8RZDgfj4YS5vH6fZwF8jc68plCWKTMghPgU0gcx/GdD2A51zvfghDaXtHj3Qfi6EM7tATyGELp7oneEUCKHyuviDDwArDz/+3Ho0KFHHnnENuve2tr68ccfJyYmpqSkbN26VSrtMjEmAAAAAAB4YCVFrxdwYx0KhfykeRMOu4zeEUI0Cnf+xGOBoknWj168+IcmHuVzohBCEsWNg2cndhW9I4QI5LgQGsPIfE6UBTfaEsv7eo10P2YSiWY0KTOuryuo+m9p3Z7z+Rv2Ho9raP+jqzRydJrXzJRdPE7EubyXsm+84WbLgJCfhGGuk5bhhPnCjb82tp/tqq3BKMu+8UZRzXZ1d3P1Ftz4W/ZCta7RvpDLCnOuyWOF2390aHKz0N2ufoSQziAurd2dX/GF/Qy/mUBL8yWZN+NzhRlfVyI70eF4fh6D7OHkczij+4lJLgUboBRxWH9MmdNJ2H8TXP8TAMDG8xn4hQsXLly4sL29/Ycffti1a1dBQYG1/Nq1a9euXdu4cePDDz+8evXqOXPmkMmQShEAAAAAACCEkMGkMJjkto9UCnfu+IOhfjPdnynnzUtYPO2cwSjDCROT7msr/+Pqn93sP3cp2G/6kXOz2iSXSSRqeODDk5I/jQ9fU1D1tURxw2V9GpUXIBx3sfBN+wpGs+r3CwtdJopHCOkNHb+cnWTbxJ5b9tGkEVuGRa93rkmnCkbHv3m1+J9dDJaoaT4c7DvN+QaOm45mzWmTXnH3Ve2YzdrqpsP2+fBD/WdzWCH2OfaoFHZM6HL7VkL+MOeuXBba1LeeOHlpue2PODb0ibTU7zGMVKA2Xb89jRyB0K5m7RzRbVnxZgkZGdLbfqoYhnqy8fwRnx5l13stnLuhTN59vd7wppLIGBK72jPfE8O41HAGJZJFXh/CiWbBlmTQDfK7777bl/ZsNo5Q7wAAACAASURBVHvcuHHPPffcww8/TKPRKisrdTodQshisRQXF+/bt2/79u1tbW1BQUE+Pj79M+R7TU1NzZ49exBCKSkpDz300J0eDgAAAADAnfS/08kaXZPtI44b26RXg32nMWhC6xHlam1DWf3e+raTOG6wTrPbUMhMKuXWomujSXEu7+XeDkCtqVdp6wiE44RZqiwqr9/bKrkoFCT5eaeQMDKfE0WnemkNnXPmVAp7ZsouX+/R2Tdec3hTgOM9OSHMiqhvPREZtJDF8He+F+w7lceJNBjlFlxvMqsd7go40VQKKyvvlcuFb18t+seVkn8UV2/X6Fv0ho4blV/26ot784eG+s2yfaSQGUG+U9ulV6wLBHjs8LTU7/2FY+ybcFhBYvl1uarcVsJmBs5I2WH/p2DPaFL+kjHFYJLZSiSKAjbD39c75YrCuL9V51CfS8aeDr6tq7EC2jWlqVLbuQ3ei0r6aoggXWY0ul0hTyVhh5JFPdk5PlZAE1BIRRqT0kwE0smq/lg/r8eJBb6MArUnW/eFVFJWiu8zIew5IoY3FRbPg+5h/Xv6utFoPHr06M6dO0+ePGmx3HY6YkpKyurVq5cvX+7l9WCtDElPT58xYwZCaN26dVu3br3TwwEAAAAAuGNkypK9JxNc3sIQyVeYEhP06OXiv5vMGmthROAj88b/0tUic4NRtv2I0M1R6r1CJjMWTvkjQDgeIdQsPtciyabTvMIDHuIwgxFCe08myJQlfek/Kep5f2Eqi+Ef6DPZ5cb4NumVA3+McSiMCXncZcoAL+4QWRf73hFCJBLN+f3CzNTdQ8L+5FxZrWu0WAx8TqTDIgiDUXap8K3Kxp8MRgWZTKdRecG+M8YM/SePHd7Vcxvb0w9nznAojAh85KEJR6q05ujzjlsJ/hLM3uZq0fgZiSFHafShkR7xZYqopHMyw1+KZWVuk9tJpgX2KgDW4wSDhKVebr+q6PmLmH6DIWwIizzRm/5WJC+UAauVQS/0cwBv09ra+v333+/atau4+Lb0GHQ6fcGCBatXr541a9YDsrQeAngAAAAAAKvKxgMnLi5zV8NpwfSk4Z8nx7zUVfUfT48Uy3P7a3hUCsdfOEFvEGv1LTx2xPC4jVFBi623Mq+vL6j6ql+ewudEzRt/yOXxcmeuri6t3W37KBIkKzW1xq53+DvgsEJE/OQh4auoZNZv2Qtx/NaSdSE/admMKz0/xZ0g8CPn0hrb020lNCr/8bRclwfF29S2/Prr+YcdCoN9ZyyccgYhtKZQtqtZYyvnUUjXx/pG9XjR+PEO/bzrHS5vhTLIdZMDEEJmAn3doNrfptOb0Twf+qZIHsPtvHyF1jw/V1Ku6fxBsSmYxoy7383RL75O8Hom2PUqBgDcG6h1Gv7+/q+99lpRUdGlS5eeffZZgUBgLTcYDD/99NO8efOmT58+QI8GAAAAAAB3J/fhH0LIebuz8zFpFtzQLrvWKrloMqsnJH/knPqOzQj0bHgms7qh7aRYfl2jb2mRZB/PXmILp8cm/dubd2vtAIXMtC7494BCXfVLxlSdvjN9fbv06uHM6V//wt75azCDKpw88j8RgQ+H+M0ck/jezNQ9bqJ3KpV720cKZ9GU9PkTj0UHLw0LmLdyblVk0CI2M4DLCkuMfGbhlDM9j94RQm3Sy/bRO0LIaFIUVHYzF+XrNZpMojkUBoomWi++ThD8O4Y/lEMNoJMX+DLPp/r0PHpHCMnNXW4yfz+GjxAiEJqdI36hVHFBZsxRGd+rVsWdbzV3PVnZYcJfK1fYoneEkMZMDEL0TkLoqSCI3oGHBjxNwpgxY8aMGfPZZ58dPnx4165dp0+fxnEcIaRQ9PRVIgAAAAAAuD+IBMOF/ESJorD7qjfZTyMjhJrEGWeurLaekY4hjEAElcIK9p3OZgRYcL03f1iY/2wfwcjjF5fUNB9z6ArDSEPCVlU1HTSalD18+qXCt4aEr0II0amCx9Jyy+v3dcjz2MyguNDl+RX/yS3/iCA6o8rYsCd1+raGtj8QInjsCJW2znbLmcEo/fHM6CdmF2r0LYcyp1m3DJh12ryKTyODFj404WhnNZMcIayrPQIThm3OK/tUrq5ACHFYIdNGbeNzom13uayQeeN/6eHXdCZ1tV9AqupmEwGL4T9+2IdZeRtsYxbyk0bEvWa9ppOwTRHcTRHcrjtwJ4LpInLxp5PH8mkf1Kg+qFFFs8jpUoP1dHfr3Xq9ZW2RbGei6w28awqlv4od0+B3hYShKBalovdn1JMx5LDRPpRJocBB78BTg5TnkE6n+/v7+/v7MxgMrVY7OA8FAAAAAAB3FRJGmT/x1zNX/tQkPtfDJoE+k23XWn3r8eyleqPE+tGa5t1k1ja2p4+Ie3XCsI9sNR+acLSl44JYntuhuFFev9ds1iKERLykEXGvJkQ8lZX3Urvsemcfbql1jXqjlEHzRgiRSbT48NUIIYW66lDmDGtqNwyjhPjNSIl/O0A0ASFkNKtwi4FBFyk1tefynhfL8qlkplrfYnbKTqfWNdyo/I9a12Db8G9V3XRYoigU8hMRQnSqINQvrb7tlPPAhPykhPCnEiKeVqgrcdzsxY0jkagIIYLAKxt/au44T6VwIgMXenZgO0KIz4l0UciOci50kBzzsq9XSnnD/4xGuZ9w7NCIp7ua+c+WG9+qVOSpTD5U0pog9oYwDs3tcvdRPOpoHu2a8taWdQqGhFTS4fbO3HiFauu7nts62dWsOSrWcSjYKC7t3SgeCUP/qVfX6S0hDHLPo3eE0FOBbLEJ9yCAj2JRym9vBYvnQV8MeABfU1Oze/fuPXv21NTU2JfTaI6rawAAAAAAwH2PywpbNDVTb+hQamp/v7hIrXVx0riNn3fqiNiNto/1bads0buD/IotSnUVTliCfacnRj1HJv0/e/cdGFWxNQD83Lu9ZnfTe09II9Qk9CZVxI7Y8elT0fcE+2dXVFCfos/2xIYVG4oiRUF6CxAgCemk97bJ9r73fn9sWDbb0hMh5/fX3blzZ2bXRHJ2Zs6wg/2mWaz6Q2cfskfpbcq83w7Oy0x5edGULVyO757sW6qatnsfLZsl5rAkjiUUZf7hr4n2le00balt/jM5+u6u+kwRMEUAIBZELZ22XaOr27Jvqmv03jUexRmD0c2m7g5Voa9PqsWq71AVThjzhMHc2dpxyrECnxvE5wb/cmCWv3TCxDH/Z0uzBwA0bf398BJ7wH+m5I0xkbcF+83wk6QHyjK8v1MnQb5T/CTj2hW59hIGyUmO/kdvng32m2b7OsOLMyrz3Jw2I0UDQKeZeuq8ss5g/SBJ4uURFkH8PM73vqKu0+NDOYzrA3nv1rr/bB11mKkOM9Tq9Vtb9SQBXvPZ2zmvpQ9kM/Z2uD810LsyreWOEP53TXozTfNI4tEo0RNR/VyDgBAMXQCv0Wi2bNnyxRdfHDp0yDFPHkEQs2bNuuuuu2644YYh6hohhBBCCP3NcTl+XI7fDXOOHc1/vLppu9MstM2kpGcyUl4kiYt/r+r0TZ4apChTRcNWAKhq3FbZsPWaWXstVsPRvEed5ti1huZ9p//JIDnT0v8jdlhw7smYyDsIgrRaDQrNeS7HT8ANPlv6H9d96efK348OudpgbBPwQhwDv0O5D2n0Hr+h4HOD2ExRQ9tBp3IfQUx53Y8Hz/7LdnCdjzBu5oT3Glr3aXQNHLaUw5Kcr/vBdvZbs/x4ae23i7K+D/adzmIKCqs+7T5dT5fUfF1S8zUAxIXdsCDrO8cP0zsGyVkydeuBM6tqm/8EoMWCmJnj3/WTjOvl4z16rUpl7B5Jf1ineSFWHMD2llkggsvYNcFPYaEUZqpQa1lZ0NHXfnsXvYPrTvhADhnKZVTq+3NW3LUBvI+TpXUGaySPwSJw9TwakEEO4GmaPnjw4BdffLFlyxatttv/iGNiYu64444777wzKipqcDtFCCGEEEKXIiE/fGHW91WNv+84uszpFkGQExIfdwo4exlANrQdLKv9trx+S7sy320FK2U8nPvwvEmfEQSDpq1u69g2zE8d+0be+f+eKHjOZFEDAJvlYza7mfJt7Ti98RcBRVu4HL+slJdTY+8HAAC60fNOAYIgo4KW1LXuc0q8HyjLBILcc/J264Vz4JSa8pyiV25ecI7H8TeZVZ9u83Nsx2RSbDu0iEFyxsY/VNO001N35fVb/EsnThzzf54quBILopbN2GWyqC0WrdsT7Aei0N1a9EKNOUDm5oA9JxImWayxXHO23UuCukG3pUV3SmnuuZ47sXwmhyTi+pKxDyFPBu3HyNNSeaFQeMMNN6xcuXLmzJkEfuGEEEIIIYS6K6//ybUwLuxGNsvHqTA8cH544HzXvPSuKht/d01i54imrSeKXvQUvQMAhy0T8sOrGrcdzl1jL/SUE95s7Zq4MhjbD5xZxWXL4sKXAxDgIVM9iylIT3h4b84/dIYWx/Ko4CtnT/yooOIja/dT3HWGln0598zP+EquPOeU1c/GShnPlv7HtdxRddP2PgXwNmymiM30tuTbYtU1tB00GNsDpJOk4qReNhvJZRRpnN9IFK+3h0y/X6cZzuidQRAHO52Oi+9tvvqZUk6KgDUUo0Kj00ADeC9L5WfOnGlbKi8QYJ4GhBBCCCHknr57EGsTFbzUtZAgyCun/Xq29M2qxt91xhaTWWUyK0mCQbnE4Vaq5/xkam21l7sGY/uporU9n3vnzrmKD+PClwNAWMDc8rofne4KeWELsr47lv+EU/QeEbRw6fTtAKDVN7i2WdW47ef9M+ZnfN2P8dj0Pvd+77V0nPzj+I1qXS0AABCpMffOnvg/p8i2U10iVxYIuEGBvln2JRX3hAp2tXf7bzRPxolyl2feSbPRWq63FKj7ORneD0IGqbG6HijgMXoP5pA6KygtFAFwTQDvgySJ19x8CPVN/wP4AwcOuF0qHx0dfccdd6xcuRKXyiOEEEIIoR75Sye4JloPkE12W5nJ4E9Ofn5y8vO2l1WNv+04eo1zJYKMCFxY3dhDgrreUGmreq7kQqmpAACDSR7mP6u+dZ9TpjqNvn5/zt0KTYXTU03tR2naShAMtb7ObbNy5bkdx5ZxWBKjWdGPUVkpgz2j/sXB6OqOFzzT2HaIQbKjQ6+enPSs48IHmraqtFUUZRYKIjtVRWaLxk8yzp7Vz2o1/HF8+YXoHQDogsqNfpJxF3YQQGXDr0fyH1VpKm0vfX3Slkz9xXbW3XWBvHfHSJ4rVyktFABcHcDbmCzxHueaKHpVseKLRm2P+9jDuYz/ixZtbdFnK81OsbeYSai6zd17m0jnkLApVdZqotaU9PYDvzGQ92O6LwDUGaxSFilkYOyOBln/A/g5c+Y4vhQIBLal8rNmzcKl8gghhBBCqJfGJzxaUvO147RzauwqqSixxwd1huaiqs9dy/0l45Oj7z5X/n6nutReaDs0flAG3CMWS1Re99OBM/cbTO6zrHWqy9wV0wBQVPVZfcteTy2rtbWebrnT7Qx5hfr8XyfvXDr94s4Co6nz5/0z1Loa28uzpW+2dpy6ZtZegmAAQLM8e++puzrVJQBAEEyatgAAmymaOvaN1Nj7Aej88g/sz9qdK/9Aa2iUiVPaOs+eKX3d8ZZcee7P7BXLr8ixvfx3hPD+cEG5zhLIZshY3nLX2Txbrvq8wU2yQxv7cetJAuZXabIJInYsn3mkw9RgtJzVWDpNVCCbXB0peqxMobI4rtfwFrYYKUgWsEI4rtPv7vFI4ovUru9Hwrm93Q6ALgOPPfbYW2+95b1OYmJiSUnJwPsahD3wgYGBt95664033igUCgGgsLCwf+2kpqYOfDAIIYQQQujSwuX43XRFTk7xq83y42yWJD58eXL0PT0+1dh+ePuRpW6XhUcFL2EyeEumbv3r1MqWjpMAwOP4T09/hwbL4dw1RlPn4L+H7jpVxX9k39TjIfNOQvxnEQTDdcl9v/kIopXaSseS6qbtGl2dkB+u1tW2yLNrmv9wisAb2g7WtfwVEbRQb2zdcfRqvbHVVm6L3gHAZFEfPPugRJSYW/ZWddMO107lqgJ5UYGnIbV2nlbrakT8SNtLFkEk9Xp/+LdNOi93rTSME7G+TJWxSOLxMsUf7Ubrhe29TALeGyO9P1xQrDU3GT1mPXBLxiKThUyH8+dpAIJLEkyC1nRviUnAZ6lSPk65D6NDncZfW/UHOoyNRkphoQLYZByfuciPe2MgL7oX2zEuUYPwxlpaWjZs2LBhw4YBtuO4hR4hhBBCCI0efG7QzPHvebprMHWcLl7X0HaQxRREhywbG/dvkmT+dfIOt9E7mykaE3knAEjFSTfOO6HW1ZgtWokwniRZJrNq76m7hvBtdNPHv2wJctb4DwBAZ3STEaB/DGY38/8KTXlZ7eYThc875cmzO1fxYVjA3JqmXfbo3QlNUycLX2hsP9y/UemN7fYAvvcsNLSaeoi9c9XmV6vUf7YbbMvyHZ9dU6pY5Mche5d2zm6yDzucy/hLbuQxgMcgDFaaBiJFyPrvGEmGmP1pgzZPbW4xWfkMIpbHvD2EnybEZHXDJEdlerRUeajT6FhYZ7DWGaz7O4zPnlfdEyZYGyf268XKjsGVmZkZFhbm9lZoaOigdHHZfjOBEEIIIYQuA2aLZsu+KYoLa84b2g42y49PHfu6yl0KOl+f1FnjP/ARxtpLLsSKdFntd5UNv/RmxojL8TMY2wFIAPdrpwW8EK2+sc/vxCsOU6Q11P92cL5K57w3vt9YTJHR5Lx522BsO3buKS/fL1Q1btt2eFGo/ywvLbd2nurfkJgMnq9P31bdqi20wkKFcRnJQlZ+T7nrfmx2P0tvpOgjCtMtQfxwLqPO0KtJ+FQha3OabGe7YemZdscP6/+iRfNkHAB4OFLYy7eABtfnDdpVxQqT51wIZpr+X53mj3bDb+N9h/lblTVr1qxYsWJIuxju7yQQQgghhBDqvYKKjxTdd4yX129p7TztWpPHDZya9rrE3eb5/afv333ilvL6La6Bq22/t110yNX3LGu9Z1lbVuorTjV9BDFx4ctnT/jw1oUlk5Ke8ZOMk4qTA2QZvXwj/pLxJMn2dNdXOuGX/bOU2vJBXJSaEHGzPeu7TXL0Pxrbj/S4OqC+dZ+nA/NsLNaek/y7NT39LQbZ80nveoq20NBktF6bKxfva4g41CTa2xDGGdDUo5UCkoCv02RiprcI6K5QwfdjZYcm+5+dEhjHZz5RpnT6sJ467+2TQUPtk3rt3YWdXqJ3uyq9ZdaptlKtZRhGNZz6/2uwadOmQRwHQgghhBBCrtoUZ10LdYYmsSDKaRJeb2j5/ciVDAZ3Suqr4xIesZe3duYUVn7stnGpKDErbf2ZktfbFGfYTHFi5K2ZKS8DEFyO38QxT+qNrecqPrCdux4XdsPcSZ+yWT6tnad/3DvJ9p0Cg8FNjf5nW2cOTfeQ50wqTgr1n+X2vQCAgBtsNnX22EifCLjBWamvhgdccbzgmXZFLo/jnxR116SkZ/afvrc3j1tpc5BvVrM8u/c9CvnhGl23/PkkyaYuLNQnSc7McRtSY1d5b+RAh/HhUkWe2swiCSGD6DB3fSZaK72zXW/PVNcP/6lRLQ3gzpJyyqYHft+sL9eZP67Xmrp/5EyC+Fe4cIK4a87WRNElWuc5/3qDVW6mfId9bTYCgGMK04PFfTiCodNMXZ3bfiYr8HLKTdD/AH7lypWDNwyEEEIIIYTc4HMDXQub2o9y2DJSX09RztNrVqvhSN5jUnFykG+W7cCzFvkJ1xZk4hQRP9JkVZ+v3Tw5+bmIoIVOk9UEQc4Y93ZG8vMKTZmIH8nnBgGA2aL94/gN9i8OrFZDXvl7Y6JWltV8Q9HdRkKSrMlJz2oNTQZTR5AsKzX2vp3Hrnf7BsMC5i6ZuvWrnTG9/EAAgMUUANBmi8ekbhy2dPkVOSTBDA+cHx443/GwtADp5NKab3rsgkFyl07fcapobXXTdoq28Fm+rco8mva2+HxS0rNH8x4xW7oSxYv4ERarwb6RnqKMh3MfjgpeKuRHuD5LA2xq0P6nWl2q7TrkzUTRHS6zrP2O3gGgUGP5d7Fi81hZIJuxOkIIALcGC5adbW+7EMTzSGJTqswevQMAmyQC2AynvHdCBiHxOoePhggNsKZUYe7jEpVSrWVDjfrZGPEQjWr44R54hBBCCCH09xUbdkPe+XcdQ0eCYJ53SNUu4IU6HkEHAAD09iNX0jQlFY2ZMe5tNlvi2qxSU9Gh6jo7qbx+y9Sxb0xIfNz2bG3zbrmqQMANjg5ZxmFLA2WZ9qdaO0+57r2nacvNC/LrWv+yUiaTRaXTN/M5AQkRt0jFSY7VhDz3KaxaO3NYTCGbJTGY5N4/CgbJFvBCZeKUGePeOVH4Qlntt93vE0lRd1msOj9JelrsKsfj3B0PS0uNube4elO7ItdeQpIs2yoDR7llb5nNqunjNswY9w4A5J3/b0vuGu/DiwxaGB1cWlLzlVpX5ytOoWjr4dzVjhWslOlQ7polU39xffatavXjZf1Zms5jkB8nSxQWanWJosdV1bvaDY7Hvmf5sKtmBO+XG4t15lgec6k/l006z9PeHsx/o1rtWHJr8OU0m3sp2dlmOKV0n3nRu/9Uax6JFA3Pf7aNGze+9tprVVVVJpPJ19c3OTl53rx599xzj6+v72B1gQE8QgghhBD6+wr2nTprwgfH8h43WdQAwGXLnA5Xd4neAQBsy9E71SU7jl5z5fTfmCTHQnVLWG2luu3izi54JiXmnwySve3QInt+dQEvZOn07f6S8fZqOoObFPE6Q7NUnOQUrrtKiLiluHqT6zp5k1llMLWPibrjZOEL3luwUiaVtkqlrepUlyydvq2+ZbfO2Ga/mx6/esa4tz0/TRdXf1lU9ane0CrzSQnxm6lQlzCZgpiQq2tb/iyr/c65Nk0VVG6kgZ4zcSMA2E6D9yLIN0vEj7RY9YGyLJk4NUA68XDew67V2hV5TiVKC7WjzfBsuVJIdfBAKScjKPB2gjpJgD1QJwn4JlXqwyJbjNZl/rxfW/X2anN9OfvlRqeI3kDRFppmERcDOQGDWBrAXQpcT929HCeWm6lNjVqKBgLg5mD+hkQ33wehYfCLw3/fPlFZqD1yw9UBvMEdj1sHDhywXzc0NDQ0NOzZs2ft2rXr1q1bvXq15+f6AAN4hBBCCCH0t5Yac1982PLWztMspqCg4qOSmq96/6yVMlbWbxWL4jqUhV6qUZS5rfNsddPvjqejafWN2w7OT4lbpVKXy1WFTAbfbW52+6Jx78IC5s6a8OHBMw84xfBcjh+PE5CR/Hxh5cduv4xwpdSU5xS9umJB/umS9c3ybA5LkhBxS2Lk7V4eOVn40smil2zXCs15BoO7fN4JX5+xABAVslSpqWzpcLPRoKR6E0VZtIZGi9XNeyQuZMPzEcYvyPyuqf3o7hO3qHW1AMAg2f7Sia6PcLqvhshWmq45Kzcbav6pfzzRcgQA1ITfL7wXcljXeHojK0P4PJIs0pojuIx7QwUvV6n/aO/6LsaHSSzy40lZxGwpZ3kQf+yxlgJNt5UFGT5sx+i9N9gk8WmKdF28T7nOEsNjBHG8fbmAhtTejn6mTgSAfR3G4Qngo6Oj4+PjRSKRSqU6d+5cc3MzAOh0ujVr1lRVVb3zzjsD7wIDeIQQQggh9HfHYUvDA68AgIoGNwuwQ/xmeDmWvK51j1pb32MX1U3ba5t3OxXqTfKcoovp6Fs6Trgmz2uWH//j2I2zJn7I4/h77yI15j4CiP2n73MsDPOfbbuYNf69nceu63GcNvVt+/ncoISIW9oVeY3th+XKc+3KvIzkF9ksN3t9TRb1qeJuSfWtVsPJorWLp2wBAC7b9/o5h77bk96pcp5mt1Lm4urPL7winNLX218oNeeb5UeP5j2uNTRdeNDULD/u+khM2MU3aKVhRb683Wh8TPfPMGuBrVBEt9+uW9MpDKlgTAaXY9vHi1jvJEpFzK7ytRUqe/QOAEoLfVRhrJwRZIvSP0qWXpHTZrgwXy9kEO8n9XPyPIBNBrA9niCAhgFFQ6Oh/1kee3l2YL+NGTPmgw8+uOaaa0JCQhzL9+/fv3r16nPnzgHAf//736ysrIEfMocBPEIIIYQQumTEhFyTW7bBcRKbZHDYbJ/IoCUWq85oVra7ZHpXaip703JV42+9OcLN7fnz5Q1b6tv2L7/ilFgQ7eXZhraDpTXfOJ0wX16/pbx+C5ctLa7+nMcJ0BvbejzmDQCApjvVJb8enGeb/7dY9bllbys1FVdO+9U17u1QFrrmn7OtZm9sO9TSecpglLtG765dugbkdtkFz9qj94sIALrbIyfOPdvQsu+KyV8I+eElWnON3hplzbdH7zYkWLOMP1TwL57PF81j3BDIHydiLQ/iMx3e3J9y5ynZeoO1UGMZJ2IBwDQJu2ha4P/qtBV6yxg+84EIYSjOn1+ytFa6r+nrHNmPMxgi99xzj9vyOXPmZGdnz50798SJEwDwzDPPLF++nCQHlASx/wF8XFxcn+oTBCEQCKRSaUhISFZW1ty5c1NSUvrdO0IIIYQQGoWC/aZNT3/7+Ln/s1j1AEAAQVmN1Y3bAYDNFF0359DR/MfrWv7qR8tKbaVTIvo+MZjkR/IedZuhzaal48Rvh+a7posDgL2n7jFb+pbCLSxgbl7ZO06r96sat8mVBb4+aXJlQU3TDgtlCPGbGRYwR8ALcW1BwAvedfyGivqf+9KtxwhK3f0AuQvV6YiA+TxuQKlDvr361n1/ZC+/fs5RrZUGAF/azeIIX6rOMXN+ld66LIA7XeJ8gLzBXdo6nUOq+mge840EH9c66JIjZBJcknD7X7w3AtgjdnAAn8/ftGlTamoqRVGVlZU5OTkZGRk9P+ZZ//8nVVFR0e9nN2/eDACzZ89eu3btjBkz+t0OlHTRGwAAIABJREFUQgghhBAabdLjH4oPX94szz6S94hKW2UvN1nU248uC5RN9vNJV2jKbBF+H9A0RbuJrt1xPxHdLD/m5ZnTJa+5jd4BwHv0TgARKMuQqwrNFo2txEcYO33chj+OL3et3KEqqm/dfzTvUfuxdklRK+dN3uS6y0DADTlf94OXfvtEwA3S6BtdPxa1oZ7B5DsVNsuzO9UlY0VJIibRZE1wba2Jkei0jqBYY3EN4KdJOGdU3T5SEZOwTb+jywwBEMFllOmcj43spSjeSC48T0pKmjhx4qlTpwAgOzt7gAH8SJ5heODAgTlz5qxbt24Ex4AQQgghhC45fG5QWOA8ta7GqVyjq6uo/6VdmWel+nPcVG8I+eFpcQ+6vcViCh1fWilj3vl3dh2/4a9TK6sat3WoivrXI4spiAm7ARyyr/E5ASymyO1yfZJkHc1/zPFQ+uLqL8rrf1qQ+a09Ax+DZE9KesaW1X+wpMTcNybKTRY9H0GsRlfrWq7R1XJJ4n9J0hbmmDzmYsdbBkK4n/NPp/pxfDcB2Eux4liHcgYB/0uS4iFvl6tFfh4PCxjSZwdFYmKi7aKlxc1JFn3S/68iJk50k1jSC4qi1Gp1R0dHR8fFkz+sVuszzzwjkUgeeOCBfo8EIYQQQgiNNgySQxJMK+0+UHfd8j0opKLE+RlfB8gmBftOPXj2QaOp0/FuVPCV9mur1fDj3gy58pztZUn1l2J+VP86NVk0x/Ifdyxpkh/PKX4lOeafpTXfOMbqQb5ZBpPcdZ6/vmVvXNiNWWnrqhu2UbR1TNQdvj5pvx6c59oXQZCuB915R5Ks9LiHJiU9DUC0duR0/56CSItddb7uhzaXxAS+PmkAcGswP0XI+rr+k4am/4RofmVYFYUwYRv3yXYywrHyeBFrqsRNDjkpi8ybEvhxvfa0yhTEYdwezE/H6ffL1/Ig/ru1mn48GMxhzJBePjkI+x/A5+Tk9O/B5ubmQ4cOffbZZ7t3d+X5XLNmzcKFC2NjY/s9GIQQQgghNKowSHZowNza5j8GoS2ChF5ErSymwGhWHM57OCb0GoW6zF8yoa3zjNHcFcOH+s/KSr24sPRI/mP26N1G5bJeYCBqmnZ1qkvpi8nwiCDfzLkTP26SH3etTNHWv06tLKn+0vbyXMWHV0zeFOw3rb51n2M1BoN7+6LzZbWby+t/6lAXWSw6T70H+06NDL4yOfofemMbmyVlMjhtnWf25tztGL3zuUFT016LDF4iFsaU12+xWC+2lhq7SsALtV2PE7HGJYVC0jsA7wDAR3Xar88rwNK1FJ8kYLEf98MkKYd0P68uYBAPRwrd3kKXmWkS9mI/7q72Ph8m92KsuK/HBw660tJS20VgYOAAmyJ6k2xziHz77bd33nmn1WoFgHvvvXfjxo0jNZIhtW/fvnnz5gHAAw888MEHH4z0cBBCCCGELhMaXd1vhxZ0qntMnz6EOGzf9PgHlZpqrb6OyRDEhF6bFLWSIMiPt4pd16gnRN5a3bjdZFYCgI8gViJKEAnCCyo+cdo6ThA9/4nOYgrtW+LtmAxeety/z5S95bQAISXm3sLKj7vVJLnhQYsb2/YbzYoLnZKzxn/gJ0n/7dB8e248JoNLEEzXjpbPOxUgmyRXntt/+t5meTYAkCSToi6uBWCzxDcvyBfxI20v2xRnTxa+0NqRw+X4j4m8PT1+NUl6nCpXWagCjUXIIALYDDGTwCXxyK5Ua8k80aq09GGRyAwpZ98kf+aI/hCVlJSkpKRQFAUA2dnZmZmZA2ltJAN4AFi/fv3TTz8NAGKxuLOzc4Ap9f+eMIBHCCGEEBoiFGWuad6p1FRWNmz1chS8RwQBA/5jmMOWOq6lT46+e+rYNz79zde15sKsH6NCrjxb8oZcWcDlyGJDr4sIWnT83FOnS16z1xHyIxZmfvfz/um9OkzODSIp6o7i6q/sj8eF3UCS7LLazZ4eEPLC4sJvjA9fESjL2PxnaoeqsMc+FmX9EB44/7s96Rq3yecBAGBa+pvjEx7txxtAyItd7Yarz8p7eaRcNI+ZnRkw1CnotVqtQCDwdFev18+dOzc7OxsAIiIiqqqqBhjzjnDAvGbNGrFYDAAqlSo3N3dkB4MQQgghhC4tJMmKDrl6XMLDi6f+7Osz1lM1DkviWsjnBgw8egcAp53wRVWfdaqKCcL1z2wiQDbp1wNzTxa9VNHwc2HlJ9sOL84ueHZK2vqrZ+5Ji3swOfqe+Rlf3bmkKthvalzY9V56FPIjPN+kAYgb52VPSnp6fMKjV07btmjKT1art1XHGn19kO/UQFmG0azoZaY9qTipummHl+gdABwPCEBosCz24+6e6OfL6jmMnSphH8/0H4YD5F555ZUlS5b8/PPPWq3W6da+ffsyMzNt0TsAvPrqqwOfsR7JfPoAwOPxZsyYsWPHDgAoKiqaMGHCyI4HIYQQQghdingc/5vmn65p2nW29I3G9iNOd41mBY8ToDe2OhaKhfE6Qyt45P6suN6QqwpC/WfVt+7vXkz/vDdL130Mp0vWJ0beHh54RXjgFY7lcyZ+DARZXvejU8sBskmpMfeL+dG/HnKTgs5Ga2gOlGUEyi4eVRXsN72iweMB9QDQLD8WF3YDSbAIguwx/19U8FJfn9TKhq3eq/mKU7xXQKh/Zss4+VMDXyhXbWrUWt39jvqxyGdjxavCBGwPqRMGF03Tu3bt2rVrF4PBiI+PDwsLEwqFarX63Llzra0Xf9///e9/33bbbQPvboQDeACIiYmxXThmp0cIIYQQQqhPSIIZHXJVQ9sB1wAeAPQmuUQYr9Cct72MDb2OxRQ1tx/11Fpmyks1TTuaO070YyQ8tt/cSZ9tPTDH6aA7p+gdAGiaapFnS0WJTuUctnRh5neBssyc4leNpg77mBdkfccgWb8enO+l9wCp85RYWtyDFfVbmjwfU89iigCAxRRIRYneJ+E5LOmCzG8ACKk4yUs1H2FcQuQgxCoIuRXCYXySIn0pTryt1bC/09BgsCotdCCbjOEzl/hxF/hyRyR1gtVqLSkpKSlxzsohEonWr1//4IPuj5/sq5EP4EUike1CrR7MsygRQgghhNAoFBG4ILdsg5sbtHXe5E0Wq06jb/CXjPOTjNt/+j7XWmJBdHjg/Pjw5WEB81Jj7zua/0Rpzdc9nazWba6ey/EL9Z9FkmySZPRmwEymm92zJov6t4PzWy58fcBhSeZM3BgXvhwAOtUl9a17PbXGIDnjEh7RGpryyt6WKwsEvNDUmHsDZJOvnXOwpPrLZvmx0ppvrZTRuTuzwmDq0OhqlD2te09PWM1m+QBAdPBVvj5pjpn2WUwBiyGkgY4InJ+Vto7NFPXm7SPUbyEcxv3hgvvDPe4/Hx7PP//8rFmzDh8+fPr06fLy8paWFr1eLxAI/Pz8xo8fP2/evNtuu822bXxQjHwAr1QqbReD+K4QQgghhNDoFBG0cFzCI25jeB9hHJ978QwnATfU3eOLZk/40HbN4wRcMfmLts7TcmWBlx7HRN1xvvZ7W1TM5wbNz/iay/ErqvpMqanscbRsljjEb7pr+fFzT7U4TP4bzYqTRWttAbzKa7N8blBd8+79Z1bZct0DQHH15wsyN8eH35QcfXdt85+u0TsA5J1/N+/8uz2ONkA6aVLSM7ZrBoO7bMauY+f+r7ppB01bwwLmTh37hkQY32MjCF1m+Hz+4sWLFy9ePDzdjXwAX1ZWZrvw9XWTqxMhhBBCCKE+mZ7+FospOlX0kmNhZPASx+hdqSmvad7p+qy/ZHxfu0uJ/ueU1HUtHSdYTGGQ7xQWUwgAvTncjs0UzZu8ic8Nsr3sVJccy3+yqf0Iiyl0PYKuQ1Wo0dcLeWE6Y4uXNtW6mj9P3OJYQtPUgTOr4sJu2HpgttvNBb23MOt7krgYPgh4ofMzvh5IgwihvhrhAF6lUh092rX1aOxYj4lDEUIIIYQQ6r3MlBcZJDun+FWLVQcAMaHXzJ34if2u0dT568ErnDaoA4CvT2qiy85tIT/Cywy8WBDNZokVmvPBftN4nAB7uY8g1svw+NxAqShRY2g6XbyuU1U8PuFRg6njl/0z9cY2ADCY3GeGsloN+3LuLqr63EvLbhlNncVVnw8wegcAnbHFR+jtfSGEhtoIB/Dr16/X6XQAIJPJUlIwUyVCCCGEEBock5KeHpfwsFJzXsAN4XL8AICmqYLKj86WvaXR1lDucq1PTHqmU1VcVPWZztDsKxk7Nu7fXLYsLuzGmiY3c/UAwOeFcTl+3+0eCwAkwRwb/+/p6W8BEAAQG3bdyaIXdQb3s+U6Q4v9Vmvn6Wb5cX/JeFv07omAF9KpLulH9G4jV3nbBdAbJMH09UkbYCMIoQEasQCepun33nvv9ddft7284447CGIEUgUihBBCCKHLFZPBczwcPqdk3YmC57zUP1X4skJTYktZV9HwS0HFRzddkZMUtbJTVZRb9jZFWwAACILPCdSb2mnKotPX6/T1tmcp2pJb9jabKcpIeQkAeJyAq6bvPHBmVUvHyR7HWd20w2zReKnAIDnzJn1e37rP9RZJMLsG5lmAdBKHLetxGI54HH+TWeW4YT4j5UXMS4fQiBvuAN5kMpWUlBw6dGjTpk1nzpyxFfJ4vEcffXSYR4IQQgghhEYPiracLn7Ve51OdbFjPnmdofnYuafmZ3w1dewb6fGr2xRneWz/ls5Th87+21MLJ4vWVjX+Pm/y536Scf7SCTfOO2Ewtn++PYSizN67Jkg3f5YnR99tpUwifnhS1F0+wriGtoOudaJCllU3/e6tfYLISH6ew5adLHzJ6WR7kmR5ejA15r6EiFtyil9tVZwRcIOTo+9OiLjZ+1tACA2D/gfwYWFhfapPUZRWq9VoNBTlfA7Hp59+2tfWEEIIIYQQ6j2VptJiNfRUi3Z63Xzh7HQBL1TACwWAw3kPe2+iTXF2+9FlNy/I57AkAKA3yXuM3gEgOnhpU9sRxxlvqShx5vh3mQy+vSQ88IrTJesdnyIIclLS01PSXi2v31Je/5Ncke/uPdElNV8tmvLT5ORnc4pf7ToSjyBiQq+bPf69muY/Nbra3PPvGE2d9ie4HL/U2FUCXsj8zG96HDlCaDj1P4BvaGgYePccDufdd9+95ZZbeq6KEEIIIYRQfwn5YQSQNHg/0d2ZVt/Y2H44xG8GANA0RRCk5sKaeS80urqDZx5MiflnqP8sPjfQ6aB4VyymcEzUSrEg+uCZf9naD/adOnfyZ47ROwCEBcwdn/Do2bINttYIgsxMWRsgnWgyK0trvlaoyzy1X9ey12RWZqasjQ29rrZlDwFERNAC2+aCpKiVAJAW96+DZx6sad5ptZoCZZNnT/yfgBfSm88HITTMRmwPPIPBuPrqq1944QVMPo8QQgghhIYak8EP8s1qujCj3ksWq/6X/TMTwm9qV57rVJcKeCFOQbUnZbWby2o3hwXMWTp9e2TwYk9p8GyE3FAOSxIdcnVU8FUqbRWLKXQ88c7RtPQ348JvrGvZSxKMiKBFfpJ0AMgpXuclegcAo7lz1/Ebls34008yzk8yzrVCSfWXFfVbbHvpm+RHz9d+n5n6cm/eJkJomPU/gM/MzOxTfYIg+Hy+RCIJDQ3NysqaNWtWaGhov3tHCCGEEEKoTxZO3bJ5V4LJa7o4t8rqfrBdaHR1rnc5LKnR3OlaDgD1rfuzC56bN+nz3SdusaWgIwiyaxG7Awq6UuITBNnjOW2BssxAWbe/w5vlx3t8C3UtfzW2Hw71n+V6S67MP5r/OH0hLT9NU6eKXw0LnBfqP7vHZhFCw6z/AXx2dvYgjgMhhBBCCKEhJeQGr1iQ9+eJW1rkJwalQSaDF+ibFSCdXFz1mcEkd1unpmnn9PS3rpm1t1NdotU3iPjRX++Kc1pRb7aobRcNbQfrW/eRJCsyaFGAdFJvh8EU9KZah7LAbQBf17KXdj5Uj65t3o0BPEJ/QyN8DjxCCCGEEELDRiyIuXFutkpbXVT56emS9X3dEu/EYtU3tO5vaN3vpY5KW1le92Nc+HKpaIxUNEalrXbdD280KwHg4JkHz1V8aCs5UfB8ZspLk5O9HXpnFxm0uLb5D8cSFkNgtmqdqokEUW4fd8yc51DYY8I/hNAIIEd6AAghhBBCCA0rsSAqK+2VXobHA2SlTH9k31Rcvcn2UsgPYzJ4TnUkwviapp326B0AAOiTRS+2dZ7pTRdj4/4VH36T/SWX4zc5+VkGyXas4yOMczv9DgAhftPdFc7sTdcIoWGGATxCCCGEEBqNMlJemJ/xVVjAHKlojEycPKR9nSh8wXZBEszU2FVOd9PjV9e3OU/j0zTV0HagN40TBLkw6/sb52XPHP9uZsqLXJbk2LmnrJSJILoW2wbKMq6c9huLKXT7eLDf9LTYBxxL4sNvigm9pjddI4SGGS6hRwghhBBCoxORGHl7YuTtAFBQ8dGBM85xNZPBs1j1g9KTRldnNCtsJ8NPSVvPINn55e+bLRoeJ2By8rPJ0XcfzXvM9amG1gNltd8ZzZ2BsoyMlJckwngvXQTKMoW88O92j7XvxqdpC5slvnrmnkBZhvfhzZrwQVTwldVNO2jaGh44Pzbsuv6+UYTQ0MIAHiGEEEIIjXYxodeeKHxBb2y1l3A5ftHBV9mXvjvo4VB3tzgsCYflY7tmkOwpaeunpK0zGOVcjp+9O9enqpp+t10oNRU1TbtWLMgV8SNdatHl9T/Xt+5lkGwawCmXnsmsamo/2mMADwCRwUsig5f07V0hhIYdBvAIIYQQQmi043MDl07/ff/pe9sVeQDg6zN2zsSNvj5pHaqilg6nlPV0YuTtfG7w2dI3et/+mKiVAET3MsIhaKcLKj7y3oLRrDhT+p9Z4993Gsyu4zdW1P/s5UG1rqb340QI/c1hAI8QQgghhBAEyjJWzM/VGZoBgM8NshWOT3z0j+PLnWqqtdXzM76KCl5cWvNNszwbAPwl46qbdhjNCtdmCYJMjr5n6tjXvHSt0lb3JsxuV+Q6lZTX/eQ9egcAX5+0HltGCF0qMIBHCCGEEEKoiz10txELol3riIUxABDqP9vxpPQOddFPf2WYLRcPbxPxIxZkbfYVp7IvLJ73hCB6lVhayAtzKmmSH/X+iFSclBBxc28aR+jSRdFgNAOP3XPNYaBSqX744YfffvutqKiopaWFxWIFBwfHxcXNnz9/8eLF8fHeMln0BgbwCCGEEEIIuecnGRcoy3RcRU8QjJToe1xrykTJy684fTh3TUPrPgAIC5g3Y9w7ElGC22Z1hpb61r0mizrYd5qvT6qIH+kjjFNqyh3rcNlSg6nToYBIjLzNqR2SdBOyBPtN0+jqaaAiAudnpr7CZPB7+WYRuoRQNJyphtM1UNoESj3QNLAY4CeCseGQGQNRbnJKDIdvv/32sccea25udixUKpUlJSXbt2//+OOPCwoKBtgFBvAIIYQQQgi5RxLMxVN+2n/m/pqmnQAg4AZPH/d2sLuD0wFAKkpcNmMXRZkBgCRZntqsbNj616mVJrMKAAiCTI9fPT19w/yMr38/ssR4IWKXiVPmTd508OyDrR2nLjxH551/188nXcgPtzcV7Dv1rPOAGXMmfjzUp+IhNLIK6uH7E9DYfc+K2QpNCmhSwO5zMCEKVmSCr/uTE4fKyy+//Pzzz9uuSZJMTU0NCQmhabqpqam2tlahcLPFph8wgEcIIYQQQsgjIT/8quk7TGalwdQpFkS65KJz5iV0BwCdodkevQMATVO5ZW8H+06LDbv+9kVlZXXfa/UNMp/U+LDlJMnKSHph+9Gr7Env61r2/JG9/Po5RwiCAQBWylhU/blT+0yGQCpK7OdbRehSsCMPfjkNtOezIGiA09VQ1gwPzoOEII/VBtenn35qi95ZLNaTTz65Zs0aX1/fi0Oi6bNnzxYVFQ28IwzgEUIIIYQQ6gGb5dPjVvbeaGo/ao/e7aqbdsSGXc/l+I2N+5djeUnNl05H1jXLsztUhb4+Y+XKgp3HrnVadQ8AJouqU12KM/DocrUzD37O6VVNtQE2/An/d+VwLKevra195JFHAIDJZG7fvn3BggVOFQiCmDBhwoQJEwbeV68SZiCEEEIIIYQGzmzRuCtUu63sNjW9SltN09Rvhxa4Ru829pR4Km11a8cp1+8LELpEFTbAz6f7UN9kgff+Ap1pyAZ0wZtvvqlWqwHgiSeecI3eBxfOwCOEEEIIITRMAn0zCYKkacqxMMh3qtvKvj6pLR0nnQpPF69TaSp1hia3jwj54RJhgkZf/9fJO+tb9wEAk8GbnPzcxDFPDcbwERoxFA3fn/C2ct6tTi3szIMbJg/NmAAAQKvVfvnllwDA4XAefvjhIewJAHAGHiGEEEIIoWEjFY2ZkPiEY0mAbHJa3ANuK49PfILJFDgVNnecOFP2H7f12SyfBRnfEATxZ/YKW/QOABar/vi5p0trvx3w2BEaSWdroKGz52qu/ioEg3mwR+Pg2LFjKpUKAKZOnern51daWvrQQw8lJCTw+XypVDp27Ng1a9aUlpYOVncYwCOEEEIIITR8pqStXzp9e3L0P+LCbpw5/t3r5xxmkBy3NaWixLkTP3EtNxjlroUiQfTyeSdD/GcqNZVN7c7nw5dWfzXwkSM0gk5X9/NBkxXO1Q/mSJxkZ2fbLjIyMj766KNx48a9995758+f1+v1CoXi3Llz//3vf1NSUp5//nm6r+sH3MEl9KjPKBr2FsHeIujQQogElo2HCZEjPSaEEEIIoUtHVPCVUcFX9qamjzDWtZDB4Fopo1OhWlv1/Z7xGSkvBsoyXB9R6+v6MU6E/j5Km3uu4/HZJpgcPXhD6e78+fO2i+PHj7/++usA4Ofnt2TJktDQ0La2tl27djU0NFit1pdfflmr1b711lsD7A5n4JF7OhOcqoL9xVDV5nzr91z4LhtaVWCxQq0cPvgLcmtHYogIIYQQQpcXK2WSKwtU2ip78nk/n7EclsSpWkTQAnumOkcWq+5Y/hMaXa3rXT+fsUMxYISGB0WDUt//xzt1gzcU18Y7u1b2Hzp0CABuvPHGysrKL7/8ct26dZ988klFRcWDDz5oq7Bhw4Z9+/YNsDucgUdulDXDh/tAdeGXJDMG/jkLDpV1zbo77SGhAbbnwriI4R8mQgghhNDlo6x28+HcNXpjGwBIRUlTxq6LCl7KYHDnTvp094lbrFRXKm2ZOGX2+P/5CGKLq7/QG1ppoJzaqWr8fVzCI2dL37SXMBn8ycnPDdsbQWjQmSxAOf+k94F+KBPR2/LP26Snp3/77bcsFstewuFw3n///fLy8j///BMA1q9fP3fu3IF0hwE8cma2wsb9F6N3ADhRCXoz5HteeNWguHhN03CoDHKqwGCGuEC4ciwIuUM4WoQQQgihy0CzPPuvk3dStMX2slNdvPPotVJRwvzMb2PDrl/hk19W+63e0OovnRAZfOUvB2Z1qAo9NaU1NC7I2izmRxVXb9IZW/0lEzJTXpSJU4brrSA0+LgsYDPAZO3n42LeoI6mOx7vYutPPPGEY/Ru9+yzz9oC+AMHDmg0GqFQ2O/uMIBHzuo63CwyOVcHAEADEO4eEXAu3vrqKBy8kGSxohX2FMDcZLh+EnDwZw0hhBBCyIOy2m/t0btdp7ps59Frb1lYIBUlZqastRXuPnGrl+gdAPwk40iCmRb3YFrcg0M1XISGnb+4n1noASBANKhD6U4kutj6vHnz3NaZMmUKn8/X6XQWiyU/P3/qVPcnR/YG7oFHznTuVpjYtmG5jd4BoEMDXx0FAGjovBi921A0/FUIXx4ZzBEihBBCCF1m1Dr3KYU0+vqGtgOOJXUte7y0w2FLJyQ+PogDQ+hvIi1sAM+GD944XAQHB9sumExmYGCg2zoMBsNerb29fSDdYQB/UXl5+VNPPZWeni6Tyfh8fmxs7K233mpb6jCqmJy//O2VgyVQUA813c80sZ+TkF0Bcs0Ax4UQQgghdNny9UnzdEujb3B4RVOUmyOtA6STpKIxY6LuvOmKHBEfzwdCl6GsWI+zid75iSAuYJAH4yglZVj3p+Cy5i7vvffeE088YTAY7CWVlZWVlZWbN2++/vrrN23a5Lg04jJTK4ed+dCoAF8hsEjIqe5nO+/shszuB504/o7Z2kcIIYQQQq6E/AgAwmH64yI/yTiHV0Sw3/Tqpu2OFWTi5OVXnBriASI0wiJ8YVI0nKrq84PXTQSif6F/70yaNMl2YbFYmpubg4KCXOtYrdampibbdUDAgL5OwAAeAOD9999/6KGHbNfR0dHz58/n8/m5ubkHDhwAgJ9//lmlUu3YscNtQoJLXUUrrN/RldSxvmNATVE0HC/3eNdf1LWcfk8hKHUQJIGrx8PEqAH1iBBCCCF0GTCY5MfyHnMbvUcFXxnsO8WxZOb4d1s6TuqNrbaXLKZw7qTPhmOUCI20mzKhtLlbsu0ejQ2HzJghGxAAAEyYMCEqKqq6uhoA9u7de+utt7rWOXr0qE6nAwAOh5Oenj6Q7nAJPZSVlT388MO26yeffLK8vHzjxo1vv/32/v379+3b5+PjAwB79ux55513RnSYQ+XHkwM6ksEV093PVEooBPrAd8fh+xMg14CFgvoO+HAvnKkZzK4RQgghhC5FrR2nTBa1UyGb5ZOV+uriKVuc0hCJBdG3LS6dOvaNpKi7MlPW3raoJMg3axgHi9CIkQngX/P6kBs7TAb3zRna6XeblStX2i7eeOMNs9nNJpdXXnnFdrFo0SLHrPX9gAE8PPfccxaLBQCWLVv22muvkeTFz2TOnDn/+9//bNfr1q1TqVQjM8ShVDuwWXdXHJdlCmEyuHc2GIywr7hbOQ2w9fQg944QQgghdMmhaDenYwX7Tp2U9DSD4eY8Xg5LMiHx8XmTP5+c/JyAFzr0A0To7yIuEJ5a2quxqjJ5AAAgAElEQVSduekR8NRS4A3LEupHH33UlqMuPz9/xYoVSqXSfstgMKxatWrPnj0AwGAwnn322QH2NdoDeJVK9euvv9qu165d61phxYoVSUlJAKBQKLZt2zasgxsWYs+HtLtZxdULWiMQBDAcfrI6NPDMz/DCr24abFa6FCGEEEIIjTKBsgwmw3lSLjRg9kiMBaG/uwhfWHsdLB3ncSreXwT3zYGH5g9T9A4AQqFw8+bNHA4HAH755ZeYmJjbbrvtySef/Mc//hETE/PRRx/Zqr322mv2DfP9Ntr3wP/xxx8mkwkAEhMT3e5GIAjipptuevHFFwFg69att9122zCPcKhlxMCOPPe3+r3YhKaBcgjWbefSuU1Czx7tP4AIIYQQQsDj+M8c//6B0/fZj4IP8ZuRHr9mZEeF0N8WjwXXTYQr06GgHkqboUMDBjOIeeAvgrHhEOM/HMvmncyePfv333+/6667GhoaOjo6vv32224D5vE2bNhw//33D7yj0R4/nTlzxnYxffp0T3VmzJhhuzh79uxwjGkYNXRCVZunjKcD0sv2EoKgQwsdGgjyAaHntQAIIYQQQpe35Oh/BMoyyut/MpmVgbLM+PDlBMHozYOtnacLKj5U6+pk4qRxCY/gGXJo9OAwYWLU3ygr9vz584uKijZt2rR169aysrL29naxWBwbG7tw4cJVq1bZz4EfoNEewBcWFtou4uPjPdWx36qurtZqtQKBYDhGNvT2FML3J4HunsGOxwaKBqObzAuDj8MEioLHvgcAIEmYOwZWZAE57N+WIYQQQgj9Hfj6pPr6pPbpkcqGX3cdv56mKQCoa9lTVPXZjfNOyMTDeio1QshOLBavXr169erVQ9fFaN8D39zcbLsICwvzVCc0NJQgCACgabq1tXWYRjbEmhTwg0v0DgB6E1yRPOS9sxgwLhISguBcfVcJRcFfRbDTw2J+hBBCCCHk6uCZB2iHv+fMFu2R3EdGcDwIoaE22mfg1equEzu8zKuTJMnlcvV6vWN9V+3t7c8884xreWNj44CHOfjKmj2eHicTwuJ02H0OrBQAAJMEPhdUusHsPTYA7p8DD3zlXH6sHJaOG8yOEEIIIYQuVxpdndbQ5FTY3HFiRAaDEBoeoz2At4XlAMBms71UswfwOp3HQFalUn388ceDO7yhQ3nepP7NUWCQXdE7AFgoUBuAxwa9adB6b1ODSufmG4RO7aB1gRBCCCF0eWOzfAiCpLuvqOSypSM1HoTQMBjtS+h5vK4TO2y56D0xGAy2Cz6fP+RjGhYJQR5zM9IAlu6hNU3BtHi4YxosHtuvPeoujwRLwFfY7ag5G663b1EQQgghhNBFbJY41H+WU2F0yLIRGQxCaHiM9hl4kUhku9BqPU7+UhRlD+Dt9V2Fhobm5OS4lp86dWrVqlUDG+bgC5XC1ePhtzO9TRevM0JKKPx8Cvhs0Bid79Jez5yT8EDRfeECg4R6hZsZeKsVjpeD2QoJQRDkA1YKCALT2iGEEEIIuTdv8qbtR5bJlfm2lxFBC6ekrR/ZISGEhtRoD+CDgoJsF/X19Z7qNDQ00DQNAARBBAQEeKrG4XAmTpzoWq5UKgc8zCGxbDykhEJuLVgo2FcEZqu3yjIBPL3l4rp6AOCzQWfuOi/Oe4htcQnU8+ugoN7NdwcaI3xyEACAJMBXCJ1aIAlIDYObs8BX2Jv3hBBCCCE0ioj4kSvmn2loO6jW1crEyYGyjJEeEUJoaI32AD45OXn79u0AcP78eU91ysvLbReRkZGXzRlyNrEBEBsASh3sLvRWLVQK+XXdoncA0HnYcxDlB9XtF18yGaAxONehabB6nfqnaGi7kC7wTA00KeH5q4Ez2n9aEUIIIYScEQQjLGDuSI8CITRMRntINGHCBNvFkSNHPNU5fPiw7WL8+PHDMaahZ7HC8Qqok4PWBEIuGM1uzpOzYzPhwXnw4q9ubrmunCcA6jtBygcAIEkgCGj3mLa/D5oUkF8Hk6MHoSmEEEIIIYQQukSN9gB+0aJFbDbbZDKVlpbm5+ePHTvWtc4PP/xgu7j22muHd3RDQmOEdb9Dc6/X9ZsssPU0uN0r77pyngawWKFTBywGPHMVvLajt730mOW+SdHbphBCCCGERiMatCW0uYVmSghBMkFgbmCELkejPQu9j4/PsmVduTpffPFF1wo//PBDUVGRU81L2pZTfYjebU5VAZPRt0fMVvjjHJgsbm5J3CXy7/GMukBx3waAEEIIITR6UAaof9fa9Km1/Xeq+WtrzRsWU0svUxUjhC4loz2AB4BXXnmFyWQCwNatW59++mnKITf6wYMH77//ftv1U0895ePjMzJDHFSlTf15SmcCso8/LM1KEHPdlIfL4IqUvjUVIIb0iL49ghBCCCF0OaO7LZBs/50y1F58bemElu8875BECF2yRvsSegBITEx8880316xZAwDr16//4Ycf5s+fz+fzc3NzDxw4YMs/P3fu3IcffnikRzrkuCxIDIb8WvdnywnYkBoGpyrdZJV3q00DWpcD5wAgOQQWpkF5S7dcd04IAqL9oKoNCAKSQuDWKcBl9apThBBCCKHLm7mDbt9G6ctoAOAnEL7LSJaM0JU6/31mrKOtWmBcVvmXEUIYwAMAwOrVq2mafuqppwwGQ2Vl5caNGx3vXnPNNV9++SWbfZlsJEoKgRaV+1sGMyi0kBQCRY1u7upNcPcMyK0FS0/L3W20LsnnASA2AHhs2HjAYxJ7G5qGO6ZBgBiOqVs+ay3dXqOP5QpfiBwXzsF/hRBCCCE0elEGaPyIMsu7Zls052hjIxX+KIM2u6nsthAhdEnDJfRd1qxZk5+f/8QTT6SlpUkkEh6PFx0dffPNN+/cuXPr1q1i8eWzA/v6SRAi8Xi3Rg7XTgKR26XvvkCSECYdUO8mC3xxBE5UQKuHLxFsCAA/EXwjL5tXsGtza+UBRdNnzecjT/z0dPWZAXWPEEIIIXQp0+RdjN5tzHJak0dxo52TCzOlwPT8Jx9C6BKFM/AXxcfHv/7666+//vpID2RoCTjw0rXwey6cqYaGTjer5XksWHcDbM6G7PKLdwkSVmQCAGTEwvlW90npe6O2w03ueleZscBkUWsqTjoW0gDra/NjuMJ7ghL62T1CCCGE0KXM1OqusAX8lpGGKqtV01VCMCHwpj6mIEYIXQowgB+NDpfB72c9bHTnQJAPkATcOR00Biio76pGU7BxP/gLobSl//1ymGB0l5feEUnA1Hi4OQuKtAqt1U3tDxtLhiiA/6mt+sOmkgajLpkveSZi7GSR31D0ghBCCCHUbyxf94UsGRHxJFN1jDI20ywpIc4iWL69mTRBCF1iMIAfdfQm+D7bwww6AXdMA5KA7Ar4+ijou++b6tBCh7ZbCe3uKHiXJoHF7DpPrsfo/ZGFkBAMbAYAgIziuK1ToVf31Gd//LehyD7hf16v2tFRfzB90VRxgJdHTqnbv2mtkJuNk0R+9wYn8En8bUIIIYTQ0BKOJTt2U1aHv4YYIhCOJSkjdO6h1DmU1QCcYODFEW5DfYTQpQ73wI86NXIwWd3fSgyCydFQ1QafHnKO3t1yG72T3Utp8Nidqw/2wtM/wn92QW4tRHAE44Vu/uVJ4g/+di4rTT/TfXe9habuPX/MaQlAk0mvuJDB75OmsqyzO95tKP62tfLhipMTTv+u7GVyP4QQQgih/mIIIeQeBie86+8tbgQRcg+DIYTWH62KQ5RVB0CBsYFu+sxqqMFz4NHoQINVDeZ2mnKXQnsYfPHFF0SvrVy5coDd4ZzhqMPx/N+8shU+PgBsJlADODeUcv3HwsM/H4TLHaMFjBbo0EFxI9wzC75Lmjktd5fcbHB85OmIsa7Nf9Zc9m5DcZ1RO4bv82xE+pWysD6Nudygcl2uX6hVjMnZ+kfa/BS+5I+OhgfLsysNagCYJwl+OWr8A+XHKYfhl+qVr9Tm/ydmUp/6RQghhBDqK04YEb6GQekBAEgeAA2GKlqT2+2vKtoKikNU0O24DR5dtmgTqE5R2gJaX0HTF+YLGXzgJxGi8SQ/6W+6hcTf33+ALWAAP+qEy0AqgE6tm1tmK2RXAHfofyjCZbAgFeIC4dXfQePhq7Itp2BDnE9d5g1rKk7+0l7baTGl8H2ejxy3zDfcqeab9QVPVOYAAItiUU1RX+ZJPue2tgZUSmSGLKnsXyFjfJhdRwAaKeuHTSUHFS1skrxKFn5bYKztNzuYzSeBoFy+aag3am8rOfRV4oxri/YZqK7/MexVNJ04126hnSsfVQ0gPQBCCCGEUF+QPAAAUxPd8j1lrHczW2LCP0zQ5Ut9hpZvt1qUzuVWHahP0+rTVm40EXADyQ4ajjA+Kirq+uuv91JBLpcfOHDAdn3HHXcMsDsM4EcdJgPumw3/3e1xkbyhp53qrkjC3cS7Z3OTYVo8AHjLZq/QgdoAIi5zY/zUjfFTPVWjgH65Js92PadpdqgutFxcfiTgKE3QoITtyuqNTaWnJ1zlz+KaaWpO/h/HVW22yj+1Ve9TNG1KnA4AYgbrKt/w3+S1ru3najo+bCyxR+82Gqubz46He+ARQgghNIwoIzRtcj5Vzo6N2XjRZYmG9m2U4lAPC4YNVXT9u9bAWxmClCGP4WfPnj179mwvFV566SVbAJ+RkZGWljbA7nAP/GiUEAQx3rKzAZfV26aYDFg2HgTuzo33Ynxk14WXYbCZIGD33FStQau2mgHA3+Afqgu1kJbjAdk0cfFfsjqj9rnqswCwqbncHr3bfNFSfkzVdRjLJwlTF8lCL95z+KfQtnK+R4sdH+/e++0lh9fW5LWaR2hfDkIIIYQuR4ZK2lP0DgT4TMe/89FlSL6j5+jdhjJC85dWfcUIJ4OgKOrzzz+3Xd9zzz0DbxB/sUcpt0vo7RamQVZcr9qxWGFXPsT0+ite2y9Q7oWp7psyPH5ZkBkDpMOP53FV29qavJdqcu0ht00Ih88mSACQmCQA0MnutBDOSwhsj5xSt7v2ckLdFdL7s7i7UucvsW+ev/BVXSiH35vz5MQMlsZifbehuMagsReeULcl5Wx9pTbvm9aKF2rOJp76pVjnstAHIYQQQqhfzAqPkQnLn2QH/033ACPUb5p8unN/H5J10VZo/tJq1fRcc+js3r27trYWAAQCwYoVKwbeIAbwo1So1OMtNhOAhqpWjxWcmK0wJgQCxL2qbPuXZF9R18tgCbx6PSxMg9RQCPa5mNY+IwZuybr41FNVp6fl7nih5uyLNbnTcnc+XplzcbQEeWtgDABomBoAYFJu1rELGUwA8GG6+apAwug2y/9R/JRANs+x8c8Tpt8fnChjdjvTTsZyPuJOZTW/VHt2dcWJpJytT1blvFyb92lz2d2lRx1z4ykspn+VZ7v5UBBCCCGE+o7jOUQ3t1I1L1ssquEcDkJDi7aCfHufU21btdCxewAJugfs008/tV2sWLFCJBINvEHctTtKLUmHszVgcffDbLLAb2f73OAr18GJSqjvgGMVoNb3ULnZYR5aKoCbMrquVXpoUYG/CCT8ixWOKFterzvn+A3zm/UFS33DZvkEAYCOsuRpOgGgldeq4CgkRonILFKzui16t82rX+UbvqG+0LEdAYM5TxriWDOcIyiedO1HTSWFWkU4R/CPoPh4nthAWSO4gg6N0VaHBOg0Gz29NT1lfaOuwNPd46pWC00xCfziDCGEEEIDxQ4i3BzqcwFlhvat1qA7MRE9ukxo8jzvGfFKlU3JFpEMfs81B11ra+u2bdts14Oyfh5wBn7UivSFx5fAmGDgsSBADNdNBF9B/1vLqYLntsKhUpDw/5+9845vo7z/+Pe5O+1hW7blvVc8MuzsPSCQEAI0QJlh/yhQCpQVSikUCrSUUVpWaSDMDEiAAIFsEshOnMQjiR3vvZckW5J14/n9IVmWTmfLdpwEyPP+I6/Tc889z3PnaHye74JHF0FYgJ/+YQOY6/UqiAuGk/Xw1THYV+oqIL/b1OT7Tv2hq9F58EJNwbHudgDgEb8z4ocWVcvcprlqrt+KvjQ4ZkXMWAAYrzHcGpbMINdedQAj/zBtVqxCU2nv3tJRf8ra5WwPYuSPRmf9N2X63xMmpqj0APCP2sK87g73gMJgqff8IKPoB8sPjzny1dijX6+ozDV7J8Mrs5nfbTz9dkOxezEEAoFAIBAIA+FoxIP/KLEWYzxA0mIC4RdHT+EIDemYB2vR+YmE/+ijj1iWBYCsrKxp06b57T8UiAX+wiUlDB6/zHXc0AVfHvV/iUYBvAB2n2+C8hYAgGYTlDZDahi0DZD0Dfe50Ifp4b0fIVgHc1IhWNvfoc0CL30P7X1hKhuPwRNLpL+Y3EXcfjL110gxy8zfR29WcspPU+bxCnsza8vRBc/UGwFgU0ftbaf3trO9AMAAut6Y+HrSFB0jW168Z3WLK7XFwqDI1xOn/rXm+Ma2GhYLkXLVithx90ak7e5q8v9ohgjGbzcUOw9P9HTuN7fuHreIRggA3mwoeqT8iAMLAEAj9EzchL/Ejh+1eQkEAoFAIPz6GNC47vrNJTigbZMQ+htisSP8GrBXjVyE2yuxbuJ5yArh9p+/8847R2tMIuAJAAC9Q9ud7RnQc7yfkoGKjiJAGLRK4DjIrXK1bS2ERxZBSpjr5Yd7+9U7ALR3w3s/wtwZ4b6DzQ+McB74fiPZGXt4ADVTH+9uaXTYbi7eY+Iczpcc4NUt5beFJ2/rrP+0pdzdbXtnw+yC7zv63OMbHLYHyw69WF0QpRgdh5tIubrBYfVs2Wtq/qCpzChXWnnuj+VHOOzaVuQxfqbq+NyA8DkBYVIjEQgEAoFAIIAiEiEFYImfZ/1CpfsYEfCEXwNYAO4MctFxpvNggf/pp59KSkoAQKFQLF++fLSGJe9nAgBAtMFP6TjmzOOnMDx9JSQZverMOzj4YI/rmBMkxP/pJlj7bdh9wsWejQ9GZcwPdKn6BX1K3g0C9E17jed7dHdXo1u9960Fvm6rWd9aJbq2wye4vdlhy+tuH/zO/HJ1SNxXmQsuD472PXV36f4rT+68ofhHt3p3r/C5mrw2qcpzO7sa7y09sLx4zzsNxQ58PnNyEAgEAoFAOI/wFgB/NhjeBt0F57mMFoFw5mAW4Ax+9goO/31GHbf5/aqrrgoODh6tYYkFngAAIKPhxmmwas+AHTh+FGYJ0kCZj0RvMoHZBnoVYNzvGO9JLwtQHv3exGUVgWUYwyJDlKdd+omYsTu6Gvd6ONJjwP+sPREpVz8YleFs6eQk3rIdXG+zYwiF2dGZfFYAADCIkiHq3cbTtXar79lBYtd2djamHvly+7hLJ2r73/DPVec/U+3KMfhpS/mHzWU/jV+soEh+GgKBQCAQLjjs1dj/Tj6Gls94ZTzDDK1gEIHw84RSACUfuQ5nRiH7+/Do6urasGGD8/j//u//RnFkYoEnAAA0dEFtByjO8n7OvhKgff7HoT7zvoyGxNABr22o0b8Qn/NiQo7Iq9zEs2PUEknzPmgqcx9LFnKfogvN1hqGvni/6CjZW8nTFhvEZnYOC+taK7d01J+0dg53zE7Ocfvpve6X5TbLczV5nh0OW9re7AuqJxAIBAKBcGExtB/ygh1spcQIT/jFIwsdeRD7mVw7MlavXm2z2QAgMTFxwYIFozgyEfAXNKca4H+74dmN8JcvYftJ6OX8X+ImLhSWjAfZAKZfJPUe2ZALjM//uIRQUPfVYr9lJmjEFdZdtEoVMu3hubn5m99rLPE9VdPbHyUzWRdye3iK59lsreF3EakvJU4SVXQzehSBHy6r0mbeFzlmU9ZFn46Zc2lQlN8PiSF+ihT2dLb3OfYfsrTyPl4K+8wDZR0gEAgEAoHwa0YZj9CgIZBueCsR8IRfPJqMkYvwM7l2ZLj95++44w4kKY1GCnGhv3DZfhLWHhzhtQjgjtkQEwSzU2H9EThaJe4QZ4Aqqcjxjh4w6qGlT40bNHDXXNdxTy8UNcLUJDBb4Wi12J0+MkhitFVNpcVWk8QJgLEarwveS50xJyDsm/aaHp6bHRj2cFSmgqJn6o2Hspe8VFt4ymqKV2gfiEpPUwdk5W608COpuBImVwEABegmY2Iba9/aWT94f98vUhoB79OKPHZD1LTEG1ZDDe2rm0AgEAgEwq8LRg/yUKq3wX+0nzL2POTfJhBGF2026tg5kkh4eRhSRJ/Tt0Bubm5eXh4A0DR9++23j+7gRMBfoNgcsP7IyC/HABXNEBMERj38/iI4XgPv7ASu7+0UHgAPXQprD8GhcolrL82CADU0dEGIFnLiQM4AANS0wytboLsvJl0tB6tHiAtCsHSC65jFwrqWyoKezjC58pilA6SgAP01LlvUclVw7CFz69quyh+6mr5pq305cdLcgPAcbfBn6fO6OMfx7g4tzYTJlH+MzniuOn+Qe1dStF0QpwSIV2rHaYN2dTU1OazjtAZ2aLnl1DRj5fvdHjLVQQU9Yjd7o1xpYFxuCTP0Rj0tE1WPX2yIGspcBAKBQCAQfn0MxbSum4yUcUTAE37xyMOQfhJlPjxsBR+8hBqq7+so4Ta/L168ODIycnQHJwL+AqW2Y4R56dy13FmPy7Nj4fmrYX8ZmG0QY4BZqSCjQaf0nlFTeyz4eJe867tO5e/VaU+MGyv3cF9//6d+9Q4AVgfEGKADW7cpjtVr6mQysFsi/947MZCRz8nbnN/j0u0ySiIGJF0d+GbyVHeaeveybyz+cXOHyyp+xNK2qHD74ezLx2qC3m08/VhFrtPqnqjUpUlF1LsJYGQmTsI+/2JCzozj35+ydjlfRis0gwziJEsT+Gxc9vtNpU0OW7RCfXdE2u6uJl8B38k5Cns6nQ4FRpnyg7RZt57e282zAIAAfheRdqMx0e9cTjZ31L9Sd6LcbklW6h6Lybo0iCh/AoFAIBB+2Qj2AQU8QqDORJpMpJ9MYmYJvxKCl1C2MoGVNuFJo8tBmsxzKt+tVuvatWudx6Obvs4JEfAXKCq5/z6SoL5/U8MBADCG/WVQUAucABGBMH8MRAWBU1Z7CvIGdcPOiB8wwgDQwlmfqT7eztn/nTTVebawDmp93oetdu6nlG0lTknMw5qWiiOWtouCItzqHQBYQUDevuihMuXu8YuMMtfmAQao7+0JZOSV9m63endiF/g3GoqWG5PuKz0o9I1RYbfU9fYMcvuS6j1eqX259oRbvQPA4IMAgJ6WdXKOq0/tAgAdLbslLGmJITpFpX+n8XSPt4HdIQh/q8n/PH2e8+WykLgZeuOWzvpunp2hN+ZoJSpSbOtsWNtS0ck5puhCHohK19IyAPiirfqaU7ucHart3Tu7Gtelz70uNGHwdRIIBAKBQPjZIthAkCgC7wLJIeJ2UqeG8KuC1kLEHXT9Ozzv57e2C1UiMl53rt8Fn332mdlsBoCIiIglS5aM+vhEwF+gRAVCmB6apTLDDYUFmRAbDADw7m44XOFqPF4N3+dDeADcOQeSjBAfAgf7XOgLDSec6t3Nm/XFz8fn6GjZpnz4KldiijJl9UkPSQwApTazjRe7DWCAYJnCmeYtWaX/IHWmW72vbal4pOJIo8OGACbrJRLRF1tNG9qqBO9o9BFUVr8vYszjlVL34E0Qo3gufkK5zWKUq16vO1nf66oqZ+HZh8oPP1V1/IGo9Bfjcx4sPyS6sKDbZZbf3tnw38bTDQ5rpjrwiZixySqJgjB/ry14svKY8/jr9poPm8tyc5bqadnjFeIVPl11nAh4AoFAIBB+ufA9g5SjBeqc180iEM4B8ggU/SDduEpwNPmJH9FPoUKvptA517tu//nbbruNpkd/+4AI+AsUioJ7F8CbO6Ct239nXxZmAACcauhX726aTPDGDnh+GcxLhz0lUN8JAGCSiVPNCYBPW00xOGTjUcAenvluWJ1Edjo7lkiUvyXrEoRAjqh0dYA7q/yurqabi/c4xTkGOGxu870wWaVvctj83+2gXBsaf3FQJFT67/mHqDH3R6YDwMb2mhZWXIK+m2NfrCmQTFMXo9QAwHtNJf9Xst/ZctDcural8nDO5ZnqQM+eDQ7r01VedeZKbeZ/1BQ+GTu20m4RDVtqM/fwnKZvxmp795NVx3Z3NSko6nJDzLPx2UHMSP00CAQCgUAgnH0oJaJo8MnM40KmJ3HvhF8nsmAU8zBt2i907hR48S9cAABlLApeQqmSz8NboKioaP/+/QCAELrzzjvPxhREwF+4xAbDC9fAHz4Fx3CqxwGAUgaF9ZAuQEWrdAezDU7Uw7Qk+PNS2FoIp5sgnNKWg5enCwJIUumLqkDArpeeYIAMnXa3j1dYhjroJ1OTZ0u4XDVBGySqBgcAK5tKhEE2pQFkiLo3Im1HV8PnrVUD9bk+NGFdq5Q099hviFFoMtQBGprp4Qd7jmnqgL/EjnceS+8aIAAAq9Qgt4YlcVh4uNwr66BV4J6oOPpt1kWejUct7ZyPB8FBS4uGlgUw8i7O4dlukCnc+wWdnGNO/uaaPs//NxqKjnW37x6/yPfBEggEAoFAOC/g9lbc1YVCjKAL6NwpdP0oCIOaIdTnNu6XQDiXIBoCZ1OBsyh7FbaWYd4MvA0zWiQLAXU6kgWft//8K1eudB7MmzcvKSnpbExBBPwFjYyGYC00dvnv6YmdhdX7AQHEGAbs09kDAKCUwZU5AADxrenXFXmVK7/RmBjEyH3LwjtBAOrm2DDj8WYPrWtgFO+mTL+uaLc705uGZj5Omy0pMsvtEuEBs/RhhyytLBZSVfpXkyZP1oWkqwNWNpZU2qX9EFLU+huNSWtafJLpe3wmfNtea5Qpp2pDfzA1St8MgJZm9o5f7F5ntnbgB+eNmmKeiht3szHplLXLt7jdXp8K8HpGoqScnpYjgJuMiW81FHu232xMct/H+00lNd5x+/vMLVs7G5YYooe4VAKBQCAQCGcJbExH3OsAACAASURBVO3h1n0snC4CAECIDZ/WWXs1hsE22ZEM9JPILjzh1w4CZQJSJvxc9qocDscnn3ziPL7rrrvO0ixEwF/oTEuCr456tShlwAteSeYlwQA1HUBTwEvFjIu0/W9D4zu46U9XHW9l7TJE3R6e/EriZABICQc5Aw5OwoW+vVW5ZvpFf6zZ55TrGerA/6XOGKMOyM1Zuq6lMq+nI0Kuuj40wTff+2mb6f6yQ7kWiTL076fNjFdqu3nWXZhNS8sOZl8+Nnejr087APytOt+vG3mpzfxE5VFnojgRDFBhcuUMvfG/qTMMHuO0OCTm8iVSrj49+TfOkUNlSt8OZo5tctjC5Sp3y0RtcIRc1eht4V8aHAMALydO7uIca1oqnI96eVjSPxImuvuc7JHYxTnR00kEPIFAIBAI5x3ui7Uu9Y4BAMsaD4TSjS38H3x+PblADIq+n6K153KNBAIB5HJ5a+sALsqjBxHwFzpLxoPJCruLXa7sE2LhzjnwRS7sLvZ3JQAAqGTQ0yt2VR8TAZk+FcpuDUm7NSStQ7Aa5UpZny06SA23zISP9krvF6QxIfkTr2xwWDGGKIXa2ShD1PKwpOUg7ZHSxTkWFW6vkrKoXxsan6rSA4BbvTsxypQ/TVg85fgms1SG+U5vt/OB6PYxjwPA4uCobzIv8m1/u3FIDzddHeDeFwiVKcPlKpHvvQD4o+ayFTFj3S1aWrZmzNzri390ei4ggLsj0u4ITwEAFUV/OmbOy4mTK+yWJKXOU/YDQJxS4ktespFAIBAIBMI5hXUIp064jhEAIBaHCRA4kHoHgPBbKUX0z8UmSSAQRhci4C90KAQ3z4ArsqHJBMFaCNYCAPxmEuwpkTati+jlvNS707o7KxWQx7dGTTt8sh/KWwAAUsLUN8+AEB1sKYDSZpAzMDEenl8Gb+4UV5JTySAiAAAgUq4e+u183V7jq94DGPnd4anPxE0Y6Ko0VcC9kWNeqikc+kS+IECeqWAZhP6TNEWyZ4VNKtuGDzpG1sH1urcbJutCvm2vFfV5tjrv2tD4RGV/ntl5geElk5ft6Gzo4hxTdCFZmiDP/hFyVYS3dHdyfWjCy7UnrEJ/BH60QuMsFM9h4aPm8r2mZhXNXB0Sd1FgxFAWPyxMnOOEtUtPyzLUgTQiPzgIBAKBQOjDbuN2bAXB9ZuMB0Mbf7MDxw/UHVFgWERpMsiXKYHwq4UIeAIAgF4Feg9Z12oeknoHAAXjZTx3fl10eARTm23w2lYw91mOS5vhta2glEFzX475glpIDAWlDCjK/fUEAHDjdFc9+WFRapMIfb/ZmPjPxEmDX3hJYORQBLwcUQPVmZuoMxRbTd08BwAGmeKzMXPjldL1WxKU2hKpdYrY2FZzsqfraM5SHS0DgIsDI30FvE3g36wvfjEh5+W6E+taKk28Y6ou9Pn4nGUhcX7H92SMOmB9xrx7Sw84I+HHawyr0mYGMXIOCxcXbPuxL3HgOw3FT8WO/1t89rAGH5w36ouerDrmdGEYqwn6dMyccd6bDgQCgUAgXJjgbgv7n5exyR3mhtq4WxwQO1B/Woeifk/LQ8/N6ggEwvmBCHjCGYCAltrhdVrOneRW9qt3JyYriArEeWazV8pgXDTMS4cxIzL0pqoCfBvTpBpFLAiMeCw665W6E4MXlJyoC3khPueLtqpVTaU277ItD0RmXB4cc9TSpqKZHG2wiqIdWPi8tbLIaoqSq683JhgYhVXg7is9uK2zYYi3U2ozv9lQ9KeYcQBwT2Tav+tPVfhUg9tnbr6jZN/aFldBvy97q3d1NR7PuWK4DvCXGaIrplxTYbfIEeW+dmVjyY/eaf9frCm4wZiQ4V2+bsRs7ax/sPyQ+5kX9nQuO/VDwcQr1RT5aCIQCATChQ6/dZOHegcOggZS75QSghZQgXPPQ8lrAoFwjiHvcoIE0QbQKqDbp4obADAUCBgEDAEqUMuh0adYe1QQjI3pf9kyJG/xfuwsjIsdtnovspp+MjUxiJquNyapdOUePupRCvUNxoShDPLPxEnXhsZ/0Vb9n/oimyBdE+54d3uYXPlm8rSrgmNvKP6pjbUDAAK4L3LM8rAkALg4KNLZs53tnZO/+ZTV9b37dPXxzVkLP2gu+6i5zHNADSV7MDp9ii70eHd7kbXLt6bd0b5sfHJEvZAw8Yai3f3nMACCI5b2wxavKvednOPVupP/SZ46lLv2hEYoRaX3bNlnbhH1EQAfMLeOloBf11Ip2jEpt1kOmdvmB4aPyvgET4SaKqHoBPA8lZhMjck838shEAgEgh+E6iqvl1g/QEfQT6WCLiI55wmECwIi4AkSyGm4cw68s6u/RHx0EMxNh0AVZEaBggEHD912eOwzcfZ4rQIeugTkdH9LhH/jt5iqVpiRPIz+z1bn/a0mn8cYAJQU/Ze4cftNrds7GzDAvMDw15OmhEilcJdksi5ksi7kZmPinyqP7TM3a2mmrtfqqTDtAn9D0Y/5E6+8OCiydPKyHV0NJo6dpg/N9BC0db09L9YWbmitavXIbN/O9t5yek99r1U0YwAjeyE+BwDmBYS911TiK+CNfSHrnZzj8QqvUvDOR4+lyt0XWjuHeMuD4y4U74mKon0bB8HCs/+pLzpsaQ2VKW8yJnmK8waH+IEM1Eg4Q/gdW7gdmwFjAOB/3ElNmCS74ZbzvSgCgUAgDAZSyD2/41kwSnajNRA4l6h3AuFCgQh4gjTjY+GFq+FIJZhtEBcCkxOA8lDqCgbqbQA++U/VClcaPDdTEuG7fGjzyCsXqAaT1SU6McLluvIGdQMAiuqJSrIkAoB2qHIbAGBXV9Oz1Xnurze7wD9blV8w6cpEpQ4DyKVKxPslSxP0bdZFALCzs+Hiwm2isyd6Oq0Cp6aYQEZ+TUi86Gxdb8+EY9+0sxLeC8VWH3cFgCaHrRcLz1XnvVJ7wje6HgFcExIHABaevaFod613qfZBiPWprjcyFgVFrWws8WzR0MycgLChj9DJOSYd+9bt+f9+U+lrSZP/GOUy/07QGnwDCrK1BtzcyOcewhYzFRlNT50JCgUMAdzTLRSdBJsVxcRR8YlDX+SvE47FzU2AMQqPwK0tbvXu3HQT8nKF9ExQKLDZhIzhVIJ0WQcCgUAgnEeotEyhptr9ksUSDoqyEIi8i2aGby8hEAi/UIiAJwxIsBYWjR3wbFSgRBH42GBxN5UcHl0M6w7BqQZAAJlRcP1UOFwJG48Bx8OuiF3Vmhpnz3Jdea2m9qKWuRMGTM4iwZbOOpEB2oGFnZ2NaZGj8FVW62MwBwABoJ3tVSsk3js2gX+uJl9SvTvxLQU3Rh3wv4bTL9YU+HZWUfTfEyYuCIzo4hyTjn9bPnDueg3N9PD9Pv8UoFvDhuPDMDDLQuLuj0x/q6HI+ZDVFPO/lBnRw9kdeKEmXxS3/0TF0eXGJKdbxKPRWR83l3s+k9vDU8aUVznWfOhMaSgcz+V3bgWjESEKpaQxcy8CubSYF0qL2dUfgs31J6PGTpDdeNsgiRBxtwVptCBKeo+xUHQCNzWCPoDOGg/K4Wwm/ZwQThdxX6zBJhMAIJ2eikvAGDtv1X3D7Fefg9315KnkVNltd4NMfj4WSyAQCARp6PkLhboaochVQ45SCGAT9wmYSclCSc55AuECggh4wghRyOCKbPjqaH+LjIYrpNKTG/XwwEKn8c8lly4bBzOS4b8VNR901Hj2rNRVMorksACfIvIDY+UlKsj3DBDBPlzGaqXToT9aceSz9HnulybO8UTl0dUtFT08pxzYvVxLM8kqvUjAPx+f82KtWL0jgM/T588NDAuVKQHg77UFg6h3AHg6dvw37bXOeHUDo3g5cdKC0Sv29kby1DvCU/aamlU0vTgoOkoxjKp+AHDIOz4fABxYONrd7qxRFypTHsq+/LnqvIPmVj0j+21owu/DUtjnn/IsSIDtNqipxgBQXYlLimX3PAgOB7djs3CqEFgWJSYzi5YirZZb+7FbvQOAUJjH7/+JnjXPd0n8nl38D9uwtQfkcnrGXOaSy4CmAQB6ex0r38S1LlsHv/kb2R33oKgY3xF+5uDODnb1Kuh1bSRhi5k/kS/x487e/19RKCvhtmxili47R0skEAgEwlCgadltdwtVFbihDun0em26+W3wdNdDDKjHEPVOIFxYEAFPGDmXT4BQHfx0Gkw2iA2GpRMgcuDUZiJLp9UBG6pbwafO2l5rw9s7ox66VOycPxAz9KFvNhSJGmfqpYPEhkuONnhBQPgP3mnYAWBrZ4PTD5nDwhFL+4Nlh450u2SqVXLvAAMg6Oa5vaZmAAhgZGqKSVHpV8SMvcwQfV/ZAd/uqWp9aF/o/iGzWAO7UVD03+KzH4vOejxmbE1vj4lzpKkDRhY4MAjZWkO21jCya3VSUfTOwnhOYhWa91Jnul/ihnqHzce+0IdQU8XnHxWOHBQqXLkAcf4xtrKcXnY97ukWdz5d5Cvg+YN7uU1fuV44HPzu7SDwzJKrAIDb/I1bvYOzeM/aj+WP/tn/Tf7M4A/scav3YVx1aB8Kj6QnTRW/VwkEAoFwXqHiEyE+EQAUACG/Edq+ETALAEApIPRqWm4kH9oEwoUFEfCEkYMApiXBtBEFz360FzhO4iunRdlaWAslTZA2tDTk1xkTPmkp39xR7265JyJtxigJeASwOn1O5MH1okRxvQLPY6HUZrn21K6T1q6BLvcayAMTx76WNuWOsBQA4DH2zQmnoOg0j2zwnnJXxP4Jl+VoXXELsQoNjFLo+yhyuSHG868DANEKTbbWJ9bCCcsK9eJa9yKEk4Vu9e4Em024ME9qNIdvG79js7jlwF5m8RVAUULZadEp3NrMbf2Oik+gUtN/EbIWt7VwH/5PaBXXDhgSLMttWINbmpzbGQQCgUD4GRIwg9JkUfZKDAhUiYgeXsVYAoHwa4AIeMJ5gOWhohXUWgm16aAcAHC6UVrANzlsVoFLUOrcWooCtCnr4k+ay3d2NSoQvSQ4+qrg4cTQ+yNcrh6vDcrr7nC9xgAIpulDEaChqncpVjWWOgX88zX5lXax6fjp2PEKD1V/eXD0pg4JWbssJC5nICX8s+GeyLRDltaPm8udL8PlqrVj5kjmscf1tewn7+PODt9TXkgFTQi9NmBkwLGejcgnMZtQmIctPsEIrAObTSgwCDgJ7wn+h608ABWXILvzviHm0jtf4PZWx+svAet+CN41IjAAwj55J8Xwe3bRs+cjPcmGRCAQCD9TGD1ox/8C9pQJBMJZggh4wnkAASCA0N5Q31MqTgUAm/IhPgTGeUQfn7R23XF6r7PgeZxS+3bytMsM0c5Tzpxto5W2zZd/J029uGAr64w5QxDAyN9KnlZsM41YvQPAAXPrv+tPPRiV8d9GsdVXR8ueiPVKHnh3RNohS9sHTaXOlwggTK66NSz5qdhxI17AOYMC9FHa7IeiMnMtbcEyxcKgSGmHAp5nP13lX70zMipljDudT/8sIWFo6Rhu43pXrgUAFB7BzF8oniTvKPjCMLi2GjiWSkjiB1iAUF3Jbf6GuepaP8s7r3DbvvdQ7yDW6sinRRKMcUM9EfAEAoFAIBAIP0+IgCecBxgaEo3gaA7UsTqLzMsiGtsTCwAcD+/9CK/c4Copb+HZpSd2uC3V1fbua07tOpKzNFMdaOHZfaYWE++YogtNUI6+J5lN4B8oO8R6ZIy5LiQ+TRXwiKgk+zARAD9cfiRLEyTKaQcAFp41cWwQ058PHAGsSp35QGT6EUubQaZYGBSpH9ip/ueJ3yh63NSAO9oHHwSpNfSipcgQjAICsclz9wQJR/ZTqenMrHlCSzNSKFBCEj1lOjB9T8nhALkcAMAsUckPOI79dBUgRI/LRvpAbJbel+HzjjJLl7nS3Z1bcFcn7uxAhhAUMJiuxg11ozId0vmkpiAQCAQCgUAg/DwgAp5wflg+A/7yJTWvce4Pkbt6GFd58xRzcrppjPO4uxdq2yHJCACws6tR5GduE/jVzRWXBEXeWPxjo8MGAAyiHo/JeiE+Z3TX+VZDUX6Pl1V2ZVMJhZCv5dxJhFzd6JAoPueLAHhbZ32sQlPjU919Zt53n4yZM7HPPb5X4BUUPUFrmKA19Ar8mpaKk9auKIX6JmOSUfZLrXMmAg+cuA4oikrPoqdMF44d4b76DDAGhECtAav7uWHc08Mfz3W9Uqllk6Y61Tt/YA//wzZsNiGNhp41H4VHQk3VACvAfP4xZuFiUCiFmkqhIE/kgQ42K7fl23MaHy4I/P493K5t0G0BAECIzp7EXH0DMNKf20inxy3NEu3xibiqwqtpYFd6FBaBwiPPaNkEAoFAIBAIhLMGEfCE80NUEKSGAzSFLKv+TaOqyU7bQ+zBQQ6vsm193tBQ7RMlDgAlNtOq5tLmPgs2h4UXawomaoOXhcSN4joP+1RBwwArm0p8exoY+d4JSyw8O/X4piEO3s72Phk77p5ScRb6Iqtp2ckfjuQs/Xf9qf81lrSz9iSVfqouVElR37bXtbCuW362Ov/7rItHK2Pf+QVFRgFNu+PbnQKTzplCTZ2BQo1Io+U2rufzj7l6YwzWHhQeiZsaJMayWdl1Hysef5ovOM5tXO+6oqeH27qJmjUX1GqwDrjDwhedlP/hURrPc1Q/7Syi7nV2/x5m0dJzZoTnNn7OH9rvPMYACGP+2BFQawYq9kaNnyiUl0qcqK1GhmAvBwfUP6pXT4Rkv73pvHgZEAgEAoFAIBCGwiiXmyIQhs5dcyBMD4zAxPREp5iTRepdo4DYvgRtGWqJ8nQammn28T/f2F7j2/NMCKDlvo08xr6Nvw1NSFcH5GgN0/QSsf2STNGF/i4ibWXqjEBGPEtNb8/tp/e+WFPQxtoxQJnNvLql/P2mUrd6BwAT51iQv+XD5jKJ1fyM+bKtetzRr2V7Pk44vOHluhMcFgAAqTXMpUvcfRAA0gfQS66k4hORRgsY83m54oFaJazNLqxWobqK37NL1CwcPsAsuYoaOwGFhFIedub+B9hn62auvlFiWI4VSsQ1C88SuK3Frd7BQ2cLkmH8AABAT5kOSpXEUDxPzZ5HT5qGggzIEEzFJ/qM6m5AKDL6DFZNIBAIBAKBQDi7EAFPOG+E6OBvV8P9F8O8MTA2GrQeGb4ZGm6fDfI+B5EFgRGzA8I8r42Qq6ZLWZ7b2WGXvx6cpcExopZARi7pffxu4+m9pmYGURvS518VHEv5Sxg2RRdyW3gyANwVnjovQCLnvqj6miS9WLj99N5/1Z302/PnAIuFO0r2XX1qV2FPJ4eFKnv34xW5z1S7KsDRcy+W3XEPNT6HSkmj5y2UPfQE0vYFYzsc4ONjjwUBfHBLcSH/KG4Xe0+Aw8GtXyMUn6Knz5bd+6Bbwfb/qeSunRQqLR0ZJf4o7MfvDSKhRxFcLx3Qjnu6gWPBbpPIxo8QFZ8geRVyOJhrb5Q/8Vf5imdQgivdo8S+j0IBFPlSIBAIBAKB8Iuih4N6K5SaockGrMTvw3NGd3f3ypUrr7jiiri4OI1GI5fLQ0NDp0+f/uijjxYUFIzWLMSFnnA+YSjIiYOcOAAAQYCDFVDVBnoVTEkAY38ddKAR2pi54Omq41+311p5bn5g+N8TJgIA8hEhU3Qho7vCK4Jjnowd91JtodPqbmAUn4yZ/UFT2Ya2KlFPDLDb1DQrICxYpvhr/ITnE3Iae23XFu3q4iSqkY/TBO0ev1iOXGJpgtbg6zuApRSWJM9U5z0YlWEVuF6BD/kZR8X/rvSAO5e+m1frTt4WlnzK2mVgFFNTx8jTMiSuVCjETuAAKCAIm00geOlYtxTnjx1B+gDsm7UOA7AObtNXmGd9NSzyKERHz1/IffaJ+HJBYL/6TJE1fqBA9FFDpxc1OP3dUUCQ49//xC3NQNNU5jjmiquRR096/iVC8SnfwVBEFADgrk7uq8+FYtd2j3iHCQMEDpZokEAgEAgEAuFnRDcLOxvhaDvUeeSTYhCkBcA0I0wPBeqcFlzcsWPHbbfdVl/vZYFra2tra2s7ePDga6+9duedd7711ltyuYR777AgAp7wc4GiYEYyzBigGJyBUbyZPO3N5GmejQ9FZf6rvt/4nKLSPxydOeoLeyE+5/aw5IOWVjXFzA+MCGLk0/XGImuXZBm5j5rLHi4/0sH1AsAkXcgfozOeqcrz7XZHeIpnLfQHojJWNZX6ZrMbIt08O/P494e7WzFAhjrwreRp8wIlrMfnl1Kb2Ve9A0CvwKfnfuXcH0lTBazPmDdWE+TbjVm0lF3zoVfL0mW4torbvWPAKTVaibTzzk9yjHFhoe8VuLd/t4XOmQwsy339OfDeW7l2O25qQNGxA847GlAxsSg4xNOJAAEAQthictneeV4oOM6ZTbLfPeA2m1PxibIbbmE/+xQ83BOopBQqNR14nv34PVxfO+CUCKCznd+xmZ53cX8CfwKBQCAQCISfGxhgRwNsrAEbJz7FYTjZBSe74Ps6uC0ZUsQWkbPEvn37lixZ4nA4AICiqPnz5yclJanV6tra2l27dnV0dGCM33vvPZPJ9Pnnn5/hXETAE37BvJo0eYo+ZENrVRfnmBlgfDgqU7rG+BmTrNInq/rf/0GM/I3kaQsKtnj2QQAHza1Pdx53B8jnWtpq7BKa3ChT3hOR5tkSxMj3T1hy4+kff+oaOK57UA51tzoPTlm7lp7ceSxnaYrqHH1gDZGCns6BTrlzCpy2ma49tbtw0pUyJHbkpsbnNDCwr/AQbbbMZjSRsxZQqen8ACXf+q6hmCuu4Xdtwxaz70nMSnhGgFrj+YqeOoM/cgDXVou7yc5069Q/Mrns5jvZtR/2JZZHKNSIQo3CKa99B6GqQqiroWLj3S3UhEnypFR+6/dCZSkwMio9k5l/CSAk1Fbj+trBEtADgN3Obd+MG+tBo8NmE4qIpGfO7Q9kIBAIBAKBQDjvcBhWlcDBVj/dGq3wciHckgyzwvz0HA3uv/9+p3qfPHnymjVrkpP7bZLd3d3PPPPMa6+9BgDr16/fs2fP7Nmzz2QuIuAJv2AQwPWhCdeHSsf9nlXmB4Y/FJXxev0p90qUFPNdhzhu2TPnnBMFRe8cd6mCEif6jlKoZ+nDRizgPenm2Y+by/8Wn33mQ40i0Qr1ULqdtplO9HT5Fo1/re7knzpOOCJVEKnS0rJ3AxU39nmGDwQVEUnPnEPPnIOrqxxvvyY6Syckcs2N4J2PkJ44RTxIWjrvLeCRIRgZz8U3AYqMkv/xT7ixHttsVGQ0qNXse2/5dsNtrRATB6hfliOdnrn8SqG2BhCiomNBoQBB6EtQ79+XjD/RF6NVdEI4uE/2wGMoiLjWEwgEAoFA+HnwSZl/9e6Ew/BBKWgYyA723/kMqKyszMvLAwCE0Lp16xITEz3ParXaV199df/+/QcPHgSALVu2EAFPIJwf/pU05eqQuG2dDRRCP3Q17TE1DdgVAyBgEDUrwPhSwqQsHxdxC88eMreyUlnZRsZ3HXWPxWTpz44/wsjI1gZnqgNFcQeBjNw3R0Araxe17DO3PFaRK/SFrHfz7F0l+6boQpLjE6kxGZJR3yBX0PMvcR6iuHh60lQ+95D7JAoy0JcuxTTD793d3xgRRc+aJxqGWXAprql2J59HOr3spts91fLZhaJQVIx7MhRihNLToi789s3c+tVIH0DPmE3PXgAUJeQfY7/6HGxWAEBqDTV2Al94XLJ4HgoMxDY79IofuBts7eG+/1p20+2jdUMEAoFAIBAII2dvM+wZjrkLA6wsgedzwKDw33mkVFe7jD1RUVEi9e5m7ty5TgHf1uaTZXmYEAFPIIycWQFhswLCAODthnWD9UPOzsZd4xb5nvy+o+7203tbWDsAUAgJUjXqREzShhztaRuk4/Hu9jFHvjycfXm0QjNgp3OLHFFfZM5fXrzniKUNALQ083xCzmmr+Z2GYs9uNEK+5vfvO+oE74RzNoHf0dWYHKGX3XwHt3uHcLIQHA6k1mBHL9htKCaWWXgZCnHV88N1NdhmQzo9cDyoVVR6Fr3gElCpmKXLqPhEvjAPHA4qPpGeOQdkPlseNC27816hogzX1yJ9ADUmExRD/QIQykv4wweh24wioui5FyGfvHTDhZ4xh889BN7O/7ijDZwJ6r7/Btvt9IRJ7OergWOdvvLY2sMf2ufsKDa/U5Ts7j9wX38hnJbaAXGPX1N1hssmEAgEAoFAGAUcAnzpE9joFzsPX1XDnalnYUEuVCpXHV+TycTzPE2LPW0BoL3dlYw5NvZM8ygRAU8gjAJqmgHWTx/JdPQNDuuNxT+Z+k4JGCNAOprpEXgeSxjkp+pCezGf2+1/667RYftj+ZH1GfP89jxnpKkCDmYvKbdZOrjeTHWglpY1OmwbWqs8Te5Px04I9U6kjy3mriaJinqu5ymTMwsvg4WXDTSpUFXBvvuf/qRuth4UEYU0WucrauwEauwEP+u2WYGiqLQMFGocuu2dP7iX+6ovSUlZiXD0sOzBx1GgRH6+AWFZoaIUd3dT0TEoLAIAkDFMdue93HcbcX0tyGRIJsPd3V6T7tqBa6uAY0GqyLv4dVAwCg6lp80cXMCD4udb14BAIBAIBMIFxKFW6JLKYeSXA61wbQLoz5Zr6vjx4/V6vdlstlgs77///t133y3qUFNTs2HDBgCQyWTXX3/9GU5HBDzh1wyLhX/Xn1rXUtnFO6bqQp+Nm5B8dlK7LQ6K+m+j2LdZxFRdqG/jzs5Gk7ewx4B/F5H2fELO8uI9n7dWivp38Y7TVp/M6gPwk7l5S0d9K2ufqAvOUAcO8aqzCgXIM7tehFyVP/HKl2oLj1jaQmSK5WFJ14TEe/YXCo6zG9ZMCtHAhHjRUNOknqcv/Pdfg3dsAv/dRnrilCFKcX7Xdm7nFmBZAEDRsbIbbnUb9iXBZhPwPNLquE1febVbe9h3XqcvWULnco+iBgAAIABJREFUTB7K1Li+lv3kfdzZAQCAED1xKnPNDYAQlZAkv/8R4Dig6d6/PuFzmSCUlgzlvgAARUYBAJUxlll2Pb/lW2yVLoJApY9+ZQcCgUAgEAiEYXOs3X8fSQQM+R0w+2zlMFIqlStWrPjzn/8MAPfdd19ubu5dd92VlJSkUqlqa2s3bdr0yiuvdHV1MQzzzjvvJCUlneF0RMATfs3cXbL/w+Yy53G5zbK5oy5v4pWxZ8Gr/KXESfk9HQfMrowa8UrtTcbEF2oK3B0i5Kpn4yQsvW2cRPhxK2uXI2q3VFA9N5w4+Q7WvvjEdgBAAHeEp6xMnXlOq2EC1Pb2vFFfVGozJ6p090WMSVJJ5DOPkKteTxKnjnOCuzrZ9avB4ZjaiRQC7vUo5nm5IcZvqTyhMI/bvQPX1YiHtfYINVVUnP/ch0LBcW7Lt/0X1tWwn66SP/CYu2yb17D1teyGtbihDgBQYJBT84tuh/v8U1xZxlxzo5+JeZ79dJVLvQMAxnzuQRQZRc+cCwC4o53buglXVQDnz+tjECjKFfBvt0G3GcUnUhjzRSfEnvYUYhYuHvksBAKBQCAQCKNFpWXk15Zbzp6AB4A//elPdrv9+eef53l+5cqVK1eu9DxL0/Qll1zyzDPPzJgx48znIgKe8KvltM3kVu9OOjnHq3Un/p00dZCrMMC6lopVzWXNDlu21vBU7Pih1GPT07J9E5Zs72w4ae2MVWiXGKKVFD0/MOKj5rJW1p6jDX44KjNYJhE7PVEb4ts4WRfSzva2OMQZ7AGg3C7xyXWZIfqHrka7wIvaub4oeQzwflPpBK3h/sh0v/cyWuR1d8zK/76Hd9XnfKuheOe4S2fqjUMfQagoA4cDAB7KivZU7wDQyfX6uTYvl1378UBn2Q/+K3/gcWTwk5KUP54rasGN9bi50Tf7Pbb2sB/+D/eVncddA9fMO3KQmjKTio0bZF7c3IQ7xHvMwqlCeuZc3NPNvvM69q1vPwwQCgtnFi+l4hNxTw/7n396r9brOaPwSGBkwLJCbRXu7EI6LRUbD0rVGcxOIBAIBAKBMHx4DJYRmS6ctokuPz8dzxCE0HPPPbds2bJXXnll9erVorOxsbHz5s3LyMgYlbmIgCf8ainolhBR+VKNnvytOv+Z6uPO48Kezi/baoZYUx0BXBIUeUlQpLvlosCIiwIjBr9qTkDYtaHx61ur3C0TtIY7w1MYRGloxq1+B0FNMf9OmqKimDWtFX+vKeiUirR3srWl5G6NTKaLR9S5eOPfX3bQc/29An9v6YGCiVcOY4heOwDwCO0zaEVnDlnarAKnHvhGuO2bBxvZZuM2f+M3ubqkThZKimkfAS8Unxq6qMa1VTC4gLdLZIzHNhtwHLfuI2w2+SnnDkBFx2CLBZu6fE/JH3sSaBl/YA9/9DBubx9krwEA6NkLhMoydu3H4B6Kouj5C5mFl527VPwEAoFAIBAInCij8ZBx/mBhR3bxMCgpKXnxxRe//fZbhmEWLFiQlZWlUChqamq2bdtWWVn55JNPvvHGG1988cX06dPPcCIi4Am/WiQTsA9ejdzEOf5Wk+/Z0s2zf63OWz1mzhAnLbOZ32goqrB1J6l0f4hMl3QaF7FmzJx5AeFft9ewWJgbEP5IdKazSvz1oQnvN5UOfm2wTPFuygxnYP9j0Vn3RKR92VZd29sjYHBvQwCAjrc+Wf/pks6DJXswJdcZpzwTkv3IEO9oZLBYyO0W25BP9HSaeXboxe2o2PgRTs9x2F+JDqEgjwvZxFyyZBAhSkVG8T4e+NwP26hx2V6l0Xke2oZWj9SJarD/hABARUQDwwDntX1DxcSxn7wnlDhTLfgRz/TCy8DhYFd/4HOCxt097Htv+Xr4S6DR0olJjjdehW4Pvw9B4HduxfW1suV3AUO+QQgEAoFAIJwTFDSoaLCJHU6HSqB8VFcjZuvWrdddd53JZJo4ceLnn3/uWUzObrc/+eST//rXvxobGxctWpSXl5eQ4D+QcxDIzy/Cr5YcrSFDHXjKo/A4ArjZOFjeiMKeTs4n9/sxHyE6EAfMrfMLtvT2ubK/23h69/hFnrnreIyPd7c3s/bxmiD3/gKDqPsix9wXOUY02r+Sppg4dkNbleRcrydNzVQHTNGHeuphHS27NSwZADq43hdq8h199/LXug8u6XJ5gwsOS9PeRxllSGD6rUO8rxHAIEpF0b3eXv0yRCmQRPT4QKCoGHr6bDiwZ1ZH97ZQLyeIqbqQQczvgAWgAPykC8D8D9uQUknPvXigHvRFi/i8o043/n7sNiH/GD3vYnCGo3+9QSgpgiEU/3OhVFJJ/gqZqFTM4iu4b790NyB9AEpO5T9dNaQpKFooOslcejkKDMRdXkZ4KmsC9/X6Ial3AOjpZr/biLslojaE4lPc5m+YpcuGNA6BQCAQCATCmROugspu/90kiTiLAYB1dXXXXnutxWIJCgravHlzaKhXwmOlUvnaa6/V1dWtX7/ebDb/6U9/Wrdu0PrT/hjGj2kC4ZeFgqI3ZMyfqHXFOeto2X+Spy4yiJ2fPQmXS7y3JRsl+X3ZAU/Jahf4+8sOuV+W2syTjn87+fimy0/siD+84Y/lhwfXfDpatj5jXs3Ua+cFiP3wGUTdGZ58cVDkQNZsA6N4MWGi81jP9yzsOirq0HHyf0O8qZGBABYbokWNFwdFOp0Lhg5z1bWym+94CwdFemwFGGXK91JnDnKVUF8HwpAUNX/owCBnUWAQPXm670DO0uvAOtgP/isUnwRBGKqAV6tl1y1HAQGucRrq2bUfOf7zMvvpKqGy3LMjPWue7K7f09mTqbR0esElsj8+Ae6cdn4ReP7gXvbLdfKHnkCRUW4XA2QIphOScGPDUMZw3o9QkDdQB37/T6KK9AQCgUAgEAhnkQl+shcNxniD/z4j5e2337ZYLABwyy23iNS7m8cee8x58M033zgcZ/QLiljgCb9m0tUBh3MuL7WZO1lHliZQ6895O0mln6wLOWLx8r6+PnRIXi42gS/oEYcT51raEw5vuDUs+fGYrN8W7c7rdmkwHuPX60+lqvT3+hjeAWBTR+0eU7OGkl0RHDNBa3grZerkY5usQr9D9TNx4/3eyyPRmVmawI+by5WdJ5BPzFBnZ2kLazfKzmKJ7/8kTTltNbn9FzLVgStTR5J4kxo7IXnshNM8+2lLRYnVnKTS3WxMDGAG9YOyS+T/QzIZlsgM3wEYD+ZFn5CE9v0oHsoYDgDC6SLc0iw+pVACw0B8ElRXeNqukV7PLL2aSklz+88LleXs/95wlrjD9bXCiXzZzXdQWeP7p05Jo1LS+ofW+Q/H8EQozMNLl8kfXMEf3M99swF4Dne0sxs/9+d937dg/xMIuK3VN58fgUAgEAgEwllhWih8WwPc8KPZ47UQM/pVqNzs27fPeTBu3LiB+rhP2Wy2uro6Tx/74UIEPOFXDgUoTRUAQzOiI4B16XOvL/rRqeEZRD0UlXF3RJrfCwFAjiglRYvSzikEh6aj8ll79wlrl1u9u1nfViUS8Bjg2lO7vmirdr58tjrv1aTJD0VlHM65/Pnq/Lyejgi56o7wlJsGDQRwc2lQ1KVBUQI3qejYg1jwWthxJvSiI19uzlo4XT+kauojIESmPJJz+fbOBqfqviQokhmO/7wILS27Z2h/CAAAfQAgJLKKU9Nn84f2OxPjuUHGsMGTsVHpmSgiCjfW918SGERPnAKCwH230bc/ysiSXX8LAOCGem7zN0J5CVAUlZrOLF3mFTYPwG36yqtAPcbct1/KPQS8eCUpY5BaM1C1dkmEw/vpuRdzW74Bz/+WA3/rIbUaWyXy5w3QGyGDTw0FQQCBB2aoaQ4IBAKBQCAQhkqoEuZFwI4h+RJ6cU386C/GA6f5fehQUgWJhw4R8ASCF4lK3cHsJYU9nS0Oe5YmKGLI/vM0QouCor/wDlmfZz7+Qs17N6X85QupHGfNDi8x2cbaX6k76VbvACAAfrwi93JDdKY6cG36XL9r4LCwrrXyiKXNwCh+G5qQrg4AAIpRh2Q/0nr0JY9hqXfDrjBxjuWnfyqbfLW7vdFhq7RbkpS6MKm7tgv8y3UnPmku7+B6J2lDXkjIcYcnDAQFyLmJ4Hflo4nNxn38nki9I0Mws+BSpA/gNn3l2c5cPGCRc9zRLpwqhF47veASXHxSKDqJsUAlpzGLrwCVmj962LfSGwBQgQbuy3V8/nFw9KLIaNmd91IJyRJ14wUBN4m/fnBXJ+62IK20pR1pdczNt3Ofr3bljVcqqYQkXF6GHQOWRREqylHKGLCJNbmkMwIAUONyhNOnsK+vvkoFNrFTAz1pGij6KyPibgu36SuhMB94DkVGM0uXUQlD2mYiEAgEAoFAGCq/iYOiLqgfsr0BAC6OhIzAs7YgAICQEJdJo6CgYKA++fmuPNkURRmNwyir7AsR8ASCGArQeI0Bhu9o81x89sbWCr7Pzpxpq/pz/ScKzN7d/O0j8fcxQHHeedUm6voF8Is1BX+ryfet5c5iYa+5JXnQOnYC4F1dTWU287/ri4r6kva9UFPwQdqsm4yJAGCc9jytCj2W+2qQo6NEGfNWxFW52jQAKLdZqu3dcUqtVeDuLtm/pqUCA1CAbg1Pfid5mihe/Z7SAx81lzmPt3bW7zE15+Ysde4R/KzgD+31laDMldeASkXPmgcKBb/3R9zZjozhzPyF1AAWb/54LrdhLXAulUuNnSB/+kVPWz2urfa9CsnkQk2FUO56Sriuhl31rvz+R1BEpLgrRSGVGlvM3qtkkEeCetzeKlSUAc1QSSkoIBAAqKRU+WNPCQ0NwLFUZDTmOSH/GLdrO/QVlhMVl8MW6cp2KCoGWAeurxOfoGnmuuXsf/8tbhepd4qip8+mZ88XqiuRIRjp9CAI3MfvCdWVrnnra9lV78j/8BgyhkkugEAgEAgEAmEkqGh4IAP+WQjtQ6vrnh0M159RyvehMHXq1O3btwPAJ5988tRTT7n1vCf//Oc/nQeTJ09Wq/0UJBocIuAJhFEjQx0wz1F9fd2GGkVYXG/T5J5iCmMASLHXAcAfotL/VX/S3TmAkT8bl+083tBW9eeqYyObtMlhW3Jih2+qfBYL95QeuMwQHcTIEcWEZD/yOzauyi5O3em0Uz9SfmR1S4WzRQD8QVNpECN/NXGyu1uVvdut3p1YBe6ftYUfpM0a2bLPHkJDvW8jbm8DAECInjKDnuInFB93W7gv17nVOwAIhXn84QP0VI8LVRJOClT2RP6wd1Y8juX3/8Rcfb1E53HZvHd0PZUxFmjXpgn/wzZu+/cuH3uZjLnqWnrSNAAARkbFxgEAf2AP9/3XHhnyEfgErqPwSCoyGlRqkREeJaVSGg3nI+BRYBCVkETPmMPv/8l3wQAAKrXsznupsAju6w2Ol551pg+gxk+kJ091q3cXDgd/aB9JU08gEAgEAmGUCVXCXybA28VQIm2ocIEAFkfD1fFDzP5zJixfvvwf//gHx3EdHR2LFi367LPPkpL6/RBtNtuKFSu++OIL58v77rvvDKcjAp5AGE1ujJ89pfi5ad2nPBsb5cELAiNeTZo8IyB0VVNpi8Oeowt+MmZcvFLr7PBZS9VAAzIIzdQb/1FT+G1HLUJoQUD4I9GZnincfle6f6BCd908m2tpWxjkMv/OCwj/0O4lwhOVunilVgC8pk+9u/m4qSxba2h22MdqghYGRZ6wivPzAcAJa5dv43mmt1coL/FtRvpheArgmipx6TgAoey0p4Cn0rP4Xdu9HPVlchQhTrwPALhVnOjOCbP4CmzqFE64XK2o5FTZb65zzVVZxm37rn9wluW+XCcc2IstZhQSSs+7GOQK7usNflLfI8QsuATkctm1N7JrPur3JoiNZxYsxBYLbPsO7B5BHHIFlTmO37ubzz3Y1yIXPwebFUwmruB4fx+MhbxcMEv8TxjoxgkEAoFAIBDOCL0MVoyFw62wqVbCnZ5CMDYIlsWd1cR1nqSmpj7zzDN/+ctfAODo0aNpaWnz5s3LysqSy+U1NTU7duxob3f9Vl+6dOnNN998htMRAU8gnClWgXPXJL895aKDR6fqWg95dqiPvWrNmDkI4JqQ+GtC4n1HaGIlsqY7uc6YOCPvuzbW5Sa0z9S8prXiaPZSp4ZnsbC1c7BMHrSH1/fLiZP2mVtKbS63bT0t+3jMbACwcKyZF0dEt3G9y4v3OI/nB4YvDpKQpvEK7SBTn2OEqgp+5xahqsJXeyN9AJXsr/S6J7w4kMG3kYqNZy7/Dbf5W5cwViply65HoRIRTSh4gDSBMpls+V24tQW3NiNDMArvd7MXin0Ky/OCUFcDANjUJZSXUhlZ/gvXIeT0YKcyx8kf/bNQcAx3d1PRsdTYCUBRKMggu+l2bsNabOoCAKQPYK6+ATc3ehaf932SAIC7zcLRI6JGQTKgIJT4zxMIBAKBQDg7IICpoTA1FJptUGyCTgdYOdDLwKiCzEDQnGuR+9RTT6nV6qeeespms/E8v3Pnzp07d4r63H333a+//voZZrADIuAJhBGDAd6oL3qptrDBYQ2Xqx6OznwkOpMCNHnpV3U77+iu3gIASKYOmPT0s5NWDD5Utsaw1yRtrlzTXC4SauU2y8Tj314bEv/H6EwlRTt8wubdBDLySbr+IJwQmbJg4pVrWioKezqjFZqbjYnOZHXFtkEdkAB2dTXt6moSNSKAO8NTBr/wHCDUVAv5R3Fbi3DaR/T2wSy5ClTDiDVCsfFAUV4p4gGoxGRRN3rWPGrsBFxdCYIgNDbyuQdBoUTGMK/acjRNT/eKMsBNDdwP23BjPdIH0FNnUuOyJWT/wHnpnAgVZYN3AACQK4B2fcKjIAM992LReSo1Xb7iGWcuPRQWAQzDrv7Auwv28coHsFiwVRyIASwLjBw4D8HPMH5DFQgEAoFAIBDOlDAVhA015/RZ5eGHH77xxhs/+uijH3744cSJE52dnRzHBQYGJiUlzZw58/bbb8/MzByViYiAJxBGyBv1RQ+WuyztTQ7b4xW5AsYrYsYymoj4KzZzPY2crUUemEox4s+Uut6ep6vzfjI1yYDSMzKDTBGlUAcxik5OQrZJStJym+UftYUrm0qO5VyRrg48JeXKrqaYD9Jm6b3LxSsp+o4+1f2jqWlZ0a5iq0k+aB01SWQU9VbStEWG81wDnD+wx78nOQAKCx/WsLiqQqTekS6Anj5bYuSAQJSe6XjzVdzU2N8YEoo7O4DnUYiRufwqFB3bP3JTo+PNV4FlAQC3NAtlJYypi549XzQsFRc/YBS6E7t9sLMAAEBnjB28Qh4AAE2jqJj+l2bRVo7E5dyOzdJDcV7meqTWDPexEwgEAoFAIPyiCQ8PX7FixYoVfkx3ZwgR8ATCCPHMSOfk1bqTK2LGOo8ZTQSjifC9qoPrnZ73fV2vuJq3nKKXBsf80NUoqiQ/CO1s7xOVR99OmbawYBuLXYJTjqhbwpKyNEG/CYmLVQwY+bO9s+HSwu14kJrgg2JgFP8XMRyn9LOAs26Zf/Wu1SHj8JSkr3jG3WbgOHeGOe/OezzVOwDgtlb5A4+jIAP4pBjlNn8D3vXbuC2b6OmzgfH6KKbGT6RyDwulxQMu0afKPYCXvZxKTGGuvFp8vrWF2/YdrqsBlZrOnkTPmCO6IxQeCVXibAhUYvKQDP6iucwm3NGODH4KDRIIBAKBQCAQhgUR8ATCSOgV+GqfjO6trL2D6zUwCslLnLzdUOyr3gHAIfC1vd2D+MNLcsjcumbMnIKJV77RUFRpt6So9A9EZiSppAuJe3J36f4Rq3cAiJAqFD9cGhzWvaYWDHiWPixKMexyGriuFjh/mx1yOXPdcknhPdjIba0+TRi3t6FICY8DZ2i6uLG+lo6SSmjX6JMhn2NxS7N4ZIRkd9zD5x4Syk4jmsYWi1jMS25bIAAAFGqU/ea3KEm8vYI7OxxvvdpXEK6dq6/FLc2i9Pj0gkv4gmNg7U8GQ0+bBfYBEzQMDAZAgAX/HQkEAoFAIBAIw4EIeAJhJCgoOkahqfGW4iEy5eDqHQAKeyTSuTsp6OkS/GYm8yaAkQHAGHXAW8nThnVhrdQmghsEaHB5f0No4rCm8+W9ppIHyw5bBQ4AVBT9r6Qpv4tIG94QMtkgJ1FwCD11JjVhorOC+rBAoUbcbfFqoigUIs5Fhy1m4dgR3CLODgAAaKDynjo9mHziHfR6yb5UYhKdNR7UamAd3Jef8cdznWXbkFYnLiDvuarWFv7oYcZTwDsc/JGD/KF9onLu/OH99PyFnkZyFBAo//3D3LbvcW01qDV09iR6+mz2w3cHmqt/qdGx3hsZCAUGIYNEEVQCgUAgEAgEwplABDyBMEIeis54uNwrHfeDUel+r5IhGkA6O9hw1TsALA2O8d9JchlA8TCgtX8Q9U4j9LuItEdjzigJR2FP532lB1ksOJ+DTeDvLzs0VRc6QWsY+iBUVAxSa7BVYieCyhzHXHMDUo+wdgg99yKhqsLTyk1PnwVyuWcfoaqCXfUO9HqlLXD9VdVqlJAEUtATJnLeFnsqORVpxR4T/JGD3PcbnZZwakwGs+wG5rrl9JKrcEc7Cg7lvl6P848Nsn7+1AkGY2cAPLaY2bdew50dkj1xY73Iyx2FGGU33ubVEjjoH0WhlF1zA0pKYd96Dbe3uRrlcua6m/1H4BMIBAKBQCAQhgkR8ATCCHkoKpPD+J+1J9pYu4FR/DE648n/Z++8A+OorrZ/7pTtq11p1btkS5Zt2bLcjXvvgLENxqElAQKEmB4ICXkhkOQNb0gg9BZ6s2NjYoyNe++9SZYsq/eu7Tsz935/7Gq1Ozu7kgx8JHB//zBz57ZZG5Jn7jnPSR8eechvyo9/3FQGoOgO1m+utaT/Lr2g1267Oho2tdeIhEw3Jy6K8Qn+4YboI9aWyANDGaYzbx4+J1nV73B3GV+31/qS9rt/B5HgTe01/RLwoNFwN9wsfPKu39GNyS/gps8Gc3SoJAYA0tEu7d9NmptQjIWdMFmx5JtvnsH5/I23ilu/Is1NSK9nxk1E0Rbx89Wg0bDDRnhN6cTPPlBU70hv4FbcjPTKBfbYSdNIe5t0cK/XJI/JHsjdcLOsDy4pEtd+4v98gIsviB+/w991HzIYEcuKO7aQaoWg/SA8bsDYmzggfrk+jHonAKgv4QnM8ELpyIGAVwy64mbPZ4YXAoDqgd9IJ46ShjpkMjOFY5DJ1OvMFAqFQqFQKJT+QgU8hXKFIIBHUvMfSc3vNe/dy/aO+v+tPvttrT5YZ1oal7G7o8GJpTHG2MQwSemPlR//S/eif6s5f3PCgPcHTQaAdUNm5B5b5wgwzFNFrEjn5ayjY31LZYpar2e48VFxBjZSEHsEOkV52XkA6BDlVccbPc5iZ2eKSjdQGybIPG+I6pEncNE5cDpReiaTKQ/sJ7XV4u7tpLkR6XS4ogK615UO7eNvv4fJyJYO7MFnTxGnk8keyM6ci6J8spMpGKkqGAmiAIgR3nxJ2rHFN3D3dm7xUiZ/OGlrla2FANgp07mZ80Dj+7PAleWkoR4ZjUxuHnA8AABC3NVL2emzSVMDijIpVkqXjh6SpbjjisuksQHFxnneeJHUhWTRc5zMCwAlpQDLAsbS6eOkKNxfOYSSUlBS+DoChJCGeuKwo6RkJmcQLr0Y+NnJe8VOns5OmkZsVnA6kSWWHUfrxlEoFAqFQqF8t1ABT6F8UyKr96/ba5+pOnPR0ckoRRTfkzQoQ2N8tPxY5CWyNIbyYM+8IkfnzcV7vdcahv1T1shZ5uR9nY1alpttTvZ6wh2xtjwb/Mngg8ay62IzrrWkp6h15WOXPV15+qC1KUWl+0XSoKcqT/XlTP6Xl454a9slqbQf5k2ZYVZw2u+VsUaF7Ohxxp4kcwzkgbIjL9cVS4QAwKzo5A8HTU5Q+kiBDEZ2zARZI2lrxZdLSXOztGe796xbnhIgSeK61SgpGZ856WtoasBnTvKP/C4o8J7jpT07cHlZwNRE3Pg5H/KlwN/fp95FUfjgbVzsq1OAYiz8rXeiRN9vhYxRyKj8SQIAFA/M8enjRKUOVe/c4qUoIVH456s9de9YlrtmGXg8ntdeILXV4VZh0jO5FcH2fhhLRw7gslLE8SgtXTp+hHij/VmWnTwdLpUEf1YggFh89JDn9HHS1QUASG9gF1/HFo4OtyKFQqFQKBQK5ZtDBTyF8h2yqa124bmtEVLbMzTGX6fl/632fKMnktf327mTEnnNhFMbOyWFs2sXlh4sO+p3ntMx3Bu5V/0kPntvZ2Po0rdfPHAXOlhoiPnrgDHzYlIGao2JKt2c6GQCsOjctj68k2/Keo/zhqLdRaOvjeU1fRgVxCJL2mJL2obWHnm5ICZ1SWyG//a5mvP/qC3y325rr7utZN+m/Nl9mVzav1vcuB6kXqIJSHMjaW7suQUAh138Yi1/4y2B3YLUu28BCdpakMEoN7oDQNG+fHJx+2a/egcA0tYqfPKe6oHHwm6moQ5fLAKCUXYuk5AkVVfKOog7tiimlBOng80ZpLrv19L+3aS1BcUlsJOmobh48at/h1XvCNhpc7i5C4MmxFh462VcVuq7PXGkewEASZJ2bUO5g0lJUdAsBBOX0+9RT+w28bMPpCP7uXlXMxlZ4d6UQqFQKBQKhfJNoAKeQvkOebLyZGRjusmmBAB4JnPkHSX7/Y0yE/iRBoue5ZLVOkX17sc/xIHFO0sOTDYlsEqSr1V0AcDm9tqvj9X61+AQ+mPWqLuSBr1Wf7Ev7+WlRXDt6Wy8LkB4h1LvcT5ZeXJ3R6OOZa+2pP86LV/HcAjg8yEz3m4o/bq9FgBmRyffnpgDkrv51PO2ys2EiC42VWue5mR6Qhu+bqvtS6oCqa0Wv/y85zg6AsGl1L2/FD59HA8eyowY1dNNsQQdy3LLVwrvvh5kR2OXAAAgAElEQVR0sm8wMkOHeS9x0XnZCNJQR9rbULRCkr+0c6v49Ze+zSDEjhwLvAqEwIQCb1U2hb9KKCoKAFBiMrf0xsB2fLk0tLN/MmnnFlxZpvrZ3cD7nPmkE0d61HvQAt3/JISdv1g6fIC0twfXhwvwYySEXC4TXn2ev+0XTN6QsBugUCgUCoVCoVwpVMBTKN8h5x0hNcMCWJUyeEJU3EVn5xMVQabiBAgCMHHqDtENACdsreNPfvlwWn4Uy3dF1PB+HFjc1dGQqQmwUgvxvQ+UgyIhj14+9k7upEPW5lM2ZcdyRVoENwC0Cm6bJGRo5M5tnaJn4qmN/uD/k7a2w9bmr/JnIwAWoTuTcu9M6q52RnDFhsW26q3euyUAA1uP3DLwcRGxLMEZ7gYJMXUua4yhFwGPLxb1Sb0DIEscaWny3/p+HkKET9/n1RoUH4/MMcCyTE4ePnsqaKRKjdIzkcHI3XaXtPZjXwB5ciq/dEWPd53bpbC34vOgUjPJqSgpuaextET8ekPPHwYh0vHD3LXL8PlzuLqi258vjOehVsvkKZcDQChiGUAAcrlM3PA5d90Nvtuqiojdgdi62Gmz2WmzhQ//GfyDhOyNEPHLdSoq4CkUCoVCoVC+A6iAp1C+Q9LV+iJHp+KjnyXkvDBgHADcUXKgISR+ngB41bv3hiD4v+pz/Vr6orPDFShl++B7/4+6os35s5MPrcZK6s8k2js5eWG2OJVm8ulN+zobASBVrZsUlcAzzCCt6a6kQRZe/Vr9RVnq/ua22t0dDdPMibJ5rBUb/erdyzDH5YXth5p50/9Uv5sstAIA3/BP+8y39cmTI7wC8bgjPPWDEpO4a28QXnu+p6VnCiK89wYQAjzPTp3JzZyHS4t7JCvP88tu9Lrcs3lD2N8+Qzo7gUGynHaUnhXqcieuX+O9YEaM4m+4GRgGAMQv14X+2KS9g7/9HlJT5XnxryFb9x3FI5OZW7YynI08cSl8QZAhnTrGLbneF0iv6uXLCNLqhE/eA48H+jAzaWkGj7vXOSkUCoVCoVAo/YUKeArlO+SniTm/vqxsUPdBU9lzA8ZoGPZQV3MvsyhpbwaQosz286eqfjvelzg7E1Ta36YPf7rqdOjTDy89syprVbm6x7XutoSBj10+VuLs8t7WuB2fNpd7r/9ee/7wiEVn7O2h85y2t4UKeGezQmHzsbaimV3H9ZJPMQodpVUbl+SsPMPpk0M7e2EyssLlvjM5eexVk0lnB4qJZXIGAcMwgwbji0UKXb3B6oIgbduM1Br+pp/hshJSUQ5aLTM4XxYGr1gvjZu/WCgtInaFGvUAgE8dl5KS2WmzAePAPPweJBEAUEIScDwEO/YzQ4ezU2YglkWJST5n+9D5L5WQJqVpZbjd4HQSjxtfvABuN6BQrz//qiy+fKnnFinH8wd0YKSD+9jxk0BNNTyFQqFQKBTKtwkV8BTKd8hDqUNbBfffa857iDyuWyD4tL1trDEucqizIqONsV8OnfXv1qrPWyudWJoUFb+ro3FfVx80W0TytCYAeCqzcGdHg2y2dE9Tprvh49Kn342bd8KQW8Mn3JkzfYzR8m7jJcWpWgX3qrLDQ3UK58Neh3wZnFahKvsQ5PGrdy+Sq7WrfENM/i/CvQKTN5TJH47PnQloGcKOn4RiYlGC/KsBf9PPhC/W4mOHws0GANLhA+yUGcyAXBiQG6GbDGSO5h/6rfDK84FR+oHgC+fYabMBS4pKmMnMAgDgeW7B1eK/1/Y80Gi4BVcjS5x8ACHSiaP45FFitzOp6aBT+IVDhgCYzbisRFj9IXjkBfxApWIKx0BLE7HZGEusJKtFRwjS6YnDDgC+A3zZW2BJ/OoL6cAe/lcPe6MVKBQKhUKhUCjfClTAUyjfIQyg/80adX/KkNEnN9S6HbKncbxGy7ATouL2dvZPex+ztow/9eXnQ2bc0Z1DLhL8TsOlXZ0Nepb7sq2mPmStvvBg6lAMZEtb3byY1EvOrgbBF9hvkJx/rHrTe3Fvw+cAcNAwdF1ifuQ68Pu7mp7KLHy+9oIQ8PEiWaWbaVY4PzdkzGd4AxZ64u0Rqxodl9vRdlTWU7BWRXoHhPibfi6dOIpLigAQM2gwWzha0b8dAECl5pevFEQBnzoebj7S3gqEhJ0hwkb0BqTThfs6QxwOAACOZ1LTcFWw57xOzwwr9F6yE6ciS6x05CBYu1BSCjt9dtD5vyRJRw+S6kpcX09qfT+LVFeDFGPXZQfsCEBvEP71sUy9MyPHMrmDmAG5KMoXWSAdOwwX5NEcxF953ivdQ2rRAwDpaJc2b+CWrQzzG1AoFAqFQqFQ+g0V8BTKd4tdEqef2Ryq3vP10YO0JgB4I+eqqac3NQm9pxYHUuGyXV+0q2j0Eq/VPIeYO5JyvXrecuCT/m4yVa17KqNwXkzKuJMbj3VXg09UaefHpAwU2q7ac0usGJTJHy+2n7S15WrDFjMHADViRhss7w6atKrscKvgBoA8nem9QZOjOVVoZ1VUZuqcD+t23CE6mwGAVZuTpr5IRFfHxY9kPTWxw3t5GYTYUWPZUWPDdhBF0tQAgFBCIrAsv3SFGGXCxw8TpxMAZB54KD7xCtS7b2xyKoQxh2PSfdb93LXXe157oUdFc5zq9nuCeuYNVXaqEwTPq88r1oojHjcwTNCLIAQsB6IQZGXYUAs45AuD4GELxwS9hbeyvQyZ10CIeveCyy8rtlMoFAqFQqFQrgwq4CmU75aX6oqKQ3zssjXG1YOnebV3ns5UMua6D5rKypxWTMgRa8sha29Z8QAAUOrsKnZ2hoapjzbGbmmv7fsOb0/KeTNnYo3bfv2F3X71DgANHme12/FmzqSinfKC58XajARes6kt0ipzY1IAYGV89pLYjHP2dh3LDdJGcYgJ1z8q+xpD2kxn4xFCsDZ+NKs2Y9HRcurv7rYL/j7a+NFR2Uv6/mqh4OLz4rpPSWcnAKDoGG7ZSmZgLrfwWlh4LWAs7d0pfvVFYH9u5twrXot0KtcgQHoDO3ex7zolTfXw76SDe0lrC7LEsuMnoSgTaWkCra7H014Jae9OUlutUF3AO605mtht4Pb7IBJvLn1Q11D1DgpSHGVlg1YHziuJ6QA+UowGhUKhUCgUCqW/UAFPoXy3HLPK3cgB4NG0YYN1PeZnJk51b/Jg7/VzNeciCfhgvfZUxanPhkwLVGW1bkeNW9k7TZEYTn1bQs6cs1u2t9eHuuLt6mg4LyHH0F8azr3ob3Qy6tcTFt8am/EHJa87LwX6mOcH+M7AtQw7xhjbl80wvEGfOqPnltNlLdnRdPh/bNVbARhj5oL4sf+DWIUD/D5CWpuFj97xH3eT9jbhw7dV9z+GzNEAAAzDTpkBarW0bzdpb0Nx8dzMucywEZFmxBgIUawVj8tKcZG8cACKT2SG5LOTpwdmhiOTmZvn0/PSyWPShnXEbgMAZkAut3ylYul4AMAV3sNt5egAlJDEL18pfvwevnQx0v5DB6akylv0Bn7FzcJnH4Cj3xqeGTS4v0MoFAqFQqFQKBGgAp5C+W6J4RUEZ7xKE9rYLLjuKT34r5bK0Ec9BOu1NS0VlSc3bho265/1pZdc1mhOtbuj4UJw8fkhOvOFMOXoc7RRHIMmnfoq3GoiwQXHv2CYwiVpP13WfsAodF7QZbwRf83szKm3Jgx8svKUrD8C9Lv04aOMlkUxaWx/Is+tFV82HX7S1XqW16fEDLvLMuJBxHAAwOkSkqe/1vd5woHLSklFGa6qlBu2OZ24+Dw7flL3CyB25FjS2iIdPUQa6sRtmzmOYwbnh05IWprFDWtx6UXwKu2rr0NxCUEdahT+HJmsbG7+1QAALheuqQJCmLR06I5Rx+WXxNUf+kPfcVmJ8P5bqnsfUvxAAHzwf72Dv+yQlmakUpO2FugnyKzwvYDJG6r+9e/dT//Oa4/fR5jsgdys+YCxdOwwqbwMvIoZVsD0xwuQQqFQKBQKhSKDCngK5btliSXjjfqSwJZYXjM5KkHW7bC1ed7ZrR1iiB94bxyxNkdOem8WFbLrszWGfw2ZsaJoV5FduUx9IBihtTFT1sZMmR+Tsip5yA69OU2tB4AElbYxuIL9mCjLHzIL+/kGYKvaUvnlNUAwAHi6yhv2Pyo6WxMn/qW/8yhDiPjZh9JJuRkegE/0ygLdhXWf4pO+yn+koU54/y3+znuZrIFBA11O4e1X/JXecUmR8NYrqvseDbJ/1+kVVtTpSW21dPwIPn6EuJwAAFodv+R6pmAkAOBjh4Mz8Ampq8G11UxcPDCsrCQbkzs40Gxf9mWHNDeK2zbJ8vn7grj2E3H9aqTRoPRMdvwkZkAucJx3nyg6mrT0ntzBXjUZmWNQUjKTkwcYC6//oztYAKSDe9lZ87nZ8/u7KwqFQqFQKBSKFyrgKZTvlnkxKc9kjvxD5SlvJblElfbDvCkWXu4TfmvxvitQ733BIYlGlrdKQeXE58WkVrvt/hLufWRLe93qwdP85vMvDBh7Y9Fuf9i9mmFfGTjhCnbYfOzPEFxmr/XU3+LH/Q/D9aEcWm9Ip44pq3cAQAQAMUkp/gZi7fKrdx8YS3t3yQS8dPa0X737Bna0S2dO9JzkAzADB4FKHWT2hpC0b5e0c2vQ/E6HsPojzmEHhHC9zFMAAYD4yXukrRUQYrIGcNde7y+Gx469CpeV4tMnwr04LilisgYGvrs8XT6gnHvPI0JAFInNRi6cwxfOgUrFjb2KnbcYeJ4dOUbcEjZYwwfHcYuu84cMSIf3+9W7r2X7ZnbEKBSnUDWQQqFQKBQKhdIrVMBTKN85v00ffmvCgEPW5ihWNSEqzhhSfa3O47jo7P0k/MpQIWag1njM2ka6U9wzNYY/ZBT+pVpeG6xXJEKOWFtmmJO8tzfEZSWrdC/VFVW57YN15kdS8wMT+/uOu71Y1kKw6Gkv0cRFzD/vG+RSafiHCKWmM0N7bO1Js0I9P9Ikb/RWd5fpYXziGDtyLKh8GRMoOoa//ifC2k977N8IAUGAUERBXL8m7P69XwoIwZcvCe+8prr/UV/IPUL8ytvwVVNIVQVxu6Vtm+Qjuzqx0xWo0gN3y6RlsLMX4BOHpVMnIFwmPQB4POK+XVJJsepXD7HT5xCrVTq8L8T9rvuXYBh+xa2BAf8y9e57kcpylgp4CoVCoVAolCuCCngK5f8HqWr9MrVSTHU/4REjkP7FRbeLnqPWVgAYZbDk6kyFhpi7kwYZWF7FhDWEj0CnGCRBJ5sSJpvk6QD9RRWVJToagtsQb8r6htP6wFJoG4qKAp2eyR3MzZjrFZxYsHddXu9pKeW05XpnZqCkRbFx8uGxcRAienHlZc9Lf1Xd+7BfwzP5BSq9EZddxOfPhpyuXwmkvU0qOs8Wjva3MJnZkJkNkiQd2C0zmSM2G4At3FTs3EVMziAmLUM6fdKv8CGMqT1pahB3befmLOCuXc7OXoAP7BH37vBa3CO9AQ3IBWsnio5hZ86T/VZIyQACUWt6CoVCoVAolCuFCngK5XujTXQ/UXHy363V7YK7994AANCt3hGEOMYHMkwfbZWECleQfjtha/1s8LQBWp//+Sxz8p+qzkSaJQQEaLTR0p8RkcBA3m8s29peJ2X8YqSLzO84jLpfyjxoJau6ksP8UFD2QDgRHELPMPxd9yFLj9R0tZ6r/Pd8wVYDAGABjSc+uWUJi1UAAAixV02RzcnmF0jbNpOOdlk7aWyQ9u1iZ8wBANLZIX70Dq4sv/Kdm0zecndBtCplobMsv3Sl8PE7ICl8rVCAYVByKgCATsdkDcSXe4IUwh3Fk+6zdKTXs7Pns7PnE7sNMBbeeR2fOQEAUF6Ga2v4n9+DTD1/cMygwdKxQ8FvhXBXJ0MIIAQul7hzKy4tBoSYQYO5abNAJU8toVAoFAqFQqEEwj755JPf9x5+4JSXl7///vsAMGbMmIULF37f26H8pyARMv/c1rUtlV2SEHqoziK0YeiMTe21LqUDZACI5zVL4zIG68znlBzmh+jNiSrtJae8fvtVpvh8fbT3OlNjcGO8v0shaDwc+brox9KHAQDBQmfpZ50ln7rbi9RR2Qzf72R1AnDt+R3PVp87a28/L8I28+hqXeqsjiMIsdFDfpo89SXE9mg5ydXWdPj3jYd/31X6KfZYNXEjUfh68jKY5FRSU9XjvoYQN/9qmbF8xb/nejp6jAZF1o5Zj96ZiczR/JLrA2PsffA8k5uHL18Cu637bbqVr0rFjhgFAOL7b+Lysj7/Hkp4FDwR2AmTUUJSaDuKT2CHFwImpLmxVxnPpGfgonP4yCG8ZwfpaANAvQ4hTgcTHY0Sk3tWVKnEdZ+S0oD0B7uNNDUGBgighCSwWUltVdBUJcUIISYjW3jzRXz6BFi7oKuTlJeRshJ21Di4osAQCoVCoVAolB8J9ASeQvl+2NlRv7czrHjGhEyPTt4ybM4tF/cWORTS45sE19+yx55ztH/arHDGe7CreX5MSmh7DBd0wvmnrJHL4zK3ddRxCE2OSrzn0sGjVl/hMR3LOSRRFlHtIdLLdcVjNZror69xtfgs0JsO/T5j8Ze6pKt6f+cA1rVUbmitDmz5MmrUPdedmJuQx3DawHbs6SpbPc7Tecl7a6ve7mg4lDrng76uhBB/2y/wudO44jLwPJtfgFLTrOUbnE3HWW1sVPYSxPKuZnk9PEdCl+rePyN92KwHlJDELbhGeOd1711Pu1YLAMRux2URcu+9EGSJA6uVeMLEXxACGg24AooIIERaw1aGQ3EJpKXJG9mu8FSjRVFRYDTj6nJcWRHyGHFTZoAxStq7U2bL78PlFD55n3O72XETcVUlqSoHtRoXn5f1wpcugij6jOsBAIBbcj1pbsJlQYUYxO1fg9GEq4Iq7eGqSnz+DDO831UMKBQKhUKhUH48UAFPoXw/XFCS5X7iVVodw402xh4YsfChy0ffa7wkEXm0OwFywtamONyNpdAQ+2SVbnyUPJ270BBTaPCV/j44YuHnrZWnbe2JKu0Yo2XcyY2yiOoSZ9e9lw4BwBLt6KfgrDfiXXK312y9OfeWSxGs0EI51KUQCr790qa58fI64a1nXvardy8dFz805d5ozJzf1xURYoaNYIaNAAAieco/n2Wv2eF90njgN8lTXwodQSRXBPXuhcnIQno9sdsDP3MwQ4YBANjksQ/effgSHxgEmAAg0tqC0jKgtjpcvTd2/CRp327w+w4QIn79JbLEKqtcUYhw5k9cTuJyQke74sE+ECKVFKnuf4ydPB3X10lbNuLi84Cx7AuOtOUrUlYq9Vjfh/z+GJOGWnHnNlJVAWo1UzCSmzYrNNcAMBZ3bQvdBa6vpQKeQqFQKBQKJQI0WJFC+X7I1BgiPL0zMRcAMJDrLuz4Z0NpqHofpo/+uKn80cthCqQBNAjOWxMGct2h5ilq3WeDp4Ya4AfCIrQsNvPpzMJfJueNNcbdmSTX0n4+j5m8PqanZJqn87KnM2yyt+RqdbedJ1KQbuQ6ikJ7MvV76veskjU6mxUqpVVuWFj0Vnz7+Te9t1iwWSs3dZR8LJP6oTSf+ItfvXsH1u97iDeky7rpkiZBr2h13Ipbkd7gk7EMw06d5f1MgCyxoeIWxcbyv/gVk5Qc6OJOqivZUWPZ8ZOYlLTuJv8AhGIsEOwaCISIX6yFkL8PAAAS7r3wu6J6907c2OAdziQl87feofrt04CQvLy8zSoFFa4L2YZG43ntH/jcadLVSZqbpG2bhc8+DMyK76FNIZQAGaN62T+FQqFQKBTKjxt6Ak+hfD/MMCcO0BrLQtLUecT8KmXw7zMKAOCrtpqdHQ2hY6M51W/Sht98cU+osPdzqKv5UFdzjjbqjqTcAn3MxKh4Pdu/f99fGjh+sM78cdPlWo+jzu2QPd1nHL6kbW/PPVFIohadTXU77uy6/AUAMLwhftxTsYUPAoC9bu/wU39gBjyOUY9A5Ih0lfVce8vWpCkvMHzP1w1Oq1xyTHK21O64k9VYOG189dcrBFstACDEWkbcnzjpr+Feyl69Q9YiuVrjpzzRsP8xIvmC1TnWHG9YCR6P308+HExunurXT+CyUuJxM2mZfg920tIcKm6RWoPiE3F9nawdV1WoHnwcAMRPP5BOHvVpZoS4OQsVN0BsXaT8MsoeIH+gVqOkFFJXE3nP4UBRpsD8c2QwInM0aQ8O8QgoSqeM0ylrwGdPMaPHwWXZhxUlt3u1WuZNQKFQKBQKhUKRQU/gKZTvBwPLfzF0pj+mPUNj+HzojKLRS7om/uS57DHek/MztpDYY4DxUXElY66r8dgjqHc/pc6ut+pLppoSwqn3eo9zdXPFZ83ltSESnUfM/SlDjhQuenHAuNCBjgCTOd6QpjIPDO1Ts+Vmr3oHACzYGvY91FnyCQB0FL07zH7pgYbVXLfsVxPhN7UfDXTVAsGezqDi4aaByyC8ZV3r6ZeqvlrqVe8AQIjUcvK5jpKPA/vYa3dXbVpetmZ8zbbbJE9X6CSa2BE5Pzkfl7cqypMf2zkxvfp6tHGX56/PKMR+KwzWwqCcNmlb5b6Vlf9e0Hb2FYJF4pLrWADAdTXCc39SmKG7/Bu34mb+53ez02axs+ap7n2InTGHSU5T6A8gHjug2M4vXXHFRu7MqLGyFna0/M8dKX1QQHGJoZX2AsHHDgOSyXXUPaFvtyjKxK/8KYqO6ceOKRQKhUKhUH580BN4CuV7Y6jOfHDEwkaP04GlTI0hNJ87Ra3g7j4/OjWW1zgksY+rlDi7TtraQrPfAeCdhtJflR22SyIAaBn2uewxdyfnhXYba4zlECMGW+WPsPvOVBlenzr7vdADVcFWY6vaImtsv/C2KfdGwVoJALc1bZ7VefyIfjALeIy1KFloBQDEcCpzTuAQfer0pMl/bzzwGyzKPzEAgKNhvyw4HwCsZevNuSu91x0XP6rZcpP32tlwGBALEHQAzKiitHEjGZUxujiNNE33T0I6O8T1a/jb7gxdtLsHkY4dFg/srMYvurh639KVm2zV29NnfgwcHxr9Thz20GlQeqb/mskdzOQO7nmUkOhLs5fhCnKqI3Y70ukAIZSarnr4d9KRA3jvDuJ1s1Ms7N6zAAJCvLH6iGHA6QBtz185dsZc4nJJB/aAJAFC7OjxpL2NXLrYvWr3zFhEKpXSx6SAtcN8bCIeN4oyoYxsbsHVKOZbq1BIoVAoFAqF8kOFCngK5XsmQRVkut4iuDa21bSJ7lGG2HnRKbG8pkXo8SHXMOyyuAwAuCpKIbD8o7ypz9ee9zvJ+9naUffXmnO1HscQnfmxtGE52igAOO/ouKv0oKdbljuxtKrsyLiouJEGuY6yYzFbYyhx9pxdD9eZHhuykElI5wwp5kE38YbU0M24uhSy4j1dFQCgjhlqq94OAKnu5lR3kJudpWCV3IVesFsKVplzV9prd1Vtul4Wmh6q3gFAcvsDv0n93vuDnhGJURmwx1v+DRDDp0x/nVEZweUitUGu+ACAyy959W3oEgAg7d0pblzfpb/giq4PbO8qW2cbtle76Fpx/RrFgUFoNNyCayI8ZyZMkbZtkjd2J8xLB/ZI2zYTuw1UKnbCFG7OAmQycbPn44E5wtuvgeBRVO9Iq2Nmz2cSk0hLs7h+DWBMWlvErZukQ/v5VY+gqO6UdYbhFi3h5iwgba3IHA0aLamv9bzwrE+N+7V5awtR/on6ZDFIujrJ2ZPC5VL+/kd7lqZQKBQKhUKhKEEFPIXyH8SOjvrlF3a1ib7z1Wst6asHT7295MBllxUAElXaVwZOGKIzA8Ds6OSb4gd82NTjOr4sNnNlfNZha5NMwCOA31ec9F4f6mr+pOny4cJFw/TRW9prPcGH6iLBX7XVyAR8m+iefWZLtbvnEDiGV389fF5i8HcHGWVO603V1W8AQsF6W2MZBgCWEQ90FL0neeQ+/JzGYspZ4b0mWGg+9ufW0/+QXK28ITVuzG8NabO1CaOdjWF9+/xoE3yx34K1SnKGmqWhlFnvOJuOcZpYU+4KdbQ36IB06c/b1RUESVpXitlegAgbaQ1CxG2bAMDFK9QCdDYdM0x4DMUniuvXkCYFFwMmIwtUKpSQxE6ZgUzmCOuwV03G+3YFxeTzKqZgJABIxw6JX/zL1+jxSLu3gSRyi68DACZroOrh30pHD+Li86RG/mGCOB3Q2MBMmOz+8J+BvnfE2iW+9Sr/wKNB3yxUan/5d5SUgtIzSWXIp5k+ZHMAAPA8CILiE2K3Sdu/5pZc36d5KBQKhUKhUH6sUAFPofyn4MDiyuI9fvUOAOtbqyaa4i+OWXLB0SkQnK8zq5keVfl+3uTFlrTN7bWEkNnRyTfGZwPAY2nDP2kqbw44tFcxrBv3OMw5sfRo+bGv8md3igpS6oy9/bcVJzQMOz86ZbQxFgDWNFcEqncAaBPcG9tqfp6YEzrcz0+K9xx2ez6Im31Lc1AUPRFdhEiqqMysZXvrdv7SUb838Knoai3/fEbC+GfUliH26u3Nx//ibRdsNXU770YMR7AvcQAhxOlTBJuCYRtieEPaLO81q7EAYiD4OwWnjY8efFv04NsCG2t2395h3u69tmsqbNqy1JalbHZOuON30t7mrbjOEoUPGZzGAgBM9kBiU0i5BwBgGP72XwZN2FBHOjpQQqIsDxzpDdzP7xbXfESaGgEARcdw193gzTmX9u+RzSod2sctuAZYFgCQOZqbvUB0uaQQAQ8A0vEjwLH+9Hs/uLFO2ruTGTUWqVTAqwAAMMaXLpLWFhQbBwyroN4jIAvgD6PefUuHREBQKBQKhUKhUGRQAU+h/Kdw2tbe6JGbn21uq304NX+4Pjq0PwK4Pi7z+rjMwMYklfbEyMXPVJ05Ym228JoZpsTHK+Rl2I5ZWwFgnFEhK35Nc4X34smKU09nFj6ePjwwct5PccQi9vUe52FrMwC8mLj0mhIRnYsAACAASURBVLb9JqlH/1urNreeeiG28EGNZZgxc75MwIO3rps36D3EuM6v3gGAEKKJH6ko4AkWytfPSpn+WvTQOxjeYMyYZ634KrCDaeAy2RB77R6Z751L3WC1VMVe+0y4d0RRJmBZkCS9I6tdf4wleol1EpAAgOENhvQ5AAAeT6hC9r1mRZn7fx5l8oZyC68BhMSP38Ven3aE2JFjuKU3ekW4FyY9U/Xg46StFQhGMbF+r3jS0iyfVxRJRxuy9PzJkmaFAAEAAFEI1f++J5u/hI3rASEmbyg7a7649mNS5/MIRPpItQ8V6FMQfXdfg7F/k1MoFAqFQqH8+KACnkL5T8GJFXzpnFihPFtkUtX613ImeK8/a6oI7RDHawBgtNGiYRhXmMrhGMgTFScXWdK8CfMyckMarRVfdpWtx4JVlzy5NfsGb2OmuyFQvft6lm/wFpNTNKXrgfRS0lzoqlTHDHG3XQgeBYAACK7fc1/UwOWs2pwy462qTcsc9T7bdlPO9fHjnpJN5WxSCMv3FMZHCm7nOHbEKOn4EY2QkF1/N0NYAtiqL2pLuJA0+1XemAEAoFaj6Bh5JTb/Pl1OfOqYUFOFomOwv8oaIdLxI2CO4eYsCOqPELLEyuZAcfHyvH2OR+ZgI3em/6VGvP6IhOCic7i8DAKi94ndpvQm/ZHp4WGGjfhW5qFQKBQKhUL5AUMFPIXyn8JIg0XLsDLFPsmkXAW9L0iE3Hf5cGi71wZvQ2t1OPXuBQPZ1dGwMj7r6crTdZ4esZ2q1i+Nywjs2XjgMX+4e2fpatXFj6KS7+2SBL2kVE2tu5CbLumqfr5QEIjhE696tnLDAhJYgr5bS2LR6Ww6bkibyemTspftczadEGzV6ujB6uhBoVOxaoUAB1YbYopOCGlpIk4Xk5gIKjV3zXLS2oIrLjOEBQAETJR9qMlwoyrrGunkUXz8KLHbIDoGFAW8f8qWJtLSJGvEZ06AV8ATgs+ewrU1SK9nhhcic9A+uakzhY/fDWxhBgwkjfUoucdTEBlN8E1EtlI9vGC+DfXOMOzkGWxIHTsKhUKhUCgUigwq4CmU/xTMnOqFAePuKj2Iu43f8nSm36YXXPGEpc6u0Jh8I8v/Lr0AAMpdoaepCsTyms3DZt976dC+ziaEYLIp4aWB42O4nmLj7rYLzcefDRziaTj0x6xbfuXQXtSmuxGvJkGZz9rE8b6dZMyPylneVdoHq/ZuAoWoIW1W87E/Bqn3YBjeXxENaeNHaeNHhetpSJvFcHosBgQLICYq++qgpRvrhU8/IHU1AABqNTMgF+n0pLNDvsOzZ8WNX0h7dwTsg0FaDXE4++r0BkBsVgAAQRDefAn7c843f4ni44FhmbQMduZcFGViCkZyoiht30xaW7y/DL5Y5CkpZsdO4K5b4Z8Mvq0jciWQwejbbf9hCkayE6eCw46SUyM7+VEoFAqFQqFQvFABT6H8B3FHUm6hIeajpsstgnuMMfaOpFwtE9ELPSJ8SBo5AKSqdd72IbrwJbsIAAIG0FRzAgAM00fvLpjvwCICFLofR+NhWWk3ALimZfewCc+/Xl/yb9cdyy+90rMlQ2r8uCf9t+nzPmtNnNR84lnRXhc6SQ8Mb8m/q734vcDTe0vhQy0n/i/cCFYbq4nta0h2V9k6gnvK0SGGT5z4rC5pYk8PQRDef7vnqNztxhfOKs9FiLRvZ1ALxsTuAIbhJk/HTY24+Hyv+0GmaFx6EV+6iAMd4ySR1NcBgFRbjc+e4m68FVQqNr+A1NZI+3f1SHRCpMMHUEY2O2KU8P6buPhC6PxhVkXIYCDWfqpxkxkh6Pco74IqnsnIuoKBFAqFQqFQKD9aqICnUP6zGG2M9dq/R2ZfZ+PerkY9wy+ISRmolKYOANla4wCtscwZJK7mRKd4L66NzRiqM5939JwhG1neKgkAAAgQwFOZIwr0PQnVOkb5PxcMr2BsxvCGqabEqaZEyJtir72+o/h90dGkTRhtKVgVHK+OLCNWWUaswoLd03W5/PMZSlXfgOE0SVP/ETfm8a5La0VHoyZ+ZFTW1Y6GgxGO34EQLNhkJeUVcdTvr9/3UFDKPcMbs68N7INrKkMD3ZVhGFBMTMBYPHpQ9atHPJWXwdlLXDppqBPeehnYsP99Jnab8NbLAABaDThdoR1w8Xno6oys3pmBg0hbC2lrBQAmawC3dAUwjOeFZ73u+n3El4Qvf2sEqPfactKxw+y02Sj2ypNEKBQKhUKhUH5sUAFPofz38fOS/f9sKPVeP3KZeSVngmJRNwTwUd6URee2t3RXlRtnjHsms9B7rWXYr4fNeaz8+FdtNRjI7Ojkv2SNLnN2be+oVzPswpjUMWG+I2DB1lnyiaerXGUaaMpdoU+ezKii/GfjXoyZC/3X+pSp+pSpkd+I4fUay7CcledaTjzbeuoFmTLXxAwFAE6XGDM8oPRaRH0ouVq7Sld7+3u6ykV7nTp6MKuJCe1pLf9SZphHREfLif8zpM92txeJ9kZN7PAoV57CGgjaDMdjrCMDQ9TZglHSyTCV6p1OcLv5W+4U3n4ZRLlhIUpNB4fdK6e730HB1DBkTheAUo67x41LiiMPJW0tqgd+Qxx2pFKDzpduwN9+r/TVelxe1vvSgWCMomOQVoebG0GSkMnM5A/H+/eQiCYLQEA6e4qbPqd/a1EoFAqFQqH8iKECnkL5L+PT5nK/egcAD8H3Xjo0y5yUoVE4CR9njCsZc926lspat6PAEL3YksYESL0Ute6DvMmB/bM0hlnRyRFWd3eUlK+bLtrrvLdNR57KXro3ddY/a7b9zKfhEWNMm4NYHgt2htf369U4XULipOdYdXTjoSe8LQQAAYod83hoZ8nZjBg1wWGPi90dJaKjoWbrrbaqLQCAGD628EHLiPuxx8qbshHy5QJI7vbQsW1nX2k72xP532IcmMLMYLE6sI+Ha281HXCp6i1d41SCReIcXYYiy+xVUFUOrQpxBAAAKh48bgX1boxS/fJB8fPV0pEDPa0RrOdkj0K6MRnZuOhcmMHdc7S1il+tB52eSUxm8gu8fvVMegZz133imo+lY4f6sI+A2drbSEe796sKaW+T9u7qdQgAoD77AlAoFAqFQqFQgAp4CuW/jm3tdbIWF5b2djUqCngAiOZUiufzV0bd9jv86h0ABGtV3a67MxZvzE2aZKve2nbudUfdfmvVZmvVZt6Qkj5/rTZxXH+XiB39G4S4piNPYsmNAABI475fa2NH8oYUf5+GfQ+3nHwu8jzq6LyaLbfYqrd6bwkWmo//xeuWz+mTkqf8I2rgMgDQJoyFc69HnsptvdQ2IC2uND+wsVN3HgDs2nK7ttwvcrXNBwyjx0lfbwydBJmikSUOV1xWeJSQBAxDHMG2ghFUc2RBjRh24lTpzMmInQAApIP7AEACQMmpql+sArUanz4unTsDTkdAAbw+W+D1X42jrIH9HUKhUCgUCoXyY6b/JYIpFMr3ikepQLoncqzytwSRXI6Gg7JGe80uQiROl4A9VkfdPr8XnWCrrdp8PZEUMrQjgxDraDqKJTd0z+VuL67beae/g6v5ZMvJv8lGMeogIwDekKZNGO9X78GvAaK9vvrrlc7GIwBgzrulLwXtHJ4iWYvEBrxat8glWGSS0xRnILYuXF2pmPKNG+rEz1cjS+Aj38/IzV/ETpqG4vqTKE6wuPYTUl/b9wGkrkbcvEHcsFb45H189hS+VKJcvt6LWqNgPof6bXXPFo5hsgb0dxSFQqFQKBTKjxkq4CmU/zKmmBJkLSxCE79Bufi+QwhW8oon3qNXa/kG2QPBWuVqPt3/ZbA36B0CDn9t1duJ5BHtda2nX2w88NvQbRjT5hozFyFWjViVIWNe5jWb63b9Qnl+77E+FtqL3gUAxHBZS3YkTnrOmLkQsZqwuwqxdjPFzZVPzHC65Em4rBQUkSThjRdJTRWTniF/ZLNKh/bhY4dQjN93AAEAO34SO20Ot/g6/u4HUEJiuK2RoH8AAOA+HL8HbhwAcPF56cDePvUWRG7lbSjG0tOi1wfeyjYTNNYSh7IGsEPy+Z/8lLvhpv5skkKhUCgUCoVCQ+gplP82fpqQs6a5Ykt3ID0C+ENG4SBt+Jpw3x4Mp9PGj5EdwuuSJiKGAwDJ0xk6RPLIK6X3CsFiYFG37kbBVrGxeustWFAuX8/pEpKmvkiwCEAQw1srNjobw5jJdSN0VXgvEKuOLXzQMuK+C6+EFfBaV6qsxZA2y+gus5ZvYLE+tnOC3pXO8FHsliOksSH8koK4YR0zaRpjjsHnz4AU5NVH7DZ22AjQ6UhFOajVTH4BO2ps90APM2gIUamB5Zih+dLRQ6Sp0T8QefPUvR8mvLeK0ew6A1JxxGYLTcL37q2PMfAEi9Lh/aqHHpdOHSdNjSg6hh0xSjp+RNywrqeT0nk8k57B3Xw7igr+uyp4gFf1ZV0KhUKhUCgUChXwFMp/GSxCm4bNXt1csbujwcjy18SmT4z6/1eIK3nGG+Xrpkkun1k6p0tInv6q91qbMM5RfyCwM2J4TdzI/i6BWJU2foyjfn9go9YyvHbnL8KpdwAwZMwHANRd687VcqbXhdSWoJx2ofMywcrG72pNlqVOHmaPWD5j0RfWi2vZNXtZOwEAkCTp+BHE8wpTBDjB4f27kcWCzNEkxOuONNbzd90nb6yt9rz6Agi+jxq4poq9drm07tPAym0o5EIOQqrb70YpadLhA+K6TxWeJ6WQ0mDj+vDudfjMSZi7iB093t/CTpxKHA5px+awZ+9aHbfyp4HqXTq4V9q5lXR2IIORnTyNnTLTa6RHoVAoFAqFQgkH/X9LFMp/HwygFXFZr+ZMeDZ79P9P9Q4AGkt+7s0liZOeswy/N2nKCzk3X1SZfD5k8WN+yxvTAzsnTPgTp427glWSp70cWF6e4XSWEfeLzmbl3oiJHfmIMXNBYBtvkB+Yy2A1MZaCVYEtnD7Jb03f06iNS537UfacLSwJsqAHhJjcPACks6Wz1iDNSgRBaZOBPQhpaQlV7wAAxqjQNnH9ar96BwAQBWnrV0zBSBQbBxyHomOYwcMUpgreLTtzHkpJIw47Pip3MQAApNGy1y5H+uCqAeGz2okt5EsKQtycBfzt94Li9wsA4nSIG9f7b6XD+8X1a0hnBwAQm1XctEHauaWXt6BQKBQKhUL50UNP4CkUSp9wt19sPvq0s/kkr08yD/lZbOEDMoXHaiwDbzzdeup5Z9NRVhNrzrvJkDb7ytbSxBbk3FTcdu5VT8cllSk7Ztjdgk3Bkk0VlRVb+JAuebImdrjskSFjLqeNF51NisfInCY2a+lumchneEPUgOs6L60JbIwd+Wtz7koAgNkLxG2bfIfeDMPNXYhS0wGANCkEzCOT2StN+ws7bIR0cC8+e4o4nUxGFjtzLtLqcG2NvF9nBz55DABQfAJ/9/1Ip/e88RIpK1GcE2VkcYuuA8EtvPsGvnwJ3Aq2gtyyG5nYOO7GW8VPPyA2a6/7ZJJTQRSAk2t1ZmCu6pEnhDdfJs2NoaNIgAO/tGen7Km4dyc7Y+4VmOFRKBQKhUKh/HigAp5CofSOp6O0bPUY7LECgLvtgq16u9B5OW7M72TdWLU5ftyTVzC/rXJz46HfuVrOcLqE6CE/jxv9G96QkjD+mZ6ZNRZWbZbcQaqY1ScYMuapTApO5pw2Pn3B2uotPxGsVaFPsWhXRQ8KbU+e/hohYlfZ5wCAGN5SsCq28EHfWjPnMkOH40sXAYDJGYQSkrztKDomdB52ykxkseDqKmQw4LZWvFcuVhXgOG7GXFxSLHWfkEt1NfjCWf6+XwPHybLl/ZCmRvHV59nlN/E33iK8/DdF63hSVUFqq8X1q8OtzE6bxQwbAQBMTp7qkSc8b79KqsojbxZXlLl/9zBKSmEKRzNpGUxaBnC+/zVBJrPqlw+IX6yVToZ4EPgP5zEmbSEBCE4nsVmRUgwChUKhUCgUCsULFfAUyo+CLkk43NXsJtIYQ2yCStvf4Y2HnvCqdz9NR56yFNzHqIy9jvV0lbee+ru7vYQ3pluG/1ITWyDrYK/dU7lhESESAAi2mqYjT4mORn9qvReG06XMfKv665VE6gkmd9YfKv1oaPqCdcbMBViwBUbdA4C9fr+odG4PAIjXh0bLAwCriUlfsE6w1Yq2GlV0LquODhqVmMQmJsmGMEOHoy0bid3e002nZ4aNQCYTMzgfAFgASacXd2wJCoMPgFu6ApljUHIK2G2ev/3Z304AoLND2reLSc/Csuz0AHBTI37lb9w1y1QPPS6dOCZt/YpYu4J6ECJtUahL741NQGoVN//qnkaNBvFc7152GAMAqauR6mokAGQycTfe1lMTTqvjVtyMG+tJXVDsADNoSPcVg6ItpDU4J0KjRYbe/zpRKBQKhUKh/JihOfAUyg+fr9pqco6snXN2y+Jz27OPrH25LqwaDIer5ZSshWDR1dq7UZyr+dSlj/JbT79oq/q6/fybZZ+OslZukvVpOfGsV737aTv3uuSSHyZHDVias/KcNq4waBuSu3rT8qLXzRdeM158N7Oj6D1vu7P5ROPBx73ThsrRqMxFgLF08qi4fo24eYNMZ/KGFG3iOJl6DwcyRnG33umv8YbiErhb70CmIKN1dsYc1X2/BrWCxT2KS2BHjmFy85DBiOuCPjd4Q8lJbXW4rPIeCBG//JxYrUxqGkpKUXjusIc2+srpiZLMfB6lhVS56w3S2Sm+/g987FBgI7/iZmTu+Q1RbBw7bab/lp08TTYJO3EqjZ+nUCgUCoVCiQw9gadQfuDUeRwri/d0ir7jXwcWV106PMIQ0y/3O06X6G6/GNIoP44OpX7vA1h0+G8Jkep33sXO+5ThjeqYwQDQfv5te+2ukHHE3V6kS5ooa1WZcySPPEPbP79grazZdhvidaaBy+01O4H4TNplolCXOCHxqr8Kb7yIy8u8LdKubdy1y9nxk3p9HUWYjCzVg497w9cVI+oBQDp5NDT5HMXG8Tf/3J9Jrnj+jHR6b9x+L4ii569/BEnmok8AEIpPIK2tIY/8O5OEl/7KrbgVxfn+PnCTpuFTx0lHe++LBqxCCBHWfMy1t6OsAUxKGmi1KCFJ9dDjwrtv4rISACAtzZ7n/sivuI0ZOgwA2PGTQBSlnVuJ3QZaLTdpGjtjbp9XpFAoFAqFQvmRQgU8hfIDZ0dHfafoCSpjBmR9S1W/BLwp90Z77e7AFl3ieJUpq7dxxNkkT4T2WKsur7kKANQxQ3l9kq16m+JIxcx2AEBsLzXDW0/+3TRwOcEKVvCGtFlxox/Xp06T9uz0q3cAAELEDeuYIcPkJcr7Qzjp7luhuSm0kZ0w2X90DwBMRiaKjgnKY0cIF18gTkfoWAUCJbq3NDwglJjETpgkrv9XhHG4ptrztz8xuXnMxGn4xBF8+gRgjFRqsFhQYjK5eIE4Im+g5wuJuG0TAIBGy129lB01Vjp9Egda63kE4cO3VA8+juISACF28nR28nRwOECn69MLUigUCoVCofzooQKeQvmB0yK4AeTH0M2CghV5BGLy7/R0lrWeet4rjHWJE9LmfRKpzpgPxKhMWFCK3wZwt513t51XfBQ14DpOl6j4yJA+2912IcKS7o4SANAnTwl9ZClYpU+dDgBB6t2LKJKqSpQvd7OX4Ww+4W49zxvTdMmTFbPoFZFOHFVMYkdxCUH3KjV/08+ET94nLU0AALwKmUykRaF4HtJqidMZ1CQz2yfAXf8TJjEZJSZ7/vR7WZC8gjM/xrj4Ai7u+WGJxw31daS+rg/vFzK3yymu/QQIlnZtlT/GRFjzseqeB3paeI50tCOTmcbPUygUCoVCofQKFfAUyg+cUQZLaOMYY2w/p0GJE5+NLXzI3Xae0yWoY4b0Qb0DAERlXd127rV+LIMYU97NSZOfD9chYfzTrWdeBhwmIBxAbc4FAF3SVZaC+1pPv+BvN+fdYsxa7LthlOw/2EieIFh0Vm9abq3wucFpYgsyFn3BG3tPF8dnToqffRDajpJSmAE58sbUdNWDvyH1tcTpQInJnv99CkBJbxuMKDGZBH6GCPnTIK2tRKfHl8sUysJ9Q6WMECDkq6gX+tD7D0kS13ys2IFUVghvvMgtvg6izOIXa/CZk0AI0hvY+VezY8Z/s51RKBQKhUKh/MChAp5C+YEz2ZRwfVzm6uYKf8sIQ8zPE+XSsS9wugROl9B7vwASJz7r7rhor+lDHTUAAIgd9euECX+O0IHhjVFZV3eVrQs7Q3fht6QpzxuzFtkqNxEsGdJnGTMX9UySMwifOx00TKVG6ZmyqVwtpx0Nh1i12ZA6s/n4n/3q3fuoZuttWdcFvJfTIW7/Gl+8AIQwuXnszPlIrwcASamGHDMkn7tmub/0WhAsi1LTEQBg7FPDoeK8uQmUYvIDkbZvVi49d4V0f0VAwE6YzC28lli7PM//BVzO3gYqTIXLSoU3XkJJSbjskq/JbhPXfoIMBq91P4VCoVAoFApFESrgKZQfPh/lTZlmSvyitdpDpKmmxIdSh2qYvoZ/hwOLTnvNdtHRpIkdro0fHa4bozJmLdnhaDjobr9or97ecfHDCHMixEZlL4m8ruhsCs2rB2AAsCoqM37sk1EDl/lbDWmzDGmzQidhx03EJcX4fLeLPsfzy25E+qAqdHW77mk7+5o3lZxVRyNOXnvPXrtbcnewajMAgCR53nqF1PhqzkvNTdKJI2x+ATN8FFZS2ty8qwMd2kPBVZXS/t2I44igkMz/fdD9FYGAdGAPIOCuXqa6/zHP3/8EbvcVTEccdtKt3rubiHRoPxXwFAqFQqFQKBGgAp5C+eHDIebu5Ly7k/O+rQldLWeqNl7j6arw3kYNWJo27xPEhK12pkucoEucEJW5yFa9VXQ09rQnjHe3F0meTgBgOG3ixP/TJoz1PSPY1XLaXr8fiKiOHqxPme61r2s88BvBWh2yAgaAxMl/j8q+tk8vgBB/y+24tJhUVoBWywwZJrOg67j4YdvZnkL0krsdPB0hsxDJ3e4V8Pjcab969+F0SUcPS0cPg8kMTkdQHDzDoBgLABDJ1Xr2VUfdflYVFTVwqTFzoe9lzp0RPny7J3E9NIT+G4B4PsxHgX4sIx3Yy06dDSzDXbeCnDuDW5qgo4M4lc0OIhG8Jmlr6fcMFAqFQqFQKD8mqICnUCj9hVRvvsGv3gGgq2xt8/H/jR/zRIQxbedeazr0e9HZDIhh1SZVVLYpZ4WlYBUWrPa6vYBFXdJVnD7Z29nTUVq96QZny0n/cLU5N33xBrU511G3L9wSLSef66uABwAAJicPcvIEW7XgrvWU7bTV7AQAY/pcY9Zia8VXIS8tLyfPaeNVUZnea9xQBxBGAls7ASDwATtuIvA8kVxla65yNfvesb3oHUvUksTlHyCdXvz3v4KWQ35X+W8BlDmAKDnq9e8jASHiv/+FL5z1ZsKj1HT+nvvwhXO4+DxgDCkp+Ohh6EvsQPCaKKH3woQUCoVCoVAoP2aogKdQKH3C3X7RXrOdYEEVNcDdLleA1vIvIwj4zpJP6nbe7bshWHK1q7PyY0c+DAAsa5GpbkKkqs3Xu1pOBa3eUVLz9coBNxyLUEbOE1KpPhTJ3S7YalWmbIbTeTov1277qb1uT2CHtjMvRw/5GQ6pNg8AiFUTyR8ujpKnvewXoMhkBggjgTFhx0zAxeeJtQtUanbCJG7OAgBoPf0Pv3r30tq13vjWU/qbHyOdIaf935J6BwBm1FiUniHt2gbSN8qRDzQRIDVVwqcfqO59CBhG2r2dVJYjlutlyzzP5g2Vzgb8KbMsN3XmN9kShUKhUCgUyg8eKuApFErvtJ5+oWHfI77i6kjBrR17OiMNP/OyrKWj+IPkKf9gVFGhnT3tJa7mU6Htzqbjgq3WkD7H1XpOcRWVOQcAOktXd136lyRY9UkTLSPuZ3hD9w676nbd03HxYwCCWI2l8EFb5SaZhPbSfuGf0UN+KmtEiM28dltX6WeutvO8Md0y7J6eaH8AZnA+bN4ATmVHN2boMG7ZjeBwgFbrL5bmaDgc0pG42k/pLl8Chgnn8S6H5/t00O3fSe5gdsQoQAilZYrvvt73gXIQkoUkkNpqcctGaaevbhyRQsoEIITMZtLe7rsVBNDr2Vnz8LHDxGZlUtLYuYtQWu+u/hQKhUKhUCg/ZqiAp1B+2BBb9XZXyxlOF2/MWsyqTFcwhav1bMO+h4m/chtR0JbaxEgFwDxdl0P2hT2dZZq4wtDOoqMh3DzY0xkzfJWj7oCj8VDoU0vBffV7H2w99Xfvra1yc0fJxwOuP8rwegCo23l3R4mvsBmRXC3H/hRhw5w2QWMZ5mo962+JG/t7ffIkffIkxf7IZOZv/rm45mPS3iZ/ptWhjCwAAJ0usJlRGRXmISrc1MgMGoKLlD9S9ATpI8QOGY5GjBQ/eifCi4BKjYxRIImg0TBjJ3ATpvi+ILT0YmLfCyEJBQCAjxyMPIR0BEUWSIf28z+7m5u94BvthEKhUCgUCuXHBBXwFMoPFiK5KjcsslVv995yuoSMhV9oE8f1dx57zQ4Svu66d+bECZH0sNo8SLTXB7YgxKrMuYqdNbHDEWIJkQd4M5y+4ou5gq0GsSpD+hxN3EhX8wlH/T4sOHhDSvy4pzSxw6s3rwgc4m4rajn5N4ZTd5V/6QyfPB8Kw+uzrz/cdvZVR/0BVm025Sw3pM/tZciAXNUjT5DmRmn7FunsSZ/E1Wr5G25COn1of2Pmwo6i9wJbWKzWupPw2ZPcDTeDzYqrK0PWQAgTAEB6A7fsRmbIMADAZ0/hMwFxBIGn93o9OJ2ktdl7h7dvIUMLUJSJ1NcqfGjoBlligfTfT45hiN0W4TlS8cQjDxbAZaXMoMH9W4hCoVAoFArlRwwV8BTKfzc1bruR5U2cQmZ405Gn/eodIpyWBwAAIABJREFUAERHY/XXN+beckkxBj4CWHSFNppybmBURtFer4krjC24j9XGRpghbtSj9trdgZncMQW/8h6Mh8JqLHGjH286+nRwM8KiA9vsAEAkj61qC8MbM6/5GgiW3B2sJgYAqr5aFpos3nb25UDf+z6BGEPabIbTxhY++P/Yu+/4OIqzceDPzO5eLzr1bkm2bLnbuHcbYxubXk0xLSGNEiAhCaSQAgESEhJCCSQECBgCpphiMLj33qts2Zas3u50ve7u/P640+nK3kly4M0P/Hz/yHs3Ozs7JxI+77Mz8zzQXVW+TziO5BfyN9/OtcyTz9YSjYZUViVUp4syl1/tzrisy74iUqlOVud1zedkLbN2iu+/rbr3x6Flb8ZF5gDCtTeBKQMopSWloFJHGhffIhWVSEcOgt/LrNa4vfeeuLTwzOMWP3ib2e2sLe5lSgJm7+KvuZGYzMxmlWtr5P17+/TbCQG1BgIK/1WJXB8ynB1WOBmBEEIIIYT6DgN4hL6uPrY23HtqR33AAwDzLYUvVk4t18TFiu76VQm3BJ21ga4T6sz+rXnqC6YlN5orrzcNvLqPIxgGXFy66N2WTfeH3E2EcirLUEvV7ak6MyaJARsQGrtXnwo6ORQXjjpPvy96mnl9YTh6d55e7jz9fvJoaaJ3Tpsr+RJ3khPC5U767TnsU+iZv9cTPtRNCoqAT/nvWPG9t7KPlBmFG/2qFsrUen8xlbXhPfKsrUVurBcW3yJmZUs7toDPRyyZ3EUX03FKs+J5bvZF3OyLQm+/zjo60s9NrjkRifDT1IwTJfHDZaqf/ZpWDmHNjX392ZKUnBWP5OSBJJLMLG7aLGIyB48cTNh7TwdV9nV8hBBCCCGEATxCX1N73dbrjq0Pdoe4q7qarzq6bufYS9SUi/aRRYWcarLo7e+zdIXTM0f+ILYuumnQtaaBV/VrEL/1aMjdCABMFgPWw6ffnTxw8S5N1sjknh17HrclJb1LiN7DAvaaaOU5xeg9HUINpfMdJ9+KfU3ACCm+6NWMqlv6N1SUJImrP5M2bwAxBAAkK5u/4VZaWpbckbW1Svt2A4BKzPCrWkNcl1Pn1flLVaIl0qGrC8oH8Rdfxl98mXxon7Rts7TqM3nfHm72XDpY+f0La023rh4RXZ9PUzOOAASDrOEsGTqClJSCQraBtAgAA6I3cDMv5GbNjSbtAwDuwvnSulXRGJ6bOjPVb0EIIYQQQoowgEfoa+nV1ppgfDK5gx7bDlfHLHN+tEVfOC1gOxrbh1NnqDOGBOwnBUMx5eNyqqVXOPsFY9klrtoVALK+eK658rp+lQ2Xg66O+C3xTPJ37Hq0ZOGy5M6O6qV9HFZtqYp+Fn29LD5HEU6rtgxmTHKcSHwQYSySuE6S5GOHWWcHycyiw0aCIPQ6rLRvt/TRu8zfs4ecWTvFpf9S/ejnoNEmdGatzQAg02BDzrtBwdb9dJpvW2DwDQIAml8YHVZ8543IXQ67fPqkcOuddPgohd+VYWEtTb3//j5iDAC4CybKu3fIdUk5CAGA45QL0THgL7uamz47+Qo//xJaNYKdPMZkmVYOoeWDvrTZIoQQQgidHzCAR+hr6YxfoVD5aZ8rNoDPnfyY6+wXIVckFxqhvL5k7vGXc5jkJ4SzDL8zf8bTfQ/jjWWXGMsuObfZ+m1Hk9Pg+eJLuPna9wTsJ1WmipCnT1GoZejtvC4v+lWbPSr5yEAyQnlBn+fvPJiqg+S3Mrcr9I/nogfFiSVT+O69JDMrzbDymVPisqXJudmZwyHX1dKqYYk3GIwAIFFvrn2WV1NvNxyUiciI3G5Zq/OX8SPGk8KiyHw+/yThVvGLFarhoyAYAEEVt749fnKq3PVhtKxcPlvXM8nYXfQJO+opZV02ccVyotNzs+fJy5aCN3EHBK0aJh89DEpYRweEgiAo5GWgpQOgFGvFIYQQQgidIwzgEfpaGqbLWGlLDHSH6TJiv/LanMqbj9iOvOTv2M/rCxgD6/4/hS8xJtmOvARACuf8Hb56gr4gTaMcdNZ/do27YU34KxUU6qvFIcQy7M6CmX8Nf/M0rm/e8INA14lU3XltTnh9nqrMVNAHnXVpxtbmTRA/ei82zRvrsonvviV87940d8l7dylWVgMA5nImNTFp3SoAEMQMQczQBop1/rKmnOUMZIkGxamDtAuXRHr6vMxhT7y7rTX45G9Ylw1Uam7CZP7iS8MJ7eiIUfxlV4urPoVAIO4GQoDjSG4BnTCVOZysyxoeJjb4T9xOIcvix70cSZCPH6WlZXJ9XfIlacdmaddWbsoM/pIrgePir0lyfS14vGAwELWG5OQA3/vuBoQQQgghFIYBPEJfS/cUDn25tcYhBqMt8y2FE02JqeCpYMge++Pw55qlVQlXu46/VjDrb4R+5RGUYBygK5jmbdka22geclP4Q8vmH0WjdwCQg65etuczJugLw3sH/B0Haj+cB0k156KMZZcQXus89T4AAxYQPY40A2tzx1mqbg++95uEdrnudKol5ciM2lPWrqdFJT1fvF5pxxb51An5dE3ccwOFRu8gp+4kAPCTZ/Y8SKMFtToxIAeIFIELBqStG5nXw19+jXzsMHg8pLBY/cjjrLNDbqiXDx+QT50ASQLGQBRZc4P47psxY/TjBIQyWSZDhvEjx4jrVoEvKbGCLEtbN4Kg4hde1jPt1ubQ0ldYR3vPir9Gyy+8jJs8/b+dDEIIIYTQ+QEDeIS+lso0hvWjLv5Z7Z5tznYjJ1yXXfa7srE0XVTGgs7EuuJM8oueZsH4pW1pdtWtsB9/XfRbtbnjsi/4Ca/NiV4qWfBWwxc3hWN4QoWsMQ9kjvheeBaOmnfiRulDaBl0nA5/aN54T6ronRDOXLVE8tucp94Lt8hBf+rBiWXYtwpmPsPO1CnUQmMMRAnSvOhIcUieGzcxuhme2ayh5/6cqli6KpQHcJLX5ccl9iOEGztB2pGugr28f0+w+ij4IgkL6ZBhwm3f4cwWafVnymfU0yDJZfjSYe2t/E23cxOniBvWyDUnWHNjXBE7AHn3NogG8LLcHb1Dzz9jv0/88F1iyaRDkk4ZIIQQQgihJBjAI/R1NdaQuWrk/D53J+rMof74Y+dUZRIMJalu6DvR29p17FXXmQ89bbvCkZmncZ39xNJBNx7gtbnhPoKxtOLazQFbddBd72lY62lce+qtUbrC6f7OQ3JIOaZNI1oJL2A7nqpP2ZWrNTljjv8j5ux6iuidCvr8qX/IHHW3tHuH+N5byR1IfgFoExPRxXUor4T4RXUAoOUD+Wtvin4VP34/VfQOADL1cSpz8fylhFPHtvOXXint3QmhUJqnR6N3AJBPHJM2rgWTOXnvfe9Y5D/6uDovHzko7drGTZzKX3yZSEBqrE8cz+MBvx80GgBgba3d0XtCJybt3YUBPEIIIYRQX2AAj9D5InfCr+o/uzqhBQhN1V/y26igT4gnk/nadtV+OE8OOiE+8BM9Le27flc467mYNqLOrGrd+hNX3afh735ruqRrUYK+IOTpOZTO6/Isw74dGZFTXvqmgkGbNyFoP5V+TZmqMwpnv2AsXcBpMkGWxRXLFTqpVMI1N6abnyRBp0K1eW7KDKA9f175rFIudwAAYBR0M2/JvWBxbFq+CEFFsnLCWev7SD55nJQPBOhPLB6jH3dIkrh8GS0sBo1WWr8m+TrJsISjdwCQlf5EEfaufs4RIYQQQug8hQE8Qt80UtAh+W0q44CE4Nw08KrSRe937Hk8YDsumMqyRv8wc8R3FUdwN6xt2fTDgO0YIZyx/NKCWc+mWahvWntnOHpP5mvblTxyNHrvO8LrzENucdetYHJQXzgzf/qfooGuoXSePansHCFc4ewXqGBQWYYQyickwKeCTpc/TRa92txx2Rc8GP1pzNYJfl/iUCpBePCXxJwBqYmrPpMO7E1opCNG01Fj43+FoPwuQaMRrrhOc8GEVOMTnuvPxnaQbVZ+4lSA3mJxlQqCQYDe4nxKgVIQE4sIdD9Mlo4eIjl5ijn8aNVwaetGUlhEi0qklYnp9KNIvkKOQ4QQQgghlAwDeIS+OURPS9P677tqPwYAXpuTP+2pjKG3xXYwDbzaNPDqFHdH+K1H6ldcJos+AGBMcp75KORurLh2G+EUUrhJfluaVXROk1h6zd95qI+/JVbQcbp04bsl819PjjULZv7NXb9a9Pas7uoKpxfOfFaTMwYAKK/NHvezjt2/j71FDnm9rdt0RbO7jr5sO/IPQ/Gc/BlPqy1VRG8AQhIDUUtW+ugdAOQ9OxKbVCrh5jvi0rwD0MFDpYSeRpNw3c20ZADoUhbzY00NclOj8jW1mhs3Udq1A8T4DfZOB7VkkqwcZu1IO285Uss9MXpnAARUalpeQcsqSPEAWlAgW62stVlcvkxhHI+bFCm936Ekenqf5OUza6fyNDQabtZF6eaJEEIIIYS6YQCP0DcFkxs+X+xp3hz+Jvo6Gtd+i9cXGEr7fk4eAKDr2L/C0XuUr32vt3Wbvmh2cmdCeYWgt5up4qqEFkFf2K/JRAVd9ZqcsT3RO5OZHCSchlNbBt9y0nrwb56W7YI+P6PqloR55k78TaDziLP2o9hGOeRxd28EcJ1d6bceHnTjAU6bRQcNlmviytHRkXGr6ApCQYWT7cFg8M+/5yZM5mZcGK2jxl9yhXR4HwR6CgeA2wVMThO9A4B0+FCqPy/JyOQmTZMdDnY0/rUIY3J9rfDtH4T+82/WkJi5sEeqRXUgAMBNnQGiKK75HCQJOI6bMoMqRukApLiUlFWARgP++OR/cs+0WZtCln6iUpPKIfz8S0hWfPUExhLefSCEEEIIoTAM4BH6hgh0VUej9wgm247+s78BfNB+SqmxRjGApyqTNm+Cr3Vn8iVOk5054jsJjYaSi3hdXuyCeR9pskeFP4i+9tYtDzpPvc+kgCZnbP6Mp/WFM3Im/DInxY2E8rwuN/3gIXej/cRbWaPv5a9bIi79V6S2OSEwusqq3+T76BlOk2kZepuhdIHCzYKKZGYlLy+zzg5x5SfMZuOvXhxp8XrioncAYExcvZJragSTiRsxGrQ6AGBuF1GpQRXZ78CsConfwvsQWFtL6I1X6LDhUrglZneCfOQQHTICFJPG9QUvgLVDOnww8lWSpC0bYMp0oDQhzzyYLdy4ScBxwnU3h/7z79QvBRTQmReCzRp642VQa7jRY7kpM+WmBumzj+SmBqLR0LET+HmLokfoEUIIIYQQYACP0NddwHbccfI/YsCmWM495Kzt74DqzCpX3YqERpUlsYY8ADA51LHn8WBXteI4nNoEQHztez3NmyivNZTMV5krOG126aL3G1ffHnQovCZIxTL8OypTOQAwJtV/do23ObIx29e+5+zHCwdevzualF4Rb+h92T/QdRwAiNks3PUAa25kDruUIZz+fK64N5I9znHyP/nTnsq+4MHYu5jLKR86APkFkGJ/uLRzK500Td6+ST5dA0GFTPKssV5srAcAaeXH3IULpO2bWWcHEACjmZYPokOGEr0++a7o8jTrbAfDlEhLzKK1XF8X+uezLOlIf5/wHADrid6jv2XH1oS9AMRsVt3/s/AWAzpiNLFkKueZj06aQewhCGnDmujmf7GpQVz5MUB3JnyPR9qygXXZhFu+javxCCGEEEJRGMAj9DVmP/lW0+rbmZyyxpg6c3h/x8wc8X3bkZfkoCvaoi+coSuYmtyzfccjHXufTDWOLm9y4+rb7NWvh78STlU463nL8Dt1BdMqlxwPWI80rLw20F3OXRHltYKxVNAVUbXFffZzQ+l8X9uuaPQeJoc8tiMvFsx8Js04WaPuad/1KDA5TR9VRmXkEyGkqIQUlbRuvEf0xOV+b9v+c8uwb3GazMijT9eEXv9n4r7xJOKrLzKXcpK/WMzjET9Z3lPJzemQD+6VD+7t9QQ+tWTCBROlfbsgPkMAc7vS3JX0+Jg7xRTV42Oid2LK4C5awI2fHD0gAACRlHgpEEHNgoG41wwJR/eTDgrIRw+xjnaSm5SZHyGEEELofJWyghRC6P9zctDZvO57PdF7UvxDeW32BT/p77Aq88CyK1bpCqYRKlCVyTL09pJF7xPCJXRjTLIeejbVIITyvD4vGr0DAJOCzRvuCjrOhK+qs0YEXamPZwNQlUGTMy7QdcLdtM667491Hy88vWyivyNxWRgAAl0nkhtjcZrs3Im/TtOB1+ZkVN4QnamjZlnTmjscNW8ndGNyyN24NvJFlsW3X49E72lzxPcleo/2VWjqtZy70UTKKkh2LpxLzbhu/byTOe20siouegcgBmPK4c1mluIkfy8Palc4PI8QQgghdN7CFXiEvq58HfvkUEz6NAIAwBtLKOFEX6c2b0LelMc1WSPOYWRd/uSKa7cwKUg4IVVsJ3qa5ZAn1QhMFm2HXkxqDHmaNqjMFRA5mp4fcqfIrw7ApJC3JW6x3de+l9cXKczE3RByNwqG4jS/KHfiI5qs4daDz4ZcZ9WZwzIqb7Ad+5enaRMA0+ZPKpz1HK+PVDJrWvOtruOvpRqn8YslQcfpnHEPsY425nREWlNHv8RoZK7+rIT3E62sCr3y9/RL318R+eA+bs682BZSPgiaGuJaeI4MHUFzC+mQoeIn78tpMuqlQLJSJTdACCGEEDofYQCP0NcVIQr/+1WbBpZfvf7LGT+pblzAftLXupMKOslvtx5+NnqsWZEs+pIj29id+RlDb0so8BZHUghK/R37dAVTvS3b4hptx868O2XQjQeSq9bFMg28xjTwmuhXc9UtcsjNmMSpzNFGT+P6NNE7ADA52LbtYU3mcINmXJpuYXTIMCaJ8BUE8CQrhxiNZOhwad2qVNE7MWfQikHSgb0pktgzAAKURj5EU9Pp9OBN+V4mlhQbwIuh0DtL5UP743oIKn7JHXLNCXH9F7B2JdDuDV/py87HoBWDsEQ8QgghhFAsDOAR+rrS5IzlNFmS3xrbaCidl6r/f6lt28Od+55iLMUB6WREIbxv2/6wp3lj8fw3Ka/NnfhryW/rOvIPxTGZ0qsBWfSULnq/cdUt7oY1se0hd6P18Au5E37V17kBMFlkssip406Ye1u39+Vex6l3jXMvIVo986WMdbnLr+GnzAj8+qd9n1IfMABCsrJVD/4CKJWPHZYCAcV+pLBIuPYmUlRCL5gQevUfICf/hQktGSB8916glPl98tHD4HGzLpu0a5vCcIpTaWkK/vVJ/qJFdNiI0FuvyUcPJ/YIBUPvLO15HRB+R2A0QV/OFFBKh4/ir7wOM9ghhBBCCMXCAB6hrysq6Ivnvdbw+Q3RreyGkrnZYx9Mf9e5cZ75ME2+OgAAQpOyxClG4D7n6eUn/10++NbTVNAXzn4hb/JjQccpT+OG1h0/j8aZhNMIhoKgIzGFvq5gOq/LNw26JiGABwDF4/GKpEBX6+Yf20++yaSgylyRP+0pfcnczr1/9DZvEX3tkGKFWO8vCwidIucGANHTLr73FvN7Fccnlkxuznxu0lRm7Ui1PM6NnwQ6nbSpv3slCADwi5dEVrMVa7YRQiuHcDPmkKISAKCDh3Ljxku7Fer8MZ+HWTtIQRExGLlJU5nLGXwiXaYAhRFamkNL/0UyMlhXl3KP5MV8j1upH4DJDE4HUEqHDOPmLaS5+SAoVFVACCGEEDrPYQCP0NeYsezSyiUnnGeWS75Obd4EY9mic05kJvra5aBLZSoHopDb0lWbWFguQf6UJ9p3/y7Nqfi4Z3nb2vc+kT/5MQDgNJlazURt3kTBNKBx9W1MCgAAk/xBV9LxeKoqmPEXABCUTsKnPwMfxqRg1/FXO/Y8HnLVh1uCjjMNK6/nDSUhV120m+JfUOcvzbHPasj9j0SDFudI6eguxUfQURcIN98eGcdgAkISS69pdfwt36Kl5cGnn0g3VQBCOW7CZGnn1rjbM7Nobr58YA9zu8GcARwHkhg3Zcbkk9XyyWpuwhT+2hsBgOTkKz+iszP0xiuqHz0EvAAArLEepD5vr4h5XMroXZGsUAuAmM2qn/wKQiKohPBkEEIIIYSQIgzgEfp6EwxFWaPu+W9GCNprmtZ+29O8GQB4fWHhrGdNA69O6CMFHUq39nA3rKlcUu08/YHkt3oa14dHS9f/7Ocw+bGYBta27aFw9B6RXBtPDta8NZJTW0wVVwr6opCnKXqFUD5j8I3pnygHXWfem+q3HkloZ0yKjd4VEcbp/AME0WTyDHcXdGqduQwalLu6HPKRQ6y9FcwZ3MjRdOgI+Vjc3nJu5oV04GBp+xZmUy4dH3kiALFYICs7cbY2a/APv2O+yOI/yStgbS2KI0i7t9Ohw+jw0WRAeaqnMGuH3NRIwx1UiSkPAIDo9CQr+xySz/ULf8NtIKhAUJgAQgghhBCKhWXkEDqvyaLv7KdXRONt0dPc8PkNvvY9sX0kv030tKUfx9e2SzAU6/Ine5o39+UkechxmsmRHeCOk2+f+s/YoLOu17uY6BM9zbbDLwjmMnXmsHAj4TW6/Gl+29HogIrad/82OXpPRZc/mRAVlbXZjukl7deWtd6qEjMAwGScOfCGPeBXPnkOAHJbW+iNl8UvVojLlgafeoybNZcOGRq5Rik3ZQY3a660ZYP46Qe9/1ivV/rsI4V2X8/WfdbWQjTaVCOEXv9X8I+Pgr2LmzAl5WO6c+zR4gFEb0h8lqCisy8CjabX2Z4zOnIMrRj01Y2PEEIIIfRNgivwCJ3XvC3bArbjsS1MDtmP/1ubOz7yVQrWfTTf1743/TicNitgO1b7wRxZVD4ZnkAK2N31q4xli2xHXmpe//1+T7t5a8Xi3c6Tb3fuf5qJfk/zRk/zxq5jr5RftS45eX74d3Qde6Xv42eNeUDTYWAfryAs7l+S2sEX8drcUHEp62hPMbOeM97M6RA/fl/1w58waydz2ElOLjGapM3rxRXLle9VqSHY/WqAEPCl+EvGn9Fn4Vr0itcAmLUj9Pbr/LxFRK1myRnvCCGF3ecR1Gp+8S3Bpa+QYEw3R5f49hv8xZeLqz8Fvy8ysfQV3XvtEO2o1tIZs/nZc/vSGSGEEEIIAa7AI3SeC7kUdkcHnZHscVKgq3Pvk8nRO6/NS2gxDby688BfFKN3wql5fWFye8B2BADad/QjdXwsb9Nm68FnYlPleVu2tnWPxmRRCvSczXbVrpD8fT6qTThN3gVchzchegcAWj4IAPgFl4I25bp3LNbUwDxukpVNKwYRowlEUdqwOlVnbsYc4e4fCTffwY0ely4GTjyjz9JcAwBgTFr7uUL0DgCMyQf3Rb9JO7bERe9hoSCzdah++ohw8x38dTer7vsZN3k6cBwAgFbLTZsdl21OpSIZlpQzT3i4FOIvnI875xFCCCGE+g5X4BE6r0U3osfiVGZP47rmDXcHu6oV40jR10Z5rSz6wl9NFVfkTX60dvlFio9gUkCTNcLtaU5oF4wDRG+b6Os4t5nLoit5z3zn/j8ZS+fZa96xV7/BpIDKVJY37Y/mQdd5W3fETSl9rj8m2Y+9ltkWyf0mcm6R+iXOI1G/oataC1XEkql64GFpwxpp++ZeV5ulfbv4GRcCgHzkoPjBMpYiDTsxGPkZs0Grg9IyafcOxT6Ryu0JNeE4rtfkcyx1B3HNSm7GHOB5ueZEwnH9nts724leT0aNDX/lr7qev/wa5nIScwYQws2YLS5fJp89A8EgMZmB59JPJubZIvO4icnc1/4IIYQQQuc9DOAROn+J3jZX7Se8Llf0RjaEhyNb+8m37CffSn+vLPpUGYPyJv5OnTVckz0KAFSmcm/LVsXOot9KeZ0seqOhs2AoMZQuoIIh0p5EZSrLHvtg8+YHErPZMQACvLlcDintMGdy/eeLJb8t/C3orGv4/AbuikyqMsX26jVTv691F+hvDPJdbZlr/aqeLHFtu1Zner9XOOcFYs7gr7hWrj3FWhJfTCTO6MghmHEha20J/ed1EJMy8wEAIXTkGH7h5aDVRRpy8+DkcYWewBQqup9D6vhYoijXnqaVQ9jpmlRdSHZuYhPHRVfa5Zpq+cSxyPw6+/E6hggCMZp674cQQgghhLrhFnp48MEHSW+qqqr+19NE6EsWdJyqWTq0Y8/j4eidECCcul816IL2U5rcC8LROwBYht9JiPLqKxO9JQvfFYyl4dBZnT1ywKUfc+oMQvmMqiUJnXMmPjL0e/bBt9Vmjro7b9JvE8ciAACio7Zz7x+AROYbuwgejd67ny3bDj1nLF1AaD/eV3IaCxk+tCX709joPTxc15F/2jc8I1cfYy4nv+DS6BxSYV1WAJAO71eO3gH4iy/lps4Ql78TfOLXob//VT60n5syA1Tqvs82goDSanbvx9FDLz8ffPQXcluKNxG8QLvX3hVJ61YlTkSj6UsVdxYKSVs39toNIYQQQghFYQCP0DeKt3V71/HXPI3rGOtlYbZl849jT4kzBsAUanSnJ/p6crnpi2YVz3+D1ylUHdfmTTSWLSq/ar2+eDYhXKDzcOOa29wNa/zWw9kXPJRRdWs4LieUNw28WvI0N6/7buf+p2XRlzP+ISokpkbv0b19PX0MHbDXaHLGFMz4K+G6s6mneNEQZaq4MpDtDfKJx+bVoezS1hu1K8+EXn0x+MSv5cZ64ds/oAMHE7OZllUIN94GNPFfqiQ3Xz52WNq+ReExgsDNmAOBYOjFZ+WT1czeJdedCb35qlxTTUeMTj9DBQyY0wF8wnuKPr2TYW6XfPyo0hUCYij097+GXvsHc7sUbjx7hnXZEhv9fvWDv6IDB6ebKwAASPt292V6CCGEEEIoDLfQ95g0aVJxcbHipaKiIsV2hP7/IYfcZ1dc4WlcF/6qyR494LJPJV+7u2E1Y8xQcpE2d1xsf19r4kFrllx6PT1CO/c91b7z17qCqdljH+TUGebBN5oH39C+6zftO3/HT6UdAAAgAElEQVQX7cVpsvImP8okf/2nV/qtkVPW/s5DdR/ODwdyxrJFlUuOyqLPVbeifcevwx0cNcu6jr0y8PqdmSO/37nvT73OJc2xdrVlCABkjrrbWH6Zp2kjAGhyL2jZcHf4MwCoM4dLfqvobQUAQrisMffJoq9tV+LiP2FcgXWRIHavckuStOZzetPtwnfv6fmxrc3S+rg0dXLNCfnUScWj8sSSKW3ZkHxJ/PA9oKS3n5WCmK6WXjqMgTkDHPaE1vD/kY8fEd9+Q7jzLmBMPrRf2rWNuZzAgHUo1BckegOYzXJjmurx3T8q8XEIIYQQQigdDOB73H///TfccMP/ehYInaPWLQ9Go3cA8HcerP1gVtBZG15XbwOSM+HneZMfi3agKiP4UtRC6yMmu2o/AQBP43p79RslC97W5o4jnCp34m8J4Tv3/VkKOgivMVdex6kzPY0botF79P7w/3HVfSaLvuJ5r3fsejT2csB2tHPfU3mTf++oWRZy1aeaBYkJc41llxBe6zz1Xs9VymePeSD8OFftJ50H/hJy1qkyBmWPeyhv6pNBe43KXKErmCqHPJ7mzVKgS5s9pmntnZ37n05+kDqU0xO9d5MO7aejL4h+5edfQowmaetGZrX2bF9PkeiOtStEv+ErILPuH/d/hwgCd+ud0sa14PGA35ew5C7XVEvbNss1J+Rjh9KPQydPA1nuy6sEUqj8zhQhhBBCCCnCAB6hbwhX3YqElqDjdPgDAyDAOnY/bihdoC+cEW7UFU6PdgjjDcWSr51JwZ6mPtf0Drnqz7w3ldcXFs5+gVNb2nf+NryHn4l+2+EX5ZBHmzcxze2exvWuus+Ss8p7W7YRTsWpTGn2BjAATfYYXptlGnRd5ojvyUFXm77IXv1vKehUZwzOn/4nXeF0AOjc/3TrlgfDtwS6TjStuaPoolctQ28Pt1DBYBywEAA69/3R27pd8UGcpFQ6LmFjOSHEYAStti+Hz89B3Iq8IECon5sm0iK5+dzwUdzwUQAQ/OPvEn8agPjRu4oTiRmCcjPm8DPnAqW0uFQ+W5vueRzHzVv4JcwbIYQQQui8gQE8Qt8MTAo4Ul3rjrSYp2FtNICX/Im7l+WAvfyaLZ17n/B1HGBBlxSwsX6eihc9zQ2f36AvmJpwAt9e/Yax7JL098ohhfpqVGUAJgeddenv9XceAAB3w1rR25o78ddZY+4P2k+6zn4e6Kpu2XC3Pe9Vwuucpz9IuKtl4z3usyuNFVdkDL4x+kfyNCsk0qeCnlNbaGYp2BIDc1Jc2vNFDIX+8VwvUet/h0T+gwEAhELA8+e+Zz4Bpdy0mfKxw8zrpYVFxJLJrJ29TCQZk6Xtm6RNa4FQEFRAKchK/xXS6mj5QH7ugri/HkIIIYQQ6g0G8Ah9MxBt3sTYLfSKYk+5+zv3JVyVQ27rgacDthOit40plXbrCyb5/Z0KW6w5TaY2b4KvLVXSMmKuuKpz75MJZeGNAxa1735MMbZX1LHrUfOg6xu+uCE6h6DrbNClfBhbDnkcNcscNcs8jeuLLvxnZB6cKrlnwfQ/+zoOBOwnfKUh7dme/OrEYOSmzWJdNpJhAULE9Wu+pOhdaX2bcnRAGXM540q1iSIxmZnTGfteQXFxnE6YIu9O3FkQruLGPG5SUETHjhffWcqcDoB+7LxQEN4UwGQI+iNPqRhIs/OY28U62onBQMdP5sZN7DV7P0IIIYQQSoYBfI+XXnrpySefrK2tDQaDWVlZw4YNmzt37p133pmVlfW/nhpCvSuY8Zcz705RrKkepS+aFf0sB53JHRwn307/FMqpZSkEkG5lnvAKW83VlqEDLvmodcuD9pr/JAeHWWPuE8zlxfPfaPjiRskfyf1uGXpHxtBbj72YXBotJcYk+4mlim8Q0ug6+nLm8O+EN/kbS+fHHqEHACromzfex+QAAHjYelPmsBz9Yo7paH4BczmDf/gthCP5S65kZxRLqTMA0s+QWCm4lSU6coz4xaeJozsd3JSZEAqw9jbIsDBrOzQ1JfShI0dzY8fLu7cnBvcGo+r+n4EsgyQF//RYJHqH+EP7hIDRCE6F/7b09ceIIn8NphdBCCGEEPoSYBm5Hhs2bDh48KDT6fT7/U1NTatXr37ooYdKS0ufeeaZ//XUEOqdJnvUoJuPZo3+oaF0QTjvegJT+WWG0vnhz76OfWm23CcIB3NUMORO+o22cEYkek8TjTIxIQQ1DbxaMBTz+oLCuf9MjmMZQM6EX0p+m/346+FZUcGQM+EXRRe9EnScYZK/j/MMkwLnktjc27oz/MEy7NvmysXRdsrrBENJOHoHACDg1B1rML6muufHzNopnzge+Qlul7hsKfiU3p5otdzk6bSXveJ9LfameOhd2r4JVGrh7h8JN98hXHtzYik7tZq/4jpaUASUJjwnMitK5ZYmZk+smdf9VMZdkGLBnADJsPQ6bbm5+dzX8xFCCCGEUAwM4HuUl5fPnz//mmuumTdvXn5+pJa11+u9//7777///v/t3BDqC5WprGDmM2VXfC4YByRfNXXHpX7r4bZtP+/7sOHQTZsz1ly1xNOwJq5VScjTEo3vCVVZht9ZdNEr4a+U1yXPTdAX8pqsxtW32k++Fc6ZL4fcHbt/7zzzkWAoIb3VbI/FqcyGARen+y1E+V96nDqjuwctufjt8qs35E15vHDO3yuXHAsl7cAPOmtDDcfk2rgUgMAYCwYSeoJWq/75o/xV15OyijRz6mPGO1pUCpzyX0Pavhl8PgAghcX89UtAp4uMbc4Qbv0OMZqYJPJz4/4yRKfvySHnT/uWJBjkZl6o0M5xfdkJT0wm3DCPEEIIIfSlwC30UFVV9fzzz1955ZWFhYWx7evXr7/vvvsOHz4MAM8888zkyZPTF5k7c+bMwIEDv9q5ItQ3muxR7vpVSY2jAcBRs6xx1c3J+d57xelym1bd3t+7BH1hwfSnqcoYbckZ/1Dz+h/E9skZ/3DI3eiqS9wc3nXkJVPFFebBN9pPLO3j42TR62vdzqnMUlB5f0HOxN+oMiobv7gpNmamKqO+eE7kC2PSzq3Ctq0mh53mqrm5Hqoyy6IvdhBCBeoOJJ8iYDYbJPS79iZQqQGAv3CBfOQg67Il3mMy9XV3Oi/Q4SOJRsNCQYWrjMntrbRkAGtpInqD6p4HmdMBHE8LC6WD+4OP/ZK5nOHM8KBSgSSRohJu9jxijhxPIEXFwHEgSQojA8hnTql++BNpy4bEDqLE0hRy796uH1tmDyGEEEII/TcwgIc777xTsX3OnDk7duy48MILd+7cCQC/+MUvrr/+ekpxzwL6Gsi+4Cf26jdEb0+ZcXPl9ZqsEUwONa//3jlE7wDgPPX+OdwVdNV1HvhL9tgfU0Efbskc8X0A2rnvqaDzjMpUnj32x5kjv++qX61wr+M0ABTOfh4IsVcv7csyNZNDHXue0GaP8XUeSL7K6wtzxj9EqBBynG7f9dtwSj9OnVE091+CIVKQXFq/WvwiUpBPrq+TX3vJOGlml3dZ7Di6whmMiSLv4kVD3FaEhI3iTCY5ed336FT3/UzaukFuOEt0ejp2AikqBr+fObpCLz2boiZbPFkCxkhZOTt8ULmDKAb/9kfW0gwAwHHcrLn8gkvl6qPiu29GJibLcmM9hFfpJ00DWRLfeUOuOwMaDTdiDD9/kbjyE8WBWWuzXF9Hi4rl+rjNCCQzCziOdbTH9Y6e9u/+SfKeXfKAcjp0RK8/ESGEEEIIpUfYN/Ro4oYNG957773kdo7j+nWm/fjx4yNGjJBlGQB27tw5cWLKWtYNDQ2zZ89Obvf5fC0tLQBw1113Pf/8831/NEL/jaDjTPuu33hbtnHqDHPl9Vmj7yecyt958NR/xvR1iD6FlX0iGIqK578Zm0IPABiTCOFEb1vzxnucpz+ApJJ1poorSy9ZHv4sB522Y/9q2/ZQXJn6VI8zloju5oRSdgBgrry+5OJ3wp+Dzlpv63bKqfVFszlNd6JKWQ488lNIWOIuKWgpXutuWJv8ICprchxTTZ7hANBT3S12JjffQUeNTTNV5rAHH3+k118EACS/QPXAw6FXX5Krjyp3yMph1rgc/jQnj8mSYjU4wvMgqFjMoX06cgw3aZq8f7d04nhyBXjIyOQvv1p889WeRXhChNu+wzxu8d23ep+9oFLd95Oe1xkIIYQQQuicfGNX4A8cOKAYLfc3gB86dOi4ceN2794NADt27EgTwJeUlJw+fTq5fd26dXPnzu37ExH6UqjMFcXzXk9opLwuuadgqqCcKtBVnXjhyzu2HHI3NXy+uHJJNafOcDesbd/xS1/bXirotPlT5IDd27Yj+RZCaNbYB3pmrjJlj3nAVHapo+Ydd/0qT/PmNI8TPS2Fs19o2vD9hCXxnn3yACpTucpUnnAj67ImRu8A0GYru2eNt3VH46pbgo5TsVdk6m+zrKOS1uCvUMwzTzJ7qWFBzBl06Aj5+JH03QCAFJey5ib5xLFUHZi1I+Gli9zRlrKzKCYUkJcPH+DnzOOvX8Kef1pODuDtNnnzetUPfyptWss6O8CSxU+fRUoGAAAwJq1fw2ydACzlJolQUD50gJu7oLdfiRBCCCGE0sEN4b0bMiSS0LutLeX/N4zQ14LKPFAwlSU0Sr52bf7E2Prn5Jz+zaAylfO6fEIFxauit83bssXbsvXsxxd7W3cwFpKCDnf957HRe2z0x5jcuvnHTIpLC6fKqMyZ8Et15rD0M2FM1pfOL5j5N4hJWWccsNAy/DvpbyTmDKDUp25yaWtkEonkCc+B30d5bUL0HuU0HAEA4GhC+ndSMoAUFqd/IgDw199MR8WcEk+R703eszP47FOp07mTmP88R3JLEwAkBPY9V2tPg9HIX79EuOsB4cZbI9E7ADdhiuqnvxLuvDv9EYd0p+URQgghhFDffGNX4DF1PELK5MSN5XLIbT/+OgAAoeqMwYbSeUFHratuRcoRKAeyBFQFcs9itWAsGbh4D6fJDNprWrc97Kr7JHmvu+jrtB1+Kc0J/ITo09e+x3rgr9njfgYAAMx2+O+d+/8Scp2lSnXm4zDZfXZl1qh79AXTnWeWyyG3rmCaaeBVvce3vGCrPBOwHi3ovKRnMK839N5/fONTJsMP8U4AoIMGc2PHi58sZ24XANAhQ/mrb0is6AYgHz8ibVrHrJ0kO4ebNZcOGUZ0euHm2+H6m5jLBWp16IW/sM4OhccAgJycOK+b0QhuZ9+S2ceIPyVBzBkAAILyKxgAALcb9AbFK8Sg3N7ToaAwfQeEEEIIIdSrb2wA/yU6ceJE+ENeHh7gRF9vrroVIXdD+LPCCXcmB7qqA13VvCYn1QhUMAxcvNt26Hnroefir3DhSmyqjMrSRe82fnGT/eTbCfeqMwYHuo73a8Kt2x7qOvZy/vSnA/aTrVseDDdKQYVa6AnCCfw0OWM0OX0+8w/ga9tl9awocl8e2yhTX0vz4+7VCgdkwlShTGLO4K9aTDIsqtHjWJeNqNVyZwdragBJIlnZAACyDJTKB/aG/vPv8F3MYZdP1whLvkVHjgEAEFTh/fbEYEwZwCtjAARcTtBowe/rvXus2Og9K5sOqAAAMrASztYq/hck9PrL/DWLaUWlwkhGE7FkKqTZD1/NyePGTerf3BBCCCGEUBIM4HtRXV29d+/e8OdJk/D/AUVfb77OngTmaRajRb9yAKnOGFw450W1pSrxCDqDkKsuYK9RW4YAk89+eqWrViGfefuu36lM5eHc8n0XsJ+q/+wqwveywJuAqkyepg1UZdJkjUy1qz+Zp3kzABNEc2xja+Zaj6Y21S2EUYtrHDdzCsmwAAAQArIU/MdzrLU5/JUOHQFej9xwFlRqkrT9QVz5iWpk3CsGOvoCue5MLxONC667P/U3eo/9FZnZwq13gkoFAPyc+dL2LRCT367nsZ3toVf+obr/JyQ7t6c1EBA/XCbt3xO3vZ8Qkl8AkgSyTAcN4eYtDA+OEEIIIYT+G+d7AO/xePR6faqrPp/vjjvuCKegLy0tnTBhwv/h1BD6kjEpmG4Pdm/Mg28qWfBmZCg5fns86Wm0V7+hGL0DgLv+i4IZf3Y3rOnvo5ksMYW67kRfPDtgOyp625Nvad/xC1n0A4DaMqR4/pva3HGROTSs8bZu51QmY/nlSUnsmK91JwAE+S5BNIeDZJn6FaN3wngAWR3Ky3ZM1gTzWDTrG2OhN1+NRO8AwJh87HDks8+bvMOdWTsgGAjXig/jpsxgnR3Stk2pj7v386g7L4DYy54FkpdP8ru3uMsS+H0paxCEAtLeXfyCS6MN4kfvSvt2x42mVpOKSv7ya3rN4YcQQgghhPrlfE9i99hjjy1atOj999/3eDwJl9atWzdp0qQdOyIZtn7/+99jEXj09WU9+Ozxl3Pad/3mnEcwlM6LftYXzki4ymmz1ZahEFnETsnduF5fMO1ccq2RxP/1qUxl5Vetq/p2W9boe5O7h6N3AAh0nTj7yaWBruPA5PrPrq37cF77jkdaNt1/8o3BXcdfjb2lc/9fHKfeBYAu4z5GWHiOIS4pHzsAJ+kHNf1gUNPdJe3XagPFABBNVsdsVtbc1K9fJp+ti/+lhL/8GlpW0a9BFBGjib/hVtqdbS6N2E37zNoJjEX/ESm8dIjd4S+K0oG9iR0CAfn4kdBzf2bO5NcuCCGEEELo3J3vK/CMsZUrV65cuZLjuMrKyuLiYoPB4HK5Dh8+3N7es6x37733Llmy5H84T4T+G87T77ds+mFyO6/NUZnLva27eh3BMOBiS9WtABBynXU3rldbhgmG4pC7MXyVcKriua8QygNA+v3qrtrUufEUyqj3SN57nznyBwDga9vV65K+6G2tWTqMU5ml2GV8WWxae6e+cKbKPDDc0LHn8fAHn7rpTME/1aFMk3eELjCAMMpI3M4FjVAaN/G8Au6CyPYclvQqsFesqQEqhyS20pQ58/qOlJZxY8ezznaoVc6f39Mzp2dLPMnOjS2Jl/yuheT2ZANhLmdPZfh4zOOWNq/nL7my/xNHCCGEEELKzvcAPkqSpOrq6urqxFLYRqPxiSeeuPvuu/8ns0LoS9F17LXkxpKF7wCD5vXfTXVX7sRHRF8nkwL6olkZQ24GQm1HXmrZdD+T/ABAqGCquJxTZ/H6goyht6kzBofvMpTOsx15sY8TI4SwcKDYW/r0/GlPtW59MOgIHw4n5kHXZI/9sehrr/togRToU30yKXkTPpPbtv08b+rj/s5DhPKS3xq9ItOAT93iU7dYXGMzXeOtpp53HITyeZe/xB1zyNXHQJbpoMHc3AXRzO20oAB4PlUlNmVKed3pwEHy6ZNxTZEXHCm2tmu0RKdjNmtsGzdqDADwsy6SDh2A9taUE6CUmzG756tazU2eLm1PuZMiLtrPsIBGA36/Yk/W0r/NCAghhBBCKL3zPYB/5JFHZs2atXnz5r179546daqtrc3n8+n1+uzs7LFjx86dO3fJkiUmk+l/PU2E/ish19nkRiaJzeu/J4fcireos0fnjP854XrOZgdsR1s23svkyGlqJoectSsqrtmsK5gae6Np4NWZI75rO/KPNPOJxqAsesw77Z56y7Bvde57qjt6BwDmPL3c3bShZcPdfYzeU3E3rHW8MRiYDABAaORDjC7D/jLbnULOeAfbHvI2a7JH5058RFcwDUoAYs6B9xBU/MLLxU8+6GlJu7MANFo6uCq5mZs1V64+JtfXdX/naNUw+ejhVH8pbshQbsbs0DtLWUd7uD83ay4dMx4AQKXihgyV2lvjYn9CQCVAMERy8/iLLwsnlpdrT7HWFmI08QsWgVYr79zGvO7kyUub1nHhkQGAEP6iheKK5YqzitSlQwghhBBCX5LzPYDX6XQLFy5cuHDh/3oiCH2F1Fkj/NbDCY2Svz1l9G4ZUn7F57HROwC461dHo/cIJtcun20suyx/+p9VprJoc+GclzKqbmvd/IC3TXlzfn9PwKssQ7qOvRL3ZCY1fHatFOjq50iJpEDMknVS9A4AQEBecnH2oGuyAcDvYx4PsWSmH5ObPptk50q7t4PLSQqLSUmptHYVsyok9id6PX/9LcpRLi/wi2+R9+6QXS6amU1HjWGdHfLRxH+IPT/k4D7QaFQPPCw3NYDXQwqLiaknl35kJTz2786YcO3NdOhwEFQAAKIY+vc/5ZORIn8kwyLc/j1+waWh11+Wjx6KuQuAAOuK+7Nz02eDVitt3QQtzSz2b0gIHYuJPxFCCCGEvkznewCP0PkgZ/zDztPLw1vfwzJH3sUk5W3eKnNFxbVbOU1i/nDFaJ9JIefpDwK2owMX76FCz1ZwXcHUiut3uuq/cNV+bDv09963yEfFnL6ONnUd+1dyx1TRu2Aoyai6RfJ12E++KYeUaqH18w0Cp8tlbpe4fJl85CAAgE7HX3w5N2lqmlto1TBaNaxnhHGTAk/+FrqsCd34a2+K7dYjGAwtWyofPhD5OmosN2M2yc4lFYPYmZSn2aW9u/grrqOlZQrXDErbiAzGSPQOIK5ZGY3eAYDZu0IvP8/NmkvMltg7GAGSvK5OCDd+Mjd+MmtrCb2zlDU1AABotPyiy+mgwalmixBCCCGEzgEG8Ah982myRpZd9nHzpvtCzrOcxpI5+p7s0T/ytm6P68QACJgrFxdd9ArldeE2yW/r2Pukt3U75fWarBGpxg90nXCe+ShjyM3RFnfDmtbNP/JbDxNO08vk4iN2Q8n8gPVwyNMcbdEobR9IRTAUVd58hKpMAGCuuqXugzmMJaZYi0bvVNApRvixVKZybc448d+vyjUnAACAgdcrLn+HmEx08FDp0D7W3kbMGXRQFfBcpBR8EmnHFrDbElsJIQn54f1+adsmubWZtTWz1p4j6/Kh/SGfl79qMT9jTih1AA+iyFxOxTlwo8bIB/bEPTwzi5aUAmPM1gmCSj5+NOEW5naJn34IHAccBSmyrh7+0/FzFyg+n+QVqO59kFk7wecleQVY+B0hhBBC6EuHATxC33ze1u31n98g+W0AILu9zpPvZo24S180yzzounDhNAAAAtq8CcXzXidcJO6Sgo7TyyZET567678QDEUht3JaskBXz/qtv2P/2U8uZVIAAGKX/RVp8yYRAG/bHgAJGHPXf8GpM0wVV4i+Dk5lNg++sWXLj/r4MwmnKrtqXTh6BwB94YzSRR+c/fSKVP2To3fCqbJH39954C/hwwK8vjB30m/B4eqO3qG75D2Ttm0WV37M2uIyw5HMLP6qxT1n2gOBcPQrfrI8uag7N2UGMfYsjDO3K/Tsn5hdeVuBXHMi+NSjJCND8aB+hEab6sw5HT6KGz9Z2rszMg2jSbj5DvnUSfHDdyNPJCk2JUgSUEr0OubxAgDheW7+IjpyjHJnACCEZOekvIoQQgghhP47GMAj9I3HGr+4ORy9AwAw8HXsa93+88JZzxUveEtfcqGr9hMmBfXFF2aNuS8cvUt+q9962HHynZi8cQAAqaJ3AFCbK6OfbUdeDEfvfcEJxqyxD5z9eFG0RQrY3Y3rBy+p5vUFvtYdkq+zL+MQKhTPe4NTZ3Ts/UPIWafKqLQM+5ax4vI0Lx2S5U15XJc/hddmO+tWeFu3i57mxtW3mlXTc2FsQk+5vg78voRGZrOG3nhZ9cOfgN8f+ug91lgPBEBQgRhK6AkmM3/pVbEN0qpPU0Xv3aOzhMPnCfiLLo7G4fKxw9LGtczaSTKzSEEx83nkQ/t7XiK4nNKh/dLWTSCGus+1d9cCSA7kZZlbeAU3bBQLBUhGL+f/EUIIIYTQVwoDeIS+4YKOM0Fnbc93AgDgaVgLAITymSO+nzni+7H9O/Y+2b7zt72unMcSjKWcNqvzwF94Tbax7JJAV0/9s14PnIc8zcnF4eWg03n6g8xRd7du/WmvTyeU57V56syhvrZdzeu/KwUi5eI69/6h4rpt+TP+0rDy+t6GILrcidnjf9p15OXWLQ8mXHT79ycH8JAigwAEg9K2zdL+PeDzAgAwgIDCuwyalQ0cBwBy0Gk7+nKouTrjkI72Msv4KQ+spHkFcn0d62gjlixu2kxuwpTwJfngvtBbr4U/M5cTztYm3y5t3dhd6y7mn0+qf1SSBHo9AX1/JogQQgghhL58GMAj9A3HZIVQMzGffDfb4Zfatj3cr/E5bY7KXHH2k8siXzVZkcJyDID0ni5OmzNG8iussbdsfoDwWl/nwV4nwGQx5GkKeZrcDWti20Vfe/OGu8qu+IK/eqP14N9CztqA/YQc8igNwXzWw+6G9a6zK5MvStTj1B81eYb3NPE8UatZKPlvyACIXHs6Er2nRoeOAICQu/HMu5N1rZZsxwyaamN8qhEKivjLrla8JH6R+EJEYZ59r1RPCC0b2I+ZIYQQQgihrwwG8Ah9w6kzKnl9gehpiW3UF81O7ulr29m88QfpxqICxEf+RDBkjbqnfeevoy2S3+o6uxKAAOlD5nlCcyb8snHVzclXmBxq3nCXoCsIBp29j5OCt2WrFHToCqboi2YCQOe+P7Zu/ZliTyZ6uw6/mNyeb73YYTjSnrFRP/Ry/oyduV20qIRbcKm0YyuLTwsX/j0AQChN/8tp1TBuxhwAaN38I9oVzLHPItD76jsD5tM0uPTHPaoGdSg7l1REk/7LZ2ulTeuYtYNk5XBTZzBbYrp7hXlSCnKfXhnwF11M8gv60hMhhBBCCH3VMIBH6JuO0OKLXqv/9EpZjJzZVpkH5k99Mrlj/WfXg8xSLZoLxgE5E37esvFeJgW7B+Zzxv20c8/jiV2V1vwV6QpmqEwVqZbZmRSgKoPipT6SRf/xlzIIFYwVVxTOfCZ77IOyFGjf+VtISk0PAIwpTFstZhV3XNmU/RG/4IpwrXsp6PBbj9BpQ+jZM6wrMbc8MZpI1TBoagAARkTCFP4dy5qbmM9H9HpPyxaTvx7tXDkAACAASURBVLQv0TsAECA6f6nOX+rR1LZkrTx79qcVbdO0eRPk6mOh114KH2JnLc3y0UNErWb+Xk5AEJ0BmMw8CqUBIx0yLHT0BXTYSFpW0ZfpIYQQQgih/wMYwCP0zWconV+55HhX9euiu1mTPSpj6O2U1yb0kYOukKdBMXovmvsvlXmQLn8i4TT6otnWA38N2mtU5oH6gumNa25PrtMWh/Ip43lCcyf+SvS1g5xyBL/teHIj4dR9TZLHJABgcsh56r2Qq77i2i25E34VtJ+2V/+7L3dzskYQLQAk2znZ33FAZSqzHnqubdvDcsgNANqSUUXjH+btjLU1M5uNSSKtqOQXXQ5qjbxjq+xx2A0HLK7xCpNyOuQ9O7hZc3lmUAfyoZ+l6fX+8kznJKt5W/vuRwdc+rG4Ij7FPWOM9GE93+0klixaVsHqToMosqSD+qyrixsznhQW9XleCCGEEELoK4cBPELnBcE4IHfCr9L1IBSUdn5TXmcZ9q3oV3XG4MLZL4Q/N666pZfoHUDQFUoBWzjijaXOGJw39XFDydzkS3EUl8r7nOI+lq9tl7dlm75oVtaoux0nl7LUbw26kRz7HMIIAAihbEfbDiroWjb+ELr/TD7boXrpl4NuOkR5XcKdwnfudn/8jDWwAxhn8YwBlhiey6dOkMKi4toFJESgP9F7mMFfbjVvC7Ttk6uPss72xMt+Hzd+krR3V3Ltulisy8ovupzeeqe4bKm0d1fiZQJySxOHATxCCCGE0P9PMIBHCAEAUEGvyRnl74jZzc4ACGQM/1aqW4KOU70OKwft5kHXdh1/LbaxZMFb5sE3dj/XwGtzRF/HuU07gb5wZsaw20OOWmftCn/n/sQJ20/qi2Zp8yYUzXu9ZeN9isnzAIjeN4CXDCbvCE0wUtJc5Nz6/IsdJ9+G+JccQcdpX+tOffGc8Fe57ox85CD4/WRAuXDljWzZU50ZW4KqzjzbvIRnsNrTYmNDOHo/B5ysBgCuC0KvvqQQ/qs13OTpJL8IJJGrGibVnGA2K2s8K9efTZxGZwcAkIpBkBzAA6SqKo8QQgghhP5XMIBHCEWULHjn1LIJLOiKfCegzZ9cMP3pVP3Vlipv647027+loLPr+GuWEd/xNm0Ouc6qM4fljP+5aeBVrrpP/R0HeF2uaeDVBbOebfj8hti7+rFJPg7Jm/pEOAe+LHqTA3hVxpDwh4zBN5kHXu23HQt21TSuuonFZIBXZwzKVd/In46ruO4x1+cNuNh6+IXkR4Y8kSLz0qZ14mcfRRa9d2/nBpQJ2sKQr9mjOQMgQ/xBdxYKgUIS+77yqVoBwOwZFh4s4SrR64PP/Tkyqy0b+Fu+zc2YI21ckxzAk5xcAODGTZK2b2GN9XGXTBY6oOycZ4gQQgghhL4KGMAjhCLUliFDv9VsO/qyu24lVemzx/5UVzA5Tf+s0ffZT7wJKSrSxfI2bapcUh3+zCR/7fuzPc2bwl9btz1Uumj5gEs/7tz/56DjlMpcaRn+7aY1KZf908gZ++Nw9B50nCGcmlAVk4PRq7qCqZH6dgAAQDiNNucCd91KFl+/jXAa7pJLQsvfExr9Mgl6VU1eU7Pluj8QTqXNGeOu/yLhofYTb9mrl+oNY01rfLFb1uWzdSXTflXX/BMp5JaJSJnqHH6RIokGbOadWY6pRm9V8lWSX8BaIxUHGAC4nOJbrwl3PUDKKojByNyunp55BbRqGAAAIcRoSngNwFxdss1K8zD/PEIIIYTQ/0cwgEcI9aCCIXvM/dlj7u9LZ8E0gPBaFuw9gA/Ya5jkJ5wGANp3PRqN3gFA8tsav7hp8O11xvJIJfm6jxakKlOfniprGADYT77VtObbTIqmYSeU15oGXpU//c+EJv4br+vYvxJa/NbDp5dPLZj5DFPlN278jhTsAgDnJ4vMlTcSXkN5nSz21HjnJb36kNXsHcNYO8j6hKEEOz/4lhOOmmXw9olz+DmKZCKKnKekbTFhXGw7HTKMmzqDZOeIy5cxiATw4Z0RzN4VfPwRACB6PcnLZ50dQCkdMoy/9CoQVOD3yY0NcvWxxCcxEN9+Q3XfT7+smSOEEEIIof8eBvAIoXPka90pJxVpV5kqQu7G2KVvAOC1ueHoHQDcDasTbgl5mmxHXswadQ8ASH6ru37VOc6nfa+x7JLmdd+Nid4BgOVPeypz1F3J/RmTQu4GxfaWLT+igiEcvTMAkEP2E69HOxBOFa6lJ3Ieq3mXX9VeaL1UYUI8z+sLs8bcH/joYfB6+v17lA4nUMarQ5nJfWnFQFo1HBiTmxpTjufxgNfLzZrLTZpGMrMAQNq9Q1zxAaSoOcdam0GSgOMUryKEEEIIof97fao/jBBCYa66zxpX31b/6ZUde54QlZLAqS1DMkd+P6ExNo99tIx8rLatPws6a5nktx54JuHS/2vvzuOjqu7/j3/unT0z2XeSEMIqKDsoCoIsCm4UFRdEXGu1tnWpP231a1u/tlptbau22q+2VdxFVHBD0KqAKAjKLshOAoHs+2Qms93fHzcMk5nJhmGZ8Hr+IWfOPffcM/HxuPDOPfccTcRgTe154cKkU+aopvCn3KGMcZmuklUBb3hUbtj/adT2imKwJEeZha6JaH6P3928x3vkG/5hX8Fp21sfF/GMXRMRTdwuETEMHtayvrUv0DIqBy+sKIYzzlJs4WvdH25ojzOcMU5EAnt3iauxtWYiIprmX/pfz18e8a9ZFSgq9L3zRmvpXUQkEBB/K1sAAgAA4HggwAPoqLLVDxW+f2HN9y/V7X63dOX9ZSsfUJTwx7O27DOzxj6WfOqPRVFFRFGNKUN+lnHGg8EG9h5nR/Yc8DXW7nxr5+vDytb8PuyQImJNG5LQ+0e5577U+/JV5tRTo45NMVgSes/Qou05H7VSl376b0PaHb6iiCQ6ByvS0YfPjZYDEQOSwIZ1nscf1mprDNMu1ByWFr1H5fOHZ3gRJS3d/PO7jZdeZX7wUdPV1ykp6ZqIqC2XxHM2+r/+UkS0AxHDiH4hr2/hm4E1X0kg0EYrJbuHmC1tNAAAAMAxxhR6AB3irS8qX/2/oTWe+kJbxkhX2bfBGkvKqWnDfqkYrDmT/pU19s/e+kJzQoFqTgg9K2PMQ9XbXgk01YT1X/HtY353ZdRLNx5YvuPV0wzmeKMj15o2xFP5XWSb7HOetqYONliSFNUYltjtuee09qUS+16uXPBWyRd3e+oLQ6O1qhlT6kaZfAkViV+2dm4o9dAb6YrVprldwXqtvs734cKDSR80JL6XaBhs8ab7DS5NPMn1o6P2Y5h8vn/JB8GPSnKK6We/FE0CG9dpHo/aq8D8q9+I2+352x+1mhbr5Pu/+Fys1sD6NR0ZrYiIzxdc6y46RTFeOqujvQEAAOCYIMAD6BBX2TdhC7aLiKt8bfLAG0U0v6cmLuuslCG3qcbmmd4GS5LBEmUjcYMlOXvs48Wf/TisvrX0LiJawN9UFSW0Bymq6cCnN5et+o1qtIen95xz9LfrW5PQ57KE3pcULbqsbvfC5t40Nb3mHKPfkdA4oIMBPs7dU0TU3v0Cu3eISIN1d4Ntl6Z4bZ4eiTuMdSlviyLV8WuD7a2eHFtTj/BvYbUZJ56r5hcE1q7RnA1qXk/D2AmB3Tu9b74iLpeIiKoazplinDQ1LL2LiNZQ71vwZkeGeviU+vq2G6jp6Z3qEAAAAEcbAR5Ah0Smd722euvzcdlnFVzymWLo6HTrpIHXVm5+xl22tv2mHRxbwCsiPmeUR8pZZz2qqKZ2zlfUvHNeqVl9tct8UNXMdldvsy9JRAwBR7yzr9/QpIix0VqoSchPQFGaN43TJMk51O4uEEd8YO8uEalIXFEd37wFfUPcrurA+sgLuswHIgO85nb5v1puGDtB7dOvuaa+zjvv5cOvqQcC/s8+1jZvELNZPFGWEmjl2ykiErrFXXPn1a3+xkRvr/n9bcz3BwAAwLFHgAfQIfbsca0dajz4Vfm3j2ac/ruoR93l62t3zve5yhz50xL7XCqiKKopLvP0LgzwbWgsXWXLOqPdZordbrcMiavNb1FrNmdVn68XvcYap7VIE191/Dq/oVE0zWBOTh1+Z3zeVKsvq+mV57wNhUYt3meqr3asC+3Dp0Z50K1q0e+9vkULlfgEdchw/aO2Z1fkInOBstJ2v04LEdG91YahC+dlZCqO+M5dCAAAAEcZAR5AOzR/U8W6v1RvnSuKUbRoq8SJOPd9Kqf/zltfVLnhqaaa7eb4/JQhP7ckD6hY+3jpl/dqoolI9Xf/Lks+pd/s75zFS6s2PXtsBq8a7SKar7HUaMvQ19UL01D0ccXaxz11uxNSBiXX9jp8QFEUq01ratI/mXxJSQ1JIuK07XUZGkXE76m2pp5qzRxZ8u4NVfbXjFaHzZOtBMxtLVOndyyqrSkv2iZxIj6/99UXTAaD0rNXYM2qwPatHfuWSpur23esC1U9vKad2WK8fPYP7BAAAABdjgAPoB0Hlv28+rt/t9FAEdE0v7tiw+63xgZ3cava/GzOuS+WfPWr0GzZVP39/k+uVVTTDw+cHaEYrE1VW7c8mxTw1Kkme+qwO1OH3K4YTAZLst6gbtfbRYtm6uUK2eVKLUhuGGbyJXotDXGX3ams26rVhi+25zFWyaGH1e6Kza7yDZX7X0lpGJ1Sd7qiqQ22nbWOTW0NSQxpNWMt3tQ22viXfBiorW5rg7dwET9Mo1F8ndsBTh0yXMntqZWVKskp6qgzlITETp0OAACAY4AAD6At3ob9bad3nT1nwsFlt4fuwa4FvCVf/FIi3pyv37vIljGitX7MiX1Va7K79PBq6tGfVB9isCb73WErujU/jlaNtviCiyvW/1WvDXid5WseLl/zsIjYMk/Pmfh/1vThJV/+KvRMp22P07aneSTfftt34meBLZtD91qrtW/2G1xyaEhlqx8UUeLceal1Y/QQbWvqYQiY/WorL6irpr6zNpglI7B1k3/lCqmq1Pz+yFaB0pIf9AsO1WAcc7Zvxecirfz4FEVJSdUqKw7XGAzq2Alqz15HflEAAAAcfewDD6AtTVVb2m2jKMa4nImusvA9zHyNJZGNA94GS+rgyPqUIT/Lm/ZGv9mb88+f36Lz1q+rGuNyp7xsTuobrDFYknpe9HaPc57JmfzvfnO2NZZ8HfVEV+nq3QsmFX92s6d2d2ude+r21HvWmG66Tc0vEINBSUqqSfu+PGl5REPN3lQQjNuGQFxG9bmGgDlqn46ccywpAxWHw796pVZeFjW9632G/Df43Tq6Kb0E/JrmV1LTRaL9+Gw280/vMN12lzpkuL6fvJKaZrrmRtI7AADAiY8n8ADaYorPb7eNpvn2fXSZarQFfK7Q+sgt2UXEFJ+XNvzumu9f8rurgpWO/PNVY1x94Uc+V3nyoJuSBl5Xs/XFqNdSjbbUEff63RUme07SKddUrP2zp2Zn8Ki/qaZ8zaN9rvhaRDS/x1tf1NqYA0017c4scO77b+LEyyW/R+OeD7zOAxb7dYl7M53Fy/xNVaFzDdSWcd3h6m1rutZ9mr1p79dVjvWaGpwJrxhNSX53pbb0q3b2YD/UvsUnv19JSdGqqlpp3LLtmlXmn9/tWzg/sHunyOE185X0TNPV1ys9ckTENPsG8fs1t0uxOzrSJwAAAI47AjyAtliS+tl7jHceCH3yrFhTBrpbPpkPeOrNqaf53C3ipT13smIw1e/5ILTS5yqvWP9E2qj73Qe/aixdbbAkW5L71+1a2FD4kYjUbH2xauPTBZcuNcfnV3/3vNe5P2w8AZ/LXbo6f/oiV8nXFWsfr94yN6yBq3S1z1VutKWLohpsqX5XhRwpLeBzla8tfP9in/PAoW80sd+cbQeem2qsFU38Tttet/mA21ya4BwYeqIhYEsIDPbXBeJdfYsy3gwo+ox6rWb3fI/rQF7FzLavqxgM0R/OG6Pthxd1krzH43vv7cOT/41Gw/DRhjFjlewc/an7oYEaSO8AAAAxhCn0ANqkqHnTXo/vdYH+yWBJSh/9gGpLj2yoKUpc1pnBj9bU03Im/6fnhQuNcVmhzQKe+sp1fyld8f9c5et6z1zRe+aX9YWLNe1wXm2q/r5i7Z8zzvjf/tftVAxR5qLXFy2pXP/ErvlnVm54KuBtuUmb1nwJESn+9KYOpffWXza350zYv3iWnt71Vs59nzufvi+9cFhy/bCU+pF5ZZel1J1RZ9/iNrfY2q0+YadmNIpInW3nofTerPHgl+7a7W2PSJ1yftRcrTU6Iytbe8cgsHN7YO+hFwS8Xv/qr7Ty0hbpHQAAALGGJ/AAogh46hpLVgV8rrjM0432HvkXf+h3V/oay6q3zi3/5uHIpelExFO9/dTbGp37lzVVf29O7G3PnayoxoCnzucqi3oJT92e4s9+kj76gdDp6DrnwRUiUrvzLdVo9/sjFoTTAgdX3BuZvDURRRFRjSJ+d+Wmmu9fOrLvrkvoc0lc9timmuawrcfkeFc/c1WL755aN9pp27U//e0k5xBbU05AfI223XW27fHZN8t68RqjzHivC3ydJmPDKhWjUSxWJTXVMG6iOnSEjDzd89c/au6QVxKMpo7v6B6V/9s16rBRP6QHAAAAHF8EeADhGgoX7//kOj14KwZr1ll/TB12p8Ga6ir7pmLtn1o7S/M3eWr32HMn2nMnhlS3tSu6s3hpxum/jaxXxFD0wfS6Pe9HPUsxx2ue+ij1+h8B394PfpQ2+LY2rhvttMM0kbSht2ePfyJyAT+bJyfyfFtTTpOpotqxrtqxTq9SzfGWcRd5Nu0y1SVEXrDGsd7m7mF3F7S4qM9nvHCa4azx+ke/VSoHFTk2GczeFBEJWMV8xbX+DxZqzmgP4UWUUwZpO7ZJq6viiYhotdVtHAUAAMCJj+mUAFrwNZbsWzIr+Nhc87sPrrjbWbxMROoLl7R9bu321wOe+pIVd3//fI8t/4zb88457qrvbBmtP/UN+AO+BkPEhHxvQ1Fr6V1EHFlntT0MT9XWA8tvb6uFcji1K2r4i+WKiKPnuSKKOWmAwZISekiTKFMPNCW8MuW0W8VoMv/0zqQzfq6KWdFaLCCvSeBA2gcec/jDea3s8Dz8A5/fWln2RlHGa3uzXi7KfG136tNVrkVqr96tfSE1ObXd5/NKVo+2GwAAAOAExxN4ACIiPld53a4Ffle531vnb6ppcUwL1O1aYM+ZoLVcZD5S/d4PXWXf1O1+V//oLF62d+GU3PNeO/DZj32u8sjl1jSRvQuniYgoBjn0GrwtfbirfF3UtdkcPc9LH3V/feFH9UXt/CqhnTSraYn9Z5ns2UZ7jjEuff/H14YeNMZlagFf2eqHVGOcKbHAX3Y4aTda9iU1DG35FQIuS3Hwo2Kwpg79eeaYP4iIGI1xU67r2S+zeMGVXkNd2BAMflvYd1RS07Tiff4Na7WGOtmzVbGpmhLwGpv/X9Rsezlt+qrAru1abW3kF/KvWRm6X30UJrNx8rS2GgAAAOCER4AHIM79nxUtuiw8t4fwuytFJK7H2KrN/9dGP15ncWPJqtCagNfZUPhhvznby1b9pnLjP8JPCK5dp/mNtrSUIbfHZZ/VeGC5q3xdZHpXVGPPCxeoxrg2xhl5TtTX9UXEHJ+fedYf9bKnbm/56t9rAa+IqJYkUQ1FH14S9SynbU9dwraEugHNo1a0isQvPYdedE8acE3OlBcUtcV91ZE/LUO7qFhea1Hp6mvw21qkd0XRAn7P3x/Xf/WQIRMSzIOK098KKM378Hnr9ynxCeZf/o/v08X+L5aGfi8lLV2rKI/+A0hLF59P6ZFrPO8CJTMrahsAAADECgI8cLLT/E37Pr6m7VRsyxwtIkn9r67d9lp94UetNTNYkr31+8KenburthgsSVobq72LiIjPVRGXdXrA2+Dc/3nUBsmn3qwa40QkoeBiR8/zGoo+brtDEVFEFHtmoLFCtPCXw20ZI4PljNG/SR54Q+PBL8vW/KGpcnOgzR9FWeKnyVf9Tdu9s3LjE3XKBo/p0PN5RU0edGNYetclXviAd97BioRVAdWliBrvHJBW2/yue/BnpSUm+T/+KGTigGb1pCfXj6hMWK1/tiYM1Brq/YsWBvbvV7OyNKdTq68Tg1EdPFRJz/R//GHkddWhI0xXX9/2jwgAAAAxhAAPnOzcVd/5nAfbaGBNG5py2k9ERBQ1/+IPara96ixeqqgmESX0gbwiirtio0TMfDdYUqo2/dNVuqbdkZR/+1iL9H74NwFK8qAbs8b9RUS89UXl3/wx0FRnSR2seZ2eut1Ru2ruQAtoztLIenvOhPg+l/ibqjWfy2jvISImR663obipcnO7g7SkniZZyfWN+/2GPoG934tTREQ12TNPvc9Wl6aVlynpGcHL+7/43L/sU62hPsk6OrF0qE+pNfhtoa/EH/5ZNdSJL/S3DIqIWJua31pXNCXjwGjPw7/R58nrKV8dMtw06zpR1UDhnsgAr446wzTz6na/DgAAAGIIAR442Wn+pshKc3y+JfW0gM9lz5mQNvyXisHafEBRk06Zk3TKHP1TfO/p1d/9212x0VO7M+ozdkWU+j0f1O95L9or7eEOp3e9tSIiYrL36DHpX6oprnLdXzW/p2L930L3fk/oc0nAU9dUvc2c2MeSNrRqw1Nt9G9O6GVy9HTkT3X0unDvO5OcB5aLiDmxb4+Jzzjyzm08+GWLH0vYgJuHpPoaD257IS+4cX1c5uj0IfcZPl/n/WSDy7/L6HOoQ4abrpwjRqP/i899Hy5sPtvtEhGjRNndvZkvygLyqhiNfofZm5JWO8bkNUjLJfQCG9dpEyYruT3V/ALDqDH+bw6/vKDmF5guvSp0rT4AAAB0AwR44OQSEE1tmUytaUNVc0LA02KVtfg+l2af/dfQmsYDKxrL1hgsyQm9LlJMceWrH6rZ9orPVWnLHGW0pnhqIyOvGG1pPleF/sA4MkoqxjjN1xj8aEkb0lSx8dCx5j8T+12Ze95Lxf+9sWbbq1G/Tt2uBT0veCehT/Mr6/F5kyvWP+mt26Mabe7ITeCyxuRNfT3gbdj5xghPzQ690lO7s+iDGb2v+NrbUNRieOHDFUVRNS3ga2yxrX1j6ZrSz+5p8u/R0gMi4nD3ztjsVpKSjRfO8K+IeBdAVcOWmnObDzqthUkNIwwBc+S3szZlFxy8IeoX1wX27jbk9hQR48xZSt/+gS2bxO9Xe/c1jBknBkMbJwIAACAWEeCBbuujquJPqg8oipyX3GNqcs7zJTse3bdpl6s+32q/K+fUn+cM1DOqaozLmfjs/k/maIHm9dIsKQMzzvhdsB9N8+/76Mq6XW/rH0ssSdb0Yc79S/WPjQdWNKfdlpE3b9obrtI1Fev+EjYqS/JAS3L/+N4zHLkTy1b/vvHgCtUUn9jvcsVgOxix95spvmfNttdaS++6oo8usyQNSBnys9TBt8UXTI8vmC4idbveKVp0WXhvjlwRce7/PJjedQFf477FVzRVbW3jKiKitbIentu/K1husO6WJKXHph5y3gVRlosPBBRbnOZq/rVFk6nyQNr7frXJa6zLqjqv7asfGkTzz1n/M7D6K8NZ40VVRVEMw0cZhre+Yx8AAABiHwEe6J5u2fHVcwe36+W/7v9uYlL25zXNL7rvcTfcvuvrJs3//3JP02sS+19lTRtS8/3LPle5LWNE8qAbD8+ZF6na8FQwvYuIv6kmmN4PiZg8r6iO3Mn67vGhjRQRY1xm0inXJfSZIaLkTP538GhT9TbFYNb8ntBe4vOnVX/3n3a+qqY1VX9/cNkvAk016aMf0OvsuRON9h4+54GQEZkS+10pIlFfm49M74oo7S68F1VD3G5/WZUYTUpiYliGV+ITtOsuLnv1ZqPf7jFWNth26XvIN9h2ajJZEUPzPP2sHobJU/1LPtQqmp/2K3a75mwQUYK/JdH/DJSWBHZuU/sPPIJxAgAAIOaox3sAALreJ9UHguldF0zvQY/u2xT60ZIyKPOsP+ZM/nfK4NtC07uIVKx7ot0rKkqLm0na8LsNtrS47LNatBEREWfx0qJFlxa+f5HWcmV4S/KA7PFPKQbLodaqOSG/8IPptdvfaPfquvJvHglOIjBYkvMveMeS3Lzfm8GamnPuXFvGKP2bdqQ31ZbewetG0AI94kVRDOMmhh0wnD2xavfLtfZNlQmr6uN26OldRDTFHzC4Rf8RqarxRzMNQ4abf3mfafYNxqkXmWbfYLrrPiUxKfrFStpagBAAAADdCU/ggW5oeW2UpdfDVHqbyrzuDJM16lEt4PPUbNc0v+ZrCns5PCp73hTV5HCXr1Vt6fF5k21ZZ3rri5L6X12z7dWGwsWR7ev3Lqr+7l8pp90aWply2i2OnlOd+z7x1BdVrvuzp25vu9cNFfC5PHW7LUn99Y+2rDP6Xr25qXqr5nNbUk/Vt6ATEXvOxLisMxtLVgZPjFwCQERMjly/q0zao5ocAW9DWKXzFLGLGM6eKCL6KvSKI94wdoL4fO5tUTbJUxWbQRJE/EpyivGCH6m9+4qIGAzqkOGHx3PLHd65z2pl4f9nleSUdgcJAACA7oEAD3RDJqX9yTUJqqJseqousU98wXRFNYUechYvK/70Jk/tLhFRVEu0s5UW0+YVNW3EvY68yZ7anYWLZpZ/86heHZc5On/Gx3U75h/84q6A1xnWhXP/0rAALyLmhF7mU2/e/9/rA74oa+M3f7v4fG99YZQxqQaTI69ljdGaOjiimbHnRe+Wrvyf+t0LA353XNYYc1xW1bbXwvaK1/xugzXF764K1qgGiyaK5neLiNGe7ehxjj1vkjmxz96FU8Jejy/77tH4QTNsmaMN4ycZxk8ST5OI4vnHX7TSg6Ykc+RS9Kmj7raMflBzNSqO+Na+tZKaZrrmJs/f/yxeb/BVeCU5Re03oLVTAAAAqIu49wAAIABJREFU0M0Q4IFuaHJy9oOF60Jf4FYi3lO/4uAHpSVviYgl+ZSCSz4z2rP1em99UdGHP/I3Nb+8rQWiBOm4zDOMjpy63QtECxjt2VnjHnfkTRbRihZf2VSxIdissXTNzteHZY9/KjK9i0gbm5w1RSwgH3qat77QYI4P+FzBCfM6oy1TNdpaPzG0ZXrOpOdk0nPehv273hjZ4Pok6hj6XL6yZNUDjQe+FNFsmWfknfeyao53V2wy2lItyQPl0G9Jkk+7pWrTP1ucrAUaipbYMkc3fzRb/Es/0UoPikhSw+A6+3cBxRtsa00bnHnG/4qitpHem795Zpbpmht9C97UaqpFRMnJM10+W6wd+soAAADoBgjwQDc0NiHjf3oOfbhogx7aVVF+kz/EqKh/3re5zu+1af6bSt/9cdkivXFT9fcHlv6054ULRaRi3V9LV94fdWf4UBln/M6RPy3gdfqbqvWl3UXEU7vHXbY2rKW3rrBux5tRO3HkTm6tf3N8L1fpmlYOaiLi99RHHgj4ov2aoE37P5nja2OevGosmPHfsDp7zviwGqM1LcpgWv7OIrCvecqAyZeUUz6jPHFFk7lUNdkTBlyZddaj0oEZE80jOuVU868f1KoqxGhq7a14AAAAdFcEeKB7+n2v4Zek9fyk+oCITE3OGeZIEZH7ew7Zf2BV3TvjpOWU74Z9/9U0f+2210pW3N12t4piTD/jt478aSKimuyqyR485G0siXqKP+IVcRGxJJ+SPOjG1q6SfOqPa3fOb3skkYy2zE61byxZGbZOfguKaorvVb7mD87iZarJHl8wPXng9VGTdthafc2VPca26MwWFyxbPVl55TM1JWC+9hZ1UPgM//YpipJ6xAvsAQAAIIYR4IFua4QjdYQjNbRGa6ptXHK5ROxnrvm9ZV/9unLj0+32mTLktvQRv4p6yFP1XdR6W8Yob+1ud+XhRe8VgzltZPROdI6e5yUNvLZm60vtjidUQt+ZnWpftfEZ0draKG7vgknBYdftfrfxwBc5U16IbObIn5bYf1bt9teDNYl9L4/vdVFoG3XQYP+aVS1qbPFKr96dGjAAAABOcmwjB5xEGoo+9jUUR9arprjytY8HfK52e6jc8NTut86KbNlU9V3F+mi7zSnGxD6X5V/8fkLvGYra/BtDze8p/u8Nu+afWbX52d1vjdv+Ur+iRZe6y9eHnpc55mGDpZ0p4mrIdneJ/WdlnP67dsffYsy1O9o6rGmhv3QQkeqtc12lq6O2zZv6at7U15MHXp808Lrcqa/mnT8vfKiDBhsmnSdq8y1XsTuMV1+nxNkjegIAAABaxRN44CTiqdsdpVYRf1NNq+coaosn9pq4yr6t+OaRjDG/D9Y5i5fvXThFC3gjzzbaUt0VGxL7X9nzwgW7549pLPlaDi2h7ipdHczDntqd9XsX9bl8pTW9eeM0kyM37/y3ij+9KeqC87qs8X+zZZ7urd9nTRlkTurX1jePxpI0wFXydWtHDZYkf1N1WKWrdI0t8/RozZXE/lcl9r+qjcsZp15kGH2mVrRHLFa1oA+LzwEAAKCzeAIPnEQsyadEqdVaXQ1eRMwJvVp8VkREytb8Yd/iq4JbrB384o6o6V1EfI2l+5bMqtzwlL+pprFkdUgfEaPwN5V+/WBojSNvcv9rd/S9al1CwfSwxgZLco+J/0w57VZb+oiE3j/yN9VUbXqmdse80MjtrS+s2vx/FWv/1HhgRdSxpQ79hWIwRz2kmhMc+VMj6w3WH7TpupKSqg4bpQ48jfQOAACAI8ATeOAkEt/rQtXsCHharCpntOf4nPtbO8VTG+2hvUjtjnkBnyv/onc1v7upYlPUNkElX94bn39RxE524dwV68NqFNVkTR+We94rB5b+tGbbayKaoppSBv806+y/KopBREQL7P/v9TXfv6y3N9jSek570547sXb7G8Wf3hTwNer1SafMyT33xbBfHdgyRuVf9H7Jl/e6KzepJkdin0tNCb299YXmxD7Jg25oqtpau31e6JgNliR77sS2vwIAAABw9BDggZOIopryL3x3z8KpojXvoK4YzHmT/7130WVae3uwaRFPzuv3vOdrLDHGZaomh99T29a5fk/JyvvMCQWeuj1tNDPae0StV83xuee9kj3+SU99oSWxr2pOCB6q2vx/wfQuIn5Xxb4ls3rP/Kr4s5uD6V1Ear5/2Z47KXng9aHd1mx9sXztnz21uyxJA9JG3pM88IYWg4nLyhr7WOmq3+ib6hlt6TnnvmiMy2pj/AAAAMBRRYAHTi723EkDrttVufHvTdXbzYm9U4f8zJzY15Y6qPHQvuuRQV0XtdJTt8cYlxXfe3poio7aQ93O+bnnvlz82U2a39Pa2JL6XdnGyA3WVJs1Nayyfu9HYTW+xtKa7a8FIvauayj6ODTAV3/3r+LPfqKXm6q3Fv/3Rgn4kk+9OfSUtBH3JPa/2lWyUjU5bNlnGsyJbQwPAAAAONoI8MBJxxTfM2vsn0NrAiFvsLf6QryihG+6pqiWlEEikj3+KW99UXBP9dZ6UM2OfldvPrj8jvqiJZFb2Rnt2anD7ujwlzg08mibzFdt+Edkpf4gPahszR/CGpSt+UNYgBcRkyPH1Mnd6QAAAICjhEXsAEhHZoYbLMnBfeB0SQNv0B9KGyxJBZcu7XPF1+aEgugnayIiJkeuwZLsLF4Wmd4N5oRe0z9q47cHrYnLPiuy0ucqjay09zg7WA54nd76orAG3vqigKe+swMAAAAAjhkCPABJjJi7brAmh9UkDZjT60dL4rLHKgazKKqI1Gz5z563J3jq9uoNbJmnJ5/64+gXUMSaNtSaNtRV9k3oq+k6c2LvftfusKYNPYKRp4/8tSV5QLvN7D3OThnyMxERLVD+7WPb5vaMbGO0pavm+CMYAwAAAHBsEOABSPLA69NH3aeoJv2jLX1Erxn/je91YbBBYr8rssY+as+dlDb8bs3vCT5Cdx5Yvm/xFZrm1z+mjbjXYAlP/iISlzWm5wVvKapJVEPk0YDXabRldHbM+kVVc3yfq9Zmjf1zYt/Lk6Jtw64YTLlT5va69HP921Ws+0vpV78OboAncniZ+ZTTbu3sGAAAAIBjiXfgAYiIZJ75SOrQ292Vm4zWdGvaEFHU/Is/aKrZ7q3dbU4eEJwbX7Pt5bATXaVrmqq2WFMHi4ho/oCnLqJvpdePFqvmRBGxZYwSRQ2bQu9zlQe8TtVk7+BQncXLSr76lbtsrWpOSBpwTeaY36eN+H8iEvA11u6YH/xtgs6SNCBp4HXBj5UbnowYnSgGS+rQO9JP/20HBwAAAAAcFwR4AM2McVmOli/DW5L6W5L6h9Z4G6LsGO+tL9IDvGIwq+YEf1N16FHVaFNMDr1ssCQrqlnzu1ucrwX87ooOBnh3+fq9707VV6TzuysrNzzpbSjqecE7IqIa4xL7XVmz/bXQ9kmDbgyWA75Gb0NxZJ8DbthntKV35OoAAADAccQUegCd0PykPawybcihopLQ59Kwowl9LlGUwzPn4zJPD2tgsKWZ4qO8lB5V5YYnw9aTr9u1oKl6m17OnvhMYv+r9MXwFIM5fdR9acPuDLZUjXEmR15Yh8a4LNI7AAAAYgIBHkAnpI/8tXrocbouZfBPQ1Nx9tl/c/ScGvxoz52UPaHFpm6ZYx8LvmzffMq4v3Z8/flgVm9ZuVUvGMyJeVNfH3hzed9Z6wfeXJl55iMiSsO+TyvW/bVm2yv+ppq0EXeHnZs2PLwGAAAAODExhR5AJ5iT+vW+fGXZ1791la4x2jISB8xOHfqL0AaqOb7Xjxa7KzZ6aneaE3pb04eF9RCXNabPFavL1z7WVLXFFJ+fOvQXjrxzOzGAxN6NJSvDKg3W1KrNz9XunO9r2Ge056Sc9pPEfleIKJq/qfCD6Q1FH+vNjLaMnhctyD77b+Vr/+xzHjDas9OG3502/Jed/zEAAAAAx4GiaVr7rfADfPbZZ5MnTxaR22677emnnz7ewwFiW+OBFXveOSd0pTpTQi9fw34t4AttljX2T2kj7ilb9duyNb8PrTfF5/e/bpeiGAK+RtUYd4wGDQAAAHQFptADiCVxPcblTXvDFJ8vIopqtKQM8tbtDUvvIlK66oGAz1W7++2wem99YVPVVhEhvQMAACDmMIUeQIxJ6Dszoe9MX2OJKMq256Ovfqf5PfsXX9lUuSXKIV/jUR4gAAAAcFQQ4AGcWPye2qqNT7srNxltGcmDbrSmDY3azBiX5dz/mRbwtNZP3Z73IytVc0LImvkAAABALCHAAziB+BpLd80bFdxtvmrj07nnvZLY/6qojUPfhA9jjMv0NZaG1yqS0OdSLeAP2dUOAAAAiBm8Aw/gBFK68v5gehcRTfMf+PxWzR/9MbstY5RqskfWW9OGmuPzo5ygSc3WuTteHeRzHuii8QIAAADHDgEewAkkcos4v6fWXbU5amODJbnHOf8M3VXeYElWrSnuig2Npatbu4S3vujgF3d1yWgBAACAY4kp9ABOIKoxyhP1qJW6pFPmmJMHNOxd5G+qMSX0Kl31gOZ1Nh/TRJToZzmLl3XBWAEAAIBjiwAP4AQSn3++q+yb0BpzYl9LUr+ojWu2v1b61f3e+kLVGJc86EbR/IfTu7Sa3kVEeAkeAAAAMYgAD+AEkj76fxpLVzcULdE/Gu098qa9IUqUl33q9364f8k1IpqIBHyNlRv/YbJnd/AqjrwpXTVgAAAA4JghwAM4gSgGS68fLXYWL3OXrzPae8T3ukA1OaK2rNzwlJ7eg7zOgx25hCVlUPbZf+2CsQIAAADHFgEewAnHnjPBnjOh7Taemh2d7dac1DfzjIcS+s4MXfcOAAAAiBWsQg8gJpmTB3T2lPSR9yX2n0V6BwAAQIwiwAOISWnD7mpznbqWFCV16B3Jg248miMCAAAAji4CPICY5Oh5Xs/z37QkDxARgyUpoWB6ay0NcRl9Z23MHv/EMRwdAAAA0PV4Bx5ArEroOzOh78yAr1E1xonIvo+vqd32algbe/a4Xpd+xrR5AAAAdAM8gQcQ2/T0LiLW1MGRR21ZZ5DeAQAA0D0Q4AF0E/ac8dEq21nNHgAAAIgVBHgA3URc1pmpw+4MrUk6ZU58wcXHazwAAABA1+IdeADdR/bZf4vvdWFD4UdawOfIm0J6BwAAQHdCgAfQrTjypjjyphzvUQAAAABdjyn0AAAAAADEAAI8AAAAAAAxgAAPAAAAAEAMIMADAAAAABADCPAAAAAAAMQAAjwAAAAAADGAAA8AAAAAQAwgwAMAAAAAEAMI8AAAAAAAxAACPAAAAAAAMYAADwAAAABADCDAAwAAAAAQAwjwAAAAAADEAAI8AAAAAAAxgAAPAAAAAEAMIMADAAAAABADCPAAAAAAAMQAAjwAAAAAADGAAA8AAAAAQAwgwAMAAAAAEAMI8AAAAAAAxAACPAAAAAAAMYAADwAAAABADCDAAwAAAAAQAwjwAAAAAADEAAI8AAAAAAAxgAAPAAAAAEAMIMADAAAAABADCPAAAAAAAMQAAjwAAAAAADGAAA8AAAAAQAwwHu8BdH/79u3TC0uXLr3llluO72AAAAAAoIMeeeSR1NTU4z0KHEaAP+oqKir0wpYtW7Zs2XJ8BwMAAAAAHXT//fcT4E8oTKEHAAAAACAG8AT+qJsxY4bf7xeR9PT0vLy8rur297///fLly0XkueeeKygo6KpuAeAHeuaZZxYsWCAijz766MiRI4/3cACg2euvv/7888+LyD333HPeeecd7+EAsSEzM/N4DwEtEOCPuj59+tx7771d3u1zzz2nF8aMGTN48OAu7x8Ajsz777+vF4YPHz5lypTjOxgACFqzZo1eOPXUU7k7AYhRTKEHAAAAACAGEOABAAAAAIgBBHgAAAAAAGIAAR4AAAAAgBhAgAcAAAAAIAYQ4AEAAAAAiAGKpmnHeww4EqWlpU6nU0Ryc3PNZvPxHg4ANKusrKytrRWR7Oxsm812vIcDAM1qamqqqqpEJD09PT4+/ngPBwCOBAEeAAAAAIAYwBR6AAAAAABiAAEeAAAAAIAYQIAHAAAAACAGEOABAAAAAIgBBHgAAAAAAGIAAR4AAAAAgBhAgD/RlZWVLV68+OGHH7700kvz8/OVQ5YuXdrBHnbu3HnfffcNHTo0JSUlLi6uT58+s2fPXrJkydEcNYCTEXcbAMce/1ICcFJhH/gT2uOPP37PPfdEPfT555+fc8457fbw97///d5773W73ZGHLrvsshdeeCE+Pv4HDhIAhLsNgOOBfykBONkYj/cA0Jawv07i4+PdbrfX6+3g6f/4xz9uv/12vVxQUHDuuefGxcWtX79e/53022+/XVdX9+GHH5pMpi4dNYCTDncbAMcF/1ICcLIhwJ/QEhISJk6cOGLEiJEjR44cObJfv34FBQWFhYUdOXf79u133XWXXv7Vr371yCOPqGrzGxOff/75JZdcUltb+8knnzzxxBOt/eoaADqCuw2A44V/KQE42TCFPsb06tVL/2up3YlhV1555Ztvviki06dPf/fdd8OOvv7661dffbWIJCUlFRYWJiQkHK0RA+juuNsAOHHwLyUA3RuL2HVPdXV1Cxcu1MsPPfRQZIOrrrpq4MCBIlJTU/Pee+8d08EB6Ea42wCIRdy7AMQoAnz3tHjxYo/HIyIDBgwYOnRoZANFUa688kq9vGDBgmM6OADdCHcbALGIexeAGEWA757Wrl2rF8aNG9dam7PPPlsvrFu37liMCUB3xN0GQCzi3gUgRhHgu6fvvvtOL/Tr16+1NsFDe/fudTqdx2JYALod7jYAYhH3LgAxigDfPZWUlOiF3Nzc1trk5OQoiiIimqaVlZUdo5EB6F642wCIRdy7AMQoAnz3VF9frxfsdntrbVRVtVqtYe0BoFO42wCIRdy7AMQoAnz35HK59ILZbG6jWfCvpcbGxqM+JgDdEXcbALGIexeAGGU83gM4GS1duvStt96KrDcYDE8++WSXXMJms+kFfYXV1rjdbr0QFxfXJdcFcLLhbgMgFnHvAhCjCPDHwfr1659++unI+i4M8PHx8XqhjTVXAoFA8K+lYHsA6BTuNgBiEfcuADGKKfTdU1ZWll7Yv39/a22Ki4s1TRMRRVEyMjKO0cgAdC/cbQDEIu5dAGIUAf44uPPOO7VofD5fV11i0KBBemHHjh2ttdm5c6deyM/Pb2MFFwBoA3cbALGIexeAGEWA755GjBihF1asWNFamy+++EIvDB8+/FiMCUB3xN0GQCzi3gUgRhHgu6dp06bpq6pu27Zt48aNUdvMmzdPL1xyySXHbmQAuhfuNgBiEfcuADGKAN89JSYmTp8+XS8/+OCDkQ3mzZu3ZcuWsJYA0FncbQDEIu5dAGIUAb7b+sMf/mA0GkVkwYIF999/fyAQCB5atmzZrbfeqpfvu+++xMTE4zNEAN0CdxsAsYh7F4BYpOira+LE5PV6Z82aFVrz0UcfNTY2isj48ePT09OD9bfccsu5554bdvqTTz5555136uXevXufe+65cXFx69evX7p0qf7/fdKkSR999JE+hQwAjhh3GwDHBf9SAnCyIcCf0Nxut81m60jLf/7zn8FfFYd64okn7rvvvuAupqFmzJjx4osvJiQk/NBRAgB3GwDHA/9SAnCyYQp9N3fnnXdu3Ljx3nvvHTx4cFJSks1mKygomDVr1qJFixYsWMDfSQC6CncbALGIexeA2MITeAAAAAAAYgBP4AEAAAAAiAEEeAAAAAAAYgABHgAAAACAGECABwAAAAAgBhDgAQAAAACIAQR4AAAAAABiAAEeAAAAAIAYQIAHAAAAACAGEOABAAAAAIgBBHgAAAAAAGIAAR4AAAAAgBhAgAcAAAAAIAYQ4AEAAAAAiAEEeAAAAAAAYgABHgAAAACAGECABwCcLMaMGaMoiqIoubm5HTxl1KhR+il9+/aNPDp37lylpaVLl3ak24ULF4aduHDhwg4O6ZZbbgmelZOT4/f7O3JW5FCD4uLievToMW7cuLvuuuurr77q4DA6y+v1rlu37t///vett946evRoi8USHMDmzZuP0kUBAOhmjMd7AAAAdB9z584955xz2m32wgsvHFn/LpfrjTfeCH48cODAxx9/fP755x9Zb8E+XS7XwYMHv/zyyyeeeOLMM8984YUXBgwY8EP6DDNx4sSVK1c2NTV1YZ8AAJyEeAIPAECXeeuttxoaGtpuU1ZWtmjRoiPr/+23366rqwutef7554+sq9asXLly9OjR69ev78I+161bR3oHAOCHI8ADANAFMjMzRcTpdL711lttt3zllVd8Pl/wlE4JxvVTTz1VL7z33nuVlZWd6mTBggX1IUpKSr788st7773XbrfrDerr62fMmHE0IndSUtKkSZPuueeeK664oss7BwCg2yPAAwDQBWbPnq0X5s6d23bLYINrrrmmU5fYs2dP8B37f/3rXxkZGSLi8XheffXVTvVjtVodITIzM88666zHHnts9erVaWlpepvCwsL//Oc/neq2DXfddde8efN27txZXV396aef/ulPfxo9enRXdQ4AwMmDAA8AQBe4/PLL9SfYy5cv37NnT2vNvv32202bNolIVlbWtGnTOnWJuXPnapomIgMGDDjzzDNnzZql1x/xG/VhBg0a9OSTTwY/vvfee13SrYj87ne/u+KKK/r06dNVHQIAcHIiwAMA0AUcDsfMmTNFRNO0F198sbVmwcfvs2fPNho7sZRsIBAIdjtnzhwRufbaa/WP69evX7du3RGNOtxll11ms9n08jfffNMlfQIAgK5CgAcAoGtcf/31euGll17SH5WH8Xg8r732ml6+4YYbOtX5p59+WlhYKCKKouhz70eMGBF8E76rHsJbLJZevXrp5aqqqg7uUQcAAI4NAjwAAF1jwoQJBQUFIrJnz55ly5ZFNnjvvfeqqqpEZNSoUcHs3UHBiH722Wfn5+frZf1RvIi89tprHo/niEcOAABiAgEeAICuoShKcFp71KXsgpXBZ/UdVFNTs2DBAr0cDO0iMnv2bFVVRaSysvLdd9/t7IAjeTyevXv36uWUlBSDwfDD+wQAAF2FAA8AQJe57rrrFEWRaBvCl5SULF68WEQsFktw/bkOev31191ut37u5ZdfHqzPzc2dOHGiXu6SDeHffvttl8ull0eOHPnDOwQAAF2IAA8AQJcpKCgYP368RNsQ/uWXX9ZfKb/44otTUlI61W0wnF988cWJiYmhh4IP5D/++OPi4uIjHrmIbNu27Y477gh+nD59+g/pDQAAdDkCPAAAXSk4PT5sFv0Rz5/fvHlzcEH40PnzussuuywuLk5aLlPfNrfb3RCirKxs1apV991336hRo8rLy/U2eXl5N910U6fGCQAAjjYCPAAAXWnmzJmRG8KvXr16y5YtckTbvwcfv6empp5//vlhRx0OxyWXXKKXo754H+mSSy6JD5GZmXnmmWc++uijwTn/DodjwYIFVqu1U+MEAABHGwEeAICu5HA49NfUQzeED64hP2fOnE6tDOf1el955RW9fNVVV5lMpsg2wcfyO3bs+OKLL4545LrTTz/966+/5gV4AABOQAR4AAC6WNiG8E1NTW+88UbYoQ56//33g9PaI+fP66ZMmZKdna2Xj2BDeKvVqj+Ev/3225cvX/71118PGjSos50AAIBjwHi8BwAAwDGirw8vIoFAoIOnBFsGz+2I8ePH9+7de/fu3fqG8KWlpTU1NSIyevTozmbjYCDPz8/v06dPRUVF1GbTp09/9tlnRWT+/PlPPfWUw+Foo8+PPvqos9P4AQDAiYAADwA4WeiLvYmI0+ns4Cn19fV6QX+tvYP0DeEffPBBEZk7d25JSYle39nH78Gd50SksLAwPT293VMaGhrmz59/ww03dOpCAAAgJjCFHgBwskhKStILDQ0NHo+nI6dUVVXpheTk5E5dK7gh/Pz58z/55BM5ou3fX3rpJZ/P16lTpIs2hAcAACcgAjwA4GSRk5OjFwKBwLZt29ptX1paGgzwPXr06NS1evXqNWHCBBFpbGzU5+FPnz69s78FOIIX2kVkxYoVO3bsOIITAQDACY4ADwA4WYwZMyZYXrZsWbvtly9fHvXcDgqbMN/Z+fNfffXV999/r5f/8Y9/aO0pKSkJrm9/ZMkfAACc4AjwAICTxYQJE1S1+S++F198UdO0ttv/5z//CZYnTpzY2cvNnDlz9OjRQ4cOHTp06Pjx46dOndqp04Mh3Gg0XnHFFe22z8zMnDRpkl5+6aWXOr5QHwAAiBUEeADAySInJ2fGjBl6+ZtvvnnmmWfaaDxv3rwlS5bo5QkTJpx22mmdvZzdbl+9evX69evXr1+/bNmyTm3/3tjYOG/ePL08ZcqUjixfJyJXX321XiguLg4OHgAAdBsEeADASeS3v/2txWLRy7/4xS8eeOCB4DrzQS6X67HHHrvmmmv0jwaD4aGHHjqmoxSZP39+cGDBWN6uSy+91Gq16uUTaha90+nc31JtbW3waGlpadhRv99/HEcLAMAJi23kAAAnkaFDhz755JO33nqriGia9vDDDz/xxBPjxo3r169fYmJifX397t27v/jii9B4+dBDD40fP/4YjzMYv202W3DWQLsSEhIuuOCCd955R0Tee++9qqqqlJSUozXEznj55Zd/+tOftnZ0ypQpYTV79uzp1avX0R0TAAAxiAAPADi53HLLLQ6H4+abb3a5XCLidDqXLFkSdcK5yWT629/+9rOf/ewYj3DXrl3B9fMuuuii+Pj4jp979dVX6wG+qanp1Vdf/cUvfnFUhggAAI4HptADAE46s2fP3r59+x133NHaA+qEhISf/OQnW7duPfbpXUTmzp0bXGCv4/PndRdeeGFCQoJeZkN4AAC6GaXdNXgBAOiuNE0Rsj4SAAABOElEQVTbvHnzxo0bKysr6+vrHQ5HamrqwIEDhw0b1qk15wAAAI4BAjwAAAAAADGAKfQAAAAAAMQAAjwAAAAAADGAAA8AAAAAQAwgwAMAAAAAEAPYBx4AAES3cuXKZ5999ghOzMzMfOyxx7p8PAAAnORYhR4AAET3yiuvzJkz5whO7NOnz86dO7t8PAAAnOSYQg8AAAAAQAzgCTwAAAAAADGAJ/AAAAAAAMQAAjwAAAAAADGAAA8AAAAAQAwgwAMAAAAAEAMI8AAAAAAAxAACPAAAAAAAMYAADwAAAABADCDAAwAAAAAQAwjwAAAAAADEAAI8AAAAAAAxgAAPAAAAAEAMIMADAAAAABADCPAAAAAAAMQAAjwAAAAAADGAAA8AAAAAQAwgwAMAAAAAEAMI8AAAAAAAxID/Dy3avrpf751c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99160" y="17994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arker gene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identification: finding differently expressed genes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Cell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type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assignment 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66" y="2845888"/>
            <a:ext cx="6400800" cy="34137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7349" r="45747"/>
          <a:stretch/>
        </p:blipFill>
        <p:spPr>
          <a:xfrm>
            <a:off x="7578635" y="2746192"/>
            <a:ext cx="2554941" cy="3876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73293"/>
          <a:stretch/>
        </p:blipFill>
        <p:spPr>
          <a:xfrm>
            <a:off x="9537619" y="2746192"/>
            <a:ext cx="253623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73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Cell type identification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796" y="2435226"/>
            <a:ext cx="7832408" cy="4351338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Final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115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Multiple Dataset Integration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87086" y="2047298"/>
            <a:ext cx="12192000" cy="397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89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Outlin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384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Dimensionality reduction (visualization)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t-SNE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Uniform Manifold Approximation and </a:t>
            </a: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Projection (</a:t>
            </a:r>
            <a:r>
              <a:rPr lang="en-US" sz="2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UMAP)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Clustering approaches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Graph based methods: Louvain algorithm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Cell type identification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Multiple Dataset 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Integration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Canonical correlation analysis &amp; L2-norm normalization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Anchoring </a:t>
            </a:r>
          </a:p>
        </p:txBody>
      </p:sp>
    </p:spTree>
    <p:extLst>
      <p:ext uri="{BB962C8B-B14F-4D97-AF65-F5344CB8AC3E}">
        <p14:creationId xmlns:p14="http://schemas.microsoft.com/office/powerpoint/2010/main" val="1921750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Multiple Dataset Integration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-6378" y="1891721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Canonical correlation analysis (CCA)</a:t>
                </a:r>
              </a:p>
              <a:p>
                <a:r>
                  <a:rPr lang="en-US" sz="24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Finds a common space of two sets of data</a:t>
                </a:r>
              </a:p>
              <a:p>
                <a:pPr marL="0" indent="0">
                  <a:buNone/>
                </a:pPr>
                <a:r>
                  <a:rPr lang="en-US" sz="2400" b="1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en-US" sz="2400" dirty="0" smtClean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𝐘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en-US" sz="2400" dirty="0" smtClean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400" dirty="0" smtClean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r>
                  <a:rPr lang="en-US" sz="24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Finds a linear transformation of variables</a:t>
                </a:r>
              </a:p>
              <a:p>
                <a:pPr marL="0" indent="0">
                  <a:buNone/>
                </a:pPr>
                <a:r>
                  <a:rPr lang="en-US" sz="23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that makes the two variables maximally correlated</a:t>
                </a:r>
                <a:endParaRPr lang="en-US" sz="23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78" y="1891721"/>
                <a:ext cx="10515600" cy="4351338"/>
              </a:xfrm>
              <a:prstGeom prst="rect">
                <a:avLst/>
              </a:prstGeom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8080504" y="3658065"/>
            <a:ext cx="3219896" cy="2978016"/>
            <a:chOff x="6788332" y="3500598"/>
            <a:chExt cx="4315055" cy="3004389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7637417" y="3500598"/>
              <a:ext cx="60960" cy="181163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7698377" y="5324202"/>
              <a:ext cx="3405010" cy="3737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6788332" y="5318760"/>
              <a:ext cx="910045" cy="11862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6564431" y="2946602"/>
            <a:ext cx="230585" cy="20815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564431" y="2946602"/>
            <a:ext cx="230585" cy="493284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564430" y="3839230"/>
            <a:ext cx="230585" cy="4932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568591" y="4752386"/>
            <a:ext cx="230585" cy="493284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508109" y="2949988"/>
            <a:ext cx="230585" cy="20815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508109" y="2949988"/>
            <a:ext cx="230585" cy="4932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508108" y="3842616"/>
            <a:ext cx="230585" cy="493284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1512269" y="4755772"/>
            <a:ext cx="230585" cy="4932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1512269" y="5256062"/>
            <a:ext cx="230585" cy="4932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218383" y="2454722"/>
                <a:ext cx="11532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383" y="2454722"/>
                <a:ext cx="115326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704" r="-105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1113884" y="2492198"/>
                <a:ext cx="1078116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3884" y="2492198"/>
                <a:ext cx="1078116" cy="375872"/>
              </a:xfrm>
              <a:prstGeom prst="rect">
                <a:avLst/>
              </a:prstGeom>
              <a:blipFill rotWithShape="0">
                <a:blip r:embed="rId4"/>
                <a:stretch>
                  <a:fillRect l="-6780" t="-3279" r="-1695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8916816" y="4785654"/>
            <a:ext cx="234746" cy="1385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903699" y="4792906"/>
            <a:ext cx="230585" cy="4932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920975" y="5678281"/>
            <a:ext cx="230585" cy="49328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333039" y="4785654"/>
            <a:ext cx="234746" cy="13859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337199" y="4785653"/>
            <a:ext cx="230585" cy="4932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337198" y="5678281"/>
            <a:ext cx="230585" cy="493284"/>
          </a:xfrm>
          <a:prstGeom prst="rect">
            <a:avLst/>
          </a:prstGeom>
          <a:solidFill>
            <a:schemeClr val="accent4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886798" y="4332514"/>
            <a:ext cx="2030018" cy="1345767"/>
          </a:xfrm>
          <a:prstGeom prst="straightConnector1">
            <a:avLst/>
          </a:prstGeom>
          <a:ln w="28575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9610405" y="4248092"/>
            <a:ext cx="1866117" cy="1413371"/>
          </a:xfrm>
          <a:prstGeom prst="straightConnector1">
            <a:avLst/>
          </a:prstGeom>
          <a:ln w="28575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6445405" y="3910550"/>
                <a:ext cx="2359300" cy="658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</m:sup>
                      </m:sSup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algn="r"/>
                <a:r>
                  <a:rPr lang="en-US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405" y="3910550"/>
                <a:ext cx="2359300" cy="658642"/>
              </a:xfrm>
              <a:prstGeom prst="rect">
                <a:avLst/>
              </a:prstGeom>
              <a:blipFill rotWithShape="0">
                <a:blip r:embed="rId5"/>
                <a:stretch>
                  <a:fillRect b="-7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8547439" y="6243059"/>
                <a:ext cx="78560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7439" y="6243059"/>
                <a:ext cx="785600" cy="400110"/>
              </a:xfrm>
              <a:prstGeom prst="rect">
                <a:avLst/>
              </a:prstGeom>
              <a:blipFill rotWithShape="0"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9333039" y="6244466"/>
                <a:ext cx="76636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039" y="6244466"/>
                <a:ext cx="766364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8759580" y="3210231"/>
                <a:ext cx="1539204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p>
                    </m:sSup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580" y="3210231"/>
                <a:ext cx="1539204" cy="381643"/>
              </a:xfrm>
              <a:prstGeom prst="rect">
                <a:avLst/>
              </a:prstGeom>
              <a:blipFill rotWithShape="0">
                <a:blip r:embed="rId8"/>
                <a:stretch>
                  <a:fillRect t="-6452" r="-3175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8920975" y="3873129"/>
                <a:ext cx="2359300" cy="658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</m:sup>
                      </m:sSup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algn="r"/>
                <a:r>
                  <a:rPr lang="en-US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975" y="3873129"/>
                <a:ext cx="2359300" cy="658642"/>
              </a:xfrm>
              <a:prstGeom prst="rect">
                <a:avLst/>
              </a:prstGeom>
              <a:blipFill rotWithShape="0">
                <a:blip r:embed="rId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593232" y="5321274"/>
                <a:ext cx="4382417" cy="674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acc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sub>
                      </m:sSub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𝐘𝐯</m:t>
                      </m:r>
                    </m:oMath>
                  </m:oMathPara>
                </a14:m>
                <a:endParaRPr lang="en-US" b="1" dirty="0" smtClean="0"/>
              </a:p>
              <a:p>
                <a:pPr algn="r"/>
                <a:r>
                  <a:rPr lang="en-US" dirty="0" smtClean="0"/>
                  <a:t>                       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𝐗𝐮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="1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𝐘</m:t>
                        </m:r>
                      </m:e>
                      <m: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𝐘𝐮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32" y="5321274"/>
                <a:ext cx="4382417" cy="674736"/>
              </a:xfrm>
              <a:prstGeom prst="rect">
                <a:avLst/>
              </a:prstGeom>
              <a:blipFill rotWithShape="0">
                <a:blip r:embed="rId10"/>
                <a:stretch>
                  <a:fillRect t="-1802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66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Multiple Dataset Integration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-6378" y="1891721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Canonical correlation analysis (CCA)</a:t>
                </a:r>
              </a:p>
              <a:p>
                <a:r>
                  <a:rPr lang="en-US" sz="24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Finds a common space of two sets of data</a:t>
                </a:r>
              </a:p>
              <a:p>
                <a:pPr marL="0" indent="0">
                  <a:buNone/>
                </a:pPr>
                <a:r>
                  <a:rPr lang="en-US" sz="2400" b="1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en-US" sz="2400" dirty="0" smtClean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	  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𝐘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en-US" sz="2400" dirty="0" smtClean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400" dirty="0" smtClean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r>
                  <a:rPr lang="en-US" sz="24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Finds a linear transformation of variables</a:t>
                </a:r>
              </a:p>
              <a:p>
                <a:pPr marL="0" indent="0">
                  <a:buNone/>
                </a:pPr>
                <a:r>
                  <a:rPr lang="en-US" sz="23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that makes the two variables maximally correlated</a:t>
                </a:r>
                <a:endParaRPr lang="en-US" sz="23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78" y="1891721"/>
                <a:ext cx="10515600" cy="4351338"/>
              </a:xfrm>
              <a:prstGeom prst="rect">
                <a:avLst/>
              </a:prstGeom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8080504" y="3658065"/>
            <a:ext cx="3219896" cy="2978016"/>
            <a:chOff x="6788332" y="3500598"/>
            <a:chExt cx="4315055" cy="3004389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7637417" y="3500598"/>
              <a:ext cx="60960" cy="181163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7698377" y="5324202"/>
              <a:ext cx="3405010" cy="3737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6788332" y="5318760"/>
              <a:ext cx="910045" cy="11862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6564431" y="2946602"/>
            <a:ext cx="230585" cy="20815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564431" y="2946602"/>
            <a:ext cx="230585" cy="493284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564430" y="3839230"/>
            <a:ext cx="230585" cy="4932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568591" y="4752386"/>
            <a:ext cx="230585" cy="493284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508109" y="2949988"/>
            <a:ext cx="230585" cy="20815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508109" y="2949988"/>
            <a:ext cx="230585" cy="4932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508108" y="3842616"/>
            <a:ext cx="230585" cy="493284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1512269" y="4755772"/>
            <a:ext cx="230585" cy="4932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1512269" y="5256062"/>
            <a:ext cx="230585" cy="4932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218383" y="2454722"/>
                <a:ext cx="11532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383" y="2454722"/>
                <a:ext cx="115326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704" r="-105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1113884" y="2492198"/>
                <a:ext cx="1078116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3884" y="2492198"/>
                <a:ext cx="1078116" cy="375872"/>
              </a:xfrm>
              <a:prstGeom prst="rect">
                <a:avLst/>
              </a:prstGeom>
              <a:blipFill rotWithShape="0">
                <a:blip r:embed="rId4"/>
                <a:stretch>
                  <a:fillRect l="-6780" t="-3279" r="-1695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8916816" y="4785654"/>
            <a:ext cx="234746" cy="1385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912408" y="4792906"/>
            <a:ext cx="230585" cy="4932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920975" y="5678281"/>
            <a:ext cx="230585" cy="49328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333039" y="4785654"/>
            <a:ext cx="234746" cy="13859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337199" y="4785653"/>
            <a:ext cx="230585" cy="4932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337198" y="5678281"/>
            <a:ext cx="230585" cy="493284"/>
          </a:xfrm>
          <a:prstGeom prst="rect">
            <a:avLst/>
          </a:prstGeom>
          <a:solidFill>
            <a:schemeClr val="accent4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886798" y="4332514"/>
            <a:ext cx="2030018" cy="1345767"/>
          </a:xfrm>
          <a:prstGeom prst="straightConnector1">
            <a:avLst/>
          </a:prstGeom>
          <a:ln w="28575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9610405" y="4248092"/>
            <a:ext cx="1866117" cy="1413371"/>
          </a:xfrm>
          <a:prstGeom prst="straightConnector1">
            <a:avLst/>
          </a:prstGeom>
          <a:ln w="28575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6445405" y="3910550"/>
                <a:ext cx="2359300" cy="658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</m:sup>
                      </m:sSup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algn="r"/>
                <a:r>
                  <a:rPr lang="en-US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405" y="3910550"/>
                <a:ext cx="2359300" cy="658642"/>
              </a:xfrm>
              <a:prstGeom prst="rect">
                <a:avLst/>
              </a:prstGeom>
              <a:blipFill rotWithShape="0">
                <a:blip r:embed="rId5"/>
                <a:stretch>
                  <a:fillRect b="-7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8547439" y="6243059"/>
                <a:ext cx="78560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7439" y="6243059"/>
                <a:ext cx="785600" cy="400110"/>
              </a:xfrm>
              <a:prstGeom prst="rect">
                <a:avLst/>
              </a:prstGeom>
              <a:blipFill rotWithShape="0"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9333039" y="6244466"/>
                <a:ext cx="76636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039" y="6244466"/>
                <a:ext cx="766364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8759580" y="3210231"/>
                <a:ext cx="1539204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p>
                    </m:sSup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580" y="3210231"/>
                <a:ext cx="1539204" cy="381643"/>
              </a:xfrm>
              <a:prstGeom prst="rect">
                <a:avLst/>
              </a:prstGeom>
              <a:blipFill rotWithShape="0">
                <a:blip r:embed="rId8"/>
                <a:stretch>
                  <a:fillRect t="-6452" r="-3175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8920975" y="3873129"/>
                <a:ext cx="2359300" cy="658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</m:sup>
                      </m:sSup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algn="r"/>
                <a:r>
                  <a:rPr lang="en-US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975" y="3873129"/>
                <a:ext cx="2359300" cy="658642"/>
              </a:xfrm>
              <a:prstGeom prst="rect">
                <a:avLst/>
              </a:prstGeom>
              <a:blipFill rotWithShape="0">
                <a:blip r:embed="rId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103426" y="5646198"/>
                <a:ext cx="3988335" cy="687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acc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sub>
                      </m:sSub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𝐘𝐯</m:t>
                      </m:r>
                    </m:oMath>
                  </m:oMathPara>
                </a14:m>
                <a:endParaRPr lang="en-US" b="1" dirty="0" smtClean="0"/>
              </a:p>
              <a:p>
                <a:pPr algn="r"/>
                <a:r>
                  <a:rPr lang="en-US" dirty="0" smtClean="0"/>
                  <a:t>                          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i="1" dirty="0" smtClean="0"/>
                  <a:t>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426" y="5646198"/>
                <a:ext cx="3988335" cy="687624"/>
              </a:xfrm>
              <a:prstGeom prst="rect">
                <a:avLst/>
              </a:prstGeom>
              <a:blipFill rotWithShape="0">
                <a:blip r:embed="rId10"/>
                <a:stretch>
                  <a:fillRect t="-1770" b="-13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740460" y="5292131"/>
            <a:ext cx="5067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Seurat, the maximization problem is simplified as 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40460" y="6319264"/>
            <a:ext cx="664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problem can be solved using singular value decomposition (SVD)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16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Multiple Dataset Integration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-6378" y="1891721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-norm normalization 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78" y="1891721"/>
                <a:ext cx="10515600" cy="4351338"/>
              </a:xfrm>
              <a:prstGeom prst="rect">
                <a:avLst/>
              </a:prstGeom>
              <a:blipFill rotWithShape="0"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1212601" y="3239589"/>
            <a:ext cx="3054600" cy="2629989"/>
            <a:chOff x="7698377" y="3082332"/>
            <a:chExt cx="3366618" cy="2294437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7698377" y="3082332"/>
              <a:ext cx="0" cy="229443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7698377" y="5376768"/>
              <a:ext cx="3366618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431581" y="587372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CC1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64053" y="4320676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CC2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212601" y="4554583"/>
            <a:ext cx="670431" cy="131499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212600" y="5024353"/>
            <a:ext cx="2288246" cy="84522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7989255" y="3239588"/>
            <a:ext cx="3054600" cy="2629989"/>
            <a:chOff x="7698377" y="3082332"/>
            <a:chExt cx="3366618" cy="2294437"/>
          </a:xfrm>
        </p:grpSpPr>
        <p:cxnSp>
          <p:nvCxnSpPr>
            <p:cNvPr id="58" name="Straight Arrow Connector 57"/>
            <p:cNvCxnSpPr/>
            <p:nvPr/>
          </p:nvCxnSpPr>
          <p:spPr>
            <a:xfrm flipV="1">
              <a:off x="7698377" y="3082332"/>
              <a:ext cx="0" cy="229443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7698377" y="5376768"/>
              <a:ext cx="3366618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9208235" y="5873726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CC1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440707" y="4320675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CC2</a:t>
            </a:r>
            <a:endParaRPr lang="en-US" dirty="0"/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7989255" y="4554582"/>
            <a:ext cx="670431" cy="131499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7989254" y="5350598"/>
            <a:ext cx="1363886" cy="5189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ight Arrow 64"/>
          <p:cNvSpPr/>
          <p:nvPr/>
        </p:nvSpPr>
        <p:spPr>
          <a:xfrm>
            <a:off x="4934655" y="4506634"/>
            <a:ext cx="1689463" cy="50509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294665" y="5002682"/>
                <a:ext cx="833562" cy="695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𝐱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665" y="5002682"/>
                <a:ext cx="833562" cy="6958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31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Multiple Dataset Integration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6378" y="189172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Anchors (Mutual nearest neighbors)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Oval 2"/>
          <p:cNvSpPr/>
          <p:nvPr/>
        </p:nvSpPr>
        <p:spPr>
          <a:xfrm>
            <a:off x="4214949" y="4367836"/>
            <a:ext cx="274320" cy="27432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273041" y="4899815"/>
            <a:ext cx="274320" cy="27432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56857" y="3784849"/>
            <a:ext cx="274320" cy="27432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948216" y="5552086"/>
            <a:ext cx="274320" cy="27432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940629" y="4902459"/>
            <a:ext cx="274320" cy="27432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72223" y="3182931"/>
            <a:ext cx="274320" cy="27432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789612" y="5260465"/>
            <a:ext cx="274320" cy="27432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655385" y="4011663"/>
            <a:ext cx="274320" cy="27432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52109" y="3150456"/>
            <a:ext cx="274320" cy="27432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339840" y="5111217"/>
            <a:ext cx="274320" cy="27432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823076" y="3817984"/>
            <a:ext cx="274320" cy="27432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87023" y="2980553"/>
            <a:ext cx="274320" cy="27432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12816" y="4568267"/>
                <a:ext cx="3254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816" y="4568267"/>
                <a:ext cx="32547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3208" r="-1132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3832232" y="2641142"/>
            <a:ext cx="2908663" cy="2628005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377913" y="3797214"/>
            <a:ext cx="2908663" cy="2628005"/>
          </a:xfrm>
          <a:prstGeom prst="ellipse">
            <a:avLst/>
          </a:prstGeom>
          <a:noFill/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43396" y="3117713"/>
            <a:ext cx="274320" cy="27432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2672903" y="3292116"/>
            <a:ext cx="274320" cy="27432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 flipH="1">
                <a:off x="5570222" y="4899815"/>
                <a:ext cx="6402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70222" y="4899815"/>
                <a:ext cx="6402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90000" r="-40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950164" y="3826997"/>
                <a:ext cx="8179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164" y="3826997"/>
                <a:ext cx="81798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8955" r="-895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/>
          <p:cNvSpPr/>
          <p:nvPr/>
        </p:nvSpPr>
        <p:spPr>
          <a:xfrm>
            <a:off x="9696464" y="3920670"/>
            <a:ext cx="274320" cy="27432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9715528" y="4597422"/>
            <a:ext cx="274320" cy="27432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094452" y="3826997"/>
            <a:ext cx="1032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Batch I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0144274" y="4504996"/>
            <a:ext cx="1053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Batch J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724183" y="6276692"/>
                <a:ext cx="51063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400" dirty="0" smtClean="0"/>
                  <a:t> are mutual nearest neighbors </a:t>
                </a:r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183" y="6276692"/>
                <a:ext cx="5106334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0667" r="-955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408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References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Seurat package: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https://satijalab.org/seurat/</a:t>
            </a:r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Stuart, Tim et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al. “Comprehensive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Integration of Single-Cell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Data” Cell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Volume 177, Issue 7, 1888 -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1902.e21 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How Exactly UMAP Works: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://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towardsdatascience.com/how-exactly-umap-works-13e3040e1668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V. </a:t>
            </a:r>
            <a:r>
              <a:rPr lang="en-US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Blondel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et al., “Fast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unfolding of communities in large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networks”,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Journal of Statistical Mechanics: Theory and Experiment 2008</a:t>
            </a:r>
          </a:p>
        </p:txBody>
      </p:sp>
    </p:spTree>
    <p:extLst>
      <p:ext uri="{BB962C8B-B14F-4D97-AF65-F5344CB8AC3E}">
        <p14:creationId xmlns:p14="http://schemas.microsoft.com/office/powerpoint/2010/main" val="174726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Dimensionality reduction 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26" name="Picture 2" descr="Image result for minit digit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048" y="-7314565"/>
            <a:ext cx="1828800" cy="181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init digit imag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181" y="3100573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-SNE fit to the MNIST dataset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521" y="1857467"/>
            <a:ext cx="480978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21461" y="1490621"/>
            <a:ext cx="2670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credit: </a:t>
            </a:r>
            <a:r>
              <a:rPr lang="en-US" sz="1600" dirty="0" err="1" smtClean="0"/>
              <a:t>liam</a:t>
            </a:r>
            <a:r>
              <a:rPr lang="en-US" sz="1600" dirty="0" smtClean="0"/>
              <a:t> </a:t>
            </a:r>
            <a:r>
              <a:rPr lang="en-US" sz="1600" dirty="0" err="1" smtClean="0"/>
              <a:t>schoneveld</a:t>
            </a:r>
            <a:endParaRPr lang="en-US" sz="16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74643" y="185746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process of reducing the number of the features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6308908"/>
                <a:ext cx="43955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Original image (MNIST):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784</m:t>
                        </m:r>
                      </m:sup>
                    </m:sSup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28×28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308908"/>
                <a:ext cx="439556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248" t="-9836" r="-27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482345" y="6324592"/>
                <a:ext cx="34449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Reduced space (by </a:t>
                </a:r>
                <a:r>
                  <a:rPr lang="en-US" dirty="0" smtClean="0"/>
                  <a:t>t-SNE</a:t>
                </a:r>
                <a:r>
                  <a:rPr lang="en-US" dirty="0" smtClean="0"/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345" y="6324592"/>
                <a:ext cx="344491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41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30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/>
        </p:nvGrpSpPr>
        <p:grpSpPr>
          <a:xfrm>
            <a:off x="838200" y="1478821"/>
            <a:ext cx="3382536" cy="5126281"/>
            <a:chOff x="838200" y="1478821"/>
            <a:chExt cx="3382536" cy="5126281"/>
          </a:xfrm>
        </p:grpSpPr>
        <p:sp>
          <p:nvSpPr>
            <p:cNvPr id="4" name="Oval 3"/>
            <p:cNvSpPr/>
            <p:nvPr/>
          </p:nvSpPr>
          <p:spPr>
            <a:xfrm>
              <a:off x="2194993" y="3915002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362503" y="3279555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987154" y="2415075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608493" y="3467183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651080" y="433354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014503" y="4917223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264237" y="4759957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509129" y="4257124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453942" y="3135247"/>
              <a:ext cx="2286000" cy="2286000"/>
            </a:xfrm>
            <a:prstGeom prst="ellipse">
              <a:avLst/>
            </a:prstGeom>
            <a:noFill/>
            <a:ln w="285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037856" y="5421247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999574" y="4916110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9" idx="6"/>
              <a:endCxn id="4" idx="3"/>
            </p:cNvCxnSpPr>
            <p:nvPr/>
          </p:nvCxnSpPr>
          <p:spPr>
            <a:xfrm flipV="1">
              <a:off x="1833960" y="4071100"/>
              <a:ext cx="387815" cy="3538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4" idx="7"/>
              <a:endCxn id="8" idx="3"/>
            </p:cNvCxnSpPr>
            <p:nvPr/>
          </p:nvCxnSpPr>
          <p:spPr>
            <a:xfrm flipV="1">
              <a:off x="2351091" y="3623281"/>
              <a:ext cx="284184" cy="3185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0" idx="0"/>
            </p:cNvCxnSpPr>
            <p:nvPr/>
          </p:nvCxnSpPr>
          <p:spPr>
            <a:xfrm flipV="1">
              <a:off x="2105943" y="4107936"/>
              <a:ext cx="179925" cy="8092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6" idx="1"/>
              <a:endCxn id="4" idx="5"/>
            </p:cNvCxnSpPr>
            <p:nvPr/>
          </p:nvCxnSpPr>
          <p:spPr>
            <a:xfrm flipH="1" flipV="1">
              <a:off x="2351091" y="4071100"/>
              <a:ext cx="675265" cy="8717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3" idx="2"/>
              <a:endCxn id="4" idx="5"/>
            </p:cNvCxnSpPr>
            <p:nvPr/>
          </p:nvCxnSpPr>
          <p:spPr>
            <a:xfrm flipH="1" flipV="1">
              <a:off x="2351091" y="4071100"/>
              <a:ext cx="1158038" cy="2774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3247583" y="3689835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36" idx="3"/>
              <a:endCxn id="4" idx="6"/>
            </p:cNvCxnSpPr>
            <p:nvPr/>
          </p:nvCxnSpPr>
          <p:spPr>
            <a:xfrm flipH="1">
              <a:off x="2377873" y="3845933"/>
              <a:ext cx="896492" cy="160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840444" y="3430067"/>
              <a:ext cx="2210548" cy="105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 flipV="1">
              <a:off x="838200" y="1478821"/>
              <a:ext cx="17435" cy="3037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838200" y="4459552"/>
              <a:ext cx="1727411" cy="21455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1932870" y="3437714"/>
                  <a:ext cx="5242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2870" y="3437714"/>
                  <a:ext cx="524246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1853755" y="5186985"/>
                  <a:ext cx="524118" cy="4914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3755" y="5186985"/>
                  <a:ext cx="524118" cy="49141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/>
                <p:cNvSpPr/>
                <p:nvPr/>
              </p:nvSpPr>
              <p:spPr>
                <a:xfrm>
                  <a:off x="3066197" y="5090429"/>
                  <a:ext cx="58086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6197" y="5090429"/>
                  <a:ext cx="580864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" name="Title 72"/>
          <p:cNvSpPr>
            <a:spLocks noGrp="1"/>
          </p:cNvSpPr>
          <p:nvPr>
            <p:ph type="title"/>
          </p:nvPr>
        </p:nvSpPr>
        <p:spPr>
          <a:xfrm>
            <a:off x="838200" y="-61418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Dimensionality reduction</a:t>
            </a:r>
            <a:r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t-SNE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9393003" y="4202759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608333" y="3360055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8516893" y="2692278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9826491" y="3666637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8910036" y="4579396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9754251" y="5381672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384421" y="5189128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0638396" y="4333680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651952" y="3423004"/>
            <a:ext cx="2286000" cy="2286000"/>
          </a:xfrm>
          <a:prstGeom prst="ellipse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1283686" y="5453904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0197151" y="4603664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78" idx="6"/>
            <a:endCxn id="74" idx="3"/>
          </p:cNvCxnSpPr>
          <p:nvPr/>
        </p:nvCxnSpPr>
        <p:spPr>
          <a:xfrm flipV="1">
            <a:off x="9092916" y="4358857"/>
            <a:ext cx="326869" cy="3119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4" idx="7"/>
            <a:endCxn id="77" idx="3"/>
          </p:cNvCxnSpPr>
          <p:nvPr/>
        </p:nvCxnSpPr>
        <p:spPr>
          <a:xfrm flipV="1">
            <a:off x="9549101" y="3822735"/>
            <a:ext cx="304172" cy="406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9" idx="0"/>
            <a:endCxn id="74" idx="5"/>
          </p:cNvCxnSpPr>
          <p:nvPr/>
        </p:nvCxnSpPr>
        <p:spPr>
          <a:xfrm flipH="1" flipV="1">
            <a:off x="9549101" y="4358857"/>
            <a:ext cx="296590" cy="10228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84" idx="1"/>
            <a:endCxn id="74" idx="5"/>
          </p:cNvCxnSpPr>
          <p:nvPr/>
        </p:nvCxnSpPr>
        <p:spPr>
          <a:xfrm flipH="1" flipV="1">
            <a:off x="9549101" y="4358857"/>
            <a:ext cx="674832" cy="2715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1" idx="2"/>
            <a:endCxn id="74" idx="6"/>
          </p:cNvCxnSpPr>
          <p:nvPr/>
        </p:nvCxnSpPr>
        <p:spPr>
          <a:xfrm flipH="1" flipV="1">
            <a:off x="9575883" y="4294199"/>
            <a:ext cx="1062513" cy="130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10445593" y="3977592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>
            <a:stCxn id="90" idx="3"/>
            <a:endCxn id="74" idx="6"/>
          </p:cNvCxnSpPr>
          <p:nvPr/>
        </p:nvCxnSpPr>
        <p:spPr>
          <a:xfrm flipH="1">
            <a:off x="9575883" y="4133690"/>
            <a:ext cx="896492" cy="160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7895303" y="5915739"/>
            <a:ext cx="4001729" cy="224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 flipV="1">
            <a:off x="7908849" y="2921204"/>
            <a:ext cx="17435" cy="3037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/>
              <p:cNvSpPr/>
              <p:nvPr/>
            </p:nvSpPr>
            <p:spPr>
              <a:xfrm>
                <a:off x="9130880" y="3725471"/>
                <a:ext cx="5061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880" y="3725471"/>
                <a:ext cx="506101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/>
              <p:cNvSpPr/>
              <p:nvPr/>
            </p:nvSpPr>
            <p:spPr>
              <a:xfrm>
                <a:off x="9443914" y="5407300"/>
                <a:ext cx="535338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7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3914" y="5407300"/>
                <a:ext cx="535338" cy="491417"/>
              </a:xfrm>
              <a:prstGeom prst="rect">
                <a:avLst/>
              </a:prstGeom>
              <a:blipFill rotWithShape="0">
                <a:blip r:embed="rId10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/>
              <p:cNvSpPr/>
              <p:nvPr/>
            </p:nvSpPr>
            <p:spPr>
              <a:xfrm>
                <a:off x="10606618" y="4566004"/>
                <a:ext cx="5808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8" name="Rectangle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6618" y="4566004"/>
                <a:ext cx="580864" cy="461665"/>
              </a:xfrm>
              <a:prstGeom prst="rect">
                <a:avLst/>
              </a:prstGeom>
              <a:blipFill rotWithShape="0">
                <a:blip r:embed="rId1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Right Arrow 110"/>
          <p:cNvSpPr/>
          <p:nvPr/>
        </p:nvSpPr>
        <p:spPr>
          <a:xfrm>
            <a:off x="4433486" y="4521613"/>
            <a:ext cx="3113448" cy="476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2269384" y="2005453"/>
                <a:ext cx="3294813" cy="13337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||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||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384" y="2005453"/>
                <a:ext cx="3294813" cy="133376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4129700" y="5738144"/>
                <a:ext cx="3721019" cy="11507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KL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r>
                  <a:rPr lang="en-US" sz="24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4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US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7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func>
                          </m:e>
                        </m:nary>
                      </m:e>
                    </m:nary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700" y="5738144"/>
                <a:ext cx="3721019" cy="115076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1362503" y="1258828"/>
                <a:ext cx="3639906" cy="8040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503" y="1258828"/>
                <a:ext cx="3639906" cy="804066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256358" y="3411098"/>
                <a:ext cx="3591048" cy="1230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Mapping to preserve the </a:t>
                </a:r>
              </a:p>
              <a:p>
                <a:r>
                  <a:rPr lang="en-US" sz="24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local neighbor structure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latin typeface="Helvetica" panose="020B0604020202020204" pitchFamily="34" charset="0"/>
                    <a:ea typeface="Cambria Math" panose="02040503050406030204" pitchFamily="18" charset="0"/>
                    <a:cs typeface="Helvetica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b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358" y="3411098"/>
                <a:ext cx="3591048" cy="1230080"/>
              </a:xfrm>
              <a:prstGeom prst="rect">
                <a:avLst/>
              </a:prstGeom>
              <a:blipFill rotWithShape="0">
                <a:blip r:embed="rId15"/>
                <a:stretch>
                  <a:fillRect l="-2547" t="-3483" r="-1698" b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7558561" y="1136097"/>
                <a:ext cx="4225772" cy="9889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||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||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1+||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>
                                          <a:latin typeface="Cambria Math" panose="02040503050406030204" pitchFamily="18" charset="0"/>
                                        </a:rPr>
                                        <m:t>𝐲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>
                                          <a:latin typeface="Cambria Math" panose="02040503050406030204" pitchFamily="18" charset="0"/>
                                        </a:rPr>
                                        <m:t>𝐲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||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561" y="1136097"/>
                <a:ext cx="4225772" cy="98898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266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Dimensionality reduction 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26" name="Picture 2" descr="Image result for minit digit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048" y="-7314565"/>
            <a:ext cx="1828800" cy="181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-SNE fit to the MNIST datase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15" y="2506662"/>
            <a:ext cx="480978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79079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-SNE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has been widely used for visualization of high dimensional data, but it has some limitations: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67076" y="2628582"/>
            <a:ext cx="637546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global structure is not preserved</a:t>
            </a:r>
          </a:p>
          <a:p>
            <a:pPr marL="800100" lvl="1" indent="-342900">
              <a:buFont typeface="Calibri" panose="020F0502020204030204" pitchFamily="34" charset="0"/>
              <a:buChar char="⁻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p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oints in the same cluster are </a:t>
            </a:r>
          </a:p>
          <a:p>
            <a:pPr lvl="1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close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to each other 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(local structure) 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00100" lvl="1" indent="-342900">
              <a:buFont typeface="Calibri" panose="020F0502020204030204" pitchFamily="34" charset="0"/>
              <a:buChar char="⁻"/>
            </a:pPr>
            <a:endParaRPr lang="en-US" sz="2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00100" lvl="1" indent="-342900">
              <a:buFont typeface="Calibri" panose="020F0502020204030204" pitchFamily="34" charset="0"/>
              <a:buChar char="⁻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Similarities between clusters might not</a:t>
            </a:r>
          </a:p>
          <a:p>
            <a:pPr lvl="1"/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be accurate (global structure, e.g., </a:t>
            </a:r>
          </a:p>
          <a:p>
            <a:pPr lvl="1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consider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clusters (0 and 3), (0 and 6)) </a:t>
            </a:r>
          </a:p>
          <a:p>
            <a:pPr lvl="1"/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It is not scalable to </a:t>
            </a:r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handle fast growing </a:t>
            </a:r>
            <a:endParaRPr lang="en-US" sz="24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sample</a:t>
            </a:r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sizes in single cell data.  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277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init digit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048" y="-7314565"/>
            <a:ext cx="1828800" cy="181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864325" y="1302354"/>
            <a:ext cx="3382536" cy="5126281"/>
            <a:chOff x="838200" y="1478821"/>
            <a:chExt cx="3382536" cy="5126281"/>
          </a:xfrm>
        </p:grpSpPr>
        <p:sp>
          <p:nvSpPr>
            <p:cNvPr id="11" name="Oval 10"/>
            <p:cNvSpPr/>
            <p:nvPr/>
          </p:nvSpPr>
          <p:spPr>
            <a:xfrm>
              <a:off x="2194993" y="3915002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362503" y="3279555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987154" y="2415075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608493" y="3467183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651080" y="433354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014503" y="4917223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264237" y="4759957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509129" y="4257124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453942" y="3135247"/>
              <a:ext cx="2286000" cy="2286000"/>
            </a:xfrm>
            <a:prstGeom prst="ellipse">
              <a:avLst/>
            </a:prstGeom>
            <a:noFill/>
            <a:ln w="285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037856" y="5421247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999574" y="4916110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15" idx="6"/>
              <a:endCxn id="11" idx="3"/>
            </p:cNvCxnSpPr>
            <p:nvPr/>
          </p:nvCxnSpPr>
          <p:spPr>
            <a:xfrm flipV="1">
              <a:off x="1833960" y="4071100"/>
              <a:ext cx="387815" cy="3538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1" idx="7"/>
              <a:endCxn id="14" idx="3"/>
            </p:cNvCxnSpPr>
            <p:nvPr/>
          </p:nvCxnSpPr>
          <p:spPr>
            <a:xfrm flipV="1">
              <a:off x="2351091" y="3623281"/>
              <a:ext cx="284184" cy="3185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6" idx="0"/>
            </p:cNvCxnSpPr>
            <p:nvPr/>
          </p:nvCxnSpPr>
          <p:spPr>
            <a:xfrm flipV="1">
              <a:off x="2105943" y="4107936"/>
              <a:ext cx="179925" cy="8092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1" idx="1"/>
              <a:endCxn id="11" idx="5"/>
            </p:cNvCxnSpPr>
            <p:nvPr/>
          </p:nvCxnSpPr>
          <p:spPr>
            <a:xfrm flipH="1" flipV="1">
              <a:off x="2351091" y="4071100"/>
              <a:ext cx="675265" cy="8717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8" idx="2"/>
              <a:endCxn id="11" idx="5"/>
            </p:cNvCxnSpPr>
            <p:nvPr/>
          </p:nvCxnSpPr>
          <p:spPr>
            <a:xfrm flipH="1" flipV="1">
              <a:off x="2351091" y="4071100"/>
              <a:ext cx="1158038" cy="2774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3247583" y="3689835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>
              <a:stCxn id="27" idx="3"/>
              <a:endCxn id="11" idx="6"/>
            </p:cNvCxnSpPr>
            <p:nvPr/>
          </p:nvCxnSpPr>
          <p:spPr>
            <a:xfrm flipH="1">
              <a:off x="2377873" y="3845933"/>
              <a:ext cx="896492" cy="160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840444" y="3430067"/>
              <a:ext cx="2210548" cy="105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 flipV="1">
              <a:off x="838200" y="1478821"/>
              <a:ext cx="17435" cy="3037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838200" y="4459552"/>
              <a:ext cx="1727411" cy="21455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1932870" y="3437714"/>
                  <a:ext cx="5242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2870" y="3437714"/>
                  <a:ext cx="524246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1853755" y="5186985"/>
                  <a:ext cx="524118" cy="4914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3755" y="5186985"/>
                  <a:ext cx="524118" cy="49141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3066197" y="5090429"/>
                  <a:ext cx="58086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6197" y="5090429"/>
                  <a:ext cx="580864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Oval 34"/>
          <p:cNvSpPr/>
          <p:nvPr/>
        </p:nvSpPr>
        <p:spPr>
          <a:xfrm>
            <a:off x="9419128" y="4026292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634458" y="3183588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543018" y="2515811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9852616" y="3490170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936161" y="4402929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9780376" y="5205205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410546" y="5012661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0664521" y="4157213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678077" y="3246537"/>
            <a:ext cx="2286000" cy="2286000"/>
          </a:xfrm>
          <a:prstGeom prst="ellipse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1309811" y="5277437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0223276" y="4427197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stCxn id="39" idx="6"/>
            <a:endCxn id="35" idx="3"/>
          </p:cNvCxnSpPr>
          <p:nvPr/>
        </p:nvCxnSpPr>
        <p:spPr>
          <a:xfrm flipV="1">
            <a:off x="9119041" y="4182390"/>
            <a:ext cx="326869" cy="3119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5" idx="7"/>
            <a:endCxn id="38" idx="3"/>
          </p:cNvCxnSpPr>
          <p:nvPr/>
        </p:nvCxnSpPr>
        <p:spPr>
          <a:xfrm flipV="1">
            <a:off x="9575226" y="3646268"/>
            <a:ext cx="304172" cy="406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0" idx="0"/>
            <a:endCxn id="35" idx="5"/>
          </p:cNvCxnSpPr>
          <p:nvPr/>
        </p:nvCxnSpPr>
        <p:spPr>
          <a:xfrm flipH="1" flipV="1">
            <a:off x="9575226" y="4182390"/>
            <a:ext cx="296590" cy="10228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5" idx="1"/>
            <a:endCxn id="35" idx="5"/>
          </p:cNvCxnSpPr>
          <p:nvPr/>
        </p:nvCxnSpPr>
        <p:spPr>
          <a:xfrm flipH="1" flipV="1">
            <a:off x="9575226" y="4182390"/>
            <a:ext cx="674832" cy="2715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2"/>
            <a:endCxn id="35" idx="6"/>
          </p:cNvCxnSpPr>
          <p:nvPr/>
        </p:nvCxnSpPr>
        <p:spPr>
          <a:xfrm flipH="1" flipV="1">
            <a:off x="9602008" y="4117732"/>
            <a:ext cx="1062513" cy="130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10471718" y="3801125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51" idx="3"/>
            <a:endCxn id="35" idx="6"/>
          </p:cNvCxnSpPr>
          <p:nvPr/>
        </p:nvCxnSpPr>
        <p:spPr>
          <a:xfrm flipH="1">
            <a:off x="9602008" y="3957223"/>
            <a:ext cx="896492" cy="160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7921428" y="5739272"/>
            <a:ext cx="4001729" cy="224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7934974" y="2744737"/>
            <a:ext cx="17435" cy="3037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9157005" y="3549004"/>
                <a:ext cx="5061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7005" y="3549004"/>
                <a:ext cx="506101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9470039" y="5230833"/>
                <a:ext cx="535338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039" y="5230833"/>
                <a:ext cx="535338" cy="491417"/>
              </a:xfrm>
              <a:prstGeom prst="rect">
                <a:avLst/>
              </a:prstGeom>
              <a:blipFill rotWithShape="0">
                <a:blip r:embed="rId8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10632743" y="4389537"/>
                <a:ext cx="5808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743" y="4389537"/>
                <a:ext cx="580864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ight Arrow 58"/>
          <p:cNvSpPr/>
          <p:nvPr/>
        </p:nvSpPr>
        <p:spPr>
          <a:xfrm>
            <a:off x="4418068" y="3984005"/>
            <a:ext cx="3113448" cy="476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1776577" y="1802301"/>
                <a:ext cx="3360022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577" y="1802301"/>
                <a:ext cx="3360022" cy="92217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7587723" y="1305802"/>
                <a:ext cx="2805768" cy="533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723" y="1305802"/>
                <a:ext cx="2805768" cy="53309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3934105" y="5420710"/>
                <a:ext cx="4081374" cy="526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𝐘</m:t>
                        </m:r>
                      </m:e>
                    </m:acc>
                    <m:r>
                      <a:rPr lang="en-US" sz="24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US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7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</m:sub>
                          <m:sup/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105" y="5420710"/>
                <a:ext cx="4081374" cy="52668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225349" y="5975337"/>
                <a:ext cx="6450997" cy="9010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CE</m:t>
                      </m:r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349" y="5975337"/>
                <a:ext cx="6450997" cy="90108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746709" y="-64240"/>
            <a:ext cx="11176448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Helvetica" panose="020B0604020202020204" pitchFamily="34" charset="0"/>
                <a:cs typeface="Helvetica" panose="020B0604020202020204" pitchFamily="34" charset="0"/>
              </a:rPr>
              <a:t>Uniform Manifold Approximation and Projection (UMAP)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949919" y="3515399"/>
                <a:ext cx="1805494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919" y="3515399"/>
                <a:ext cx="1805494" cy="491417"/>
              </a:xfrm>
              <a:prstGeom prst="rect">
                <a:avLst/>
              </a:prstGeom>
              <a:blipFill rotWithShape="0">
                <a:blip r:embed="rId14"/>
                <a:stretch>
                  <a:fillRect l="-2365" r="-202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879880" y="1207216"/>
                <a:ext cx="3456779" cy="4948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880" y="1207216"/>
                <a:ext cx="3456779" cy="494815"/>
              </a:xfrm>
              <a:prstGeom prst="rect">
                <a:avLst/>
              </a:prstGeom>
              <a:blipFill rotWithShape="0">
                <a:blip r:embed="rId15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507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Dimensionality reduction 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26" name="Picture 2" descr="Image result for minit digit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048" y="-7314565"/>
            <a:ext cx="1828800" cy="181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0" y="1468574"/>
                <a:ext cx="12078788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UMAP works better for preserving the global structure of the data than t-SNE</a:t>
                </a:r>
              </a:p>
              <a:p>
                <a:pPr lvl="1"/>
                <a:r>
                  <a:rPr lang="en-US" dirty="0" err="1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tSNE</a:t>
                </a:r>
                <a:endParaRPr lang="en-US" dirty="0" smtClean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KL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⁡(1+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Helvetica" panose="020B0604020202020204" pitchFamily="34" charset="0"/>
                  <a:ea typeface="Cambria Math" panose="02040503050406030204" pitchFamily="18" charset="0"/>
                  <a:cs typeface="Helvetica" panose="020B0604020202020204" pitchFamily="34" charset="0"/>
                </a:endParaRPr>
              </a:p>
              <a:p>
                <a:pPr lvl="2">
                  <a:buFont typeface="Calibri" panose="020F0502020204030204" pitchFamily="34" charset="0"/>
                  <a:buChar char="−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p>
                    </m:sSubSup>
                  </m:oMath>
                </a14:m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is large: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p>
                    </m:sSubSup>
                  </m:oMath>
                </a14:m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can be any value (i.e., the global structure is not guaranteed)</a:t>
                </a:r>
              </a:p>
              <a:p>
                <a:pPr lvl="1"/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1"/>
                <a:r>
                  <a:rPr lang="en-US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UMAP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CE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Helvetica" panose="020B0604020202020204" pitchFamily="34" charset="0"/>
                  <a:ea typeface="Cambria Math" panose="02040503050406030204" pitchFamily="18" charset="0"/>
                  <a:cs typeface="Helvetica" panose="020B0604020202020204" pitchFamily="34" charset="0"/>
                </a:endParaRPr>
              </a:p>
              <a:p>
                <a:pPr lvl="2">
                  <a:buFont typeface="Cambria Math" panose="02040503050406030204" pitchFamily="18" charset="0"/>
                  <a:buChar char="−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p>
                    </m:sSubSup>
                  </m:oMath>
                </a14:m>
                <a:r>
                  <a:rPr lang="en-US" sz="2400" i="1" dirty="0" smtClean="0">
                    <a:latin typeface="Helvetica" panose="020B0604020202020204" pitchFamily="34" charset="0"/>
                    <a:ea typeface="Cambria Math" panose="02040503050406030204" pitchFamily="18" charset="0"/>
                    <a:cs typeface="Helvetica" panose="020B0604020202020204" pitchFamily="34" charset="0"/>
                  </a:rPr>
                  <a:t> </a:t>
                </a:r>
                <a:r>
                  <a:rPr lang="en-US" sz="2400" dirty="0" smtClean="0">
                    <a:latin typeface="Helvetica" panose="020B0604020202020204" pitchFamily="34" charset="0"/>
                    <a:ea typeface="Cambria Math" panose="02040503050406030204" pitchFamily="18" charset="0"/>
                    <a:cs typeface="Helvetica" panose="020B0604020202020204" pitchFamily="34" charset="0"/>
                  </a:rPr>
                  <a:t>is small: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CE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)≈ 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2400" i="1" dirty="0" smtClean="0">
                  <a:latin typeface="Helvetica" panose="020B0604020202020204" pitchFamily="34" charset="0"/>
                  <a:ea typeface="Cambria Math" panose="02040503050406030204" pitchFamily="18" charset="0"/>
                  <a:cs typeface="Helvetica" panose="020B0604020202020204" pitchFamily="34" charset="0"/>
                </a:endParaRPr>
              </a:p>
              <a:p>
                <a:pPr lvl="2">
                  <a:buFont typeface="Cambria Math" panose="02040503050406030204" pitchFamily="18" charset="0"/>
                  <a:buChar char="−"/>
                </a:pPr>
                <a:endParaRPr lang="en-US" sz="900" i="1" dirty="0" smtClean="0">
                  <a:latin typeface="Helvetica" panose="020B0604020202020204" pitchFamily="34" charset="0"/>
                  <a:ea typeface="Cambria Math" panose="02040503050406030204" pitchFamily="18" charset="0"/>
                  <a:cs typeface="Helvetica" panose="020B0604020202020204" pitchFamily="34" charset="0"/>
                </a:endParaRPr>
              </a:p>
              <a:p>
                <a:pPr lvl="2">
                  <a:buFont typeface="Cambria Math" panose="02040503050406030204" pitchFamily="18" charset="0"/>
                  <a:buChar char="−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p>
                    </m:sSubSup>
                  </m:oMath>
                </a14:m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is </a:t>
                </a:r>
                <a:r>
                  <a:rPr lang="en-US" sz="24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large</a:t>
                </a:r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:</a:t>
                </a:r>
                <a:r>
                  <a:rPr lang="en-US" sz="24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CE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)≈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4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(i.e., </a:t>
                </a:r>
                <a:r>
                  <a:rPr lang="en-US" sz="24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it gives a high penalty for a small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p>
                    </m:sSubSup>
                  </m:oMath>
                </a14:m>
                <a:r>
                  <a:rPr lang="en-US" sz="24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  and thus the global structure can be preserved)</a:t>
                </a:r>
                <a:endParaRPr lang="en-US" sz="24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2">
                  <a:buFont typeface="Cambria Math" panose="02040503050406030204" pitchFamily="18" charset="0"/>
                  <a:buChar char="−"/>
                </a:pPr>
                <a:endParaRPr lang="en-US" sz="24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1"/>
                <a:endParaRPr lang="en-US" dirty="0" smtClean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1"/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2400" dirty="0" smtClean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68574"/>
                <a:ext cx="12078788" cy="4351338"/>
              </a:xfrm>
              <a:prstGeom prst="rect">
                <a:avLst/>
              </a:prstGeom>
              <a:blipFill rotWithShape="0">
                <a:blip r:embed="rId3"/>
                <a:stretch>
                  <a:fillRect l="-656" t="-1821" b="-19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92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0791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Graph</a:t>
                </a:r>
              </a:p>
              <a:p>
                <a:pPr marL="457200" lvl="1" indent="0">
                  <a:buNone/>
                </a:pPr>
                <a:r>
                  <a:rPr lang="en-US" sz="28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It is used to represent complex systems (e.g., friend networks on Facebook, gene-gene interaction networks)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}: </m:t>
                    </m:r>
                  </m:oMath>
                </a14:m>
                <a:r>
                  <a:rPr lang="en-US" sz="28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Nodes (vertices)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}: </m:t>
                    </m:r>
                  </m:oMath>
                </a14:m>
                <a:r>
                  <a:rPr lang="en-US" sz="28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Links (edges)</a:t>
                </a:r>
                <a:endParaRPr lang="en-US" sz="28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0791"/>
                <a:ext cx="10515600" cy="4351338"/>
              </a:xfrm>
              <a:blipFill rotWithShape="0">
                <a:blip r:embed="rId2"/>
                <a:stretch>
                  <a:fillRect l="-1043" t="-252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Community detection (clustering) in networks (graphs)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044221" y="4706779"/>
                <a:ext cx="209409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221" y="4706779"/>
                <a:ext cx="2094099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/>
          <p:cNvCxnSpPr>
            <a:stCxn id="46" idx="6"/>
            <a:endCxn id="49" idx="2"/>
          </p:cNvCxnSpPr>
          <p:nvPr/>
        </p:nvCxnSpPr>
        <p:spPr>
          <a:xfrm>
            <a:off x="6658510" y="5135629"/>
            <a:ext cx="974273" cy="4662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6521350" y="5067049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531544" y="4569619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640798" y="5375764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632783" y="5533338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0023828" y="4432459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48" idx="3"/>
            <a:endCxn id="49" idx="2"/>
          </p:cNvCxnSpPr>
          <p:nvPr/>
        </p:nvCxnSpPr>
        <p:spPr>
          <a:xfrm flipH="1">
            <a:off x="7632783" y="5492837"/>
            <a:ext cx="1028102" cy="1090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6" idx="6"/>
            <a:endCxn id="50" idx="2"/>
          </p:cNvCxnSpPr>
          <p:nvPr/>
        </p:nvCxnSpPr>
        <p:spPr>
          <a:xfrm flipV="1">
            <a:off x="6658510" y="4501039"/>
            <a:ext cx="3365318" cy="634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0" idx="2"/>
          </p:cNvCxnSpPr>
          <p:nvPr/>
        </p:nvCxnSpPr>
        <p:spPr>
          <a:xfrm flipV="1">
            <a:off x="7600124" y="4501039"/>
            <a:ext cx="2423704" cy="102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7" idx="4"/>
            <a:endCxn id="49" idx="0"/>
          </p:cNvCxnSpPr>
          <p:nvPr/>
        </p:nvCxnSpPr>
        <p:spPr>
          <a:xfrm>
            <a:off x="7600124" y="4706779"/>
            <a:ext cx="101239" cy="8265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7" idx="4"/>
            <a:endCxn id="48" idx="2"/>
          </p:cNvCxnSpPr>
          <p:nvPr/>
        </p:nvCxnSpPr>
        <p:spPr>
          <a:xfrm>
            <a:off x="7600124" y="4706779"/>
            <a:ext cx="1040674" cy="737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6" idx="6"/>
          </p:cNvCxnSpPr>
          <p:nvPr/>
        </p:nvCxnSpPr>
        <p:spPr>
          <a:xfrm flipV="1">
            <a:off x="6658510" y="4658402"/>
            <a:ext cx="890157" cy="4772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48" idx="2"/>
          </p:cNvCxnSpPr>
          <p:nvPr/>
        </p:nvCxnSpPr>
        <p:spPr>
          <a:xfrm>
            <a:off x="6628030" y="5137039"/>
            <a:ext cx="2012768" cy="3073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7217163" y="4048572"/>
                <a:ext cx="5598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7163" y="4048572"/>
                <a:ext cx="559897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6005831" y="4844728"/>
                <a:ext cx="5527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831" y="4844728"/>
                <a:ext cx="552780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7414930" y="5558548"/>
                <a:ext cx="5598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930" y="5558548"/>
                <a:ext cx="559897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8716703" y="5371085"/>
                <a:ext cx="5527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6703" y="5371085"/>
                <a:ext cx="552780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10066103" y="4383063"/>
                <a:ext cx="5598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103" y="4383063"/>
                <a:ext cx="559897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7852681" y="4026534"/>
                <a:ext cx="2201627" cy="4914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681" y="4026534"/>
                <a:ext cx="2201627" cy="491417"/>
              </a:xfrm>
              <a:prstGeom prst="rect">
                <a:avLst/>
              </a:prstGeom>
              <a:blipFill rotWithShape="0">
                <a:blip r:embed="rId9"/>
                <a:stretch>
                  <a:fillRect t="-8750" b="-2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3745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Clustering on graphs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676" y="1837065"/>
            <a:ext cx="11751324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Goal: divide a graph into multiple clusters where the nodes in the same cluster are more close to each other than to those in other clusters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098" name="Picture 2" descr="coms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793" y="2666455"/>
            <a:ext cx="4572000" cy="412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37130" y="6334780"/>
            <a:ext cx="4088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Figure credit: https://github.com/benedekrozemberc</a:t>
            </a:r>
          </a:p>
          <a:p>
            <a:r>
              <a:rPr lang="en-US" sz="1400" dirty="0" smtClean="0"/>
              <a:t>                         </a:t>
            </a:r>
            <a:r>
              <a:rPr lang="en-US" sz="1400" dirty="0" err="1" smtClean="0"/>
              <a:t>zki</a:t>
            </a:r>
            <a:r>
              <a:rPr lang="en-US" sz="1400" dirty="0" smtClean="0"/>
              <a:t>/awesome-community-detection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1480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10093</TotalTime>
  <Words>637</Words>
  <Application>Microsoft Office PowerPoint</Application>
  <PresentationFormat>Widescreen</PresentationFormat>
  <Paragraphs>194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Helvetica</vt:lpstr>
      <vt:lpstr>Wingdings</vt:lpstr>
      <vt:lpstr>Office Theme</vt:lpstr>
      <vt:lpstr>Machine learning ideas in  Seurat packages</vt:lpstr>
      <vt:lpstr>Outline</vt:lpstr>
      <vt:lpstr>Dimensionality reduction </vt:lpstr>
      <vt:lpstr>Dimensionality reduction: t-SNE</vt:lpstr>
      <vt:lpstr>Dimensionality reduction </vt:lpstr>
      <vt:lpstr>Uniform Manifold Approximation and Projection (UMAP)</vt:lpstr>
      <vt:lpstr>Dimensionality reduction </vt:lpstr>
      <vt:lpstr>Community detection (clustering) in networks (graphs)</vt:lpstr>
      <vt:lpstr>Clustering on graphs</vt:lpstr>
      <vt:lpstr>Graph clustering </vt:lpstr>
      <vt:lpstr>Graph clustering </vt:lpstr>
      <vt:lpstr>Clustering on graphs</vt:lpstr>
      <vt:lpstr>Clustering on graphs (Louvain algorithm)</vt:lpstr>
      <vt:lpstr>Cell type identification</vt:lpstr>
      <vt:lpstr>Cell type identification</vt:lpstr>
      <vt:lpstr>Cell type identification</vt:lpstr>
      <vt:lpstr>Cell type identification</vt:lpstr>
      <vt:lpstr>Cell type identification</vt:lpstr>
      <vt:lpstr>Multiple Dataset Integration</vt:lpstr>
      <vt:lpstr>Multiple Dataset Integration</vt:lpstr>
      <vt:lpstr>Multiple Dataset Integration</vt:lpstr>
      <vt:lpstr>Multiple Dataset Integration</vt:lpstr>
      <vt:lpstr>Multiple Dataset Integration</vt:lpstr>
      <vt:lpstr>References</vt:lpstr>
    </vt:vector>
  </TitlesOfParts>
  <Company>Cleveland Clinic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Park, Sunho</dc:creator>
  <cp:lastModifiedBy>Park, Sunho</cp:lastModifiedBy>
  <cp:revision>74</cp:revision>
  <dcterms:created xsi:type="dcterms:W3CDTF">2019-12-26T20:47:26Z</dcterms:created>
  <dcterms:modified xsi:type="dcterms:W3CDTF">2020-01-11T22:29:12Z</dcterms:modified>
</cp:coreProperties>
</file>