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2" r:id="rId4"/>
    <p:sldId id="277" r:id="rId5"/>
    <p:sldId id="276" r:id="rId6"/>
    <p:sldId id="278" r:id="rId7"/>
    <p:sldId id="260" r:id="rId8"/>
    <p:sldId id="294" r:id="rId9"/>
    <p:sldId id="263" r:id="rId10"/>
    <p:sldId id="281" r:id="rId11"/>
    <p:sldId id="298" r:id="rId12"/>
    <p:sldId id="299" r:id="rId13"/>
    <p:sldId id="289" r:id="rId14"/>
    <p:sldId id="290" r:id="rId15"/>
    <p:sldId id="293" r:id="rId16"/>
    <p:sldId id="300" r:id="rId17"/>
    <p:sldId id="291" r:id="rId18"/>
    <p:sldId id="265" r:id="rId19"/>
    <p:sldId id="295" r:id="rId20"/>
    <p:sldId id="266" r:id="rId21"/>
    <p:sldId id="29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7"/>
            <p14:sldId id="276"/>
            <p14:sldId id="278"/>
            <p14:sldId id="260"/>
            <p14:sldId id="294"/>
            <p14:sldId id="263"/>
            <p14:sldId id="281"/>
            <p14:sldId id="298"/>
            <p14:sldId id="299"/>
            <p14:sldId id="289"/>
            <p14:sldId id="290"/>
            <p14:sldId id="293"/>
            <p14:sldId id="300"/>
            <p14:sldId id="291"/>
            <p14:sldId id="265"/>
            <p14:sldId id="295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08" d="100"/>
          <a:sy n="108" d="100"/>
        </p:scale>
        <p:origin x="9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asonMcCoy/Chicago_Crim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/maps/d/u/0/edit?mid=1Fzvroixpn4K-aXNQQGaWB7dLD1c649Z3&amp;ll=41.894382436893366%2C-87.61286242201719&amp;z=1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.cityofchicago.org/Public-Safety/Crimes-2001-to-Present/ijzp-q8t2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&amp; Visualization</a:t>
            </a:r>
          </a:p>
          <a:p>
            <a:pPr algn="l"/>
            <a:r>
              <a:rPr lang="en-US" dirty="0"/>
              <a:t>Chicago Mag Mile Crime 2010:2020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2010-2019 Crime Sorted  by Volume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2F0F06-ADED-408D-927A-12EC3CD46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722" y="1185536"/>
            <a:ext cx="3794078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stayed the same?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Theft continues to account for most crime in the Mag Mile.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What changed?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Violent crime has risen over the past decade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ED1461-FBB8-4814-93E2-5F8C82860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1232" y="1063229"/>
            <a:ext cx="4605568" cy="3265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8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volume by Month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C4BF0-B99F-4917-92A9-B53D28BF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688" y="1178327"/>
            <a:ext cx="3609564" cy="316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745FAB-AD75-44A8-9E9B-394C21DC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9" y="1297290"/>
            <a:ext cx="4297557" cy="2929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6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Crime by Primary Type – Top 10</a:t>
            </a:r>
            <a:br>
              <a:rPr lang="en-US" dirty="0"/>
            </a:br>
            <a:r>
              <a:rPr lang="en-US" sz="22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69C400D-6DBE-4467-ABD3-DB455D1CF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81" y="1224388"/>
            <a:ext cx="8229600" cy="3318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18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Crime by Loc-Description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9EE54D-D22A-4F34-8AEE-C94499A4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982" y="1129498"/>
            <a:ext cx="6103035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26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Crime Description by "Theft" Primary Type</a:t>
            </a:r>
            <a:br>
              <a:rPr lang="en-US" sz="2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BE1790-5210-4B4E-8873-B9EAC10D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2545"/>
            <a:ext cx="8229600" cy="3232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26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4 Primary Crime Slice</a:t>
            </a:r>
            <a:br>
              <a:rPr lang="en-US" sz="2800" dirty="0"/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27532-93B7-4231-87AF-F69825C2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157" y="1200150"/>
            <a:ext cx="2757685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3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6B97755-84DA-4DFA-BD94-200CF8E6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Crime and GDP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 Mile 2010-2019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8731F-BFAE-4BBA-871B-AAE489809402}"/>
              </a:ext>
            </a:extLst>
          </p:cNvPr>
          <p:cNvSpPr txBox="1"/>
          <p:nvPr/>
        </p:nvSpPr>
        <p:spPr>
          <a:xfrm>
            <a:off x="368596" y="1713674"/>
            <a:ext cx="2647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Hypothesis</a:t>
            </a:r>
          </a:p>
          <a:p>
            <a:endParaRPr lang="en-US" sz="1100" dirty="0"/>
          </a:p>
          <a:p>
            <a:r>
              <a:rPr lang="en-US" sz="1100" dirty="0"/>
              <a:t>N0:  The state of the economy as measured by yearly GDP has no impact on criminal activity.</a:t>
            </a:r>
          </a:p>
          <a:p>
            <a:endParaRPr lang="en-US" sz="1100" dirty="0"/>
          </a:p>
          <a:p>
            <a:r>
              <a:rPr lang="en-US" sz="1100" dirty="0"/>
              <a:t>N1:  The state of the economy as measured by yearly GDP has an impact on criminal activity.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AEC93-4223-4B42-914E-71C3EC19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27" y="1326391"/>
            <a:ext cx="4457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3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Offences 2011 vs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083ED-09F4-41DC-AEDC-E0504830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670" y="1023505"/>
            <a:ext cx="3555698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B02B3B-301C-4296-AFD1-2C9E6EE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896" y="1023506"/>
            <a:ext cx="4078846" cy="339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735A37-82E6-407E-AA1A-942AA7E28DD5}"/>
              </a:ext>
            </a:extLst>
          </p:cNvPr>
          <p:cNvSpPr/>
          <p:nvPr/>
        </p:nvSpPr>
        <p:spPr>
          <a:xfrm>
            <a:off x="4427286" y="1188474"/>
            <a:ext cx="656303" cy="390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9FE8F5-7740-482D-913A-11299812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8" y="1063229"/>
            <a:ext cx="5127546" cy="353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6C3BF-FD7D-4DFB-8B50-B0234A3C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28" y="1973597"/>
            <a:ext cx="5815938" cy="230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52147-1F0B-4D8F-A2DB-DFB31311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8" y="3096663"/>
            <a:ext cx="4124325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E2A915C-7415-42ED-A3CE-3029471374EF}"/>
              </a:ext>
            </a:extLst>
          </p:cNvPr>
          <p:cNvSpPr/>
          <p:nvPr/>
        </p:nvSpPr>
        <p:spPr>
          <a:xfrm>
            <a:off x="325116" y="596978"/>
            <a:ext cx="1294134" cy="333375"/>
          </a:xfrm>
          <a:prstGeom prst="wedgeRectCallout">
            <a:avLst>
              <a:gd name="adj1" fmla="val 22230"/>
              <a:gd name="adj2" fmla="val 1041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Overall 2019, up 10% from 10-year Mean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9C6CFE5-BE50-4394-9F01-23FA4E35EE1C}"/>
              </a:ext>
            </a:extLst>
          </p:cNvPr>
          <p:cNvSpPr/>
          <p:nvPr/>
        </p:nvSpPr>
        <p:spPr>
          <a:xfrm>
            <a:off x="5455588" y="1575313"/>
            <a:ext cx="1382078" cy="333375"/>
          </a:xfrm>
          <a:prstGeom prst="wedgeRectCallout">
            <a:avLst>
              <a:gd name="adj1" fmla="val -22180"/>
              <a:gd name="adj2" fmla="val 1079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2019, up 31% for Battery &amp; Assault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17E566A-BA57-41CC-B103-A6AD0EA1A58D}"/>
              </a:ext>
            </a:extLst>
          </p:cNvPr>
          <p:cNvSpPr/>
          <p:nvPr/>
        </p:nvSpPr>
        <p:spPr>
          <a:xfrm>
            <a:off x="7381733" y="2040436"/>
            <a:ext cx="1288900" cy="788291"/>
          </a:xfrm>
          <a:prstGeom prst="wedgeRectCallout">
            <a:avLst>
              <a:gd name="adj1" fmla="val -21757"/>
              <a:gd name="adj2" fmla="val 930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“Top-Talker” count and a significant % increase from previous year since 2014+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36ADCE-3BF1-484F-BFE9-0A5516217D56}"/>
              </a:ext>
            </a:extLst>
          </p:cNvPr>
          <p:cNvSpPr/>
          <p:nvPr/>
        </p:nvSpPr>
        <p:spPr>
          <a:xfrm>
            <a:off x="6703143" y="3968080"/>
            <a:ext cx="6947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307743-BF2D-4A3E-80C3-3661063DD502}"/>
              </a:ext>
            </a:extLst>
          </p:cNvPr>
          <p:cNvSpPr/>
          <p:nvPr/>
        </p:nvSpPr>
        <p:spPr>
          <a:xfrm>
            <a:off x="4801404" y="4275561"/>
            <a:ext cx="806450" cy="4515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A6C268-DCF4-40E0-8322-FA7097492D19}"/>
              </a:ext>
            </a:extLst>
          </p:cNvPr>
          <p:cNvSpPr/>
          <p:nvPr/>
        </p:nvSpPr>
        <p:spPr>
          <a:xfrm>
            <a:off x="6146627" y="3108958"/>
            <a:ext cx="1968499" cy="784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Intro/Approach - 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Tom Henry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Code/Charts - Gisela Gutierrez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Results/Analysis - Mason McCoy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Identify and source Mag Mile’s revenue and sales to report possible relationship between crime and revenue.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Research any additional granularity within Assault and Battery categories for additional insights within. 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Compare Mag Mile to Chicago, city-wide data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Weather correlation – warmer weather, more crime?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Build additional comparison, map chart visuals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Start over with the knowledge gained during project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6885"/>
            <a:ext cx="4040188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Sessions 1-6 (&lt;project1, :Project1)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" y="1586706"/>
            <a:ext cx="4040188" cy="29634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Excel charting, PivotTables, and VBA (import)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Column and Bar category chart 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 chart over time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Record Total, Max, Min, Mean, % of Total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Sort Highest to Lowest, and %Change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Work with variable types, float (rounding), integer, lists, string (concatenation, </a:t>
            </a:r>
            <a:r>
              <a:rPr lang="en-US" sz="1100" b="0" i="0" dirty="0" err="1">
                <a:effectLst/>
              </a:rPr>
              <a:t>len</a:t>
            </a:r>
            <a:r>
              <a:rPr lang="en-US" sz="1100" b="0" i="0" dirty="0">
                <a:effectLst/>
              </a:rPr>
              <a:t>, search, left/right)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Average/Mean, average change, 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Print formatted report to terminal/file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Store/retrieve/iterate list, </a:t>
            </a:r>
            <a:r>
              <a:rPr lang="en-US" sz="1100" b="0" i="0" dirty="0" err="1">
                <a:effectLst/>
              </a:rPr>
              <a:t>DataFrame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dict</a:t>
            </a:r>
            <a:r>
              <a:rPr lang="en-US" sz="1100" b="0" i="0" dirty="0">
                <a:effectLst/>
              </a:rPr>
              <a:t>, tuple, csv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Random generator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Advanced charts: Boxplot, Scatter, annotate, set x/y limits/labels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Linear regression model (Y=a + </a:t>
            </a:r>
            <a:r>
              <a:rPr lang="en-US" sz="1100" b="0" i="0" dirty="0" err="1">
                <a:effectLst/>
              </a:rPr>
              <a:t>bX</a:t>
            </a:r>
            <a:r>
              <a:rPr lang="en-US" sz="1100" b="0" i="0" dirty="0"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Get: API, Key, json, csv – sources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Mapping Lat/Long, find nearest leveraging APIs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7388" y="1586705"/>
            <a:ext cx="3992562" cy="2963466"/>
          </a:xfrm>
        </p:spPr>
        <p:txBody>
          <a:bodyPr>
            <a:normAutofit fontScale="92500" lnSpcReduction="10000"/>
          </a:bodyPr>
          <a:lstStyle/>
          <a:p>
            <a:r>
              <a:rPr lang="en-US" sz="1100" dirty="0"/>
              <a:t>Pythonistas/</a:t>
            </a:r>
            <a:r>
              <a:rPr lang="en-US" sz="1100" dirty="0" err="1"/>
              <a:t>Pythoneer</a:t>
            </a:r>
            <a:r>
              <a:rPr lang="en-US" sz="1100" dirty="0"/>
              <a:t>?  not yet!  s</a:t>
            </a:r>
            <a:r>
              <a:rPr lang="en-US" sz="1200" dirty="0"/>
              <a:t>till learning....</a:t>
            </a:r>
          </a:p>
          <a:p>
            <a:r>
              <a:rPr lang="en-US" sz="1200" dirty="0"/>
              <a:t>For obvious reasons, 2020 was incomplete and too different from previous years – made decision to drop to meet deadline (switching to </a:t>
            </a:r>
            <a:r>
              <a:rPr lang="en-US" sz="1200" dirty="0" err="1"/>
              <a:t>Qtr</a:t>
            </a:r>
            <a:r>
              <a:rPr lang="en-US" sz="1200" dirty="0"/>
              <a:t> midstream too much).</a:t>
            </a:r>
          </a:p>
          <a:p>
            <a:r>
              <a:rPr lang="en-US" sz="1200" dirty="0"/>
              <a:t>Not enough time, had to stop pursing other ideas to meet deadline.  </a:t>
            </a:r>
          </a:p>
          <a:p>
            <a:r>
              <a:rPr lang="en-US" sz="1200" dirty="0"/>
              <a:t>Understand source data dimensions (such as IUCR codes, 350 of them!)</a:t>
            </a:r>
          </a:p>
          <a:p>
            <a:r>
              <a:rPr lang="en-US" sz="1200" dirty="0"/>
              <a:t>Combining code</a:t>
            </a:r>
          </a:p>
          <a:p>
            <a:pPr lvl="1"/>
            <a:r>
              <a:rPr lang="en-US" sz="1200" dirty="0"/>
              <a:t>Aliases/non-aliases (pd/pandas)</a:t>
            </a:r>
          </a:p>
          <a:p>
            <a:pPr lvl="1"/>
            <a:r>
              <a:rPr lang="en-US" sz="1200" dirty="0"/>
              <a:t>Inconsistent “ or ‘ – but we know both work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Difficult to look at other people’s code when trouble-shooting issues.</a:t>
            </a:r>
            <a:endParaRPr lang="en-US" sz="1200" dirty="0"/>
          </a:p>
          <a:p>
            <a:r>
              <a:rPr lang="en-US" sz="1200" dirty="0"/>
              <a:t>Working with smaller datasets during development, causing time-killer trouble-shooting.</a:t>
            </a:r>
          </a:p>
          <a:p>
            <a:r>
              <a:rPr lang="en-US" sz="1200" dirty="0"/>
              <a:t>Avoiding Excel - analyzing and charting is easy in Excel…what we’re familiar with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r>
              <a:rPr lang="en-US" sz="1200" dirty="0"/>
              <a:t> (Carl’s comment)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77" y="207964"/>
            <a:ext cx="4308475" cy="8572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Topic &amp; Approach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6" y="1010622"/>
            <a:ext cx="3823494" cy="479822"/>
          </a:xfrm>
        </p:spPr>
        <p:txBody>
          <a:bodyPr/>
          <a:lstStyle/>
          <a:p>
            <a:r>
              <a:rPr lang="en-US" dirty="0"/>
              <a:t>Chicago Mag Mile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573" y="1455120"/>
            <a:ext cx="4225330" cy="29634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Crime within Chicago’s Magnificent Mile (Mag Mile)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Report on volume of overall crime and categories of crime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Are the number of crimes increasing or decreasing?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type of crimes are increasing?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Defined Latitude and Longitude area for Mag Mile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Find API to source with 10 or more years of crime records and specific location data to identify geo location (latitude/longitude)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the tools and the knowledge gained to pull data via API, process it, store it, and analyze/report on it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GitHub: </a:t>
            </a:r>
            <a:r>
              <a:rPr lang="en-US" sz="1000" dirty="0">
                <a:hlinkClick r:id="rId2"/>
              </a:rPr>
              <a:t>https://github.com/MasonMcCoy/Chicago_Crime</a:t>
            </a:r>
            <a:endParaRPr lang="en-US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4622E0-A9DC-447F-B32D-1D4073646C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77581" y="141745"/>
            <a:ext cx="3321050" cy="4532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01D9E-6344-40C9-928B-2FB29C1854D9}"/>
              </a:ext>
            </a:extLst>
          </p:cNvPr>
          <p:cNvSpPr txBox="1"/>
          <p:nvPr/>
        </p:nvSpPr>
        <p:spPr>
          <a:xfrm>
            <a:off x="568739" y="3839028"/>
            <a:ext cx="4137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highlight>
                  <a:srgbClr val="C0C0C0"/>
                </a:highlight>
                <a:hlinkClick r:id="rId4"/>
              </a:rPr>
              <a:t>https://www.google.com/maps/d/u/0/edit?mid=1Fzvroixpn4K-aXNQQGaWB7dLD1c649Z3&amp;ll=41.894382436893366%2C-87.61286242201719&amp;z=16</a:t>
            </a:r>
            <a:endParaRPr lang="en-US" sz="900" dirty="0"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64392A-CF50-49F8-A8EA-47E769BA1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21" y="4407141"/>
            <a:ext cx="7069983" cy="2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API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58FCD-D582-44A5-8DCE-36C90275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" y="2244462"/>
            <a:ext cx="4758994" cy="196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11616" y="1111960"/>
            <a:ext cx="777875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Identifier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1533820-46AB-49D5-BA67-619C1A2D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594" y="1635656"/>
            <a:ext cx="8029575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E9BB0-3B32-4E89-9D5D-39F0F206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026439"/>
            <a:ext cx="3943753" cy="251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9F161-41EA-4C06-BA6E-B50D2769C2F8}"/>
              </a:ext>
            </a:extLst>
          </p:cNvPr>
          <p:cNvSpPr txBox="1"/>
          <p:nvPr/>
        </p:nvSpPr>
        <p:spPr>
          <a:xfrm>
            <a:off x="635000" y="1111960"/>
            <a:ext cx="447661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https://data.cityofchicago.org/</a:t>
            </a:r>
            <a:r>
              <a:rPr lang="en-US" sz="1000" dirty="0">
                <a:highlight>
                  <a:srgbClr val="C0C0C0"/>
                </a:highlight>
                <a:hlinkClick r:id="rId5"/>
              </a:rPr>
              <a:t>Public-Safety</a:t>
            </a:r>
            <a:r>
              <a:rPr lang="en-US" sz="1000" dirty="0">
                <a:highlight>
                  <a:srgbClr val="C0C0C0"/>
                </a:highlight>
              </a:rPr>
              <a:t>/Crimes-2001-to-Present/</a:t>
            </a:r>
            <a:r>
              <a:rPr lang="en-US" sz="1000" dirty="0">
                <a:highlight>
                  <a:srgbClr val="FFFF00"/>
                </a:highlight>
              </a:rPr>
              <a:t>ijzp-q8t2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ADEA9E-194F-40C4-BF7F-01398319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24" y="1225155"/>
            <a:ext cx="6317124" cy="923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F05C3-53D8-4FA4-86DF-6AF6C53A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4" y="2365376"/>
            <a:ext cx="6261100" cy="93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1DC9A7-F1D2-42C3-8814-492C3D14FF40}"/>
              </a:ext>
            </a:extLst>
          </p:cNvPr>
          <p:cNvSpPr/>
          <p:nvPr/>
        </p:nvSpPr>
        <p:spPr>
          <a:xfrm>
            <a:off x="1102443" y="1107791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C303D-F929-41F4-9EA3-FB53B0CBDC4F}"/>
              </a:ext>
            </a:extLst>
          </p:cNvPr>
          <p:cNvSpPr/>
          <p:nvPr/>
        </p:nvSpPr>
        <p:spPr>
          <a:xfrm>
            <a:off x="924643" y="2277059"/>
            <a:ext cx="58444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548130-6200-4613-ADAC-AF63B1786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55" y="3397449"/>
            <a:ext cx="3099851" cy="116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3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809"/>
            <a:ext cx="8229600" cy="857250"/>
          </a:xfrm>
        </p:spPr>
        <p:txBody>
          <a:bodyPr/>
          <a:lstStyle/>
          <a:p>
            <a:r>
              <a:rPr lang="en-US" dirty="0"/>
              <a:t>Key Code Items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FFF35B-87BA-4806-ABD7-7EB01F869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35" y="1217483"/>
            <a:ext cx="3380565" cy="972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38A2-1298-410C-8DE3-DCB223A6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" y="2303857"/>
            <a:ext cx="224790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F843F5E-BA11-4FCB-BE86-F72D107D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03" y="3370187"/>
            <a:ext cx="6735395" cy="1226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D22CE-59DB-41A2-8511-C7DC15F8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523" y="1293786"/>
            <a:ext cx="4086225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C5A2E-39D9-4BD7-9E1F-3B839144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107" y="2288350"/>
            <a:ext cx="4691062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45B074E-1FE7-49F1-9A13-7320AF76ACE4}"/>
              </a:ext>
            </a:extLst>
          </p:cNvPr>
          <p:cNvSpPr/>
          <p:nvPr/>
        </p:nvSpPr>
        <p:spPr>
          <a:xfrm>
            <a:off x="553025" y="837543"/>
            <a:ext cx="1251084" cy="299826"/>
          </a:xfrm>
          <a:prstGeom prst="wedgeRectCallout">
            <a:avLst>
              <a:gd name="adj1" fmla="val 39314"/>
              <a:gd name="adj2" fmla="val 12889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Iteration List of previous-full 10yrs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52E972E-4BB7-45CC-A0D9-4CF9C91A45AF}"/>
              </a:ext>
            </a:extLst>
          </p:cNvPr>
          <p:cNvSpPr/>
          <p:nvPr/>
        </p:nvSpPr>
        <p:spPr>
          <a:xfrm>
            <a:off x="6980378" y="802896"/>
            <a:ext cx="1251084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csv and </a:t>
            </a:r>
            <a:r>
              <a:rPr lang="en-US" sz="1000" dirty="0" err="1"/>
              <a:t>png</a:t>
            </a:r>
            <a:r>
              <a:rPr lang="en-US" sz="1000" dirty="0"/>
              <a:t> files ‘./output/’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8C0E7F-8558-4494-92D9-C0AAAC943915}"/>
              </a:ext>
            </a:extLst>
          </p:cNvPr>
          <p:cNvSpPr/>
          <p:nvPr/>
        </p:nvSpPr>
        <p:spPr>
          <a:xfrm>
            <a:off x="679450" y="2929996"/>
            <a:ext cx="2527300" cy="299826"/>
          </a:xfrm>
          <a:prstGeom prst="wedgeRectCallout">
            <a:avLst>
              <a:gd name="adj1" fmla="val -21944"/>
              <a:gd name="adj2" fmla="val -977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Year iterations, tracking number of years processed via ‘</a:t>
            </a:r>
            <a:r>
              <a:rPr lang="en-US" sz="1000" dirty="0" err="1"/>
              <a:t>getCrimeData</a:t>
            </a:r>
            <a:r>
              <a:rPr lang="en-US" sz="1000" dirty="0"/>
              <a:t>’ function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817298F-BFA3-4E78-9BBE-7C0DD402F77B}"/>
              </a:ext>
            </a:extLst>
          </p:cNvPr>
          <p:cNvSpPr/>
          <p:nvPr/>
        </p:nvSpPr>
        <p:spPr>
          <a:xfrm>
            <a:off x="146050" y="3417248"/>
            <a:ext cx="1447800" cy="1053152"/>
          </a:xfrm>
          <a:prstGeom prst="wedgeRectCallout">
            <a:avLst>
              <a:gd name="adj1" fmla="val 67742"/>
              <a:gd name="adj2" fmla="val -241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Function ‘</a:t>
            </a:r>
            <a:r>
              <a:rPr lang="en-US" sz="1000" dirty="0" err="1"/>
              <a:t>getCrimeData</a:t>
            </a:r>
            <a:r>
              <a:rPr lang="en-US" sz="1000" dirty="0"/>
              <a:t>’ to get, via API, a specific crime year’s data, dropping nulls and non-Mag Mile coordinates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B913F3A-F5BA-42D1-9B7C-D61400EAF1C3}"/>
              </a:ext>
            </a:extLst>
          </p:cNvPr>
          <p:cNvSpPr/>
          <p:nvPr/>
        </p:nvSpPr>
        <p:spPr>
          <a:xfrm>
            <a:off x="4973778" y="1773186"/>
            <a:ext cx="2360472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Writing each year’s csv data to its own file and appending to an all-data file</a:t>
            </a:r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w/GDP and Yearly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511824-F5CA-4A1F-A9F5-FDCE15BE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97894"/>
            <a:ext cx="3942193" cy="1987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A3465-3D03-44C1-B258-511A424C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197894"/>
            <a:ext cx="3810000" cy="1960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0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824</Words>
  <Application>Microsoft Office PowerPoint</Application>
  <PresentationFormat>On-screen Show (16:9)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Slack-Lato</vt:lpstr>
      <vt:lpstr>Office Theme</vt:lpstr>
      <vt:lpstr>Project 1</vt:lpstr>
      <vt:lpstr> </vt:lpstr>
      <vt:lpstr>What we learned</vt:lpstr>
      <vt:lpstr>Topic &amp; Approach</vt:lpstr>
      <vt:lpstr>Key API Source</vt:lpstr>
      <vt:lpstr>Data Definitions</vt:lpstr>
      <vt:lpstr>Key Code Items</vt:lpstr>
      <vt:lpstr>Results &amp; Analysis</vt:lpstr>
      <vt:lpstr>Correlation w/GDP and Yearly</vt:lpstr>
      <vt:lpstr>2010-2019 Crime Sorted  by Volume</vt:lpstr>
      <vt:lpstr>Crime volume by Month Mag Mile 2010-2019</vt:lpstr>
      <vt:lpstr>Crime by Primary Type – Top 10 Mag Mile 2010-2019</vt:lpstr>
      <vt:lpstr>Crime by Loc-Description Mag Mile 2010-2019</vt:lpstr>
      <vt:lpstr>Crime Description by "Theft" Primary Type Mag Mile 2010-2019</vt:lpstr>
      <vt:lpstr>Top 4 Primary Crime Slice Mag Mile 2010-2019</vt:lpstr>
      <vt:lpstr>Correlation between Crime and GDP Mag Mile 2010-2019</vt:lpstr>
      <vt:lpstr>Top 10 Offences 2011 vs 2019</vt:lpstr>
      <vt:lpstr>Excel Analysis</vt:lpstr>
      <vt:lpstr>Opportunities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Tom Henry</cp:lastModifiedBy>
  <cp:revision>15</cp:revision>
  <dcterms:created xsi:type="dcterms:W3CDTF">2020-10-31T16:55:57Z</dcterms:created>
  <dcterms:modified xsi:type="dcterms:W3CDTF">2020-10-31T19:12:51Z</dcterms:modified>
</cp:coreProperties>
</file>