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ncode Sans Condense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ncodeSansCondensed-bold.fntdata"/><Relationship Id="rId14" Type="http://schemas.openxmlformats.org/officeDocument/2006/relationships/font" Target="fonts/EncodeSansCondense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ebb36c7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ebb36c7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imports “server”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 imports: “server”, “menu_panels”, “menu_utilities”, “game”, and “data”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imports “game_utilities”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imports “controller”, “data”, “menu_panels”, and “server”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game_utilities imports “server_utilities” and “data”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menu_panels imports “menu_utilities”, “game_utilities”, “server”, “server_utilities”, and “data”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menu_utilities imports “game_utilities”, “data”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imports “controller”, “data” , “game_utilities”, and “server_utilities”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server_utilities imports “data”, “game_utilities”, “menu_utilities”, “server”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ebb36c7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ebb36c7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ebb36c7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ebb36c7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ebb36c76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ebb36c76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ebb36c76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ebb36c76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ebb36c76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ebb36c76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eda6d9d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eda6d9d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 Condensed"/>
              <a:buNone/>
              <a:defRPr sz="28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Encode Sans Condensed"/>
              <a:buChar char="●"/>
              <a:defRPr sz="1800">
                <a:solidFill>
                  <a:schemeClr val="dk2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Condensed"/>
              <a:buChar char="○"/>
              <a:defRPr>
                <a:solidFill>
                  <a:schemeClr val="dk2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Condensed"/>
              <a:buChar char="■"/>
              <a:defRPr>
                <a:solidFill>
                  <a:schemeClr val="dk2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Condensed"/>
              <a:buChar char="●"/>
              <a:defRPr>
                <a:solidFill>
                  <a:schemeClr val="dk2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Condensed"/>
              <a:buChar char="○"/>
              <a:defRPr>
                <a:solidFill>
                  <a:schemeClr val="dk2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Condensed"/>
              <a:buChar char="■"/>
              <a:defRPr>
                <a:solidFill>
                  <a:schemeClr val="dk2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Condensed"/>
              <a:buChar char="●"/>
              <a:defRPr>
                <a:solidFill>
                  <a:schemeClr val="dk2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Condensed"/>
              <a:buChar char="○"/>
              <a:defRPr>
                <a:solidFill>
                  <a:schemeClr val="dk2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Condensed"/>
              <a:buChar char="■"/>
              <a:defRPr>
                <a:solidFill>
                  <a:schemeClr val="dk2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s://drive.google.com/file/d/1cccfrpFwup-_iv59v8shVSGSqnIl-NmX/view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MasonR4/ROCKETMAN/tree/ma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Condensed"/>
                <a:ea typeface="Encode Sans Condensed"/>
                <a:cs typeface="Encode Sans Condensed"/>
                <a:sym typeface="Encode Sans Condensed"/>
              </a:rPr>
              <a:t>ROCKETMAN</a:t>
            </a:r>
            <a:r>
              <a:rPr lang="en"/>
              <a:t>: A destructible Grid-Based Shooter</a:t>
            </a:r>
            <a:r>
              <a:rPr lang="en">
                <a:latin typeface="Encode Sans Condensed"/>
                <a:ea typeface="Encode Sans Condensed"/>
                <a:cs typeface="Encode Sans Condensed"/>
                <a:sym typeface="Encode Sans Condensed"/>
              </a:rPr>
              <a:t> </a:t>
            </a:r>
            <a:endParaRPr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1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Condensed"/>
                <a:ea typeface="Encode Sans Condensed"/>
                <a:cs typeface="Encode Sans Condensed"/>
                <a:sym typeface="Encode Sans Condensed"/>
              </a:rPr>
              <a:t>Team DAAMN: </a:t>
            </a:r>
            <a:endParaRPr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Condensed"/>
                <a:ea typeface="Encode Sans Condensed"/>
                <a:cs typeface="Encode Sans Condensed"/>
                <a:sym typeface="Encode Sans Condensed"/>
              </a:rPr>
              <a:t>Darrian Ward, Ashton Trumble, Andrew Key, Mason Red, Noble Webb</a:t>
            </a:r>
            <a:endParaRPr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0"/>
            <a:ext cx="25506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Package Diagram</a:t>
            </a:r>
            <a:endParaRPr sz="1820"/>
          </a:p>
        </p:txBody>
      </p:sp>
      <p:cxnSp>
        <p:nvCxnSpPr>
          <p:cNvPr id="61" name="Google Shape;61;p14"/>
          <p:cNvCxnSpPr/>
          <p:nvPr/>
        </p:nvCxnSpPr>
        <p:spPr>
          <a:xfrm>
            <a:off x="4202425" y="486300"/>
            <a:ext cx="408900" cy="1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" name="Google Shape;62;p14"/>
          <p:cNvSpPr txBox="1"/>
          <p:nvPr/>
        </p:nvSpPr>
        <p:spPr>
          <a:xfrm>
            <a:off x="1993125" y="206325"/>
            <a:ext cx="215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All dotted lines represent an &lt;&lt;import&gt;&gt;</a:t>
            </a:r>
            <a:endParaRPr sz="1000">
              <a:solidFill>
                <a:schemeClr val="dk2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25" y="486300"/>
            <a:ext cx="8436300" cy="4611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/>
          <p:nvPr/>
        </p:nvCxnSpPr>
        <p:spPr>
          <a:xfrm>
            <a:off x="3983275" y="427950"/>
            <a:ext cx="493200" cy="2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 – ER Diagram 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725" y="572700"/>
            <a:ext cx="3846561" cy="4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– Functional Requirements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743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Players must be able to control their characters using WASD keys for movement and a mouse for aiming and firing rockets (Movement, Aiming, and Shooting)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game environment must have a destructible grid-based terrain that reacts to player actions and interactions (Environment Interaction)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4535275" y="542650"/>
            <a:ext cx="4490700" cy="21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1974125" y="2780700"/>
            <a:ext cx="4451400" cy="21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70875" y="542650"/>
            <a:ext cx="4089600" cy="21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– Use Case Descriptions 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70875" y="564400"/>
            <a:ext cx="4223400" cy="21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Use Case: Movement </a:t>
            </a:r>
            <a:endParaRPr b="1"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Actor:</a:t>
            </a:r>
            <a:r>
              <a:rPr lang="en" sz="1200"/>
              <a:t> Player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Player taps the WASD keys for directional movement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The system sends the player’s input to the server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The server registers the player’s input and signals the system to move the player’s position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The player’s character moves in the direction they input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Entry Condition:</a:t>
            </a:r>
            <a:r>
              <a:rPr lang="en" sz="1200"/>
              <a:t> Player attempts to move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Exit Condition:</a:t>
            </a:r>
            <a:r>
              <a:rPr lang="en" sz="1200"/>
              <a:t> Player moves in the direction that they input</a:t>
            </a:r>
            <a:endParaRPr sz="1200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1974275" y="2780700"/>
            <a:ext cx="4451400" cy="21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/>
              <a:t>Use Case: Destruction of Environment/Collision Detection</a:t>
            </a:r>
            <a:endParaRPr b="1" sz="19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Actor:</a:t>
            </a:r>
            <a:r>
              <a:rPr lang="en" sz="1900"/>
              <a:t> Player </a:t>
            </a:r>
            <a:endParaRPr sz="1900"/>
          </a:p>
          <a:p>
            <a:pPr indent="-29495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900"/>
              <a:t>Player clicks the left-mouse button to shoot a rocket</a:t>
            </a:r>
            <a:endParaRPr sz="1900"/>
          </a:p>
          <a:p>
            <a:pPr indent="-29495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900"/>
              <a:t>The system signals the server that the player fired a rocket</a:t>
            </a:r>
            <a:endParaRPr sz="1900"/>
          </a:p>
          <a:p>
            <a:pPr indent="-29495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900"/>
              <a:t>The server informs all clients about the rocket and its position </a:t>
            </a:r>
            <a:endParaRPr sz="1900"/>
          </a:p>
          <a:p>
            <a:pPr indent="-29495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900"/>
              <a:t>The rocket comes into contact with a block</a:t>
            </a:r>
            <a:endParaRPr sz="1900"/>
          </a:p>
          <a:p>
            <a:pPr indent="-29495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900"/>
              <a:t>The server recognizes the rocket’s contact with the block and removes it</a:t>
            </a:r>
            <a:endParaRPr sz="1900"/>
          </a:p>
          <a:p>
            <a:pPr indent="-29495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900"/>
              <a:t>The server tells each client which block was destroyed by the rocket</a:t>
            </a:r>
            <a:endParaRPr sz="1900"/>
          </a:p>
          <a:p>
            <a:pPr indent="-29495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900"/>
              <a:t>The change in the game environment is reflected across all clients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Entry Condition:</a:t>
            </a:r>
            <a:r>
              <a:rPr lang="en" sz="1900"/>
              <a:t> Player’s rocket comes into contact with destructible environment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Exit Condition:</a:t>
            </a:r>
            <a:r>
              <a:rPr lang="en" sz="1900"/>
              <a:t> Environment breaks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4503900" y="470100"/>
            <a:ext cx="4640100" cy="25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Use Case: Aiming/Shooting</a:t>
            </a:r>
            <a:endParaRPr b="1"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Actor:</a:t>
            </a:r>
            <a:r>
              <a:rPr lang="en" sz="1200"/>
              <a:t> Player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Player moves their cursor across the game UI and eventually clicks the left-mouse button.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The system sends these actions to the server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The server registers these movements and signals the system to act accordingly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The player shoots a rocket towards the position of their cursor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Entry Condition:</a:t>
            </a:r>
            <a:r>
              <a:rPr lang="en" sz="1200"/>
              <a:t> Player aims and fires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Exit Condition: </a:t>
            </a:r>
            <a:r>
              <a:rPr lang="en" sz="1200"/>
              <a:t>Player’s tank fires rocket where they were aiming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– [Initial] Class Diagram 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5450"/>
            <a:ext cx="9143998" cy="461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>
            <p:ph type="title"/>
          </p:nvPr>
        </p:nvSpPr>
        <p:spPr>
          <a:xfrm>
            <a:off x="0" y="0"/>
            <a:ext cx="428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20" u="sng">
                <a:solidFill>
                  <a:schemeClr val="hlink"/>
                </a:solidFill>
                <a:hlinkClick r:id="rId4"/>
              </a:rPr>
              <a:t>Example – [Final] Class Diagram</a:t>
            </a:r>
            <a:endParaRPr sz="162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!!! TIME FOR THE GAME DEMO !!!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