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64" r:id="rId2"/>
    <p:sldMasterId id="2147484696" r:id="rId3"/>
    <p:sldMasterId id="2147485575" r:id="rId4"/>
    <p:sldMasterId id="2147485625" r:id="rId5"/>
    <p:sldMasterId id="2147485663" r:id="rId6"/>
    <p:sldMasterId id="2147485679" r:id="rId7"/>
    <p:sldMasterId id="2147485695" r:id="rId8"/>
    <p:sldMasterId id="2147485711" r:id="rId9"/>
    <p:sldMasterId id="2147485727" r:id="rId10"/>
  </p:sldMasterIdLst>
  <p:notesMasterIdLst>
    <p:notesMasterId r:id="rId17"/>
  </p:notesMasterIdLst>
  <p:sldIdLst>
    <p:sldId id="5150" r:id="rId11"/>
    <p:sldId id="5214" r:id="rId12"/>
    <p:sldId id="5216" r:id="rId13"/>
    <p:sldId id="5218" r:id="rId14"/>
    <p:sldId id="5220" r:id="rId15"/>
    <p:sldId id="52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/>
    <p:restoredTop sz="94674"/>
  </p:normalViewPr>
  <p:slideViewPr>
    <p:cSldViewPr>
      <p:cViewPr varScale="1">
        <p:scale>
          <a:sx n="124" d="100"/>
          <a:sy n="124" d="100"/>
        </p:scale>
        <p:origin x="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7EFE96-C7D7-1941-B551-1974FC09AC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87162-5FE8-FD4D-9400-D044EFC8BB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75E0492A-F293-134D-87B9-F851FBD621D6}" type="datetime1">
              <a:rPr lang="en-US" altLang="en-US"/>
              <a:pPr/>
              <a:t>7/14/20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CBB574-8C39-564C-8589-7F6BE4134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8DC995-0278-B04B-B000-92A46C9A7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6400-04C8-8A4B-8A23-66CA01FADC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BC9F5-9CCC-E346-8564-7E682F704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9E01F2A1-F848-904E-AD1E-2C26CDFB1A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5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1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730CAE-0500-D746-8294-14AF06FA118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pPr marL="0" marR="0" lvl="0" indent="0" algn="r" defTabSz="911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1F2A1-F848-904E-AD1E-2C26CDFB1A4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3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1F2A1-F848-904E-AD1E-2C26CDFB1A4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8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1F2A1-F848-904E-AD1E-2C26CDFB1A45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0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4811DDEB-23E5-1A4A-A4FA-2FB462DC4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F1C65-F0E2-8E44-882C-5DBA87F125D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AB01437-07BF-AD4E-82F9-DDA0E0B2A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5423678-1E4A-644F-87FF-81A34DC44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48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209F7C63-3FD9-754E-A260-1505EC7B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6DF7399E-9532-3643-A52D-6EBB0ACEA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D55F143-BBEA-4B4D-9E07-BBD645E7CC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FACA2C-A39F-584F-8421-03FF78D132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52F2BF-A5DC-C342-8E04-58D14A15E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B417D0-D609-5C4D-8FB9-767A74470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9249C29-2836-D847-90B8-EDCA8EC84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929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21CEB-B626-D246-AF0C-AB0FB1668C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E471398-CB35-8943-AABB-FEAA4DDD84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B1B0-B986-954C-A452-E3CB54EB8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2205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834099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81403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588"/>
            <a:ext cx="5694363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4624390"/>
            <a:ext cx="8229600" cy="5847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02"/>
            <a:ext cx="8229600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58468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23282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474285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345045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35164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8795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87612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5899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49" y="152400"/>
            <a:ext cx="2152651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6" y="152400"/>
            <a:ext cx="6305551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87B494F-6D69-E946-B0C0-6FD00FF2F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01F912A-E827-1A47-AF14-69684D1A5A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52E4F-391D-054A-8939-6B73CB1C37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40304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550603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663544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9694" y="274639"/>
            <a:ext cx="677108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54488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704881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4516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46794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115863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1839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44935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6358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6209B5E-2F05-0546-BDBB-A781190B02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9749F6C-32F2-694E-B6F6-429DA7F7D5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19F99-EA9E-6E43-A468-8B8054D59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096326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533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6059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Luna. NTNU Gjøvik, 16/August/2016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20161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Luna. NTNU Gjøvik, 16/August/2016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96174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Luna. NTNU Gjøvik, 16/August/2016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9731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Luna. NTNU Gjøvik, 16/August/2016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67517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Luna. NTNU Gjøvik, 16/August/2016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8452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Juan Gómez Luna. NTNU Gjøvik, 16/August/2016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3739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D50A9FF-30F4-8546-8412-3497CC88B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AE3711D-672C-C84A-97CD-6F4D432AA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5C80713-12B4-E945-8601-2E1E3287D6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818C1E-BE5F-E54F-A1E5-7227C4D0C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CC2D817-F5F5-4549-B6B5-FDBFF849F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D71498-1092-1041-AE1D-3247F31F6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C0EA54C-BDE5-354D-BB15-79D559520E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1806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479FFBD-A7CE-9D4C-A510-28D77AC44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BA309F2-AB8E-314B-A5A6-964AD45FC2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B4A39C-72AD-D546-8740-EB7F17088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2661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22CC07-4A3C-B74A-826F-91E54A0309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C6EBE2-9EF4-7446-A859-9FBB8089D3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B5DD4-EA89-5041-89D7-716FE7EFF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551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698C2C2-5F7F-5441-A550-73BDB4C468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DD5DC3C-F107-C945-B29B-CC2C7F3144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B3E59B-42ED-6A40-B109-D38CFE9FB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92305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6E188C6-CF89-A741-8AC9-0AF00489D6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1BB9DD0-DB4E-FF4A-A104-1F43AEB8E6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F08229-E458-A145-B0A5-2607DF1EC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4706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C707744-89D0-2C4D-A27F-E490D448EE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6ED58B17-DA1F-8348-99A7-ABB78FBD55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FCC0-B6C1-DD48-A6BA-1D63B06DF0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98364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6399B5E-4AF5-8640-993D-304A953A37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094690EF-562B-7344-A1BB-2F290768B6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DC715-EDDF-4B43-A525-F9204A5A8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362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9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C8A1484-3C34-3849-B87D-AB89AF4DEB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088223-4AD6-1746-8D50-28DED8DA59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F7BE5-8694-4847-AD44-329B213B9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019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0CD04F8-9476-4E48-89FA-07C096FFB8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C28B7CE-8008-BC4E-AFCE-1BF0730796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400CD6-74BF-D146-A223-68305123A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03125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27360D-3A06-F044-A0D7-2637A96DD5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AA43824-7475-8A4A-A7A4-CF70F8EFE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23CE0-14CC-A24A-AF45-4078B45215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514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F5CEFCB-654C-D84F-AA8F-058C185BC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5EFCEA7-162D-724E-AB8D-AF803AAC3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954495-7C21-274B-8E3E-6247BDA25E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92806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E37F77-2963-7E4E-9F13-35DEA844DF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D9CDD44-C475-F149-9061-2F63F3CAEC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6CE1A-3CAB-0F40-BD88-09FBFFBC1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843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5E9E3A0-A39A-D74B-B300-91F79291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42593A3-CBFC-C443-8E39-E1AB3F5DA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A814E92-577F-0E42-8081-E1C909084A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C8C354-9EBC-AD47-B383-EEC60007A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0D9D97-DF5F-B843-84DC-AF8D49CFB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212987-1109-B246-AAC2-C4F925F6E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CB30DF-F417-3E46-B139-9C9008C33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51147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5431FC0-5A1A-2C41-9AA3-636872DAE7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EC3BCEB-4B73-B34D-87C7-63AABB78DE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5A02A-2F05-AD43-AFDB-1447D547EE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092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98A6843-91F2-A34D-A384-2EF92E060A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A0AF7E0-55AA-E745-945A-CF17F9B4CE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F25E6-24E5-D24C-87B2-5B3995771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151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0EEAED6-A6BF-5443-B03A-69FF21FBD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301830-EFE7-DC4E-9F2F-6EA78AE92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1B7B16-08A6-E249-9FC5-25D2F8709E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01623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7097C355-DF3F-124D-86A8-096BE137D8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A60BDB1-8B82-1A4A-A567-69A3295A07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829EF3-5E50-0243-9606-313306245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4161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79DCFBA-DADE-6840-BCF1-049A19ABAE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AA14112-2519-0040-8FE6-AD1E29BC22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36F13B-78E7-3540-8665-72F3C4E7B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3580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C3F8FDF-CE50-D943-AE7C-350D021EE8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5B24CEC-1438-2149-9CCF-782DABE98F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62103-AEB8-8A4B-9648-FE9EE3533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7088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800F9132-D977-354D-93C9-2204A0ECA7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847DB66-2EDB-944C-934B-203FA1922B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F643CA-7B5A-8047-9575-6321CAF41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6760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D96F6F8-D657-5F4C-B94D-4864DC5B9D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9D3005D-B7F9-4640-8A64-A489E5B3DF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853688-CAD3-1249-A516-2CF2AB05D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2897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7B2434C-C950-144C-A4D1-B283AF01C6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A7BD635-5B1D-D74C-AC59-2623ADC916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EE9251-6724-9B4B-96D6-D75F9B353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52826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CC4612F-0575-4E46-B8E2-1279A837B2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C0AB67F-A6AF-0F4B-A674-CC744A693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C37DE4-0DAF-3E47-A399-2F6D41BAD7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28669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79FF6ED-04DE-3646-8E53-0745B1866B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6E3B4C-27A6-B545-AC4D-98ABF06D4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4FF6A4-3EBE-CF4D-A874-A0385F8A4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49851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585343DB-A16E-7848-9183-3AE061CC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9B22ADDB-0572-074B-94E3-A25859E51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885686B-A478-684B-AA0C-1BA0497A5D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E5468E-9E68-EA43-9DD1-EA2C82D96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9FBC01-266A-D040-BB71-1F967CF51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9ABA405-7479-A544-BFD7-C9ADB4EDD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26B0A8C-CDB5-CC4A-8004-2BE4ED651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74081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9ED69F3-BE64-2A41-BFDF-840793E213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A63825-3BFC-3546-ABA2-68AE0EA04D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934CC-081C-A04B-B502-AFD7B3D9F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17776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68252B-15C9-9B4F-B1DF-0AD652168C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C0D8F93-24AA-DD4D-A779-F6AE0C72AE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E2E4-2734-0744-B984-6B05FAAEE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15279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5FB1331-8E83-C34A-BC09-12ACFB17C7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2E515AC-AC8F-7843-8947-D23CBDE558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F30C0-B84C-6F4D-B73F-ED07DF09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325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EB975F8-88DA-2840-A25E-B2D1093822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785E623-4125-204D-8C02-03C18E752E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B1C6C-4B29-6A41-AD7C-B5E6ABF91C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8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3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E6D0EA1-88B5-934F-AC61-035BAD1739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4BD2F2B-C670-5848-81A5-41FCBD2DD5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FB077-2795-644E-8A13-C7025091D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46043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CA8E1B5-36FD-624E-B2E5-5B86FD9C5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70E85A6-4700-974F-AB6C-79DFB1642C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98D40-ACC9-2447-9B27-CFF82C039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1440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DF37E10-777C-764C-9068-145673AA22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7640A829-5E5E-6143-AAD8-24D130C53C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819A7-D913-8B43-91C9-F5683FA97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72081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D1063CB-F9C6-8245-85E9-A425C5CF9E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1CC6D4C-0CEB-0048-BDFF-B7876D1988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37966-C164-5544-855B-FAEE57690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634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84F0380-176E-1D49-A5E0-CCE0D57BF8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9193373-F41D-1B4F-9440-10179CAC1D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2543-F63D-064D-80E0-EFAB343B7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21964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A65F4A-A0A9-9D43-9DB6-4334B374A4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9EF80E-293B-F642-9D0B-28F81F512A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7A714-C53F-3442-A70A-F9A186D9B8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09754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3E7E56-F02F-AD4C-97E6-CAE5331BF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7A69601-C6FF-FD49-B14D-1B6A1A6A19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2F92B-533A-8A40-90A0-F6C5273DA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91532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553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6460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7948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903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C70FA35-E49F-1443-BE27-4838C75DF8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C8AC0D-27EE-9D46-946A-4EE472A7B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A31F9-AAAC-AC4B-920A-EC643C2AD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99787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218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072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5196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592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9963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4046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4710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588"/>
            <a:ext cx="5694363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4624391"/>
            <a:ext cx="8229600" cy="5847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20"/>
            <a:ext cx="8229600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4457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18897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9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073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94F51BE3-8022-1A4D-A555-DEA327C3EB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4EBD98B-C7E0-0A47-8AE6-59D705A81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E8901-243A-8942-8A87-76ABAC942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90292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716173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835447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1419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770193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186347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2676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72869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9698" y="274642"/>
            <a:ext cx="677108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548553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38723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6715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3464E38-6855-D443-BB32-8151E40587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78465A3-8E53-8D4F-9D58-86CFD1E8A2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25F9F-D716-9E40-9285-313584061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28773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6057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39896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588"/>
            <a:ext cx="5694363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4624391"/>
            <a:ext cx="8229600" cy="5847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15"/>
            <a:ext cx="8229600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017385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365737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642618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52473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207202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76412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04308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99070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5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3B27791-FDE1-F546-BBDE-B01DD5ED4A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BF8D47-6668-1846-AF0B-4E98836292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5F5C9-2E3B-5D4B-B299-366675FA8C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565067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762600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198973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9698" y="274642"/>
            <a:ext cx="677108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24692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11698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500207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0030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34107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VLogo_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588"/>
            <a:ext cx="5694363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4624391"/>
            <a:ext cx="8229600" cy="5847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562609"/>
            <a:ext cx="8229600" cy="46166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04928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30372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2343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62081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DF22623-57D7-314E-8EC2-92E41A62B7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E822B03-1D86-2D4B-89BF-6C61364B0B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683FD-9DD8-A746-BB42-FE9AE8C61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07222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697954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847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25971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50471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57150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73050"/>
            <a:ext cx="3008313" cy="707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30642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97159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46718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9698" y="274642"/>
            <a:ext cx="677108" cy="6049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566802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98058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7391400" cy="584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4170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73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88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03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0597121F-A388-ED4A-AE81-21673B58E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00EB7EAE-DB9A-C346-8B8F-D7F73B5EE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64CBBA23-D74E-7848-8CB6-898189154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8CB6DF-A4CD-244F-9B34-93C3F148FC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fld id="{71CC4780-0F08-994D-92C3-AB2E96486C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0DD43B60-5D8C-3743-8DE9-3FD7EE241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8FEB27C4-60A2-934C-B9C7-0397062444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21" r:id="rId2"/>
    <p:sldLayoutId id="2147485322" r:id="rId3"/>
    <p:sldLayoutId id="2147485323" r:id="rId4"/>
    <p:sldLayoutId id="2147485324" r:id="rId5"/>
    <p:sldLayoutId id="2147485325" r:id="rId6"/>
    <p:sldLayoutId id="2147485326" r:id="rId7"/>
    <p:sldLayoutId id="2147485327" r:id="rId8"/>
    <p:sldLayoutId id="2147485328" r:id="rId9"/>
    <p:sldLayoutId id="2147485329" r:id="rId10"/>
    <p:sldLayoutId id="2147485330" r:id="rId11"/>
    <p:sldLayoutId id="214748533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8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28" r:id="rId1"/>
    <p:sldLayoutId id="2147485729" r:id="rId2"/>
    <p:sldLayoutId id="2147485730" r:id="rId3"/>
    <p:sldLayoutId id="2147485731" r:id="rId4"/>
    <p:sldLayoutId id="2147485732" r:id="rId5"/>
    <p:sldLayoutId id="2147485733" r:id="rId6"/>
    <p:sldLayoutId id="2147485734" r:id="rId7"/>
    <p:sldLayoutId id="2147485735" r:id="rId8"/>
    <p:sldLayoutId id="2147485736" r:id="rId9"/>
    <p:sldLayoutId id="2147485737" r:id="rId10"/>
    <p:sldLayoutId id="214748573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56424E8C-04E5-394F-A8F0-2D7CC183B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7BA158A9-7C0F-284E-92E4-A8E25AD81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727C113B-C294-1148-94DD-CD4C432A47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FEDBB7A-60C9-6449-AFFF-856449AE7B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FCAC336C-F05C-AB4D-B2FC-B53117BE09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B25DDE8C-EA48-BC4A-8A6C-7422FB645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9C6630BB-89D0-8848-9106-E47652438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C1431EBF-1519-AF4E-ADCB-B3FFB7E98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5275FEF9-4BF2-774F-B925-D8D22F7E1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1E710E6A-5FAF-3547-909C-489C0DF41B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0B85705B-4319-D44D-9E64-DAB59C8A88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D9FF31DC-A2CC-7847-9743-6E4466958F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630" name="Line 1032">
            <a:extLst>
              <a:ext uri="{FF2B5EF4-FFF2-40B4-BE49-F238E27FC236}">
                <a16:creationId xmlns:a16="http://schemas.microsoft.com/office/drawing/2014/main" id="{726BDC3D-F0E6-8D44-A7D2-FA4FA2528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3">
            <a:extLst>
              <a:ext uri="{FF2B5EF4-FFF2-40B4-BE49-F238E27FC236}">
                <a16:creationId xmlns:a16="http://schemas.microsoft.com/office/drawing/2014/main" id="{5F33EA8A-55AC-1E4D-961E-389E771A7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2" name="Picture 7" descr="safari.png">
            <a:extLst>
              <a:ext uri="{FF2B5EF4-FFF2-40B4-BE49-F238E27FC236}">
                <a16:creationId xmlns:a16="http://schemas.microsoft.com/office/drawing/2014/main" id="{DCE96DF0-6636-D043-B999-7163E9AF3B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FD68FF1E-2F8E-154C-8507-6FE47241F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C0465F8-709A-4644-B5CC-F4789ACDF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DAE8F94B-B49C-8B49-B96C-AAD7CE0541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8FB1D41D-9A94-3D4A-9491-2810C7E9D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D57FB91E-89C9-DD48-8029-859BF7DE6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3B8E53F-9507-4248-8B1F-AB9654E7D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2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6" r:id="rId1"/>
    <p:sldLayoutId id="2147485577" r:id="rId2"/>
    <p:sldLayoutId id="2147485578" r:id="rId3"/>
    <p:sldLayoutId id="2147485579" r:id="rId4"/>
    <p:sldLayoutId id="2147485580" r:id="rId5"/>
    <p:sldLayoutId id="2147485581" r:id="rId6"/>
    <p:sldLayoutId id="2147485582" r:id="rId7"/>
    <p:sldLayoutId id="2147485583" r:id="rId8"/>
    <p:sldLayoutId id="2147485584" r:id="rId9"/>
    <p:sldLayoutId id="2147485585" r:id="rId10"/>
    <p:sldLayoutId id="214748558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6" r:id="rId1"/>
    <p:sldLayoutId id="2147485627" r:id="rId2"/>
    <p:sldLayoutId id="2147485628" r:id="rId3"/>
    <p:sldLayoutId id="2147485629" r:id="rId4"/>
    <p:sldLayoutId id="2147485630" r:id="rId5"/>
    <p:sldLayoutId id="2147485631" r:id="rId6"/>
    <p:sldLayoutId id="2147485632" r:id="rId7"/>
    <p:sldLayoutId id="2147485633" r:id="rId8"/>
    <p:sldLayoutId id="2147485634" r:id="rId9"/>
    <p:sldLayoutId id="2147485635" r:id="rId10"/>
    <p:sldLayoutId id="21474856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57200" y="6477000"/>
            <a:ext cx="205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FFFFFF"/>
                </a:solidFill>
              </a:rPr>
              <a:t>© NVIDIA Corporation 2007</a:t>
            </a:r>
          </a:p>
        </p:txBody>
      </p:sp>
    </p:spTree>
    <p:extLst>
      <p:ext uri="{BB962C8B-B14F-4D97-AF65-F5344CB8AC3E}">
        <p14:creationId xmlns:p14="http://schemas.microsoft.com/office/powerpoint/2010/main" val="26115587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64" r:id="rId1"/>
    <p:sldLayoutId id="2147485665" r:id="rId2"/>
    <p:sldLayoutId id="2147485666" r:id="rId3"/>
    <p:sldLayoutId id="2147485667" r:id="rId4"/>
    <p:sldLayoutId id="2147485668" r:id="rId5"/>
    <p:sldLayoutId id="2147485669" r:id="rId6"/>
    <p:sldLayoutId id="2147485670" r:id="rId7"/>
    <p:sldLayoutId id="2147485671" r:id="rId8"/>
    <p:sldLayoutId id="2147485672" r:id="rId9"/>
    <p:sldLayoutId id="2147485673" r:id="rId10"/>
    <p:sldLayoutId id="2147485674" r:id="rId11"/>
    <p:sldLayoutId id="2147485675" r:id="rId12"/>
    <p:sldLayoutId id="2147485676" r:id="rId13"/>
    <p:sldLayoutId id="2147485677" r:id="rId14"/>
    <p:sldLayoutId id="2147485678" r:id="rId1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400" b="1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974725" indent="-403225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000"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2pPr>
      <a:lvl3pPr marL="1431925" indent="-3429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57200" y="6477000"/>
            <a:ext cx="205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FFFFFF"/>
                </a:solidFill>
              </a:rPr>
              <a:t>© NVIDIA Corporation 2007</a:t>
            </a:r>
          </a:p>
        </p:txBody>
      </p:sp>
    </p:spTree>
    <p:extLst>
      <p:ext uri="{BB962C8B-B14F-4D97-AF65-F5344CB8AC3E}">
        <p14:creationId xmlns:p14="http://schemas.microsoft.com/office/powerpoint/2010/main" val="344309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80" r:id="rId1"/>
    <p:sldLayoutId id="2147485681" r:id="rId2"/>
    <p:sldLayoutId id="2147485682" r:id="rId3"/>
    <p:sldLayoutId id="2147485683" r:id="rId4"/>
    <p:sldLayoutId id="2147485684" r:id="rId5"/>
    <p:sldLayoutId id="2147485685" r:id="rId6"/>
    <p:sldLayoutId id="2147485686" r:id="rId7"/>
    <p:sldLayoutId id="2147485687" r:id="rId8"/>
    <p:sldLayoutId id="2147485688" r:id="rId9"/>
    <p:sldLayoutId id="2147485689" r:id="rId10"/>
    <p:sldLayoutId id="2147485690" r:id="rId11"/>
    <p:sldLayoutId id="2147485691" r:id="rId12"/>
    <p:sldLayoutId id="2147485692" r:id="rId13"/>
    <p:sldLayoutId id="2147485693" r:id="rId14"/>
    <p:sldLayoutId id="2147485694" r:id="rId1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400" b="1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974725" indent="-403225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000"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2pPr>
      <a:lvl3pPr marL="1431925" indent="-3429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57200" y="6477000"/>
            <a:ext cx="205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FFFFFF"/>
                </a:solidFill>
              </a:rPr>
              <a:t>© NVIDIA Corporation 2007</a:t>
            </a:r>
          </a:p>
        </p:txBody>
      </p:sp>
    </p:spTree>
    <p:extLst>
      <p:ext uri="{BB962C8B-B14F-4D97-AF65-F5344CB8AC3E}">
        <p14:creationId xmlns:p14="http://schemas.microsoft.com/office/powerpoint/2010/main" val="406917100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696" r:id="rId1"/>
    <p:sldLayoutId id="2147485697" r:id="rId2"/>
    <p:sldLayoutId id="2147485698" r:id="rId3"/>
    <p:sldLayoutId id="2147485699" r:id="rId4"/>
    <p:sldLayoutId id="2147485700" r:id="rId5"/>
    <p:sldLayoutId id="2147485701" r:id="rId6"/>
    <p:sldLayoutId id="2147485702" r:id="rId7"/>
    <p:sldLayoutId id="2147485703" r:id="rId8"/>
    <p:sldLayoutId id="2147485704" r:id="rId9"/>
    <p:sldLayoutId id="2147485705" r:id="rId10"/>
    <p:sldLayoutId id="2147485706" r:id="rId11"/>
    <p:sldLayoutId id="2147485707" r:id="rId12"/>
    <p:sldLayoutId id="2147485708" r:id="rId13"/>
    <p:sldLayoutId id="2147485709" r:id="rId14"/>
    <p:sldLayoutId id="2147485710" r:id="rId1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400" b="1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974725" indent="-403225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000"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2pPr>
      <a:lvl3pPr marL="1431925" indent="-3429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39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457200" y="6477000"/>
            <a:ext cx="2057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800">
                <a:solidFill>
                  <a:srgbClr val="FFFFFF"/>
                </a:solidFill>
              </a:rPr>
              <a:t>© NVIDIA Corporation 2007</a:t>
            </a:r>
          </a:p>
        </p:txBody>
      </p:sp>
    </p:spTree>
    <p:extLst>
      <p:ext uri="{BB962C8B-B14F-4D97-AF65-F5344CB8AC3E}">
        <p14:creationId xmlns:p14="http://schemas.microsoft.com/office/powerpoint/2010/main" val="4095929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712" r:id="rId1"/>
    <p:sldLayoutId id="2147485713" r:id="rId2"/>
    <p:sldLayoutId id="2147485714" r:id="rId3"/>
    <p:sldLayoutId id="2147485715" r:id="rId4"/>
    <p:sldLayoutId id="2147485716" r:id="rId5"/>
    <p:sldLayoutId id="2147485717" r:id="rId6"/>
    <p:sldLayoutId id="2147485718" r:id="rId7"/>
    <p:sldLayoutId id="2147485719" r:id="rId8"/>
    <p:sldLayoutId id="2147485720" r:id="rId9"/>
    <p:sldLayoutId id="2147485721" r:id="rId10"/>
    <p:sldLayoutId id="2147485722" r:id="rId11"/>
    <p:sldLayoutId id="2147485723" r:id="rId12"/>
    <p:sldLayoutId id="2147485724" r:id="rId13"/>
    <p:sldLayoutId id="2147485725" r:id="rId14"/>
    <p:sldLayoutId id="2147485726" r:id="rId1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73B900"/>
          </a:solidFill>
          <a:latin typeface="Arial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400" b="1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974725" indent="-403225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sz="2000"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2pPr>
      <a:lvl3pPr marL="1431925" indent="-342900" algn="l" rtl="0" eaLnBrk="0" fontAlgn="base" hangingPunct="0">
        <a:spcBef>
          <a:spcPct val="20000"/>
        </a:spcBef>
        <a:spcAft>
          <a:spcPct val="0"/>
        </a:spcAft>
        <a:buSzPct val="180000"/>
        <a:buBlip>
          <a:blip r:embed="rId18"/>
        </a:buBlip>
        <a:defRPr b="1">
          <a:solidFill>
            <a:schemeClr val="tx1"/>
          </a:solidFill>
          <a:latin typeface="+mn-lt"/>
          <a:ea typeface="ＭＳ Ｐゴシック" pitchFamily="-110" charset="-128"/>
          <a:cs typeface="ＭＳ Ｐゴシック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10" charset="-128"/>
          <a:cs typeface="ＭＳ Ｐゴシック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fari.ethz.ch/digitaltechnik/spring2020/doku.php?id=schedu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Preparing for the Final Exam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July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46263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66713" y="1143000"/>
            <a:ext cx="8428037" cy="2209800"/>
          </a:xfrm>
        </p:spPr>
        <p:txBody>
          <a:bodyPr anchor="ctr"/>
          <a:lstStyle/>
          <a:p>
            <a:pPr algn="ctr" eaLnBrk="1" hangingPunct="1"/>
            <a:r>
              <a:rPr lang="en-US" dirty="0">
                <a:latin typeface="Garamond" charset="0"/>
              </a:rPr>
              <a:t>Final Exam</a:t>
            </a:r>
            <a:br>
              <a:rPr lang="en-US" dirty="0">
                <a:latin typeface="Garamond" charset="0"/>
              </a:rPr>
            </a:br>
            <a:r>
              <a:rPr lang="en-US" dirty="0">
                <a:latin typeface="Garamond" charset="0"/>
              </a:rPr>
              <a:t>August 21, 2020, 3pm</a:t>
            </a:r>
            <a:br>
              <a:rPr lang="en-US" dirty="0">
                <a:latin typeface="Garamond" charset="0"/>
              </a:rPr>
            </a:br>
            <a:r>
              <a:rPr lang="en-US" dirty="0">
                <a:latin typeface="Garamond" charset="0"/>
              </a:rPr>
              <a:t>HIL F15, F41 &amp; F61</a:t>
            </a:r>
          </a:p>
        </p:txBody>
      </p:sp>
      <p:sp>
        <p:nvSpPr>
          <p:cNvPr id="4608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endParaRPr lang="en-US" i="1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00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95C0CC3D-591B-1342-826E-8D18C551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Preparing for the Final Exam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CE5-A2A5-7F49-A628-B81AF722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Autofit/>
          </a:bodyPr>
          <a:lstStyle/>
          <a:p>
            <a:r>
              <a:rPr lang="en-US" sz="2000" dirty="0"/>
              <a:t>1. Study to </a:t>
            </a:r>
            <a:r>
              <a:rPr lang="en-US" sz="2000" dirty="0">
                <a:solidFill>
                  <a:srgbClr val="0432FF"/>
                </a:solidFill>
              </a:rPr>
              <a:t>understand the material and concepts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00B050"/>
                </a:solidFill>
              </a:rPr>
              <a:t>Understanding is the most important thing we will test for</a:t>
            </a:r>
          </a:p>
          <a:p>
            <a:endParaRPr lang="en-US" sz="2000" dirty="0"/>
          </a:p>
          <a:p>
            <a:r>
              <a:rPr lang="en-US" sz="2000" dirty="0"/>
              <a:t>2. Do the </a:t>
            </a:r>
            <a:r>
              <a:rPr lang="en-US" sz="2000" dirty="0">
                <a:solidFill>
                  <a:srgbClr val="FF0000"/>
                </a:solidFill>
              </a:rPr>
              <a:t>optional </a:t>
            </a:r>
            <a:r>
              <a:rPr lang="en-US" sz="2000" dirty="0" err="1">
                <a:solidFill>
                  <a:srgbClr val="FF0000"/>
                </a:solidFill>
              </a:rPr>
              <a:t>homeworks</a:t>
            </a:r>
            <a:r>
              <a:rPr lang="en-US" sz="2000" dirty="0"/>
              <a:t> and understand them</a:t>
            </a:r>
          </a:p>
          <a:p>
            <a:endParaRPr lang="en-US" sz="2000" dirty="0"/>
          </a:p>
          <a:p>
            <a:r>
              <a:rPr lang="en-US" sz="2000" dirty="0"/>
              <a:t>3. Some questions on the exam will have similarity to optional </a:t>
            </a:r>
            <a:r>
              <a:rPr lang="en-US" sz="2000" dirty="0" err="1"/>
              <a:t>homeworks</a:t>
            </a:r>
            <a:r>
              <a:rPr lang="en-US" sz="2000" dirty="0"/>
              <a:t> and past exams. However, </a:t>
            </a:r>
            <a:r>
              <a:rPr lang="en-US" sz="2000" dirty="0">
                <a:solidFill>
                  <a:srgbClr val="FF0000"/>
                </a:solidFill>
              </a:rPr>
              <a:t>some questions on the exam will be different from those in the past exams and </a:t>
            </a:r>
            <a:r>
              <a:rPr lang="en-US" sz="2000" dirty="0" err="1">
                <a:solidFill>
                  <a:srgbClr val="FF0000"/>
                </a:solidFill>
              </a:rPr>
              <a:t>homeworks</a:t>
            </a:r>
            <a:r>
              <a:rPr lang="en-US" sz="2000" dirty="0"/>
              <a:t>. Regardless, the questions will be designed to test your understanding of the material and the ability to think using that understanding</a:t>
            </a:r>
          </a:p>
          <a:p>
            <a:endParaRPr lang="en-US" sz="2000" dirty="0"/>
          </a:p>
          <a:p>
            <a:r>
              <a:rPr lang="en-US" sz="2000" dirty="0"/>
              <a:t>4. You can go over the lectures again to reinforce your understanding of the material. We would recommend this. As you know, </a:t>
            </a:r>
            <a:r>
              <a:rPr lang="en-US" sz="2000" dirty="0">
                <a:solidFill>
                  <a:srgbClr val="0432FF"/>
                </a:solidFill>
              </a:rPr>
              <a:t>all lecture videos are available </a:t>
            </a:r>
            <a:r>
              <a:rPr lang="en-US" sz="2000" dirty="0"/>
              <a:t>from the course website:</a:t>
            </a:r>
          </a:p>
          <a:p>
            <a:pPr lvl="1"/>
            <a:r>
              <a:rPr lang="en-US" sz="1800" dirty="0">
                <a:hlinkClick r:id="rId3"/>
              </a:rPr>
              <a:t>https://safari.ethz.ch/digitaltechnik/spring2020/doku.php?id=schedule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EB4E0C34-D4D1-E84D-9A02-603D13F2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4BA167-49DC-E246-815C-49F75FD82F5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26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95C0CC3D-591B-1342-826E-8D18C551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Preparing for the Final Exam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75CE5-A2A5-7F49-A628-B81AF722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5. </a:t>
            </a:r>
            <a:r>
              <a:rPr lang="en-US" sz="2200" dirty="0">
                <a:solidFill>
                  <a:srgbClr val="FF0000"/>
                </a:solidFill>
              </a:rPr>
              <a:t>All material </a:t>
            </a:r>
            <a:r>
              <a:rPr lang="en-US" sz="2200" dirty="0"/>
              <a:t>we covered in the lectures and the labs </a:t>
            </a:r>
            <a:r>
              <a:rPr lang="en-US" sz="2200" dirty="0">
                <a:solidFill>
                  <a:srgbClr val="FF0000"/>
                </a:solidFill>
              </a:rPr>
              <a:t>can be part of the exam</a:t>
            </a:r>
          </a:p>
          <a:p>
            <a:endParaRPr lang="en-US" sz="2200" dirty="0"/>
          </a:p>
          <a:p>
            <a:r>
              <a:rPr lang="en-US" sz="2200" dirty="0"/>
              <a:t>6. We have made past </a:t>
            </a:r>
            <a:r>
              <a:rPr lang="en-US" sz="2200" dirty="0">
                <a:solidFill>
                  <a:srgbClr val="0432FF"/>
                </a:solidFill>
              </a:rPr>
              <a:t>exams and their solutions available</a:t>
            </a:r>
            <a:r>
              <a:rPr lang="en-US" sz="2200" dirty="0"/>
              <a:t> online on the course webpage</a:t>
            </a:r>
          </a:p>
          <a:p>
            <a:endParaRPr lang="en-US" sz="2200" dirty="0"/>
          </a:p>
          <a:p>
            <a:r>
              <a:rPr lang="en-US" sz="2200" dirty="0"/>
              <a:t>7. You </a:t>
            </a:r>
            <a:r>
              <a:rPr lang="en-US" sz="2200" dirty="0">
                <a:solidFill>
                  <a:srgbClr val="00B050"/>
                </a:solidFill>
              </a:rPr>
              <a:t>can opt for a German version </a:t>
            </a:r>
            <a:r>
              <a:rPr lang="en-US" sz="2200" dirty="0"/>
              <a:t>of the exam. We do not recommend it, given that all contents of the course are taught in English</a:t>
            </a:r>
          </a:p>
          <a:p>
            <a:pPr lvl="1"/>
            <a:r>
              <a:rPr lang="en-US" dirty="0"/>
              <a:t>We will make an announcement about this in Moodle</a:t>
            </a:r>
          </a:p>
          <a:p>
            <a:endParaRPr lang="en-US" sz="2200" dirty="0"/>
          </a:p>
          <a:p>
            <a:r>
              <a:rPr lang="en-US" sz="2200" dirty="0"/>
              <a:t>8. We will provide a detailed </a:t>
            </a:r>
            <a:r>
              <a:rPr lang="en-US" sz="2200" dirty="0">
                <a:solidFill>
                  <a:srgbClr val="00B050"/>
                </a:solidFill>
              </a:rPr>
              <a:t>plan for the exam logistics</a:t>
            </a:r>
            <a:r>
              <a:rPr lang="en-US" sz="2200" dirty="0"/>
              <a:t> (e.g., where you should sit)</a:t>
            </a:r>
          </a:p>
          <a:p>
            <a:pPr lvl="1"/>
            <a:r>
              <a:rPr lang="en-US" sz="2000" dirty="0"/>
              <a:t>We will keep you posted via Moodle</a:t>
            </a:r>
          </a:p>
          <a:p>
            <a:pPr lvl="1"/>
            <a:endParaRPr lang="en-US" sz="2000" dirty="0"/>
          </a:p>
          <a:p>
            <a:r>
              <a:rPr lang="en-US" sz="2200" dirty="0"/>
              <a:t>9. As soon as the exam starts, </a:t>
            </a:r>
            <a:r>
              <a:rPr lang="en-US" sz="2200" dirty="0">
                <a:solidFill>
                  <a:srgbClr val="0432FF"/>
                </a:solidFill>
              </a:rPr>
              <a:t>read carefully the instructions in the first page</a:t>
            </a:r>
            <a:r>
              <a:rPr lang="en-US" sz="2200" dirty="0"/>
              <a:t> of the exam paper</a:t>
            </a:r>
            <a:endParaRPr lang="en-US" sz="2200" dirty="0">
              <a:solidFill>
                <a:srgbClr val="00B050"/>
              </a:solidFill>
            </a:endParaRPr>
          </a:p>
          <a:p>
            <a:endParaRPr lang="en-US" sz="2200" dirty="0"/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EB4E0C34-D4D1-E84D-9A02-603D13F2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4BA167-49DC-E246-815C-49F75FD82F5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8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95C0CC3D-591B-1342-826E-8D18C551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Final Exam Spring 2019</a:t>
            </a: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EB4E0C34-D4D1-E84D-9A02-603D13F2A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4BA167-49DC-E246-815C-49F75FD82F5F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FE6A7-4C88-A94D-B826-2BE0126A1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48" y="914400"/>
            <a:ext cx="4175705" cy="5909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2A9DB-B250-8D45-997F-CBDAB3119009}"/>
              </a:ext>
            </a:extLst>
          </p:cNvPr>
          <p:cNvSpPr txBox="1"/>
          <p:nvPr/>
        </p:nvSpPr>
        <p:spPr>
          <a:xfrm>
            <a:off x="152400" y="6486055"/>
            <a:ext cx="6234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https://</a:t>
            </a:r>
            <a:r>
              <a:rPr lang="en-US" sz="1600" dirty="0" err="1">
                <a:solidFill>
                  <a:schemeClr val="accent1"/>
                </a:solidFill>
              </a:rPr>
              <a:t>safari.ethz.ch</a:t>
            </a:r>
            <a:r>
              <a:rPr lang="en-US" sz="1600" dirty="0">
                <a:solidFill>
                  <a:schemeClr val="accent1"/>
                </a:solidFill>
              </a:rPr>
              <a:t>/</a:t>
            </a:r>
            <a:r>
              <a:rPr lang="en-US" sz="1600" dirty="0" err="1">
                <a:solidFill>
                  <a:schemeClr val="accent1"/>
                </a:solidFill>
              </a:rPr>
              <a:t>digitaltechnik</a:t>
            </a:r>
            <a:r>
              <a:rPr lang="en-US" sz="1600" dirty="0">
                <a:solidFill>
                  <a:schemeClr val="accent1"/>
                </a:solidFill>
              </a:rPr>
              <a:t>/spring2020/</a:t>
            </a:r>
            <a:r>
              <a:rPr lang="en-US" sz="1600" dirty="0" err="1">
                <a:solidFill>
                  <a:schemeClr val="accent1"/>
                </a:solidFill>
              </a:rPr>
              <a:t>doku.php?id</a:t>
            </a:r>
            <a:r>
              <a:rPr lang="en-US" sz="1600" dirty="0">
                <a:solidFill>
                  <a:schemeClr val="accent1"/>
                </a:solidFill>
              </a:rPr>
              <a:t>=exams</a:t>
            </a:r>
          </a:p>
        </p:txBody>
      </p:sp>
    </p:spTree>
    <p:extLst>
      <p:ext uri="{BB962C8B-B14F-4D97-AF65-F5344CB8AC3E}">
        <p14:creationId xmlns:p14="http://schemas.microsoft.com/office/powerpoint/2010/main" val="9815495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">
            <a:extLst>
              <a:ext uri="{FF2B5EF4-FFF2-40B4-BE49-F238E27FC236}">
                <a16:creationId xmlns:a16="http://schemas.microsoft.com/office/drawing/2014/main" id="{449D8DDE-B114-874A-8B5A-CE4E2F84BF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717550"/>
            <a:ext cx="8686800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3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Preparing for the Final Exam</a:t>
            </a:r>
          </a:p>
        </p:txBody>
      </p:sp>
      <p:sp>
        <p:nvSpPr>
          <p:cNvPr id="22530" name="Rectangle 5">
            <a:extLst>
              <a:ext uri="{FF2B5EF4-FFF2-40B4-BE49-F238E27FC236}">
                <a16:creationId xmlns:a16="http://schemas.microsoft.com/office/drawing/2014/main" id="{435E454D-D444-0541-B91A-9C35CDC08D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2020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22 July 2020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969226"/>
      </p:ext>
    </p:extLst>
  </p:cSld>
  <p:clrMapOvr>
    <a:masterClrMapping/>
  </p:clrMapOvr>
  <p:transition/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PT_Template_Corp_4x3_rev1">
  <a:themeElements>
    <a:clrScheme name="1_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1_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PT_Template_Corp_4x3_rev1">
  <a:themeElements>
    <a:clrScheme name="1_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1_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PT_Template_Corp_4x3_rev1">
  <a:themeElements>
    <a:clrScheme name="1_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1_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PPT_Template_Corp_4x3_rev1">
  <a:themeElements>
    <a:clrScheme name="1_PPT_Template_Corp_4x3_rev1 1">
      <a:dk1>
        <a:srgbClr val="808080"/>
      </a:dk1>
      <a:lt1>
        <a:srgbClr val="FFFFFF"/>
      </a:lt1>
      <a:dk2>
        <a:srgbClr val="000000"/>
      </a:dk2>
      <a:lt2>
        <a:srgbClr val="B9E700"/>
      </a:lt2>
      <a:accent1>
        <a:srgbClr val="33CCCC"/>
      </a:accent1>
      <a:accent2>
        <a:srgbClr val="FF9933"/>
      </a:accent2>
      <a:accent3>
        <a:srgbClr val="AAAAAA"/>
      </a:accent3>
      <a:accent4>
        <a:srgbClr val="DADADA"/>
      </a:accent4>
      <a:accent5>
        <a:srgbClr val="ADE2E2"/>
      </a:accent5>
      <a:accent6>
        <a:srgbClr val="E78A2D"/>
      </a:accent6>
      <a:hlink>
        <a:srgbClr val="99CCFF"/>
      </a:hlink>
      <a:folHlink>
        <a:srgbClr val="0000FF"/>
      </a:folHlink>
    </a:clrScheme>
    <a:fontScheme name="1_PPT_Template_Corp_4x3_re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180000"/>
          <a:buFontTx/>
          <a:buBlip>
            <a:blip xmlns:r="http://schemas.openxmlformats.org/officeDocument/2006/relationships" r:embed="rId1"/>
          </a:buBlip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_Template_Corp_4x3_rev1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29850</TotalTime>
  <Words>337</Words>
  <Application>Microsoft Macintosh PowerPoint</Application>
  <PresentationFormat>On-screen Show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ＭＳ Ｐゴシック</vt:lpstr>
      <vt:lpstr>Arial</vt:lpstr>
      <vt:lpstr>Calibri</vt:lpstr>
      <vt:lpstr>Garamond</vt:lpstr>
      <vt:lpstr>Tahoma</vt:lpstr>
      <vt:lpstr>Wingdings</vt:lpstr>
      <vt:lpstr>Edge</vt:lpstr>
      <vt:lpstr>1_Edge</vt:lpstr>
      <vt:lpstr>3_Edge</vt:lpstr>
      <vt:lpstr>5_Edge</vt:lpstr>
      <vt:lpstr>63_Edge</vt:lpstr>
      <vt:lpstr>1_PPT_Template_Corp_4x3_rev1</vt:lpstr>
      <vt:lpstr>2_PPT_Template_Corp_4x3_rev1</vt:lpstr>
      <vt:lpstr>3_PPT_Template_Corp_4x3_rev1</vt:lpstr>
      <vt:lpstr>4_PPT_Template_Corp_4x3_rev1</vt:lpstr>
      <vt:lpstr>13_Edge</vt:lpstr>
      <vt:lpstr> Digital Design &amp; Computer Arch.  Preparing for the Final Exam</vt:lpstr>
      <vt:lpstr>Final Exam August 21, 2020, 3pm HIL F15, F41 &amp; F61</vt:lpstr>
      <vt:lpstr>Preparing for the Final Exam (I)</vt:lpstr>
      <vt:lpstr>Preparing for the Final Exam (II)</vt:lpstr>
      <vt:lpstr>Final Exam Spring 2019</vt:lpstr>
      <vt:lpstr> Digital Design &amp; Computer Arch.  Preparing for the Final Exam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Microsoft Office User</cp:lastModifiedBy>
  <cp:revision>908</cp:revision>
  <cp:lastPrinted>2012-02-06T05:16:11Z</cp:lastPrinted>
  <dcterms:created xsi:type="dcterms:W3CDTF">2010-09-08T00:51:32Z</dcterms:created>
  <dcterms:modified xsi:type="dcterms:W3CDTF">2020-07-19T15:51:45Z</dcterms:modified>
</cp:coreProperties>
</file>