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753" r:id="rId2"/>
  </p:sldMasterIdLst>
  <p:notesMasterIdLst>
    <p:notesMasterId r:id="rId53"/>
  </p:notesMasterIdLst>
  <p:handoutMasterIdLst>
    <p:handoutMasterId r:id="rId54"/>
  </p:handoutMasterIdLst>
  <p:sldIdLst>
    <p:sldId id="5149" r:id="rId3"/>
    <p:sldId id="5226" r:id="rId4"/>
    <p:sldId id="5227" r:id="rId5"/>
    <p:sldId id="5228" r:id="rId6"/>
    <p:sldId id="1348" r:id="rId7"/>
    <p:sldId id="1349" r:id="rId8"/>
    <p:sldId id="1367" r:id="rId9"/>
    <p:sldId id="1278" r:id="rId10"/>
    <p:sldId id="1279" r:id="rId11"/>
    <p:sldId id="1283" r:id="rId12"/>
    <p:sldId id="1284" r:id="rId13"/>
    <p:sldId id="1285" r:id="rId14"/>
    <p:sldId id="1286" r:id="rId15"/>
    <p:sldId id="1282" r:id="rId16"/>
    <p:sldId id="1287" r:id="rId17"/>
    <p:sldId id="1289" r:id="rId18"/>
    <p:sldId id="1356" r:id="rId19"/>
    <p:sldId id="1215" r:id="rId20"/>
    <p:sldId id="1293" r:id="rId21"/>
    <p:sldId id="1299" r:id="rId22"/>
    <p:sldId id="1297" r:id="rId23"/>
    <p:sldId id="1298" r:id="rId24"/>
    <p:sldId id="1295" r:id="rId25"/>
    <p:sldId id="1296" r:id="rId26"/>
    <p:sldId id="1300" r:id="rId27"/>
    <p:sldId id="1301" r:id="rId28"/>
    <p:sldId id="1357" r:id="rId29"/>
    <p:sldId id="1302" r:id="rId30"/>
    <p:sldId id="1305" r:id="rId31"/>
    <p:sldId id="1306" r:id="rId32"/>
    <p:sldId id="1307" r:id="rId33"/>
    <p:sldId id="1308" r:id="rId34"/>
    <p:sldId id="1310" r:id="rId35"/>
    <p:sldId id="1311" r:id="rId36"/>
    <p:sldId id="1312" r:id="rId37"/>
    <p:sldId id="1326" r:id="rId38"/>
    <p:sldId id="1313" r:id="rId39"/>
    <p:sldId id="1315" r:id="rId40"/>
    <p:sldId id="1316" r:id="rId41"/>
    <p:sldId id="1317" r:id="rId42"/>
    <p:sldId id="1318" r:id="rId43"/>
    <p:sldId id="1358" r:id="rId44"/>
    <p:sldId id="1320" r:id="rId45"/>
    <p:sldId id="1327" r:id="rId46"/>
    <p:sldId id="1322" r:id="rId47"/>
    <p:sldId id="1328" r:id="rId48"/>
    <p:sldId id="1321" r:id="rId49"/>
    <p:sldId id="1323" r:id="rId50"/>
    <p:sldId id="1384" r:id="rId51"/>
    <p:sldId id="5229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9"/>
    <p:restoredTop sz="95588"/>
  </p:normalViewPr>
  <p:slideViewPr>
    <p:cSldViewPr>
      <p:cViewPr varScale="1">
        <p:scale>
          <a:sx n="127" d="100"/>
          <a:sy n="127" d="100"/>
        </p:scale>
        <p:origin x="17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E93157-D010-EA42-A9DD-376A360D4B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0F647-7511-EC4B-8246-DE6F7552D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DA5540E-A6B1-4B4D-90F3-E6BFB4772674}" type="datetimeFigureOut">
              <a:rPr lang="en-US"/>
              <a:pPr>
                <a:defRPr/>
              </a:pPr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EB641-E7E9-9649-8591-9D19FC402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5F341-661C-E144-8CF8-80334F4451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8B76E40-B289-A741-8B45-4F761E9C9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E61CF-86FB-944F-BE76-F129254A2A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32672-387D-AE47-B5A9-35FFF81446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119023F-720A-F948-A4E2-B866FE30A5D4}" type="datetime1">
              <a:rPr lang="en-US" altLang="en-US"/>
              <a:pPr>
                <a:defRPr/>
              </a:pPr>
              <a:t>3/22/20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70ABFD8-CDA1-1F4D-B58C-F4472F4FE8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562C1BA-4C2D-3149-94E9-1CCA08EB6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A922-5E0E-CE40-9692-7751C0926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55829-20DB-2545-B92B-214E14271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BBAC4FB-C815-D342-A808-AFFB7E0ED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8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DBD5DC98-A0E9-C742-9F0B-B780731364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71B936A-306F-8B46-A329-9F7DE887E3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50947411-90D1-C24D-92D4-B4082E071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5162C0-B889-1D4E-8217-2AB1FCCF9425}" type="slidenum">
              <a:rPr lang="en-US" altLang="en-US" smtClean="0">
                <a:latin typeface="Calibri" panose="020F0502020204030204" pitchFamily="34" charset="0"/>
              </a:rPr>
              <a:pPr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1984D23-DB9B-2D41-8CD1-767AD4AEA3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6CC10D7-08D1-634A-BD47-C12DB08A6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In LC-3 we would need to calculate 2’s complement of d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AABB621-3E16-3D44-AB2B-699DBCF9A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E747CC-7D27-304E-B25B-089143984731}" type="slidenum">
              <a:rPr lang="en-US" altLang="en-US" smtClean="0">
                <a:latin typeface="Calibri" panose="020F0502020204030204" pitchFamily="34" charset="0"/>
              </a:rPr>
              <a:pPr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C50C3DF8-98FA-6B4C-8057-D4FD35E183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1A69E1A9-FB47-A149-A8F1-15CECF1648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immediate is 2’s complement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707B675-0916-FD43-8CAB-3D367E026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5DC466-0BC6-0D49-8248-23D2CA95CC04}" type="slidenum">
              <a:rPr lang="en-US" altLang="en-US" smtClean="0">
                <a:latin typeface="Calibri" panose="020F0502020204030204" pitchFamily="34" charset="0"/>
              </a:rPr>
              <a:pPr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8C0D0CF9-A3E8-084E-994E-F20352FF8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421C5036-26FE-BC48-BC81-0802EF51E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x86-64 addressing modes: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movl $1, 0x604892         # direct (address is constant value)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movl $1, (%rax)           # indirect (address is in register %rax)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movl $1, -24(%rbp)        # indirect with displacement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                         (address = base %rbp + displacement -24)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movl $1, 8(%rsp, %rdi, 4) # indirect with displacement and scaled-index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                         (address = base %rsp + displ 8 + index %rdi * scale 4)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movl $1, (%rax, %rcx, 8) # (special case scaled-index, displ assumed 0)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movl $1, 0x8(, %rdx, 4)  # (special case scaled-index, base assumed 0)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movl $1, 0x4(%rax, %rcx) # (special case scaled-index, scale assumed 1)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641B64D-4674-2146-8625-0A7562F64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3BB6A6-B931-5E43-8E03-B99239378DF6}" type="slidenum">
              <a:rPr lang="en-US" altLang="en-US" smtClean="0">
                <a:latin typeface="Calibri" panose="020F0502020204030204" pitchFamily="34" charset="0"/>
              </a:rPr>
              <a:pPr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93B78AD4-B05E-B24B-9DB0-E3A7F987BA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24AB859C-5593-F240-A585-96FFFC486C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27E70B6-6787-174B-A97F-E313A9889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1076ED-271C-1C4F-BC10-FCFEB6404EC7}" type="slidenum">
              <a:rPr lang="en-US" altLang="en-US" smtClean="0">
                <a:latin typeface="Calibri" panose="020F0502020204030204" pitchFamily="34" charset="0"/>
              </a:rPr>
              <a:pPr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32CE80BC-F66F-B344-A092-EC1BBD424B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DDB1B094-91EA-4742-BB7C-C2963E867C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C44C5E98-803A-9948-B341-4B0C64622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ECD864-C921-6245-833E-5C84AAD2AB73}" type="slidenum">
              <a:rPr lang="en-US" altLang="en-US" smtClean="0">
                <a:latin typeface="Calibri" panose="020F0502020204030204" pitchFamily="34" charset="0"/>
              </a:rPr>
              <a:pPr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0B301FC-E145-9B42-BFCC-E105308045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70C7E27B-9116-5347-A8D7-A6A274B26B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C66C459-73A8-1E4E-AFC0-C5D57CD7A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60EE4C-E444-CB47-AA3B-BEFB596ADB51}" type="slidenum">
              <a:rPr lang="en-US" altLang="en-US" smtClean="0">
                <a:latin typeface="Calibri" panose="020F0502020204030204" pitchFamily="34" charset="0"/>
              </a:rPr>
              <a:pPr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B49A7D7-FABE-CF41-A416-2435D21F28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6CFE5ABC-3793-4647-964D-CD117DF6E2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8D4B68D-14DE-1442-89E1-CBF2773FE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4A42A0-7704-2F49-96E7-A31A76CF20AC}" type="slidenum">
              <a:rPr lang="en-US" altLang="en-US" smtClean="0">
                <a:latin typeface="Calibri" panose="020F0502020204030204" pitchFamily="34" charset="0"/>
              </a:rPr>
              <a:pPr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D8C5FBBC-02B1-7B4B-BC15-4851CD2A6F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262CAFB-7D18-094F-BC10-EAD6813F51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5A4EFCC4-9189-384E-B1E5-C59A5BDC6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D2FDAD-547C-FF4F-A414-D0E4E56B55DF}" type="slidenum">
              <a:rPr lang="en-US" altLang="en-US" smtClean="0">
                <a:latin typeface="Calibri" panose="020F0502020204030204" pitchFamily="34" charset="0"/>
              </a:rPr>
              <a:pPr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2CC8807A-4AF0-BD46-9F38-A0C8685B2A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D016212D-379A-634A-B092-B15E6A069E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Errata in Figure 5.8 in DR and BaseR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11767A8-4BF7-F74C-AF37-449ACDAB6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58994E-E93B-B04E-8CD0-3F659D49297C}" type="slidenum">
              <a:rPr lang="en-US" altLang="en-US" smtClean="0">
                <a:latin typeface="Calibri" panose="020F0502020204030204" pitchFamily="34" charset="0"/>
              </a:rPr>
              <a:pPr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A667A94-AA89-1E4A-865A-B96EA718B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59259BA-913D-8A46-BBC1-DEA443EA3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x86-64: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* Memory organization: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- Address space: up to 2^48.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- Addressability: up to 48 bits. The actual length of the address is 64 bits, but bits 48 to 63 are sign extended.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* Register set: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16 GPR, including RBP (stack base pointer) and RSP (stack pointer).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+ floating point, multimedia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9B8E9AF-D666-FE42-B2E7-8866C21BF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B8EDAF-B2B1-1D48-9996-F692261078D0}" type="slidenum">
              <a:rPr lang="en-US" altLang="en-US" smtClean="0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93EEAE88-2A8D-7B43-A354-1C9BD2BC85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73102FF8-0C45-6F41-B80E-9A06D254E9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591AB706-0665-D042-ADF7-242564248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8800B-3AD8-784D-A384-4618F7B71511}" type="slidenum">
              <a:rPr lang="en-US" altLang="en-US" smtClean="0">
                <a:latin typeface="Calibri" panose="020F0502020204030204" pitchFamily="34" charset="0"/>
              </a:rPr>
              <a:pPr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2AC28D82-6AE7-E74E-82E1-30AFDB529A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09F5640F-5624-9E4E-9533-0BF291B762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B61C8E2B-75DF-C54E-BF8C-650392468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9739C3-8009-2C49-8032-38812C32DDD3}" type="slidenum">
              <a:rPr lang="en-US" altLang="en-US" smtClean="0">
                <a:latin typeface="Calibri" panose="020F0502020204030204" pitchFamily="34" charset="0"/>
              </a:rPr>
              <a:pPr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872A9471-5C52-F941-A81F-88D448BB7B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883CEF18-574F-1B40-98FF-18633C16E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8C9ECEB3-9C9A-1E47-8205-95EB0AA44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68CC4E-9A40-764A-B184-319801A09B8C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7439A23C-6486-6844-AF02-B9BC84EA2D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3C560F14-84C6-B644-BF69-07F24A574A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Erratum in Figure 5.10 in x30F4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97219E1D-C82C-5048-8026-AA72E92D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2981F6-7823-6C4D-B08E-06C4B0DD3E8F}" type="slidenum">
              <a:rPr lang="en-US" altLang="en-US" smtClean="0">
                <a:latin typeface="Calibri" panose="020F0502020204030204" pitchFamily="34" charset="0"/>
              </a:rPr>
              <a:pPr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EF4F4E3C-96FC-F747-B0D5-37F3655B64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C863D18D-4AA7-E64B-8BAD-9632CB7C1E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Optional example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BFB98CA4-D02C-B945-8C82-2A5AFF18B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545A74-1EDF-F949-9F3B-71B48C35160B}" type="slidenum">
              <a:rPr lang="en-US" altLang="en-US" smtClean="0">
                <a:latin typeface="Calibri" panose="020F0502020204030204" pitchFamily="34" charset="0"/>
              </a:rPr>
              <a:pPr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C976B22F-FA66-F948-ACD8-86B868C68B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F5C21FF1-8A3A-2847-B760-9BEB67D3C4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64932606-E04C-4349-80DC-99DA47070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3926CD-A27A-4E4E-9DCF-075B67ADD443}" type="slidenum">
              <a:rPr lang="en-US" altLang="en-US" smtClean="0">
                <a:latin typeface="Calibri" panose="020F0502020204030204" pitchFamily="34" charset="0"/>
              </a:rPr>
              <a:pPr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49437914-6318-BC49-82D3-9F398E05F0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68ED710C-D03E-394A-B6F7-4FC23EA4B6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B8DF281D-1094-7042-8297-89A205F92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6A7A40-9E24-0244-BEB9-505C20C60B2F}" type="slidenum">
              <a:rPr lang="en-US" altLang="en-US" smtClean="0">
                <a:latin typeface="Calibri" panose="020F0502020204030204" pitchFamily="34" charset="0"/>
              </a:rPr>
              <a:pPr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ECFD4CA-F4C2-C646-9F3A-D90C68F53C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4DCABB2-50FA-004B-A569-1C6D6E36A2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7F2070D8-BCFF-ED4A-87EF-27BF1E082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9B7350-1704-2249-B53D-490AC1927B95}" type="slidenum">
              <a:rPr lang="en-US" altLang="en-US" smtClean="0">
                <a:latin typeface="Calibri" panose="020F0502020204030204" pitchFamily="34" charset="0"/>
              </a:rPr>
              <a:pPr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BC10B64-871C-8741-B697-98C932E6DF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933C9953-BE0C-3742-AB44-FAE623F4CB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129A04DD-4C8C-0340-9435-7D0815A8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7EFD57-3150-7F4C-B87B-DC931A6E396B}" type="slidenum">
              <a:rPr lang="en-US" altLang="en-US" smtClean="0">
                <a:latin typeface="Calibri" panose="020F0502020204030204" pitchFamily="34" charset="0"/>
              </a:rPr>
              <a:pPr/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C0C9588F-D5A1-2D44-8100-5AC541834A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3C5C0553-D727-A54F-B105-918ABA6CD7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57FBDD72-25C5-A548-AAD5-769C89752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F07508-781D-9D4A-9CFC-CF451DFB7C1D}" type="slidenum">
              <a:rPr lang="en-US" altLang="en-US" smtClean="0">
                <a:latin typeface="Calibri" panose="020F0502020204030204" pitchFamily="34" charset="0"/>
              </a:rPr>
              <a:pPr/>
              <a:t>48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67F165F-BC07-874F-94CD-147ECFD267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F5005F3-803F-9048-8782-478BD8CF5D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D88C9E4-6327-FB45-B2D1-2F6BB81AF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66176A-A77B-E040-9FC4-4C914E26DC3B}" type="slidenum">
              <a:rPr lang="en-US" altLang="en-US" smtClean="0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164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AE92273-C5F7-FF41-BB44-2F70768837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4D1550C9-9B0A-2C46-A6B6-A9F6062130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9243876-9DED-4A45-A900-7A454DB47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7D65B1-C06E-BD42-9124-00A69367F3DA}" type="slidenum">
              <a:rPr lang="en-US" altLang="en-US" smtClean="0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F6EC2FF-BD65-7644-A268-70214A7E7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7C81819-D6EE-B94A-8E1F-A112F58A3B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Semantic level = how close are the instructions to the constructs of the program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E182AE0-180E-7448-80A3-FE021B857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84037A-2341-0446-A105-4DFFE6D561A3}" type="slidenum">
              <a:rPr lang="en-US" altLang="en-US" smtClean="0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806B5D43-3F89-064E-8F92-A8A1E8E91E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A7E1A2A2-FB52-DB48-B628-77471B0453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D0DF88-FC87-4542-95EB-4BD66BDBC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5EA32B-E7B1-EF43-A304-6A0B6924081D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3EB08580-9890-8F4A-ACB7-C38204F065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B8D346B-294F-CA44-935D-40A71554D7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CF2B2996-C81A-474D-95CB-5043836D0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43BF2A-FEF5-3B43-8664-F47D7826E65B}" type="slidenum">
              <a:rPr lang="en-US" altLang="en-US" smtClean="0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14DDA8BF-FC77-7646-9524-086060FF20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49C843E2-4BD7-774D-9193-3027F0A0C7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1350822-4400-B549-A73F-9EA10B91F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E7D913-1EF1-F241-A4E0-DA994DD614CA}" type="slidenum">
              <a:rPr lang="en-US" altLang="en-US" smtClean="0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A628E54-C3E7-B74E-BD73-A9E06B30C0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89CBEF88-B8C8-F945-BC5A-D61852FEEA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EAC3AF29-57A6-1545-B525-41E774037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817F5A-9BCD-934C-904F-04C20D55879B}" type="slidenum">
              <a:rPr lang="en-US" altLang="en-US" smtClean="0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C9E0269-3DD2-8641-99FC-F63E0769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3C9CBB6-40D4-AB46-BA61-8945A249C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3FAE48B-219B-044D-AC88-D480A8BB93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33F6E7-AAF2-5C47-8A93-F61B1C70B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90D671-9F9C-CE49-A324-81AF2F542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8D7AC8F-C269-8549-BF2F-84D3896DF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DB84BC5-D560-7742-9EE6-12A6C2A14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4147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5361765-7071-854D-B955-52708AFF56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4CD6D04-CE96-974D-96F9-AF15ED3D7C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54F01-36B0-DB45-B69C-8984E8E4F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602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06619FF-B14D-6B47-BCC5-DFBA6B6393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92FD348-1CB4-C34C-A16E-8041F2B187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8E8B3-6BBE-1C43-A7E1-4C84267EA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7523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5207694-AF5B-0E4B-A298-ED851B97C7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AE309F-F6DD-8249-BF7D-881062B0B2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B1F5-2D52-B748-8E37-A7B5E6040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46917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64DE93-AA8B-43DB-80E8-90D84C21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DC722D-6C17-40EA-93F1-C11F93A9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571157-599A-48CF-B33B-15D664195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EF67B4-941F-4736-A122-66E8AE1B4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5105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EBEC74-F2C6-4E33-B4B4-3463BC51B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40EF-F0E2-4E49-9455-7E266BCEB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2840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5E35761-913B-4F9F-B95F-062F4851F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C80198-94D1-4027-AFBC-3110C05B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CB90-D777-4C85-8197-A11CF1652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581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8E948F-ED37-4068-9F16-9E67505D15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CF2122A-87FD-420E-AE10-3DB1CD85C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AF50-49AA-4C46-84C3-9E6309E47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06890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F109693-0249-41A3-9F50-E65F98368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E7734D2-ACBB-46E0-A232-AD426BE91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0853-3375-497B-B7D1-7DED7CCC4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4072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B93F1F3-721C-44A8-BBDC-BABA43CC7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4026986-6952-48D0-93DE-0A5D45FCF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EF5C-C746-4084-8A0D-12DD977AB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12551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5BCD08E-B313-4295-A258-151D0B050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BB9CE3F-0359-403B-8352-6E11FDE57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830-CC28-4849-8159-ACD7D046E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852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E08ED71-EDFC-FC40-9184-BFE7991CFC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7802413-4E89-4C4A-BE9F-316480E2B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32F81-344C-404C-B56F-E896F46458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9664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3D42EDF-70BC-45DE-99FB-D1DC5BB4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70F3C65-A142-41EB-A3AE-008CC7050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AE56-10B6-4E9B-AF09-C36EF1DA3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58532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DD3EF48-208E-4BEB-914A-672A2E1164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00DE9B3-D11D-490F-B930-15FDED4C7D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1721-0AB3-4070-A572-4A260012E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4236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BFDE82C-F3F2-414E-B0D5-A9C5F332F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EC5C75-DEEC-466B-B4CA-433EA60AC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EB96-1D1F-4727-BA41-F8213483D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060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72EAE6A-AA7B-416A-B451-FE0859769D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C5A18F-2ACE-466C-9FD9-A13486B80C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0683-A928-4246-A266-8549E4F3D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0152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5177B8-2D3C-4F5A-A583-9F772A911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BEDB5B-5A04-486E-909C-E652550835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EA492-E4F7-4B19-BF34-75DD9D5F1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2038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3E650DF-CA70-6A4E-A37A-0FFDF6ACC2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E177CE-9538-A847-8B9A-B943E37F74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A7ED-4769-4E41-96D6-7E71F110F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8748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4679477-2C31-8645-B139-A1845892EB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0537057-7A2F-4945-A54C-58AE3AF6E7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01514-3212-3742-881A-D2D33DA88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3353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4D70867-A4B1-3C4F-BB6A-06B740E39F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C1B6DEBE-8513-9E46-B67B-DAF5A79404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F980F-C5B5-FD42-83B5-284D85F90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9189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5D2DDE00-8E01-AE4F-872D-F9F646F47F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F161499-BB9E-4740-93BA-8ABC67FA37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0048D-4E94-C04A-9834-B1AA4EFA9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3105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B5EF6CA4-F5CE-5143-B7B4-8E20F0CC2E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D6468994-A82A-F445-943A-0499799665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99F64-B321-974F-AAF7-D19D3C127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963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5B8ECCD-DE3A-2D4D-BED2-207460000A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4C9E72D-BBCE-2744-8F9F-58972A79C8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13D72-2A19-1648-99FE-7FACD2108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4909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FACD68-C04D-C34B-BF3E-FB683BAE1F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6E56D2D-4408-2743-9EE8-FA75C20F56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16809-3AE7-B146-9BD0-FC1A8A976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5576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03C1745E-209D-DA46-8D8D-0F7D67684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1ABA59A-0CFC-C247-84C0-732A03B5A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B27DE1A-995B-F84B-A209-905E088889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1C118F5D-ED4C-CD43-956D-D140C7239D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46CE19D8-6FCE-DE4A-9E0A-0D8F24E4C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EE721D00-CE11-6E45-B003-5554A7ED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FDE25323-DCEE-B442-BCEA-08BCB365C3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1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1792FE-B979-4B8F-8C52-F1BB9B0AD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4" r:id="rId1"/>
    <p:sldLayoutId id="2147484755" r:id="rId2"/>
    <p:sldLayoutId id="2147484756" r:id="rId3"/>
    <p:sldLayoutId id="2147484757" r:id="rId4"/>
    <p:sldLayoutId id="2147484758" r:id="rId5"/>
    <p:sldLayoutId id="2147484759" r:id="rId6"/>
    <p:sldLayoutId id="2147484760" r:id="rId7"/>
    <p:sldLayoutId id="2147484761" r:id="rId8"/>
    <p:sldLayoutId id="2147484762" r:id="rId9"/>
    <p:sldLayoutId id="2147484763" r:id="rId10"/>
    <p:sldLayoutId id="2147484764" r:id="rId11"/>
    <p:sldLayoutId id="214748476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-app2.let.ethz.ch/mod/assign/view.php?id=421558" TargetMode="External"/><Relationship Id="rId2" Type="http://schemas.openxmlformats.org/officeDocument/2006/relationships/hyperlink" Target="https://www.youtube.com/watch?v=kgiZlSOcGFM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afari.ethz.ch/digitaltechnik/spring2019/lib/exe/fetch.php?media=gordon_moore_1965_article.pdf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eople.inf.ethz.ch/omutlu/pub/staged-memory-scheduling_isca12.pdf" TargetMode="External"/><Relationship Id="rId3" Type="http://schemas.openxmlformats.org/officeDocument/2006/relationships/hyperlink" Target="https://safari.ethz.ch/digitaltechnik/spring2019/lib/exe/fetch.php?media=onur-digitaldesign-s19-how-to-do-the-paper-reviews.ppt" TargetMode="External"/><Relationship Id="rId7" Type="http://schemas.openxmlformats.org/officeDocument/2006/relationships/hyperlink" Target="https://safari.ethz.ch/digitaltechnik/spring2019/lib/exe/fetch.php?media=review-chapter-om-2.pdf" TargetMode="External"/><Relationship Id="rId2" Type="http://schemas.openxmlformats.org/officeDocument/2006/relationships/hyperlink" Target="https://safari.ethz.ch/digitaltechnik/spring2019/lib/exe/fetch.php?media=onur-digitaldesign-s19-how-to-do-the-paper-reviews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safari.ethz.ch/digitaltechnik/spring2019/lib/exe/fetch.php?media=review-chapter-om.pdf" TargetMode="External"/><Relationship Id="rId5" Type="http://schemas.openxmlformats.org/officeDocument/2006/relationships/hyperlink" Target="https://people.inf.ethz.ch/omutlu/pub/main-memory-scaling_springer15.pdf" TargetMode="External"/><Relationship Id="rId4" Type="http://schemas.openxmlformats.org/officeDocument/2006/relationships/hyperlink" Target="https://www.youtube.com/watch?v=tOL6FANAJ8c" TargetMode="External"/><Relationship Id="rId9" Type="http://schemas.openxmlformats.org/officeDocument/2006/relationships/hyperlink" Target="https://safari.ethz.ch/digitaltechnik/spring2019/lib/exe/fetch.php?media=review-sms.pdf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68580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1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10a: Instruction Set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20 March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41998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8B09BCE-9129-FD49-848B-EBA5D9421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Recall: Opcodes in LC-3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64DC936E-A07C-4F45-8446-15B5A88AB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F9F3E-0ED8-7A4D-9797-1793ECB34114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869F6A3F-BD2F-6744-93D0-955F4849F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12813"/>
            <a:ext cx="3600450" cy="5945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ounded Rectangle 2">
            <a:extLst>
              <a:ext uri="{FF2B5EF4-FFF2-40B4-BE49-F238E27FC236}">
                <a16:creationId xmlns:a16="http://schemas.microsoft.com/office/drawing/2014/main" id="{040720A2-157A-114B-A0E7-741B07B0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066800"/>
            <a:ext cx="990600" cy="541020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61D86ED-37AA-5442-8153-5E790FC39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Recall: Opcodes in LC-3b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F11F794-2840-D54F-95C8-9429C95E1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FB8E14-50E9-CE46-B24E-2760E717825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9460" name="Picture 9">
            <a:extLst>
              <a:ext uri="{FF2B5EF4-FFF2-40B4-BE49-F238E27FC236}">
                <a16:creationId xmlns:a16="http://schemas.microsoft.com/office/drawing/2014/main" id="{4D999DD4-09FE-5044-8136-AAEA46B16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914400"/>
            <a:ext cx="4044950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ounded Rectangle 2">
            <a:extLst>
              <a:ext uri="{FF2B5EF4-FFF2-40B4-BE49-F238E27FC236}">
                <a16:creationId xmlns:a16="http://schemas.microsoft.com/office/drawing/2014/main" id="{C20EFA7B-97F9-934B-B6CE-570B7230A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73325"/>
            <a:ext cx="3810000" cy="346075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Rounded Rectangle 2">
            <a:extLst>
              <a:ext uri="{FF2B5EF4-FFF2-40B4-BE49-F238E27FC236}">
                <a16:creationId xmlns:a16="http://schemas.microsoft.com/office/drawing/2014/main" id="{45C837DD-7242-CB4A-9691-D01A5C55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97525"/>
            <a:ext cx="3810000" cy="346075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Rounded Rectangle 2">
            <a:extLst>
              <a:ext uri="{FF2B5EF4-FFF2-40B4-BE49-F238E27FC236}">
                <a16:creationId xmlns:a16="http://schemas.microsoft.com/office/drawing/2014/main" id="{8CEFE4F6-E824-EA4C-8DAA-A24D50515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324600"/>
            <a:ext cx="3810000" cy="346075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B5B7FC0-F7DA-0946-9C64-1879178AE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Recall: Funct in MIPS R-Type Instructions (I)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03038FFE-4B81-6848-BC69-B52F212E3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16DBA5-2D96-E44A-BD4E-462B2EE84D64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0484" name="Picture 1">
            <a:extLst>
              <a:ext uri="{FF2B5EF4-FFF2-40B4-BE49-F238E27FC236}">
                <a16:creationId xmlns:a16="http://schemas.microsoft.com/office/drawing/2014/main" id="{2838F07E-3467-6E47-AC3E-939ABF0CF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9800"/>
            <a:ext cx="6232525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2">
            <a:extLst>
              <a:ext uri="{FF2B5EF4-FFF2-40B4-BE49-F238E27FC236}">
                <a16:creationId xmlns:a16="http://schemas.microsoft.com/office/drawing/2014/main" id="{29E5DEEC-561B-B040-BEA3-78F4E8214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6488113"/>
            <a:ext cx="516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Harris and Harris, Appendix B: MIPS Instructions</a:t>
            </a:r>
          </a:p>
        </p:txBody>
      </p:sp>
      <p:sp>
        <p:nvSpPr>
          <p:cNvPr id="20486" name="Rounded Rectangle 2">
            <a:extLst>
              <a:ext uri="{FF2B5EF4-FFF2-40B4-BE49-F238E27FC236}">
                <a16:creationId xmlns:a16="http://schemas.microsoft.com/office/drawing/2014/main" id="{071C0D43-8064-E849-9893-99B2D18F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1166813"/>
            <a:ext cx="958850" cy="5081587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8848DE-AAC3-F74D-8F68-2EBCF5517BA1}"/>
              </a:ext>
            </a:extLst>
          </p:cNvPr>
          <p:cNvSpPr/>
          <p:nvPr/>
        </p:nvSpPr>
        <p:spPr>
          <a:xfrm>
            <a:off x="249238" y="1143000"/>
            <a:ext cx="1960562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432FF"/>
                </a:solidFill>
              </a:rPr>
              <a:t>Opcode is 0</a:t>
            </a:r>
            <a:r>
              <a:rPr lang="en-US" sz="2000" dirty="0">
                <a:solidFill>
                  <a:schemeClr val="tx1"/>
                </a:solidFill>
              </a:rPr>
              <a:t> in MIPS R-Type instructions.</a:t>
            </a:r>
          </a:p>
          <a:p>
            <a:pPr algn="ctr">
              <a:defRPr/>
            </a:pPr>
            <a:r>
              <a:rPr lang="en-US" sz="2000" dirty="0" err="1">
                <a:solidFill>
                  <a:srgbClr val="00B050"/>
                </a:solidFill>
              </a:rPr>
              <a:t>Funct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defines the operation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707DB6D-4AB4-F149-A9B3-96F3A244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Recall: Funct in MIPS R-Type Instructions (II)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81F37170-FEA2-5F47-90EF-33BC12EC3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3C460-E5C3-E24F-8B5B-CDC84EE2740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2532" name="TextBox 2">
            <a:extLst>
              <a:ext uri="{FF2B5EF4-FFF2-40B4-BE49-F238E27FC236}">
                <a16:creationId xmlns:a16="http://schemas.microsoft.com/office/drawing/2014/main" id="{AED1EA8E-1B0A-F04D-8B50-87F3319F1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6488113"/>
            <a:ext cx="516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Harris and Harris, Appendix B: MIPS Instructions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FA854FFC-E995-2A42-95AD-AE3CC2EFF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057400"/>
            <a:ext cx="62357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ounded Rectangle 2">
            <a:extLst>
              <a:ext uri="{FF2B5EF4-FFF2-40B4-BE49-F238E27FC236}">
                <a16:creationId xmlns:a16="http://schemas.microsoft.com/office/drawing/2014/main" id="{69D147B0-E471-B545-84E2-8247E317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2295525"/>
            <a:ext cx="958850" cy="2733675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Content Placeholder 2">
            <a:extLst>
              <a:ext uri="{FF2B5EF4-FFF2-40B4-BE49-F238E27FC236}">
                <a16:creationId xmlns:a16="http://schemas.microsoft.com/office/drawing/2014/main" id="{F1ACA79D-B75D-8644-B984-E5F786751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Find the complete list of instructions in the appendix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FD6C290-21C1-BB44-A64D-918329D51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Data Types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FC317D59-5604-2543-AF1F-3E6232693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 ISA supports one or several data types</a:t>
            </a:r>
          </a:p>
          <a:p>
            <a:endParaRPr lang="en-US" altLang="en-US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LC-3 only supports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2’s complement integers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Negative of a 2’s complement binary value X = NOT(X) + 1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MIPS supports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2’s complement integers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Unsigned integers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Floating point</a:t>
            </a:r>
          </a:p>
          <a:p>
            <a:endParaRPr lang="en-US" altLang="en-US">
              <a:solidFill>
                <a:srgbClr val="0432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Again,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tradeoffs</a:t>
            </a:r>
            <a:r>
              <a:rPr lang="en-US" altLang="en-US">
                <a:ea typeface="ＭＳ Ｐゴシック" panose="020B0600070205080204" pitchFamily="34" charset="-128"/>
              </a:rPr>
              <a:t> are involved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data types should be supported and what should not be?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AAD225C-B502-9F43-A4A1-29087A18E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A0C5D9-4696-9243-A805-6ECCC27207CC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77A319A-6566-8F4C-AC0E-8B653E4EE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Data Type Tradeoffs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51F2B6CA-5560-E341-A873-14729BF6D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benefit of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having more or high-level data types</a:t>
            </a:r>
            <a:r>
              <a:rPr lang="en-US" altLang="en-US">
                <a:ea typeface="ＭＳ Ｐゴシック" panose="020B0600070205080204" pitchFamily="34" charset="-128"/>
              </a:rPr>
              <a:t> in the ISA?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is the disadvantage?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Think compiler/programmer vs. microarchitect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Concept of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semantic gap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Data types coupled tightly to the semantic level, or complexity of instructions</a:t>
            </a:r>
          </a:p>
          <a:p>
            <a:pPr lvl="1"/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Example: Early RISC architectures vs. Intel 432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Early RISC machines: Only integer data type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Intel 432: Object data type, capability based machine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VAX: Complex types, e.g., doubly-linked list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AC01B44-A53B-D646-BFB4-A92023475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2F04CC-8D44-FC47-871E-E915BE209024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B6EFBD9-F97A-C84B-9308-EF6FE75F1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Addressing Modes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E1C344C-6A7C-A04E-8C64-52426BEB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An addressing mode is a mechanism for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specifying where an operand is located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There five addressing modes in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LC-3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Immediate or literal</a:t>
            </a:r>
            <a:r>
              <a:rPr lang="en-US" altLang="en-US" dirty="0">
                <a:ea typeface="ＭＳ Ｐゴシック" charset="-128"/>
              </a:rPr>
              <a:t> (constant)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 operand is in some bits of the instruction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Register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 operand is in one of R0 to R7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Three of them are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memory addressing modes</a:t>
            </a:r>
            <a:endParaRPr lang="en-US" altLang="en-US" dirty="0">
              <a:ea typeface="ＭＳ Ｐゴシック" charset="-128"/>
            </a:endParaRP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PC-relative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Indirect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 err="1">
                <a:solidFill>
                  <a:srgbClr val="0432FF"/>
                </a:solidFill>
                <a:ea typeface="ＭＳ Ｐゴシック" charset="-128"/>
              </a:rPr>
              <a:t>Base+offset</a:t>
            </a:r>
            <a:endParaRPr lang="en-US" altLang="en-US" dirty="0">
              <a:solidFill>
                <a:srgbClr val="0432FF"/>
              </a:solidFill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In addition,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MIPS</a:t>
            </a:r>
            <a:r>
              <a:rPr lang="en-US" altLang="en-US" dirty="0">
                <a:ea typeface="ＭＳ Ｐゴシック" charset="-128"/>
              </a:rPr>
              <a:t> has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pseudo-direct addressing</a:t>
            </a:r>
            <a:r>
              <a:rPr lang="en-US" altLang="en-US" dirty="0">
                <a:ea typeface="ＭＳ Ｐゴシック" charset="-128"/>
              </a:rPr>
              <a:t> (for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j</a:t>
            </a:r>
            <a:r>
              <a:rPr lang="en-US" altLang="en-US" dirty="0">
                <a:ea typeface="ＭＳ Ｐゴシック" charset="-128"/>
              </a:rPr>
              <a:t> and </a:t>
            </a:r>
            <a:r>
              <a:rPr lang="en-US" altLang="en-US" dirty="0" err="1">
                <a:solidFill>
                  <a:srgbClr val="0432FF"/>
                </a:solidFill>
                <a:ea typeface="ＭＳ Ｐゴシック" charset="-128"/>
              </a:rPr>
              <a:t>jal</a:t>
            </a:r>
            <a:r>
              <a:rPr lang="en-US" altLang="en-US" dirty="0">
                <a:ea typeface="ＭＳ Ｐゴシック" charset="-128"/>
              </a:rPr>
              <a:t>), but does not have indirect addressing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1110D6B-BFCD-5B40-8271-86AE0254C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77F5A7-EB1B-6740-AD57-FAF6E14825B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B5FE645F-1061-5C44-A7C2-9FE9CF7792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305800" cy="2209800"/>
          </a:xfrm>
        </p:spPr>
        <p:txBody>
          <a:bodyPr anchor="ctr"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Operate Instructions</a:t>
            </a:r>
          </a:p>
        </p:txBody>
      </p:sp>
      <p:sp>
        <p:nvSpPr>
          <p:cNvPr id="28675" name="Subtitle 5">
            <a:extLst>
              <a:ext uri="{FF2B5EF4-FFF2-40B4-BE49-F238E27FC236}">
                <a16:creationId xmlns:a16="http://schemas.microsoft.com/office/drawing/2014/main" id="{2460A71A-587B-4E4D-B949-01B5FA53FB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375DB50-F568-1B45-AD74-5C6E74A6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907B5-1644-C541-8B23-18D96A84D8FF}" type="slidenum">
              <a:rPr lang="en-US" altLang="en-US" sz="12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1981E28-9B1F-9142-8F0B-ADACDB4CE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Operate Instructions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18E26D91-B7D4-E640-BB75-8CD4A0255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LC-3</a:t>
            </a:r>
            <a:r>
              <a:rPr lang="en-US" altLang="en-US">
                <a:ea typeface="ＭＳ Ｐゴシック" panose="020B0600070205080204" pitchFamily="34" charset="-128"/>
              </a:rPr>
              <a:t>, there are three operate instructions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is a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unary operation</a:t>
            </a:r>
            <a:r>
              <a:rPr lang="en-US" altLang="en-US">
                <a:ea typeface="ＭＳ Ｐゴシック" panose="020B0600070205080204" pitchFamily="34" charset="-128"/>
              </a:rPr>
              <a:t> (one source operand)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It executes bitwise NOT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ADD and AND are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binary operations</a:t>
            </a:r>
            <a:r>
              <a:rPr lang="en-US" altLang="en-US">
                <a:ea typeface="ＭＳ Ｐゴシック" panose="020B0600070205080204" pitchFamily="34" charset="-128"/>
              </a:rPr>
              <a:t> (two source operands)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ADD is 2’s complement addition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AND is bitwise SR1 &amp; SR2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MIPS</a:t>
            </a:r>
            <a:r>
              <a:rPr lang="en-US" altLang="en-US">
                <a:ea typeface="ＭＳ Ｐゴシック" panose="020B0600070205080204" pitchFamily="34" charset="-128"/>
              </a:rPr>
              <a:t>, there are many more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of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R-type </a:t>
            </a:r>
            <a:r>
              <a:rPr lang="en-US" altLang="en-US">
                <a:ea typeface="ＭＳ Ｐゴシック" panose="020B0600070205080204" pitchFamily="34" charset="-128"/>
              </a:rPr>
              <a:t>instructions (they are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binary operations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E.g., add, and, nor, xor</a:t>
            </a:r>
            <a:r>
              <a:rPr lang="mr-IN" altLang="en-US">
                <a:ea typeface="ＭＳ Ｐゴシック" panose="020B0600070205080204" pitchFamily="34" charset="-128"/>
              </a:rPr>
              <a:t>…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I-type </a:t>
            </a:r>
            <a:r>
              <a:rPr lang="en-US" altLang="en-US">
                <a:ea typeface="ＭＳ Ｐゴシック" panose="020B0600070205080204" pitchFamily="34" charset="-128"/>
              </a:rPr>
              <a:t>versions (i.e., with one immediate operand) of the R-type operate instructions</a:t>
            </a:r>
          </a:p>
          <a:p>
            <a:pPr lvl="1"/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F-type </a:t>
            </a:r>
            <a:r>
              <a:rPr lang="en-US" altLang="en-US">
                <a:ea typeface="ＭＳ Ｐゴシック" panose="020B0600070205080204" pitchFamily="34" charset="-128"/>
              </a:rPr>
              <a:t>operations, i.e., floating-point operations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312CE99-89F3-0140-94E8-94ED40FC9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F85733-85B9-5643-8893-B4116D0A62C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120283C9-9C99-F74D-992F-E61DB2214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NOT assembly and machine code</a:t>
            </a:r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FF2E7B14-9C79-9F47-A6E8-BDE25F71C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NOT in LC-3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38D04A4-1892-754B-8D7C-EF68062DE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4B0C2A-4A58-5A40-872A-AEA37B4E8C9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6C840DC-100E-A944-8945-4DC59E18217A}"/>
              </a:ext>
            </a:extLst>
          </p:cNvPr>
          <p:cNvSpPr txBox="1">
            <a:spLocks/>
          </p:cNvSpPr>
          <p:nvPr/>
        </p:nvSpPr>
        <p:spPr bwMode="auto">
          <a:xfrm>
            <a:off x="954088" y="1835150"/>
            <a:ext cx="3870325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NOT  R3, R5</a:t>
            </a:r>
          </a:p>
        </p:txBody>
      </p:sp>
      <p:sp>
        <p:nvSpPr>
          <p:cNvPr id="30726" name="Text Placeholder 7">
            <a:extLst>
              <a:ext uri="{FF2B5EF4-FFF2-40B4-BE49-F238E27FC236}">
                <a16:creationId xmlns:a16="http://schemas.microsoft.com/office/drawing/2014/main" id="{020BA9E1-B0EF-674B-8DCD-C4E040377F49}"/>
              </a:ext>
            </a:extLst>
          </p:cNvPr>
          <p:cNvSpPr txBox="1">
            <a:spLocks/>
          </p:cNvSpPr>
          <p:nvPr/>
        </p:nvSpPr>
        <p:spPr bwMode="auto">
          <a:xfrm>
            <a:off x="954088" y="137795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2136787-BEB3-424B-B9CC-B56ABBABAA87}"/>
              </a:ext>
            </a:extLst>
          </p:cNvPr>
          <p:cNvSpPr txBox="1">
            <a:spLocks/>
          </p:cNvSpPr>
          <p:nvPr/>
        </p:nvSpPr>
        <p:spPr bwMode="auto">
          <a:xfrm>
            <a:off x="542925" y="2514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Field Values</a:t>
            </a:r>
            <a:endParaRPr lang="de-CH" altLang="en-US" sz="200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D06AA89-CE6C-DC4F-BCE8-2D0F4D6613B2}"/>
              </a:ext>
            </a:extLst>
          </p:cNvPr>
          <p:cNvSpPr txBox="1">
            <a:spLocks/>
          </p:cNvSpPr>
          <p:nvPr/>
        </p:nvSpPr>
        <p:spPr bwMode="auto">
          <a:xfrm>
            <a:off x="536575" y="4038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Machine Code</a:t>
            </a:r>
            <a:endParaRPr lang="de-CH" altLang="en-US" sz="20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2AB94B-9AF2-9543-AB0D-4CE7D3FFBDF8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2911475"/>
            <a:ext cx="4578350" cy="795338"/>
            <a:chOff x="838200" y="3319046"/>
            <a:chExt cx="4578600" cy="7957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8DB464-BFA6-194E-9266-361639179E13}"/>
                </a:ext>
              </a:extLst>
            </p:cNvPr>
            <p:cNvSpPr/>
            <p:nvPr/>
          </p:nvSpPr>
          <p:spPr bwMode="auto">
            <a:xfrm>
              <a:off x="838200" y="3657361"/>
              <a:ext cx="1079559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9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F533F0-42FC-6446-8BE9-72D1FEAF3EB1}"/>
                </a:ext>
              </a:extLst>
            </p:cNvPr>
            <p:cNvSpPr/>
            <p:nvPr/>
          </p:nvSpPr>
          <p:spPr bwMode="auto">
            <a:xfrm>
              <a:off x="1905058" y="3657361"/>
              <a:ext cx="91445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5252ECF-3391-CF43-93E7-417C49B962AF}"/>
                </a:ext>
              </a:extLst>
            </p:cNvPr>
            <p:cNvSpPr/>
            <p:nvPr/>
          </p:nvSpPr>
          <p:spPr bwMode="auto">
            <a:xfrm>
              <a:off x="2819508" y="3657361"/>
              <a:ext cx="91445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228A22-2607-4343-A850-11FA75F358A3}"/>
                </a:ext>
              </a:extLst>
            </p:cNvPr>
            <p:cNvSpPr/>
            <p:nvPr/>
          </p:nvSpPr>
          <p:spPr bwMode="auto">
            <a:xfrm>
              <a:off x="3721257" y="3657361"/>
              <a:ext cx="1695543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1 1 1 1 1 1</a:t>
              </a:r>
            </a:p>
          </p:txBody>
        </p:sp>
        <p:sp>
          <p:nvSpPr>
            <p:cNvPr id="30757" name="TextBox 53">
              <a:extLst>
                <a:ext uri="{FF2B5EF4-FFF2-40B4-BE49-F238E27FC236}">
                  <a16:creationId xmlns:a16="http://schemas.microsoft.com/office/drawing/2014/main" id="{33D0CB4F-D856-AF4B-9FA3-9F90763E8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30758" name="TextBox 54">
              <a:extLst>
                <a:ext uri="{FF2B5EF4-FFF2-40B4-BE49-F238E27FC236}">
                  <a16:creationId xmlns:a16="http://schemas.microsoft.com/office/drawing/2014/main" id="{BD67AEEF-6C47-BC4D-8633-6B2496073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30759" name="TextBox 55">
              <a:extLst>
                <a:ext uri="{FF2B5EF4-FFF2-40B4-BE49-F238E27FC236}">
                  <a16:creationId xmlns:a16="http://schemas.microsoft.com/office/drawing/2014/main" id="{20FF675C-81E9-4D4C-BF2C-DA7971226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SR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71C1C-C4C5-8B4F-B77C-FED1580B24C3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4419600"/>
            <a:ext cx="4578350" cy="795338"/>
            <a:chOff x="838200" y="3319046"/>
            <a:chExt cx="4578600" cy="7957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09D878-F5D2-8A4B-BB7C-E8EFCA0BAA67}"/>
                </a:ext>
              </a:extLst>
            </p:cNvPr>
            <p:cNvSpPr/>
            <p:nvPr/>
          </p:nvSpPr>
          <p:spPr bwMode="auto">
            <a:xfrm>
              <a:off x="838200" y="3657361"/>
              <a:ext cx="1079559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1 0 0 1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DB72B0-13CC-F844-BA3F-CAD5AFF2F1EB}"/>
                </a:ext>
              </a:extLst>
            </p:cNvPr>
            <p:cNvSpPr/>
            <p:nvPr/>
          </p:nvSpPr>
          <p:spPr bwMode="auto">
            <a:xfrm>
              <a:off x="1905058" y="3657361"/>
              <a:ext cx="91445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0 1 1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84C830A-47C3-BF46-9F22-7D78C98DABA5}"/>
                </a:ext>
              </a:extLst>
            </p:cNvPr>
            <p:cNvSpPr/>
            <p:nvPr/>
          </p:nvSpPr>
          <p:spPr bwMode="auto">
            <a:xfrm>
              <a:off x="2819508" y="3657361"/>
              <a:ext cx="91445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0 0 1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DB6430-1CA3-A64B-879B-47486DAC114C}"/>
                </a:ext>
              </a:extLst>
            </p:cNvPr>
            <p:cNvSpPr/>
            <p:nvPr/>
          </p:nvSpPr>
          <p:spPr bwMode="auto">
            <a:xfrm>
              <a:off x="3730783" y="3657361"/>
              <a:ext cx="1686017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1 1 1 1 1 1</a:t>
              </a:r>
            </a:p>
          </p:txBody>
        </p:sp>
        <p:sp>
          <p:nvSpPr>
            <p:cNvPr id="30750" name="TextBox 64">
              <a:extLst>
                <a:ext uri="{FF2B5EF4-FFF2-40B4-BE49-F238E27FC236}">
                  <a16:creationId xmlns:a16="http://schemas.microsoft.com/office/drawing/2014/main" id="{6619C7CD-8401-CA41-A93C-542765AB7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30751" name="TextBox 65">
              <a:extLst>
                <a:ext uri="{FF2B5EF4-FFF2-40B4-BE49-F238E27FC236}">
                  <a16:creationId xmlns:a16="http://schemas.microsoft.com/office/drawing/2014/main" id="{876258B7-18E1-0D4B-A432-FE8FB7A48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30752" name="TextBox 66">
              <a:extLst>
                <a:ext uri="{FF2B5EF4-FFF2-40B4-BE49-F238E27FC236}">
                  <a16:creationId xmlns:a16="http://schemas.microsoft.com/office/drawing/2014/main" id="{B2A1F3E5-69E1-C241-BAA3-71E4F4144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SR</a:t>
              </a:r>
            </a:p>
          </p:txBody>
        </p:sp>
      </p:grpSp>
      <p:sp>
        <p:nvSpPr>
          <p:cNvPr id="32" name="TextBox 64">
            <a:extLst>
              <a:ext uri="{FF2B5EF4-FFF2-40B4-BE49-F238E27FC236}">
                <a16:creationId xmlns:a16="http://schemas.microsoft.com/office/drawing/2014/main" id="{BA6BA93F-5344-E849-8453-EE54E5FC4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17525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15</a:t>
            </a:r>
          </a:p>
        </p:txBody>
      </p:sp>
      <p:sp>
        <p:nvSpPr>
          <p:cNvPr id="36" name="TextBox 64">
            <a:extLst>
              <a:ext uri="{FF2B5EF4-FFF2-40B4-BE49-F238E27FC236}">
                <a16:creationId xmlns:a16="http://schemas.microsoft.com/office/drawing/2014/main" id="{90646E20-F320-384D-8734-CE0F4D780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175250"/>
            <a:ext cx="3762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12</a:t>
            </a:r>
          </a:p>
        </p:txBody>
      </p:sp>
      <p:sp>
        <p:nvSpPr>
          <p:cNvPr id="37" name="TextBox 64">
            <a:extLst>
              <a:ext uri="{FF2B5EF4-FFF2-40B4-BE49-F238E27FC236}">
                <a16:creationId xmlns:a16="http://schemas.microsoft.com/office/drawing/2014/main" id="{C8CF471D-5FB4-0041-A05E-879597C8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517525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11</a:t>
            </a:r>
          </a:p>
        </p:txBody>
      </p:sp>
      <p:sp>
        <p:nvSpPr>
          <p:cNvPr id="39" name="TextBox 64">
            <a:extLst>
              <a:ext uri="{FF2B5EF4-FFF2-40B4-BE49-F238E27FC236}">
                <a16:creationId xmlns:a16="http://schemas.microsoft.com/office/drawing/2014/main" id="{FA74E9D1-7755-B545-92C2-0E38D472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5175250"/>
            <a:ext cx="354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9</a:t>
            </a:r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12353307-A88D-2841-B382-CF53435E2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517525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8</a:t>
            </a: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44A4D129-88B3-3948-AB6B-7E96410E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5175250"/>
            <a:ext cx="354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6</a:t>
            </a:r>
          </a:p>
        </p:txBody>
      </p:sp>
      <p:sp>
        <p:nvSpPr>
          <p:cNvPr id="55" name="TextBox 64">
            <a:extLst>
              <a:ext uri="{FF2B5EF4-FFF2-40B4-BE49-F238E27FC236}">
                <a16:creationId xmlns:a16="http://schemas.microsoft.com/office/drawing/2014/main" id="{98572E23-F1BC-B741-90A4-9657ABC67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5175250"/>
            <a:ext cx="354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0</a:t>
            </a:r>
          </a:p>
        </p:txBody>
      </p:sp>
      <p:sp>
        <p:nvSpPr>
          <p:cNvPr id="56" name="TextBox 64">
            <a:extLst>
              <a:ext uri="{FF2B5EF4-FFF2-40B4-BE49-F238E27FC236}">
                <a16:creationId xmlns:a16="http://schemas.microsoft.com/office/drawing/2014/main" id="{6F658505-5E4B-1346-BDE3-C020A1EAC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5175250"/>
            <a:ext cx="354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4EA8BA-6696-C64C-A426-1E2ADE0271A0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1143000"/>
            <a:ext cx="3213100" cy="4224338"/>
            <a:chOff x="5701535" y="1338262"/>
            <a:chExt cx="3213865" cy="4224338"/>
          </a:xfrm>
        </p:grpSpPr>
        <p:pic>
          <p:nvPicPr>
            <p:cNvPr id="30741" name="Picture 4">
              <a:extLst>
                <a:ext uri="{FF2B5EF4-FFF2-40B4-BE49-F238E27FC236}">
                  <a16:creationId xmlns:a16="http://schemas.microsoft.com/office/drawing/2014/main" id="{07E87742-971C-C541-B58C-05061DF2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535" y="1338262"/>
              <a:ext cx="3213865" cy="422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2" name="Text Placeholder 7">
              <a:extLst>
                <a:ext uri="{FF2B5EF4-FFF2-40B4-BE49-F238E27FC236}">
                  <a16:creationId xmlns:a16="http://schemas.microsoft.com/office/drawing/2014/main" id="{5AFAB432-0FCB-F645-BA15-1FECE09B12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43600" y="1444608"/>
              <a:ext cx="1161247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Register file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0743" name="Text Placeholder 7">
              <a:extLst>
                <a:ext uri="{FF2B5EF4-FFF2-40B4-BE49-F238E27FC236}">
                  <a16:creationId xmlns:a16="http://schemas.microsoft.com/office/drawing/2014/main" id="{68045438-0C4F-7F43-B728-703FFCBE8C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05347" y="3128945"/>
              <a:ext cx="652854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SR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0744" name="Text Placeholder 7">
              <a:extLst>
                <a:ext uri="{FF2B5EF4-FFF2-40B4-BE49-F238E27FC236}">
                  <a16:creationId xmlns:a16="http://schemas.microsoft.com/office/drawing/2014/main" id="{7A024B58-C4F1-7646-A718-461655204F3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05346" y="2574114"/>
              <a:ext cx="652854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DR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0745" name="Text Placeholder 7">
              <a:extLst>
                <a:ext uri="{FF2B5EF4-FFF2-40B4-BE49-F238E27FC236}">
                  <a16:creationId xmlns:a16="http://schemas.microsoft.com/office/drawing/2014/main" id="{14BF88EC-8CEF-5F4D-85FB-645CB02C0D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1200" y="4986338"/>
              <a:ext cx="652854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From FSM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E67E4C8-8105-7146-9F2C-5ED6BE7CCE3E}"/>
              </a:ext>
            </a:extLst>
          </p:cNvPr>
          <p:cNvSpPr/>
          <p:nvPr/>
        </p:nvSpPr>
        <p:spPr>
          <a:xfrm>
            <a:off x="1401763" y="5867400"/>
            <a:ext cx="6340475" cy="427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There is </a:t>
            </a:r>
            <a:r>
              <a:rPr lang="en-US" sz="2000" dirty="0">
                <a:solidFill>
                  <a:srgbClr val="FF0000"/>
                </a:solidFill>
              </a:rPr>
              <a:t>no NOT in MIPS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rgbClr val="0432FF"/>
                </a:solidFill>
              </a:rPr>
              <a:t>How is it implemented?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32" grpId="0"/>
      <p:bldP spid="36" grpId="0"/>
      <p:bldP spid="37" grpId="0"/>
      <p:bldP spid="39" grpId="0"/>
      <p:bldP spid="41" grpId="0"/>
      <p:bldP spid="43" grpId="0"/>
      <p:bldP spid="55" grpId="0"/>
      <p:bldP spid="56" grpId="0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A55-FD79-CC49-AC49-E1BE983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Assignment: Required</a:t>
            </a:r>
            <a:r>
              <a:rPr lang="en-US" dirty="0"/>
              <a:t> Lecture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E0A-2252-914B-BB94-3FF62B0F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1937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Why study computer architecture?</a:t>
            </a:r>
          </a:p>
          <a:p>
            <a:r>
              <a:rPr lang="en-US" dirty="0"/>
              <a:t>Why is it important?</a:t>
            </a:r>
          </a:p>
          <a:p>
            <a:r>
              <a:rPr lang="en-US" b="1" dirty="0"/>
              <a:t>Future Computing Architectures</a:t>
            </a:r>
          </a:p>
          <a:p>
            <a:endParaRPr lang="en-US" sz="1800" dirty="0"/>
          </a:p>
          <a:p>
            <a:r>
              <a:rPr lang="en-US" b="1" dirty="0">
                <a:solidFill>
                  <a:srgbClr val="FF0000"/>
                </a:solidFill>
              </a:rPr>
              <a:t>Required Assignment</a:t>
            </a:r>
          </a:p>
          <a:p>
            <a:pPr lvl="1"/>
            <a:r>
              <a:rPr lang="en-US" b="1" dirty="0"/>
              <a:t>Watch </a:t>
            </a:r>
            <a:r>
              <a:rPr lang="en-US" dirty="0"/>
              <a:t>Prof. </a:t>
            </a:r>
            <a:r>
              <a:rPr lang="en-US" dirty="0" err="1"/>
              <a:t>Mutlu’s</a:t>
            </a:r>
            <a:r>
              <a:rPr lang="en-US" dirty="0"/>
              <a:t> inaugural lecture at ETH and understand it</a:t>
            </a:r>
          </a:p>
          <a:p>
            <a:pPr lvl="1"/>
            <a:r>
              <a:rPr lang="en-US" dirty="0">
                <a:hlinkClick r:id="rId2"/>
              </a:rPr>
              <a:t>https://www.youtube.com/watch?v=kgiZlSOcGFM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Optional Assignment – for 1% extra credit</a:t>
            </a:r>
          </a:p>
          <a:p>
            <a:pPr lvl="1"/>
            <a:r>
              <a:rPr lang="en-US" b="1" dirty="0"/>
              <a:t>Write a 1-page summary </a:t>
            </a:r>
            <a:r>
              <a:rPr lang="en-US" dirty="0"/>
              <a:t>of the lecture and email us</a:t>
            </a:r>
          </a:p>
          <a:p>
            <a:pPr lvl="2"/>
            <a:r>
              <a:rPr lang="en-US" dirty="0"/>
              <a:t>What are your key takeaways?</a:t>
            </a:r>
          </a:p>
          <a:p>
            <a:pPr lvl="2"/>
            <a:r>
              <a:rPr lang="en-US" dirty="0"/>
              <a:t>What did you learn?</a:t>
            </a:r>
          </a:p>
          <a:p>
            <a:pPr lvl="2"/>
            <a:r>
              <a:rPr lang="en-US" dirty="0"/>
              <a:t>What did you like or dislike?</a:t>
            </a:r>
          </a:p>
          <a:p>
            <a:pPr lvl="2"/>
            <a:r>
              <a:rPr lang="en-US" dirty="0"/>
              <a:t>Submit your summary to </a:t>
            </a:r>
            <a:r>
              <a:rPr lang="en-US" dirty="0">
                <a:hlinkClick r:id="rId3"/>
              </a:rPr>
              <a:t>Moodle</a:t>
            </a:r>
            <a:r>
              <a:rPr lang="en-US" dirty="0"/>
              <a:t> – Deadline: March 25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7886-5517-F547-AA72-70E057C87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645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963F183-28E5-DA4E-9D0E-3D4827430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Operate Instructions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16D9840-E425-E346-BCC6-F34ECEB05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2038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are already familiar with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LC-3’s ADD and AND with register mode</a:t>
            </a:r>
            <a:r>
              <a:rPr lang="en-US" altLang="en-US">
                <a:ea typeface="ＭＳ Ｐゴシック" panose="020B0600070205080204" pitchFamily="34" charset="-128"/>
              </a:rPr>
              <a:t> (R-type in MIPS)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Now let us see the versions with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one literal (i.e., immediate) operand</a:t>
            </a:r>
          </a:p>
          <a:p>
            <a:endParaRPr lang="en-US" altLang="en-US">
              <a:solidFill>
                <a:srgbClr val="0432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Subtraction </a:t>
            </a:r>
            <a:r>
              <a:rPr lang="en-US" altLang="en-US">
                <a:ea typeface="ＭＳ Ｐゴシック" panose="020B0600070205080204" pitchFamily="34" charset="-128"/>
              </a:rPr>
              <a:t>is another necessary operation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How is it implemented in LC-3 and MIPS?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3AB1DA5-8B16-7849-914D-48C2646B8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914A7A-36D5-D845-91B1-5760ED88C696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F0DA851-959D-9D4E-8760-E7DC7237D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Operate Instr. with one Literal in LC-3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43D9111-41D7-F347-8FB1-D74CDBC9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ADD and AND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OP = operation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ADD = 0001</a:t>
            </a:r>
            <a:r>
              <a:rPr lang="en-US" altLang="en-US" dirty="0">
                <a:ea typeface="ＭＳ Ｐゴシック" charset="-128"/>
              </a:rPr>
              <a:t> (same OP as the register-mode ADD)</a:t>
            </a:r>
          </a:p>
          <a:p>
            <a:pPr lvl="3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DR ← SR1 + sign-extend(imm5)</a:t>
            </a:r>
          </a:p>
          <a:p>
            <a:pPr lvl="2"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AND = 0101</a:t>
            </a:r>
            <a:r>
              <a:rPr lang="en-US" altLang="en-US" dirty="0">
                <a:ea typeface="ＭＳ Ｐゴシック" charset="-128"/>
              </a:rPr>
              <a:t> (same OP as the register-mode AND)</a:t>
            </a:r>
          </a:p>
          <a:p>
            <a:pPr lvl="3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DR ← SR1 AND sign-extend(imm5)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SR1 = source register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DR = destination register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imm5</a:t>
            </a:r>
            <a:r>
              <a:rPr lang="en-US" altLang="en-US" dirty="0">
                <a:ea typeface="ＭＳ Ｐゴシック" charset="-128"/>
              </a:rPr>
              <a:t> = Literal or immediate (sign-extend to 16 bits)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704D443-AD2E-454C-9967-FDB02F6D1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57DB30-50D2-CA49-8EA3-678C4053323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C0AA9B-55C3-D24B-89CB-9AB37F31E26B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1524000"/>
            <a:ext cx="4578350" cy="788988"/>
            <a:chOff x="838200" y="3657600"/>
            <a:chExt cx="4578600" cy="7894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F4BCA88-FA60-974C-BF60-9855CDE1C075}"/>
                </a:ext>
              </a:extLst>
            </p:cNvPr>
            <p:cNvSpPr/>
            <p:nvPr/>
          </p:nvSpPr>
          <p:spPr bwMode="auto">
            <a:xfrm>
              <a:off x="838200" y="3657600"/>
              <a:ext cx="1079559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OP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725A6B-9AD5-0C49-A8B3-DA1B4EA392A3}"/>
                </a:ext>
              </a:extLst>
            </p:cNvPr>
            <p:cNvSpPr/>
            <p:nvPr/>
          </p:nvSpPr>
          <p:spPr bwMode="auto">
            <a:xfrm>
              <a:off x="1905058" y="3657600"/>
              <a:ext cx="914450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DR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CB9CCF-42F9-9144-8F11-9A6DC2A6C450}"/>
                </a:ext>
              </a:extLst>
            </p:cNvPr>
            <p:cNvSpPr/>
            <p:nvPr/>
          </p:nvSpPr>
          <p:spPr bwMode="auto">
            <a:xfrm>
              <a:off x="2819508" y="3657600"/>
              <a:ext cx="914450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SR1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C209C-005B-5548-BA65-41AC88CF37E2}"/>
                </a:ext>
              </a:extLst>
            </p:cNvPr>
            <p:cNvSpPr/>
            <p:nvPr/>
          </p:nvSpPr>
          <p:spPr bwMode="auto">
            <a:xfrm>
              <a:off x="3713320" y="3657600"/>
              <a:ext cx="328630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40E18-009F-5C45-BC1C-3233C5CE1EC0}"/>
                </a:ext>
              </a:extLst>
            </p:cNvPr>
            <p:cNvSpPr/>
            <p:nvPr/>
          </p:nvSpPr>
          <p:spPr bwMode="auto">
            <a:xfrm>
              <a:off x="4041950" y="3657600"/>
              <a:ext cx="1374850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imm5</a:t>
              </a:r>
            </a:p>
          </p:txBody>
        </p:sp>
        <p:sp>
          <p:nvSpPr>
            <p:cNvPr id="33803" name="TextBox 2">
              <a:extLst>
                <a:ext uri="{FF2B5EF4-FFF2-40B4-BE49-F238E27FC236}">
                  <a16:creationId xmlns:a16="http://schemas.microsoft.com/office/drawing/2014/main" id="{32B15669-9417-0148-AECE-B0B09855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108450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4 bits</a:t>
              </a:r>
            </a:p>
          </p:txBody>
        </p:sp>
        <p:sp>
          <p:nvSpPr>
            <p:cNvPr id="33804" name="TextBox 35">
              <a:extLst>
                <a:ext uri="{FF2B5EF4-FFF2-40B4-BE49-F238E27FC236}">
                  <a16:creationId xmlns:a16="http://schemas.microsoft.com/office/drawing/2014/main" id="{7BB946C2-2642-B449-AA67-1262E8E22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08450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3 bits</a:t>
              </a:r>
            </a:p>
          </p:txBody>
        </p:sp>
        <p:sp>
          <p:nvSpPr>
            <p:cNvPr id="33805" name="TextBox 36">
              <a:extLst>
                <a:ext uri="{FF2B5EF4-FFF2-40B4-BE49-F238E27FC236}">
                  <a16:creationId xmlns:a16="http://schemas.microsoft.com/office/drawing/2014/main" id="{5859D47E-872E-E540-9851-177BDEBF0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108450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3 bits</a:t>
              </a:r>
            </a:p>
          </p:txBody>
        </p:sp>
        <p:sp>
          <p:nvSpPr>
            <p:cNvPr id="33806" name="TextBox 40">
              <a:extLst>
                <a:ext uri="{FF2B5EF4-FFF2-40B4-BE49-F238E27FC236}">
                  <a16:creationId xmlns:a16="http://schemas.microsoft.com/office/drawing/2014/main" id="{68EC58D9-778D-3446-84E7-750D77D3F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900" y="4108450"/>
              <a:ext cx="13749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0EA69B81-78DB-2D4D-809D-85318FA3C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 assembly and machine code </a:t>
            </a:r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75165398-2CC4-5646-A194-91099617D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ADD with one Literal in LC-3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6D5D03E-C760-9A40-9FE0-8ACD4CF0A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E523F-C3BF-0848-BEFA-27EB76AA8654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CDC884A-AECD-0340-92AF-5F8F524F50FF}"/>
              </a:ext>
            </a:extLst>
          </p:cNvPr>
          <p:cNvSpPr txBox="1">
            <a:spLocks/>
          </p:cNvSpPr>
          <p:nvPr/>
        </p:nvSpPr>
        <p:spPr bwMode="auto">
          <a:xfrm>
            <a:off x="569913" y="2062163"/>
            <a:ext cx="3870325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ADD R1, R4, #-2</a:t>
            </a:r>
          </a:p>
        </p:txBody>
      </p:sp>
      <p:sp>
        <p:nvSpPr>
          <p:cNvPr id="35846" name="Text Placeholder 7">
            <a:extLst>
              <a:ext uri="{FF2B5EF4-FFF2-40B4-BE49-F238E27FC236}">
                <a16:creationId xmlns:a16="http://schemas.microsoft.com/office/drawing/2014/main" id="{F65B9671-6B6A-0E4A-B6D7-F6C89E2DB98B}"/>
              </a:ext>
            </a:extLst>
          </p:cNvPr>
          <p:cNvSpPr txBox="1">
            <a:spLocks/>
          </p:cNvSpPr>
          <p:nvPr/>
        </p:nvSpPr>
        <p:spPr bwMode="auto">
          <a:xfrm>
            <a:off x="569913" y="1604963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B62B79C-ABB0-7940-86B0-417EC454FE60}"/>
              </a:ext>
            </a:extLst>
          </p:cNvPr>
          <p:cNvSpPr txBox="1">
            <a:spLocks/>
          </p:cNvSpPr>
          <p:nvPr/>
        </p:nvSpPr>
        <p:spPr bwMode="auto">
          <a:xfrm>
            <a:off x="158750" y="28448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Field Values</a:t>
            </a:r>
            <a:endParaRPr lang="de-CH" altLang="en-US" sz="200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D8A3F243-A74E-1C4F-B181-9551CF4A888C}"/>
              </a:ext>
            </a:extLst>
          </p:cNvPr>
          <p:cNvSpPr txBox="1">
            <a:spLocks/>
          </p:cNvSpPr>
          <p:nvPr/>
        </p:nvSpPr>
        <p:spPr bwMode="auto">
          <a:xfrm>
            <a:off x="152400" y="4570413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Machine Code</a:t>
            </a:r>
            <a:endParaRPr lang="de-CH" altLang="en-US" sz="2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24EC35-FB92-DB45-9193-F22182E69BAF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3241675"/>
            <a:ext cx="4578350" cy="795338"/>
            <a:chOff x="838200" y="3319046"/>
            <a:chExt cx="4578600" cy="795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FFC00B-83F8-674E-9767-59F95D5D1780}"/>
                </a:ext>
              </a:extLst>
            </p:cNvPr>
            <p:cNvSpPr/>
            <p:nvPr/>
          </p:nvSpPr>
          <p:spPr bwMode="auto">
            <a:xfrm>
              <a:off x="838200" y="3657361"/>
              <a:ext cx="1079559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A48E22-7AD1-7444-AD57-9AE1313D3015}"/>
                </a:ext>
              </a:extLst>
            </p:cNvPr>
            <p:cNvSpPr/>
            <p:nvPr/>
          </p:nvSpPr>
          <p:spPr bwMode="auto">
            <a:xfrm>
              <a:off x="1905058" y="3657361"/>
              <a:ext cx="91445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5EDA34-3A39-1546-91E4-AF326526B7C7}"/>
                </a:ext>
              </a:extLst>
            </p:cNvPr>
            <p:cNvSpPr/>
            <p:nvPr/>
          </p:nvSpPr>
          <p:spPr bwMode="auto">
            <a:xfrm>
              <a:off x="2819508" y="3657361"/>
              <a:ext cx="91445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A47465-696C-1349-8BF3-D5052F5E6C84}"/>
                </a:ext>
              </a:extLst>
            </p:cNvPr>
            <p:cNvSpPr/>
            <p:nvPr/>
          </p:nvSpPr>
          <p:spPr bwMode="auto">
            <a:xfrm>
              <a:off x="3713320" y="3657361"/>
              <a:ext cx="32863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FE70-C2F6-EC48-8B24-45FB02E2E49F}"/>
                </a:ext>
              </a:extLst>
            </p:cNvPr>
            <p:cNvSpPr/>
            <p:nvPr/>
          </p:nvSpPr>
          <p:spPr bwMode="auto">
            <a:xfrm>
              <a:off x="4041950" y="3657361"/>
              <a:ext cx="1374850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-2</a:t>
              </a:r>
            </a:p>
          </p:txBody>
        </p:sp>
        <p:sp>
          <p:nvSpPr>
            <p:cNvPr id="35882" name="TextBox 46">
              <a:extLst>
                <a:ext uri="{FF2B5EF4-FFF2-40B4-BE49-F238E27FC236}">
                  <a16:creationId xmlns:a16="http://schemas.microsoft.com/office/drawing/2014/main" id="{5BFE79B3-9DE5-CC4C-9C22-A535675AC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35883" name="TextBox 47">
              <a:extLst>
                <a:ext uri="{FF2B5EF4-FFF2-40B4-BE49-F238E27FC236}">
                  <a16:creationId xmlns:a16="http://schemas.microsoft.com/office/drawing/2014/main" id="{02D21573-1DDE-4D41-8632-AE0D32ACF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35884" name="TextBox 48">
              <a:extLst>
                <a:ext uri="{FF2B5EF4-FFF2-40B4-BE49-F238E27FC236}">
                  <a16:creationId xmlns:a16="http://schemas.microsoft.com/office/drawing/2014/main" id="{4ECFCAB9-2ABF-4E45-B85A-068066D90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SR</a:t>
              </a:r>
            </a:p>
          </p:txBody>
        </p:sp>
        <p:sp>
          <p:nvSpPr>
            <p:cNvPr id="35885" name="TextBox 49">
              <a:extLst>
                <a:ext uri="{FF2B5EF4-FFF2-40B4-BE49-F238E27FC236}">
                  <a16:creationId xmlns:a16="http://schemas.microsoft.com/office/drawing/2014/main" id="{3C38D879-53C9-BA4C-9600-54ABE4B11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900" y="3319046"/>
              <a:ext cx="13749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imm5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46B2CD-5C84-3A43-A31B-36808B577543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4951413"/>
            <a:ext cx="4578350" cy="795337"/>
            <a:chOff x="838200" y="3319046"/>
            <a:chExt cx="4578600" cy="7957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0CF4CEB-9390-2548-B4E6-2047D22835FE}"/>
                </a:ext>
              </a:extLst>
            </p:cNvPr>
            <p:cNvSpPr/>
            <p:nvPr/>
          </p:nvSpPr>
          <p:spPr bwMode="auto">
            <a:xfrm>
              <a:off x="838200" y="3657360"/>
              <a:ext cx="1079559" cy="45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0 0 0 1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7A6E9D-14A0-0440-AA92-C8850B519524}"/>
                </a:ext>
              </a:extLst>
            </p:cNvPr>
            <p:cNvSpPr/>
            <p:nvPr/>
          </p:nvSpPr>
          <p:spPr bwMode="auto">
            <a:xfrm>
              <a:off x="1905058" y="3657360"/>
              <a:ext cx="914450" cy="45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0 0 1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DEEC71-FD32-6A4D-8F82-19604C73F221}"/>
                </a:ext>
              </a:extLst>
            </p:cNvPr>
            <p:cNvSpPr/>
            <p:nvPr/>
          </p:nvSpPr>
          <p:spPr bwMode="auto">
            <a:xfrm>
              <a:off x="2819508" y="3657360"/>
              <a:ext cx="914450" cy="45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1 0 0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5AE3E7-8F12-7C44-A2EF-847426BFE509}"/>
                </a:ext>
              </a:extLst>
            </p:cNvPr>
            <p:cNvSpPr/>
            <p:nvPr/>
          </p:nvSpPr>
          <p:spPr bwMode="auto">
            <a:xfrm>
              <a:off x="3713320" y="3657360"/>
              <a:ext cx="328630" cy="45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A57AC2B-0E19-7641-B649-C7665E108EA9}"/>
                </a:ext>
              </a:extLst>
            </p:cNvPr>
            <p:cNvSpPr/>
            <p:nvPr/>
          </p:nvSpPr>
          <p:spPr bwMode="auto">
            <a:xfrm>
              <a:off x="4041950" y="3657360"/>
              <a:ext cx="1374850" cy="45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1 1 1 1 0</a:t>
              </a:r>
            </a:p>
          </p:txBody>
        </p:sp>
        <p:sp>
          <p:nvSpPr>
            <p:cNvPr id="35873" name="TextBox 56">
              <a:extLst>
                <a:ext uri="{FF2B5EF4-FFF2-40B4-BE49-F238E27FC236}">
                  <a16:creationId xmlns:a16="http://schemas.microsoft.com/office/drawing/2014/main" id="{3EF7F524-2711-1141-8079-1CA09DB0F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35874" name="TextBox 57">
              <a:extLst>
                <a:ext uri="{FF2B5EF4-FFF2-40B4-BE49-F238E27FC236}">
                  <a16:creationId xmlns:a16="http://schemas.microsoft.com/office/drawing/2014/main" id="{07C6D5BC-0F40-204C-AE92-E2ADBF4D6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35875" name="TextBox 58">
              <a:extLst>
                <a:ext uri="{FF2B5EF4-FFF2-40B4-BE49-F238E27FC236}">
                  <a16:creationId xmlns:a16="http://schemas.microsoft.com/office/drawing/2014/main" id="{7F67726B-1045-B144-A4F4-13CCB13B8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SR</a:t>
              </a:r>
            </a:p>
          </p:txBody>
        </p:sp>
        <p:sp>
          <p:nvSpPr>
            <p:cNvPr id="35876" name="TextBox 59">
              <a:extLst>
                <a:ext uri="{FF2B5EF4-FFF2-40B4-BE49-F238E27FC236}">
                  <a16:creationId xmlns:a16="http://schemas.microsoft.com/office/drawing/2014/main" id="{44D6354B-89E5-6148-9032-D345BAF1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900" y="3319046"/>
              <a:ext cx="13749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imm5</a:t>
              </a:r>
            </a:p>
          </p:txBody>
        </p:sp>
      </p:grpSp>
      <p:sp>
        <p:nvSpPr>
          <p:cNvPr id="30" name="TextBox 64">
            <a:extLst>
              <a:ext uri="{FF2B5EF4-FFF2-40B4-BE49-F238E27FC236}">
                <a16:creationId xmlns:a16="http://schemas.microsoft.com/office/drawing/2014/main" id="{CBF65372-AC61-0A4C-B712-E7A6BEB3C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713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15</a:t>
            </a:r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707C7F50-F5E8-114E-8F44-17936DA30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5713413"/>
            <a:ext cx="3762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12</a:t>
            </a:r>
          </a:p>
        </p:txBody>
      </p:sp>
      <p:sp>
        <p:nvSpPr>
          <p:cNvPr id="36" name="TextBox 64">
            <a:extLst>
              <a:ext uri="{FF2B5EF4-FFF2-40B4-BE49-F238E27FC236}">
                <a16:creationId xmlns:a16="http://schemas.microsoft.com/office/drawing/2014/main" id="{C75EEB2E-CB8A-6846-A053-E5EE9B50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5713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11</a:t>
            </a:r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841AB1DD-3441-8F44-B620-EDAE6741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5713413"/>
            <a:ext cx="3540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9</a:t>
            </a: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79D80AB6-7134-E74D-A3F3-AF2B4A28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5713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8</a:t>
            </a:r>
          </a:p>
        </p:txBody>
      </p:sp>
      <p:sp>
        <p:nvSpPr>
          <p:cNvPr id="47" name="TextBox 64">
            <a:extLst>
              <a:ext uri="{FF2B5EF4-FFF2-40B4-BE49-F238E27FC236}">
                <a16:creationId xmlns:a16="http://schemas.microsoft.com/office/drawing/2014/main" id="{B5CCE499-99E2-8C49-A316-D11D9D14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5713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6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0BB1D7DE-9CD4-8B48-A1BA-AA1211B6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5713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0</a:t>
            </a:r>
          </a:p>
        </p:txBody>
      </p:sp>
      <p:sp>
        <p:nvSpPr>
          <p:cNvPr id="57" name="TextBox 64">
            <a:extLst>
              <a:ext uri="{FF2B5EF4-FFF2-40B4-BE49-F238E27FC236}">
                <a16:creationId xmlns:a16="http://schemas.microsoft.com/office/drawing/2014/main" id="{596089B7-273B-7E4C-A63A-741056B5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5713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5</a:t>
            </a:r>
          </a:p>
        </p:txBody>
      </p:sp>
      <p:sp>
        <p:nvSpPr>
          <p:cNvPr id="58" name="TextBox 64">
            <a:extLst>
              <a:ext uri="{FF2B5EF4-FFF2-40B4-BE49-F238E27FC236}">
                <a16:creationId xmlns:a16="http://schemas.microsoft.com/office/drawing/2014/main" id="{E7C83092-3BB1-844B-9A37-96DA22A7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5713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EC9141-0D3B-1746-8EB0-4386013C175F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1608138"/>
            <a:ext cx="4381500" cy="4105275"/>
            <a:chOff x="4686300" y="1381211"/>
            <a:chExt cx="4381500" cy="4105189"/>
          </a:xfrm>
        </p:grpSpPr>
        <p:pic>
          <p:nvPicPr>
            <p:cNvPr id="35861" name="Picture 2">
              <a:extLst>
                <a:ext uri="{FF2B5EF4-FFF2-40B4-BE49-F238E27FC236}">
                  <a16:creationId xmlns:a16="http://schemas.microsoft.com/office/drawing/2014/main" id="{71175D86-98C4-C54D-9B18-76C1C7C55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300" y="1381211"/>
              <a:ext cx="4381500" cy="4105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2" name="Text Placeholder 7">
              <a:extLst>
                <a:ext uri="{FF2B5EF4-FFF2-40B4-BE49-F238E27FC236}">
                  <a16:creationId xmlns:a16="http://schemas.microsoft.com/office/drawing/2014/main" id="{4B68CBCA-AFA0-8944-9559-8B27C5C806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4223" y="1444608"/>
              <a:ext cx="1161247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Register file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5863" name="Text Placeholder 7">
              <a:extLst>
                <a:ext uri="{FF2B5EF4-FFF2-40B4-BE49-F238E27FC236}">
                  <a16:creationId xmlns:a16="http://schemas.microsoft.com/office/drawing/2014/main" id="{E852BD38-1237-B848-B142-8E5A5E49F2E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61477" y="2579196"/>
              <a:ext cx="652854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SR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5864" name="Text Placeholder 7">
              <a:extLst>
                <a:ext uri="{FF2B5EF4-FFF2-40B4-BE49-F238E27FC236}">
                  <a16:creationId xmlns:a16="http://schemas.microsoft.com/office/drawing/2014/main" id="{7B7EF0EC-76BA-1449-AA4A-2714BC7B36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61477" y="1899832"/>
              <a:ext cx="652854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DR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5865" name="Text Placeholder 7">
              <a:extLst>
                <a:ext uri="{FF2B5EF4-FFF2-40B4-BE49-F238E27FC236}">
                  <a16:creationId xmlns:a16="http://schemas.microsoft.com/office/drawing/2014/main" id="{A8C1D030-F2B4-8446-902B-2F2CF6E844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4223" y="4893588"/>
              <a:ext cx="652854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From FSM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5866" name="Text Placeholder 7">
              <a:extLst>
                <a:ext uri="{FF2B5EF4-FFF2-40B4-BE49-F238E27FC236}">
                  <a16:creationId xmlns:a16="http://schemas.microsoft.com/office/drawing/2014/main" id="{F42EFBE8-2781-BC4A-A8FB-27C1BA91D8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73751" y="2193114"/>
              <a:ext cx="1755649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Instruction register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35867" name="Text Placeholder 7">
              <a:extLst>
                <a:ext uri="{FF2B5EF4-FFF2-40B4-BE49-F238E27FC236}">
                  <a16:creationId xmlns:a16="http://schemas.microsoft.com/office/drawing/2014/main" id="{77D090FD-587F-6949-8002-1CC2B097ECA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36295" y="2895600"/>
              <a:ext cx="874105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Sign-extend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30" grpId="0"/>
      <p:bldP spid="35" grpId="0"/>
      <p:bldP spid="36" grpId="0"/>
      <p:bldP spid="41" grpId="0"/>
      <p:bldP spid="43" grpId="0"/>
      <p:bldP spid="47" grpId="0"/>
      <p:bldP spid="50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30383EB-B5C1-544B-AF82-D3ED3950C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Instructions with one Literal in MIPS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77788EC-D60D-3745-BA0D-E4FA2A7B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I-type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2 register operands and immediate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Some operate and data movement instructions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opcode = operation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 err="1">
                <a:ea typeface="ＭＳ Ｐゴシック" charset="-128"/>
              </a:rPr>
              <a:t>rs</a:t>
            </a:r>
            <a:r>
              <a:rPr lang="en-US" altLang="en-US" dirty="0">
                <a:ea typeface="ＭＳ Ｐゴシック" charset="-128"/>
              </a:rPr>
              <a:t> = source register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 err="1">
                <a:ea typeface="ＭＳ Ｐゴシック" charset="-128"/>
              </a:rPr>
              <a:t>rt</a:t>
            </a:r>
            <a:r>
              <a:rPr lang="en-US" altLang="en-US" dirty="0">
                <a:ea typeface="ＭＳ Ｐゴシック" charset="-128"/>
              </a:rPr>
              <a:t> = 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destination register in some instructions (e.g.,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addi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lw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source register in others (e.g.,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sw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 err="1">
                <a:ea typeface="ＭＳ Ｐゴシック" charset="-128"/>
              </a:rPr>
              <a:t>imm</a:t>
            </a:r>
            <a:r>
              <a:rPr lang="en-US" altLang="en-US" dirty="0">
                <a:ea typeface="ＭＳ Ｐゴシック" charset="-128"/>
              </a:rPr>
              <a:t> = Literal or immediate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46131B53-E05B-5149-BC58-638D1BFE8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DC979E-3D3F-044F-87C0-1C0E250098F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6688B2-5191-E34C-B734-0D11E0461FEC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2133600"/>
            <a:ext cx="5803900" cy="788988"/>
            <a:chOff x="838200" y="3657600"/>
            <a:chExt cx="5804400" cy="7894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40D32D-C1B2-FD4E-8B05-12223EF7386F}"/>
                </a:ext>
              </a:extLst>
            </p:cNvPr>
            <p:cNvSpPr/>
            <p:nvPr/>
          </p:nvSpPr>
          <p:spPr bwMode="auto">
            <a:xfrm>
              <a:off x="838200" y="3657600"/>
              <a:ext cx="1079593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opcode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CA2E9F-5042-E544-BAF0-BC25D8AF3594}"/>
                </a:ext>
              </a:extLst>
            </p:cNvPr>
            <p:cNvSpPr/>
            <p:nvPr/>
          </p:nvSpPr>
          <p:spPr bwMode="auto">
            <a:xfrm>
              <a:off x="1905092" y="3657600"/>
              <a:ext cx="914479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ea typeface="ＭＳ Ｐゴシック" charset="-128"/>
                </a:rPr>
                <a:t>rs</a:t>
              </a:r>
              <a:endParaRPr lang="en-US" dirty="0">
                <a:ea typeface="ＭＳ Ｐゴシック" charset="-12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C37FDC-BAC8-A443-B459-F416AD706F3C}"/>
                </a:ext>
              </a:extLst>
            </p:cNvPr>
            <p:cNvSpPr/>
            <p:nvPr/>
          </p:nvSpPr>
          <p:spPr bwMode="auto">
            <a:xfrm>
              <a:off x="2819571" y="3657600"/>
              <a:ext cx="914479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ea typeface="ＭＳ Ｐゴシック" charset="-128"/>
                </a:rPr>
                <a:t>rt</a:t>
              </a:r>
              <a:endParaRPr lang="en-US" dirty="0">
                <a:ea typeface="ＭＳ Ｐゴシック" charset="-12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3FBC1E-A3BB-2D4C-B6BC-0FF0C897CA3C}"/>
                </a:ext>
              </a:extLst>
            </p:cNvPr>
            <p:cNvSpPr/>
            <p:nvPr/>
          </p:nvSpPr>
          <p:spPr bwMode="auto">
            <a:xfrm>
              <a:off x="3734049" y="3657600"/>
              <a:ext cx="2908551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ea typeface="ＭＳ Ｐゴシック" charset="-128"/>
                </a:rPr>
                <a:t>imm</a:t>
              </a:r>
              <a:endParaRPr lang="en-US" dirty="0">
                <a:ea typeface="ＭＳ Ｐゴシック" charset="-128"/>
              </a:endParaRPr>
            </a:p>
          </p:txBody>
        </p:sp>
        <p:sp>
          <p:nvSpPr>
            <p:cNvPr id="37898" name="TextBox 2">
              <a:extLst>
                <a:ext uri="{FF2B5EF4-FFF2-40B4-BE49-F238E27FC236}">
                  <a16:creationId xmlns:a16="http://schemas.microsoft.com/office/drawing/2014/main" id="{01C0C7B7-020D-B849-9A4E-EC3138AC4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108450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</a:p>
          </p:txBody>
        </p:sp>
        <p:sp>
          <p:nvSpPr>
            <p:cNvPr id="37899" name="TextBox 35">
              <a:extLst>
                <a:ext uri="{FF2B5EF4-FFF2-40B4-BE49-F238E27FC236}">
                  <a16:creationId xmlns:a16="http://schemas.microsoft.com/office/drawing/2014/main" id="{628DF321-0EA6-B54B-B62C-67AAD83B1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08450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</a:p>
          </p:txBody>
        </p:sp>
        <p:sp>
          <p:nvSpPr>
            <p:cNvPr id="37900" name="TextBox 36">
              <a:extLst>
                <a:ext uri="{FF2B5EF4-FFF2-40B4-BE49-F238E27FC236}">
                  <a16:creationId xmlns:a16="http://schemas.microsoft.com/office/drawing/2014/main" id="{8CAC73A0-59FE-D94C-81F2-C2A691BD0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108450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</a:p>
          </p:txBody>
        </p:sp>
        <p:sp>
          <p:nvSpPr>
            <p:cNvPr id="37901" name="TextBox 37">
              <a:extLst>
                <a:ext uri="{FF2B5EF4-FFF2-40B4-BE49-F238E27FC236}">
                  <a16:creationId xmlns:a16="http://schemas.microsoft.com/office/drawing/2014/main" id="{E6AF28E5-DBF5-8D4B-93ED-32EFA3747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4108450"/>
              <a:ext cx="2908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E4AFA48-326F-6244-87E4-0DC193327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 immediate</a:t>
            </a:r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id="{67116E2A-A66C-2C44-A1C3-B9292F0AC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Add with one Literal in MIPS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650438DE-F1FE-B245-976C-6F3EC4428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8EEB28-15A4-A248-A153-61FE66C433B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0632BE-BF49-914A-A531-C7A863105320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2998788"/>
            <a:ext cx="5803900" cy="811212"/>
            <a:chOff x="838200" y="3304004"/>
            <a:chExt cx="5804400" cy="8107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DE8081-DD0C-B346-9537-BE4B7F470FC4}"/>
                </a:ext>
              </a:extLst>
            </p:cNvPr>
            <p:cNvSpPr/>
            <p:nvPr/>
          </p:nvSpPr>
          <p:spPr bwMode="auto">
            <a:xfrm>
              <a:off x="838200" y="3657834"/>
              <a:ext cx="1079593" cy="45696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471C8D-3E8B-E547-887E-CAA91F6FCA39}"/>
                </a:ext>
              </a:extLst>
            </p:cNvPr>
            <p:cNvSpPr/>
            <p:nvPr/>
          </p:nvSpPr>
          <p:spPr bwMode="auto">
            <a:xfrm>
              <a:off x="1905092" y="3657834"/>
              <a:ext cx="914479" cy="45696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71E69B-B9C5-CA40-A967-BE3AB5916CF7}"/>
                </a:ext>
              </a:extLst>
            </p:cNvPr>
            <p:cNvSpPr/>
            <p:nvPr/>
          </p:nvSpPr>
          <p:spPr bwMode="auto">
            <a:xfrm>
              <a:off x="2819571" y="3657834"/>
              <a:ext cx="914479" cy="45696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7C7216-0673-3C46-ACFE-74859ACA3FB3}"/>
                </a:ext>
              </a:extLst>
            </p:cNvPr>
            <p:cNvSpPr/>
            <p:nvPr/>
          </p:nvSpPr>
          <p:spPr bwMode="auto">
            <a:xfrm>
              <a:off x="3734049" y="3657834"/>
              <a:ext cx="2908551" cy="45696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5</a:t>
              </a:r>
            </a:p>
          </p:txBody>
        </p:sp>
        <p:sp>
          <p:nvSpPr>
            <p:cNvPr id="39961" name="TextBox 2">
              <a:extLst>
                <a:ext uri="{FF2B5EF4-FFF2-40B4-BE49-F238E27FC236}">
                  <a16:creationId xmlns:a16="http://schemas.microsoft.com/office/drawing/2014/main" id="{C16EEFC6-612E-3443-9A7A-B45EE5DF8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04004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39962" name="TextBox 35">
              <a:extLst>
                <a:ext uri="{FF2B5EF4-FFF2-40B4-BE49-F238E27FC236}">
                  <a16:creationId xmlns:a16="http://schemas.microsoft.com/office/drawing/2014/main" id="{4BED394E-6BE2-3C4E-A469-826D39072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04004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rs</a:t>
              </a:r>
            </a:p>
          </p:txBody>
        </p:sp>
        <p:sp>
          <p:nvSpPr>
            <p:cNvPr id="39963" name="TextBox 36">
              <a:extLst>
                <a:ext uri="{FF2B5EF4-FFF2-40B4-BE49-F238E27FC236}">
                  <a16:creationId xmlns:a16="http://schemas.microsoft.com/office/drawing/2014/main" id="{5C699636-5807-524E-A8F5-8E40B184D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304004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rt</a:t>
              </a:r>
            </a:p>
          </p:txBody>
        </p:sp>
        <p:sp>
          <p:nvSpPr>
            <p:cNvPr id="39964" name="TextBox 40">
              <a:extLst>
                <a:ext uri="{FF2B5EF4-FFF2-40B4-BE49-F238E27FC236}">
                  <a16:creationId xmlns:a16="http://schemas.microsoft.com/office/drawing/2014/main" id="{C1BD4BD9-FA45-5E44-937D-AB2BB3677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3304004"/>
              <a:ext cx="2908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imm</a:t>
              </a:r>
            </a:p>
          </p:txBody>
        </p:sp>
      </p:grp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56437A4-3718-AD43-A416-BE68B7DB5AE7}"/>
              </a:ext>
            </a:extLst>
          </p:cNvPr>
          <p:cNvSpPr txBox="1">
            <a:spLocks/>
          </p:cNvSpPr>
          <p:nvPr/>
        </p:nvSpPr>
        <p:spPr bwMode="auto">
          <a:xfrm>
            <a:off x="2636838" y="1835150"/>
            <a:ext cx="3870325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addi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$s0, $s1, 5</a:t>
            </a:r>
          </a:p>
        </p:txBody>
      </p:sp>
      <p:sp>
        <p:nvSpPr>
          <p:cNvPr id="39943" name="Text Placeholder 7">
            <a:extLst>
              <a:ext uri="{FF2B5EF4-FFF2-40B4-BE49-F238E27FC236}">
                <a16:creationId xmlns:a16="http://schemas.microsoft.com/office/drawing/2014/main" id="{59CA566D-F167-2C40-BCFE-4EB917395840}"/>
              </a:ext>
            </a:extLst>
          </p:cNvPr>
          <p:cNvSpPr txBox="1">
            <a:spLocks/>
          </p:cNvSpPr>
          <p:nvPr/>
        </p:nvSpPr>
        <p:spPr bwMode="auto">
          <a:xfrm>
            <a:off x="2636838" y="137795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99B414A-5957-A248-9F18-81ED54D4EA0B}"/>
              </a:ext>
            </a:extLst>
          </p:cNvPr>
          <p:cNvSpPr txBox="1">
            <a:spLocks/>
          </p:cNvSpPr>
          <p:nvPr/>
        </p:nvSpPr>
        <p:spPr bwMode="auto">
          <a:xfrm>
            <a:off x="1692275" y="2617788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Field Values</a:t>
            </a:r>
            <a:endParaRPr lang="de-CH" altLang="en-US" sz="2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B2E0C6-0A68-3243-B83A-F288D746CF21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4724400"/>
            <a:ext cx="5803900" cy="811213"/>
            <a:chOff x="838200" y="3304004"/>
            <a:chExt cx="5804400" cy="810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ABCAAB-788A-4E4F-915E-3688CF8A31B8}"/>
                </a:ext>
              </a:extLst>
            </p:cNvPr>
            <p:cNvSpPr/>
            <p:nvPr/>
          </p:nvSpPr>
          <p:spPr bwMode="auto">
            <a:xfrm>
              <a:off x="838200" y="3657835"/>
              <a:ext cx="1079593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001000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F764D7-8115-D74A-9FBB-0021BC3EF4E0}"/>
                </a:ext>
              </a:extLst>
            </p:cNvPr>
            <p:cNvSpPr/>
            <p:nvPr/>
          </p:nvSpPr>
          <p:spPr bwMode="auto">
            <a:xfrm>
              <a:off x="1905092" y="3657835"/>
              <a:ext cx="914479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10001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AAB6DB-E57B-2949-AA31-4F9B5CB612E6}"/>
                </a:ext>
              </a:extLst>
            </p:cNvPr>
            <p:cNvSpPr/>
            <p:nvPr/>
          </p:nvSpPr>
          <p:spPr bwMode="auto">
            <a:xfrm>
              <a:off x="2819571" y="3657835"/>
              <a:ext cx="914479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10010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CAAFD-2EB7-9044-84BC-68F60E631C40}"/>
                </a:ext>
              </a:extLst>
            </p:cNvPr>
            <p:cNvSpPr/>
            <p:nvPr/>
          </p:nvSpPr>
          <p:spPr bwMode="auto">
            <a:xfrm>
              <a:off x="3734049" y="3657835"/>
              <a:ext cx="2908551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0000 0000 0000 0101</a:t>
              </a:r>
            </a:p>
          </p:txBody>
        </p:sp>
        <p:sp>
          <p:nvSpPr>
            <p:cNvPr id="39953" name="TextBox 27">
              <a:extLst>
                <a:ext uri="{FF2B5EF4-FFF2-40B4-BE49-F238E27FC236}">
                  <a16:creationId xmlns:a16="http://schemas.microsoft.com/office/drawing/2014/main" id="{D2780A1F-BE6E-3D4D-9417-20E507890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04004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39954" name="TextBox 28">
              <a:extLst>
                <a:ext uri="{FF2B5EF4-FFF2-40B4-BE49-F238E27FC236}">
                  <a16:creationId xmlns:a16="http://schemas.microsoft.com/office/drawing/2014/main" id="{B49B436E-9E4B-C74E-8833-577B3430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04004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rs</a:t>
              </a:r>
            </a:p>
          </p:txBody>
        </p:sp>
        <p:sp>
          <p:nvSpPr>
            <p:cNvPr id="39955" name="TextBox 29">
              <a:extLst>
                <a:ext uri="{FF2B5EF4-FFF2-40B4-BE49-F238E27FC236}">
                  <a16:creationId xmlns:a16="http://schemas.microsoft.com/office/drawing/2014/main" id="{B5BEB17F-176D-7643-A238-52FEA0868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304004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rt</a:t>
              </a:r>
            </a:p>
          </p:txBody>
        </p:sp>
        <p:sp>
          <p:nvSpPr>
            <p:cNvPr id="39956" name="TextBox 42">
              <a:extLst>
                <a:ext uri="{FF2B5EF4-FFF2-40B4-BE49-F238E27FC236}">
                  <a16:creationId xmlns:a16="http://schemas.microsoft.com/office/drawing/2014/main" id="{35F0348E-DDD1-BC4C-BD7D-FEEA1B655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400" y="3304004"/>
              <a:ext cx="2902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imm</a:t>
              </a:r>
            </a:p>
          </p:txBody>
        </p:sp>
      </p:grp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172D64B5-84A0-424D-A6DF-2AA6E2E2514F}"/>
              </a:ext>
            </a:extLst>
          </p:cNvPr>
          <p:cNvSpPr txBox="1">
            <a:spLocks/>
          </p:cNvSpPr>
          <p:nvPr/>
        </p:nvSpPr>
        <p:spPr bwMode="auto">
          <a:xfrm>
            <a:off x="1685925" y="43434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Machine Code</a:t>
            </a:r>
            <a:endParaRPr lang="de-CH" altLang="en-US" sz="200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52DFA67-180A-0C44-A7B0-77B7B1F0B63B}"/>
              </a:ext>
            </a:extLst>
          </p:cNvPr>
          <p:cNvSpPr txBox="1">
            <a:spLocks/>
          </p:cNvSpPr>
          <p:nvPr/>
        </p:nvSpPr>
        <p:spPr bwMode="auto">
          <a:xfrm>
            <a:off x="1676400" y="57912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0x22300005</a:t>
            </a:r>
            <a:endParaRPr lang="de-CH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CFCBE-93D7-C843-8237-81F18CFC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3940175"/>
            <a:ext cx="3221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3"/>
            <a:r>
              <a:rPr lang="en-US" altLang="en-US" sz="2000">
                <a:solidFill>
                  <a:srgbClr val="00B050"/>
                </a:solidFill>
              </a:rPr>
              <a:t>rt ← rs + sign-extend(imm)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45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12C5881-6189-414F-8DE4-5E7100813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Subtract in LC-3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1E556D3-A3D2-A54F-A98D-027D20626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MIPS assembly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LC-3 assembly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Tradeoff</a:t>
            </a:r>
            <a:r>
              <a:rPr lang="en-US" altLang="en-US">
                <a:ea typeface="ＭＳ Ｐゴシック" panose="020B0600070205080204" pitchFamily="34" charset="-128"/>
              </a:rPr>
              <a:t> in LC-3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More instructions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But, simpler control logic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65CCB77F-1E11-1F4B-BB39-E5DD93313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49FF22-1454-3147-8D7A-EA8D281CABEB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1E867EC-B3FB-BF44-BB03-73300DBD15BD}"/>
              </a:ext>
            </a:extLst>
          </p:cNvPr>
          <p:cNvSpPr txBox="1">
            <a:spLocks/>
          </p:cNvSpPr>
          <p:nvPr/>
        </p:nvSpPr>
        <p:spPr bwMode="auto">
          <a:xfrm>
            <a:off x="565150" y="19812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a = b + c - d;</a:t>
            </a:r>
            <a:endParaRPr lang="de-CH" sz="2000" kern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E5FCD7E8-88DD-B84F-AAEB-C56C6315B7C7}"/>
              </a:ext>
            </a:extLst>
          </p:cNvPr>
          <p:cNvSpPr txBox="1">
            <a:spLocks/>
          </p:cNvSpPr>
          <p:nvPr/>
        </p:nvSpPr>
        <p:spPr bwMode="auto">
          <a:xfrm>
            <a:off x="4740275" y="1981200"/>
            <a:ext cx="3870325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$t0, $s0, $s1</a:t>
            </a:r>
          </a:p>
          <a:p>
            <a:pPr>
              <a:defRPr/>
            </a:pPr>
            <a:r>
              <a:rPr lang="de-CH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sub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$s3, $t0, $s2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E913065-6DD3-7244-8FD5-DACC3FA38D48}"/>
              </a:ext>
            </a:extLst>
          </p:cNvPr>
          <p:cNvSpPr txBox="1">
            <a:spLocks/>
          </p:cNvSpPr>
          <p:nvPr/>
        </p:nvSpPr>
        <p:spPr bwMode="auto">
          <a:xfrm>
            <a:off x="565150" y="1524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High-level code</a:t>
            </a:r>
            <a:endParaRPr lang="de-CH" altLang="en-US" sz="2000">
              <a:solidFill>
                <a:srgbClr val="000000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EE13FF8-7B49-C84F-981A-DB005245FC5F}"/>
              </a:ext>
            </a:extLst>
          </p:cNvPr>
          <p:cNvSpPr txBox="1">
            <a:spLocks/>
          </p:cNvSpPr>
          <p:nvPr/>
        </p:nvSpPr>
        <p:spPr bwMode="auto">
          <a:xfrm>
            <a:off x="4740275" y="1524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7FDDAB3-0B3C-2549-B532-1F0C1F674931}"/>
              </a:ext>
            </a:extLst>
          </p:cNvPr>
          <p:cNvSpPr txBox="1">
            <a:spLocks/>
          </p:cNvSpPr>
          <p:nvPr/>
        </p:nvSpPr>
        <p:spPr bwMode="auto">
          <a:xfrm>
            <a:off x="565150" y="41910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a = b + c - d;</a:t>
            </a:r>
            <a:endParaRPr lang="de-CH" sz="2000" kern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F4EC718-7C5A-D04D-8BB2-CB66F2CBE382}"/>
              </a:ext>
            </a:extLst>
          </p:cNvPr>
          <p:cNvSpPr txBox="1">
            <a:spLocks/>
          </p:cNvSpPr>
          <p:nvPr/>
        </p:nvSpPr>
        <p:spPr bwMode="auto">
          <a:xfrm>
            <a:off x="4740275" y="4191000"/>
            <a:ext cx="3870325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ADD  R2, R0, R1</a:t>
            </a:r>
          </a:p>
          <a:p>
            <a:pPr>
              <a:defRPr/>
            </a:pPr>
            <a:r>
              <a:rPr lang="de-CH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NOT  R4, R3</a:t>
            </a:r>
          </a:p>
          <a:p>
            <a:pPr>
              <a:defRPr/>
            </a:pPr>
            <a:r>
              <a:rPr lang="de-CH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 R5, R4, #1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ADD  R6, R2, R5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FEC19B5-2367-0D46-B736-811876D3B91D}"/>
              </a:ext>
            </a:extLst>
          </p:cNvPr>
          <p:cNvSpPr txBox="1">
            <a:spLocks/>
          </p:cNvSpPr>
          <p:nvPr/>
        </p:nvSpPr>
        <p:spPr bwMode="auto">
          <a:xfrm>
            <a:off x="565150" y="37338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High-level code</a:t>
            </a:r>
            <a:endParaRPr lang="de-CH" altLang="en-US" sz="2000">
              <a:solidFill>
                <a:srgbClr val="000000"/>
              </a:solidFill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714CBD-3266-DD4F-8706-E586015DA7D5}"/>
              </a:ext>
            </a:extLst>
          </p:cNvPr>
          <p:cNvSpPr txBox="1">
            <a:spLocks/>
          </p:cNvSpPr>
          <p:nvPr/>
        </p:nvSpPr>
        <p:spPr bwMode="auto">
          <a:xfrm>
            <a:off x="4740275" y="37338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4157AE-DF6E-9A4A-B766-01AE0911A995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4495800"/>
            <a:ext cx="3946525" cy="838200"/>
            <a:chOff x="4740274" y="1409697"/>
            <a:chExt cx="3946526" cy="1257303"/>
          </a:xfrm>
        </p:grpSpPr>
        <p:sp>
          <p:nvSpPr>
            <p:cNvPr id="41998" name="Rounded Rectangle 13">
              <a:extLst>
                <a:ext uri="{FF2B5EF4-FFF2-40B4-BE49-F238E27FC236}">
                  <a16:creationId xmlns:a16="http://schemas.microsoft.com/office/drawing/2014/main" id="{3AB162A2-7B38-D34C-AC5A-D3B650C1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4" y="1523999"/>
              <a:ext cx="2498726" cy="1143001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9" name="TextBox 14">
              <a:extLst>
                <a:ext uri="{FF2B5EF4-FFF2-40B4-BE49-F238E27FC236}">
                  <a16:creationId xmlns:a16="http://schemas.microsoft.com/office/drawing/2014/main" id="{517FD578-DA20-474A-AE3B-ABBB770DE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1409697"/>
              <a:ext cx="1447800" cy="1246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b="1">
                  <a:solidFill>
                    <a:srgbClr val="00B050"/>
                  </a:solidFill>
                </a:rPr>
                <a:t>2’s complement of R3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BE47774-AA6F-4743-8AAE-E0ED3C8CC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Subtract Immediate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C4CD7D4-B210-EF41-B14C-21358DE05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MIPS assembly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LC-3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AF76FC5-ECAE-404A-917D-542243BF7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DA330-289A-114E-B9F4-5D99B19547D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157C8D2-A368-CA4B-AE09-D6432CD11B96}"/>
              </a:ext>
            </a:extLst>
          </p:cNvPr>
          <p:cNvSpPr txBox="1">
            <a:spLocks/>
          </p:cNvSpPr>
          <p:nvPr/>
        </p:nvSpPr>
        <p:spPr bwMode="auto">
          <a:xfrm>
            <a:off x="565150" y="19812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a = b - 3;</a:t>
            </a:r>
            <a:endParaRPr lang="de-CH" sz="2000" kern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01B90DC-BD23-9445-BE72-998DABCE1693}"/>
              </a:ext>
            </a:extLst>
          </p:cNvPr>
          <p:cNvSpPr txBox="1">
            <a:spLocks/>
          </p:cNvSpPr>
          <p:nvPr/>
        </p:nvSpPr>
        <p:spPr bwMode="auto">
          <a:xfrm>
            <a:off x="4740275" y="19812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subi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$s1, $s0, 3</a:t>
            </a:r>
          </a:p>
        </p:txBody>
      </p:sp>
      <p:sp>
        <p:nvSpPr>
          <p:cNvPr id="44039" name="Text Placeholder 6">
            <a:extLst>
              <a:ext uri="{FF2B5EF4-FFF2-40B4-BE49-F238E27FC236}">
                <a16:creationId xmlns:a16="http://schemas.microsoft.com/office/drawing/2014/main" id="{FF254CB5-0D6D-794A-9B4E-D2A33F2F6CFE}"/>
              </a:ext>
            </a:extLst>
          </p:cNvPr>
          <p:cNvSpPr txBox="1">
            <a:spLocks/>
          </p:cNvSpPr>
          <p:nvPr/>
        </p:nvSpPr>
        <p:spPr bwMode="auto">
          <a:xfrm>
            <a:off x="565150" y="1524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High-level code</a:t>
            </a:r>
            <a:endParaRPr lang="de-CH" altLang="en-US" sz="2000">
              <a:solidFill>
                <a:srgbClr val="000000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0DF06E2-A763-F44C-BF5B-8895AE707974}"/>
              </a:ext>
            </a:extLst>
          </p:cNvPr>
          <p:cNvSpPr txBox="1">
            <a:spLocks/>
          </p:cNvSpPr>
          <p:nvPr/>
        </p:nvSpPr>
        <p:spPr bwMode="auto">
          <a:xfrm>
            <a:off x="4740275" y="1524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2E0090-62E6-E444-9492-DE10FC22779B}"/>
              </a:ext>
            </a:extLst>
          </p:cNvPr>
          <p:cNvSpPr/>
          <p:nvPr/>
        </p:nvSpPr>
        <p:spPr>
          <a:xfrm>
            <a:off x="593725" y="2667000"/>
            <a:ext cx="7956550" cy="927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</a:rPr>
              <a:t>Is </a:t>
            </a:r>
            <a:r>
              <a:rPr lang="en-US" sz="3600" dirty="0" err="1">
                <a:solidFill>
                  <a:srgbClr val="FF0000"/>
                </a:solidFill>
              </a:rPr>
              <a:t>subi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necessary in MIPS?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ECECA3D9-958C-9E42-8BE5-9F84043D5A81}"/>
              </a:ext>
            </a:extLst>
          </p:cNvPr>
          <p:cNvSpPr>
            <a:spLocks noChangeAspect="1"/>
          </p:cNvSpPr>
          <p:nvPr/>
        </p:nvSpPr>
        <p:spPr bwMode="auto">
          <a:xfrm rot="-2618029">
            <a:off x="6062663" y="1549400"/>
            <a:ext cx="1225550" cy="1223963"/>
          </a:xfrm>
          <a:prstGeom prst="plus">
            <a:avLst>
              <a:gd name="adj" fmla="val 38306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BFF6F2D3-D83D-554C-878A-4D3785CC8055}"/>
              </a:ext>
            </a:extLst>
          </p:cNvPr>
          <p:cNvSpPr txBox="1">
            <a:spLocks/>
          </p:cNvSpPr>
          <p:nvPr/>
        </p:nvSpPr>
        <p:spPr bwMode="auto">
          <a:xfrm>
            <a:off x="4724400" y="42672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addi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$s1, $s0, -3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F495492-03B7-6C49-ACED-4CB21C3B43F7}"/>
              </a:ext>
            </a:extLst>
          </p:cNvPr>
          <p:cNvSpPr txBox="1">
            <a:spLocks/>
          </p:cNvSpPr>
          <p:nvPr/>
        </p:nvSpPr>
        <p:spPr bwMode="auto">
          <a:xfrm>
            <a:off x="4724400" y="3810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08631DE-0D9D-CE4E-99C8-0B50047B45ED}"/>
              </a:ext>
            </a:extLst>
          </p:cNvPr>
          <p:cNvSpPr txBox="1">
            <a:spLocks/>
          </p:cNvSpPr>
          <p:nvPr/>
        </p:nvSpPr>
        <p:spPr bwMode="auto">
          <a:xfrm>
            <a:off x="565150" y="58674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a = b - 3;</a:t>
            </a:r>
            <a:endParaRPr lang="de-CH" sz="2000" kern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B42B84B-45BE-C447-A9C1-31DDF12EB855}"/>
              </a:ext>
            </a:extLst>
          </p:cNvPr>
          <p:cNvSpPr txBox="1">
            <a:spLocks/>
          </p:cNvSpPr>
          <p:nvPr/>
        </p:nvSpPr>
        <p:spPr bwMode="auto">
          <a:xfrm>
            <a:off x="4740275" y="58674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R1, R0, #-3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2D6D814-00AF-6B46-8F0D-36491B89B492}"/>
              </a:ext>
            </a:extLst>
          </p:cNvPr>
          <p:cNvSpPr txBox="1">
            <a:spLocks/>
          </p:cNvSpPr>
          <p:nvPr/>
        </p:nvSpPr>
        <p:spPr bwMode="auto">
          <a:xfrm>
            <a:off x="565150" y="54102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High-level code</a:t>
            </a:r>
            <a:endParaRPr lang="de-CH" altLang="en-US" sz="2000">
              <a:solidFill>
                <a:srgbClr val="000000"/>
              </a:solidFill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6C64AA8-FD72-F540-83F0-9378CAB6C4A8}"/>
              </a:ext>
            </a:extLst>
          </p:cNvPr>
          <p:cNvSpPr txBox="1">
            <a:spLocks/>
          </p:cNvSpPr>
          <p:nvPr/>
        </p:nvSpPr>
        <p:spPr bwMode="auto">
          <a:xfrm>
            <a:off x="4740275" y="54102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3" grpId="0" animBg="1"/>
      <p:bldP spid="2" grpId="0" animBg="1"/>
      <p:bldP spid="15" grpId="0" animBg="1"/>
      <p:bldP spid="16" grpId="0"/>
      <p:bldP spid="25" grpId="0" animBg="1"/>
      <p:bldP spid="26" grpId="0" animBg="1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>
            <a:extLst>
              <a:ext uri="{FF2B5EF4-FFF2-40B4-BE49-F238E27FC236}">
                <a16:creationId xmlns:a16="http://schemas.microsoft.com/office/drawing/2014/main" id="{2FE8E690-CB3B-184A-95C5-E42EEBE7FC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305800" cy="2209800"/>
          </a:xfrm>
        </p:spPr>
        <p:txBody>
          <a:bodyPr anchor="ctr"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Data Movement Instructions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and Addressing Modes</a:t>
            </a:r>
          </a:p>
        </p:txBody>
      </p:sp>
      <p:sp>
        <p:nvSpPr>
          <p:cNvPr id="46083" name="Subtitle 5">
            <a:extLst>
              <a:ext uri="{FF2B5EF4-FFF2-40B4-BE49-F238E27FC236}">
                <a16:creationId xmlns:a16="http://schemas.microsoft.com/office/drawing/2014/main" id="{EFB27364-023D-6E46-95A7-1592F90BB0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B257A485-26CE-FD42-9FFC-619C61B2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441C2D-BA18-D347-8AFD-22432D95AB17}" type="slidenum">
              <a:rPr lang="en-US" altLang="en-US" sz="12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08D9119-6A9F-784F-8FAA-C2F811EC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Data Movement Instructions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BCBF2812-FD59-064F-B34F-27044915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In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LC-3</a:t>
            </a:r>
            <a:r>
              <a:rPr lang="en-US" altLang="en-US" dirty="0">
                <a:ea typeface="ＭＳ Ｐゴシック" charset="-128"/>
              </a:rPr>
              <a:t>,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there are seven data movement instructions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LD, LDR, LDI, LEA, ST, STR, STI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Format of load and store instructions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Opcode</a:t>
            </a:r>
            <a:r>
              <a:rPr lang="en-US" altLang="en-US" dirty="0">
                <a:ea typeface="ＭＳ Ｐゴシック" charset="-128"/>
              </a:rPr>
              <a:t> (bits [15:12])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DR or SR</a:t>
            </a:r>
            <a:r>
              <a:rPr lang="en-US" altLang="en-US" dirty="0">
                <a:ea typeface="ＭＳ Ｐゴシック" charset="-128"/>
              </a:rPr>
              <a:t> (bits [11:9])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Address generation bits</a:t>
            </a:r>
            <a:r>
              <a:rPr lang="en-US" altLang="en-US" dirty="0">
                <a:ea typeface="ＭＳ Ｐゴシック" charset="-128"/>
              </a:rPr>
              <a:t> (bits [8:0])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Four ways to interpret bits, called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addressing modes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PC-Relative Mode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Indirect Mode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 err="1">
                <a:solidFill>
                  <a:srgbClr val="00B050"/>
                </a:solidFill>
                <a:ea typeface="ＭＳ Ｐゴシック" charset="-128"/>
              </a:rPr>
              <a:t>Base+offset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Mode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Immediate Mode</a:t>
            </a:r>
          </a:p>
          <a:p>
            <a:pPr lvl="2">
              <a:buFont typeface="Wingdings" charset="2"/>
              <a:buChar char="n"/>
              <a:defRPr/>
            </a:pPr>
            <a:endParaRPr lang="en-US" altLang="en-US" dirty="0">
              <a:solidFill>
                <a:srgbClr val="00B050"/>
              </a:solidFill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In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MIPS</a:t>
            </a:r>
            <a:r>
              <a:rPr lang="en-US" altLang="en-US" dirty="0">
                <a:ea typeface="ＭＳ Ｐゴシック" charset="-128"/>
              </a:rPr>
              <a:t>, there are only </a:t>
            </a:r>
            <a:r>
              <a:rPr lang="en-US" altLang="en-US" dirty="0" err="1">
                <a:solidFill>
                  <a:srgbClr val="00B050"/>
                </a:solidFill>
                <a:ea typeface="ＭＳ Ｐゴシック" charset="-128"/>
              </a:rPr>
              <a:t>Base+offset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and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immediate modes</a:t>
            </a:r>
            <a:r>
              <a:rPr lang="en-US" altLang="en-US" dirty="0">
                <a:ea typeface="ＭＳ Ｐゴシック" charset="-128"/>
              </a:rPr>
              <a:t> for load and store instructions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D459A15B-BAAD-8345-97E4-50A5DAF6D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742AF-EF86-2843-902B-9AA7FF47120D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29EBEED-6DC1-EF49-8C7A-8F2567339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PC-Relative Addressing Mode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FBCF4C5-ECC0-F448-882E-0F9D61F5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LD (Load) and ST (Store)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OP = opcode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LD = 0010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ST = 0011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DR = destination register in LD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SR = source register in ST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LD: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DR ← Memory[PC</a:t>
            </a:r>
            <a:r>
              <a:rPr lang="en-US" altLang="en-US" sz="2400" baseline="30000" dirty="0">
                <a:solidFill>
                  <a:srgbClr val="00B050"/>
                </a:solidFill>
              </a:rPr>
              <a:t>✝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+ sign-extend(PCoffset9)]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ST: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Memory[PC</a:t>
            </a:r>
            <a:r>
              <a:rPr lang="en-US" altLang="en-US" sz="2400" baseline="30000" dirty="0">
                <a:solidFill>
                  <a:srgbClr val="00B050"/>
                </a:solidFill>
              </a:rPr>
              <a:t>✝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+ sign-extend(PCoffset9)] ← SR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CFFFB17-E81B-8B49-9F0E-4771FB76B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1D0A7-633C-C647-85C6-49DB9152DC6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B582A6-A272-B84E-8970-01FB6A9D31F9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1524000"/>
            <a:ext cx="4578350" cy="990600"/>
            <a:chOff x="2282825" y="1600200"/>
            <a:chExt cx="4578350" cy="990600"/>
          </a:xfrm>
        </p:grpSpPr>
        <p:grpSp>
          <p:nvGrpSpPr>
            <p:cNvPr id="49159" name="Group 3">
              <a:extLst>
                <a:ext uri="{FF2B5EF4-FFF2-40B4-BE49-F238E27FC236}">
                  <a16:creationId xmlns:a16="http://schemas.microsoft.com/office/drawing/2014/main" id="{143713EA-13C2-324F-80F2-E4A6D0FDD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2825" y="1801813"/>
              <a:ext cx="4578350" cy="788987"/>
              <a:chOff x="838200" y="3657600"/>
              <a:chExt cx="4578600" cy="7894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0E9FE09-079F-0342-AC5F-90AACA19B083}"/>
                  </a:ext>
                </a:extLst>
              </p:cNvPr>
              <p:cNvSpPr/>
              <p:nvPr/>
            </p:nvSpPr>
            <p:spPr bwMode="auto">
              <a:xfrm>
                <a:off x="838200" y="3657600"/>
                <a:ext cx="1079559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OP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D13E1B9-64A1-9A4B-9207-20F628862C3D}"/>
                  </a:ext>
                </a:extLst>
              </p:cNvPr>
              <p:cNvSpPr/>
              <p:nvPr/>
            </p:nvSpPr>
            <p:spPr bwMode="auto">
              <a:xfrm>
                <a:off x="1905058" y="3657600"/>
                <a:ext cx="914450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DR/SR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142D4B-3F3A-BB47-9393-F745DF12D466}"/>
                  </a:ext>
                </a:extLst>
              </p:cNvPr>
              <p:cNvSpPr/>
              <p:nvPr/>
            </p:nvSpPr>
            <p:spPr bwMode="auto">
              <a:xfrm>
                <a:off x="2819508" y="3657600"/>
                <a:ext cx="2597292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PCoffset9</a:t>
                </a:r>
              </a:p>
            </p:txBody>
          </p:sp>
          <p:sp>
            <p:nvSpPr>
              <p:cNvPr id="49179" name="TextBox 2">
                <a:extLst>
                  <a:ext uri="{FF2B5EF4-FFF2-40B4-BE49-F238E27FC236}">
                    <a16:creationId xmlns:a16="http://schemas.microsoft.com/office/drawing/2014/main" id="{3957A3C3-4CA0-474C-B6C3-8159BFBE4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108450"/>
                <a:ext cx="10668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4 bits</a:t>
                </a:r>
              </a:p>
            </p:txBody>
          </p:sp>
          <p:sp>
            <p:nvSpPr>
              <p:cNvPr id="49180" name="TextBox 35">
                <a:extLst>
                  <a:ext uri="{FF2B5EF4-FFF2-40B4-BE49-F238E27FC236}">
                    <a16:creationId xmlns:a16="http://schemas.microsoft.com/office/drawing/2014/main" id="{2F167428-3643-8243-B2DC-C49E4A63D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4108450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3 bits</a:t>
                </a:r>
              </a:p>
            </p:txBody>
          </p:sp>
          <p:sp>
            <p:nvSpPr>
              <p:cNvPr id="49181" name="TextBox 36">
                <a:extLst>
                  <a:ext uri="{FF2B5EF4-FFF2-40B4-BE49-F238E27FC236}">
                    <a16:creationId xmlns:a16="http://schemas.microsoft.com/office/drawing/2014/main" id="{D4912F20-ABB2-B747-9D1A-1D1D0A8BE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4108450"/>
                <a:ext cx="2597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9 bits</a:t>
                </a:r>
              </a:p>
            </p:txBody>
          </p:sp>
        </p:grpSp>
        <p:sp>
          <p:nvSpPr>
            <p:cNvPr id="49160" name="TextBox 64">
              <a:extLst>
                <a:ext uri="{FF2B5EF4-FFF2-40B4-BE49-F238E27FC236}">
                  <a16:creationId xmlns:a16="http://schemas.microsoft.com/office/drawing/2014/main" id="{3D5D206D-E361-CE4F-B4E9-07E5B1210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673" y="160180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15</a:t>
              </a:r>
            </a:p>
          </p:txBody>
        </p:sp>
        <p:sp>
          <p:nvSpPr>
            <p:cNvPr id="49161" name="TextBox 64">
              <a:extLst>
                <a:ext uri="{FF2B5EF4-FFF2-40B4-BE49-F238E27FC236}">
                  <a16:creationId xmlns:a16="http://schemas.microsoft.com/office/drawing/2014/main" id="{B20498D0-8084-3543-B2F2-B233260D9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110" y="160180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14</a:t>
              </a:r>
            </a:p>
          </p:txBody>
        </p:sp>
        <p:sp>
          <p:nvSpPr>
            <p:cNvPr id="49162" name="TextBox 64">
              <a:extLst>
                <a:ext uri="{FF2B5EF4-FFF2-40B4-BE49-F238E27FC236}">
                  <a16:creationId xmlns:a16="http://schemas.microsoft.com/office/drawing/2014/main" id="{63522AAB-CB67-374A-85ED-B87A8FF2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7" y="160538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13</a:t>
              </a:r>
            </a:p>
          </p:txBody>
        </p:sp>
        <p:sp>
          <p:nvSpPr>
            <p:cNvPr id="49163" name="TextBox 64">
              <a:extLst>
                <a:ext uri="{FF2B5EF4-FFF2-40B4-BE49-F238E27FC236}">
                  <a16:creationId xmlns:a16="http://schemas.microsoft.com/office/drawing/2014/main" id="{5C4BBDD8-4C11-974B-9E28-97E1CF8A4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110" y="1602205"/>
              <a:ext cx="37623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12</a:t>
              </a:r>
            </a:p>
          </p:txBody>
        </p:sp>
        <p:sp>
          <p:nvSpPr>
            <p:cNvPr id="49164" name="TextBox 64">
              <a:extLst>
                <a:ext uri="{FF2B5EF4-FFF2-40B4-BE49-F238E27FC236}">
                  <a16:creationId xmlns:a16="http://schemas.microsoft.com/office/drawing/2014/main" id="{222A28B5-F82C-6243-BA97-8255D60BC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40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11</a:t>
              </a:r>
            </a:p>
          </p:txBody>
        </p:sp>
        <p:sp>
          <p:nvSpPr>
            <p:cNvPr id="49165" name="TextBox 64">
              <a:extLst>
                <a:ext uri="{FF2B5EF4-FFF2-40B4-BE49-F238E27FC236}">
                  <a16:creationId xmlns:a16="http://schemas.microsoft.com/office/drawing/2014/main" id="{43EE21F9-ABA7-B246-A042-223F96618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377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10</a:t>
              </a:r>
            </a:p>
          </p:txBody>
        </p:sp>
        <p:sp>
          <p:nvSpPr>
            <p:cNvPr id="49166" name="TextBox 64">
              <a:extLst>
                <a:ext uri="{FF2B5EF4-FFF2-40B4-BE49-F238E27FC236}">
                  <a16:creationId xmlns:a16="http://schemas.microsoft.com/office/drawing/2014/main" id="{45FFDD2C-285B-0A46-BC38-F7A7D87CE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054" y="1604979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9</a:t>
              </a:r>
            </a:p>
          </p:txBody>
        </p:sp>
        <p:sp>
          <p:nvSpPr>
            <p:cNvPr id="49167" name="TextBox 64">
              <a:extLst>
                <a:ext uri="{FF2B5EF4-FFF2-40B4-BE49-F238E27FC236}">
                  <a16:creationId xmlns:a16="http://schemas.microsoft.com/office/drawing/2014/main" id="{87434E56-4B80-C645-B059-13FCBEDF8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398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8</a:t>
              </a:r>
            </a:p>
          </p:txBody>
        </p:sp>
        <p:sp>
          <p:nvSpPr>
            <p:cNvPr id="49168" name="TextBox 64">
              <a:extLst>
                <a:ext uri="{FF2B5EF4-FFF2-40B4-BE49-F238E27FC236}">
                  <a16:creationId xmlns:a16="http://schemas.microsoft.com/office/drawing/2014/main" id="{AFCE4662-8BE0-484C-B682-2511CCEC6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47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7</a:t>
              </a:r>
            </a:p>
          </p:txBody>
        </p:sp>
        <p:sp>
          <p:nvSpPr>
            <p:cNvPr id="49169" name="TextBox 64">
              <a:extLst>
                <a:ext uri="{FF2B5EF4-FFF2-40B4-BE49-F238E27FC236}">
                  <a16:creationId xmlns:a16="http://schemas.microsoft.com/office/drawing/2014/main" id="{00AAC375-A139-DF4B-86EB-33AAA5054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496" y="1604979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6</a:t>
              </a:r>
            </a:p>
          </p:txBody>
        </p:sp>
        <p:sp>
          <p:nvSpPr>
            <p:cNvPr id="49170" name="TextBox 64">
              <a:extLst>
                <a:ext uri="{FF2B5EF4-FFF2-40B4-BE49-F238E27FC236}">
                  <a16:creationId xmlns:a16="http://schemas.microsoft.com/office/drawing/2014/main" id="{761A6ACA-5150-B543-A3CA-583E1DC8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0692" y="16002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2</a:t>
              </a:r>
            </a:p>
          </p:txBody>
        </p:sp>
        <p:sp>
          <p:nvSpPr>
            <p:cNvPr id="49171" name="TextBox 64">
              <a:extLst>
                <a:ext uri="{FF2B5EF4-FFF2-40B4-BE49-F238E27FC236}">
                  <a16:creationId xmlns:a16="http://schemas.microsoft.com/office/drawing/2014/main" id="{8024DB12-FA53-674D-9D11-54FEFDC40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0241" y="16002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</a:t>
              </a:r>
            </a:p>
          </p:txBody>
        </p:sp>
        <p:sp>
          <p:nvSpPr>
            <p:cNvPr id="49172" name="TextBox 64">
              <a:extLst>
                <a:ext uri="{FF2B5EF4-FFF2-40B4-BE49-F238E27FC236}">
                  <a16:creationId xmlns:a16="http://schemas.microsoft.com/office/drawing/2014/main" id="{B9905F93-065E-7548-A9DA-E878BEB03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9790" y="1603776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0</a:t>
              </a:r>
            </a:p>
          </p:txBody>
        </p:sp>
        <p:sp>
          <p:nvSpPr>
            <p:cNvPr id="49173" name="TextBox 64">
              <a:extLst>
                <a:ext uri="{FF2B5EF4-FFF2-40B4-BE49-F238E27FC236}">
                  <a16:creationId xmlns:a16="http://schemas.microsoft.com/office/drawing/2014/main" id="{DF89B024-07B3-5440-8D6D-CA5FD774F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045" y="1603776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5</a:t>
              </a:r>
            </a:p>
          </p:txBody>
        </p:sp>
        <p:sp>
          <p:nvSpPr>
            <p:cNvPr id="49174" name="TextBox 64">
              <a:extLst>
                <a:ext uri="{FF2B5EF4-FFF2-40B4-BE49-F238E27FC236}">
                  <a16:creationId xmlns:a16="http://schemas.microsoft.com/office/drawing/2014/main" id="{48A88C52-B84E-2449-A1DC-B12ABAA66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1594" y="1600585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4</a:t>
              </a:r>
            </a:p>
          </p:txBody>
        </p:sp>
        <p:sp>
          <p:nvSpPr>
            <p:cNvPr id="49175" name="TextBox 35">
              <a:extLst>
                <a:ext uri="{FF2B5EF4-FFF2-40B4-BE49-F238E27FC236}">
                  <a16:creationId xmlns:a16="http://schemas.microsoft.com/office/drawing/2014/main" id="{BDA00374-E533-D349-BBE4-14DECC88E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143" y="1604161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A12FFD2-B9A5-CB4A-A7E0-1EA5F1F0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505575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3"/>
            <a:r>
              <a:rPr lang="en-US" altLang="en-US" sz="1400" baseline="30000">
                <a:solidFill>
                  <a:srgbClr val="00B050"/>
                </a:solidFill>
              </a:rPr>
              <a:t>✝</a:t>
            </a:r>
            <a:r>
              <a:rPr lang="en-US" altLang="en-US" sz="1400">
                <a:solidFill>
                  <a:srgbClr val="00B050"/>
                </a:solidFill>
              </a:rPr>
              <a:t>This is the incremented 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A55-FD79-CC49-AC49-E1BE983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Assignment: </a:t>
            </a:r>
            <a:r>
              <a:rPr lang="en-US" dirty="0"/>
              <a:t>Moore’s Law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E0A-2252-914B-BB94-3FF62B0F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3723"/>
          </a:xfrm>
        </p:spPr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Paper review</a:t>
            </a:r>
          </a:p>
          <a:p>
            <a:r>
              <a:rPr lang="en-US" dirty="0">
                <a:hlinkClick r:id="rId2"/>
              </a:rPr>
              <a:t>G.E. Moore. "Cramming more components onto integrated circuits," Electronics magazine, 1965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Optional Assignment – for 1% extra credit</a:t>
            </a:r>
          </a:p>
          <a:p>
            <a:pPr lvl="1"/>
            <a:r>
              <a:rPr lang="en-US" b="1" dirty="0"/>
              <a:t>Write a 1-page review </a:t>
            </a:r>
          </a:p>
          <a:p>
            <a:pPr lvl="1"/>
            <a:r>
              <a:rPr lang="en-US" dirty="0"/>
              <a:t>Upload PDF file to Moodle – Deadline: April 1</a:t>
            </a:r>
            <a:endParaRPr lang="en-US" b="1" dirty="0"/>
          </a:p>
          <a:p>
            <a:pPr marL="344487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 strongly recommend that you </a:t>
            </a:r>
            <a:r>
              <a:rPr lang="en-US" dirty="0">
                <a:solidFill>
                  <a:srgbClr val="FF0000"/>
                </a:solidFill>
              </a:rPr>
              <a:t>follow my guidelines for (paper) review</a:t>
            </a:r>
            <a:r>
              <a:rPr lang="en-US" dirty="0"/>
              <a:t> (see next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7886-5517-F547-AA72-70E057C87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00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77759D2A-56D4-F645-8428-C1C86C690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LD assembly and machine code </a:t>
            </a:r>
          </a:p>
        </p:txBody>
      </p:sp>
      <p:sp>
        <p:nvSpPr>
          <p:cNvPr id="51203" name="Title 1">
            <a:extLst>
              <a:ext uri="{FF2B5EF4-FFF2-40B4-BE49-F238E27FC236}">
                <a16:creationId xmlns:a16="http://schemas.microsoft.com/office/drawing/2014/main" id="{0121441D-2AFE-CD48-9E66-1A6A2BDE8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LD in LC-3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FC3BC3A-5CD3-9C45-9609-61FD94D0C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08832E-8BC7-5342-9021-8AE245FE3DB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36EE1C17-87AC-154C-BBCF-0AC162B2FD22}"/>
              </a:ext>
            </a:extLst>
          </p:cNvPr>
          <p:cNvSpPr txBox="1">
            <a:spLocks/>
          </p:cNvSpPr>
          <p:nvPr/>
        </p:nvSpPr>
        <p:spPr bwMode="auto">
          <a:xfrm>
            <a:off x="569913" y="1833563"/>
            <a:ext cx="2782887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LD R2, 0x1AF</a:t>
            </a:r>
          </a:p>
        </p:txBody>
      </p:sp>
      <p:sp>
        <p:nvSpPr>
          <p:cNvPr id="51206" name="Text Placeholder 7">
            <a:extLst>
              <a:ext uri="{FF2B5EF4-FFF2-40B4-BE49-F238E27FC236}">
                <a16:creationId xmlns:a16="http://schemas.microsoft.com/office/drawing/2014/main" id="{53C1815F-5C53-2543-8EA4-67DA0FA4F646}"/>
              </a:ext>
            </a:extLst>
          </p:cNvPr>
          <p:cNvSpPr txBox="1">
            <a:spLocks/>
          </p:cNvSpPr>
          <p:nvPr/>
        </p:nvSpPr>
        <p:spPr bwMode="auto">
          <a:xfrm>
            <a:off x="569913" y="1376363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0750B01-9BB7-8B4C-8476-5AB9092D15D7}"/>
              </a:ext>
            </a:extLst>
          </p:cNvPr>
          <p:cNvSpPr txBox="1">
            <a:spLocks/>
          </p:cNvSpPr>
          <p:nvPr/>
        </p:nvSpPr>
        <p:spPr bwMode="auto">
          <a:xfrm>
            <a:off x="158750" y="2540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Field Values</a:t>
            </a:r>
            <a:endParaRPr lang="de-CH" altLang="en-US" sz="200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67EE16B-545F-1341-A7EE-E1E720614145}"/>
              </a:ext>
            </a:extLst>
          </p:cNvPr>
          <p:cNvSpPr txBox="1">
            <a:spLocks/>
          </p:cNvSpPr>
          <p:nvPr/>
        </p:nvSpPr>
        <p:spPr bwMode="auto">
          <a:xfrm>
            <a:off x="152400" y="41148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Machine Code</a:t>
            </a:r>
            <a:endParaRPr lang="de-CH" altLang="en-US" sz="2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79D9F8-9B80-C041-A052-3A0062A51258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2936875"/>
            <a:ext cx="3975100" cy="795338"/>
            <a:chOff x="838200" y="3319046"/>
            <a:chExt cx="4578600" cy="795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B9328F-CAE9-3E4A-93C8-14BF86AC108E}"/>
                </a:ext>
              </a:extLst>
            </p:cNvPr>
            <p:cNvSpPr/>
            <p:nvPr/>
          </p:nvSpPr>
          <p:spPr bwMode="auto">
            <a:xfrm>
              <a:off x="838200" y="3657361"/>
              <a:ext cx="1078823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E7BFF8-6724-F04A-98B2-47D7F56FB327}"/>
                </a:ext>
              </a:extLst>
            </p:cNvPr>
            <p:cNvSpPr/>
            <p:nvPr/>
          </p:nvSpPr>
          <p:spPr bwMode="auto">
            <a:xfrm>
              <a:off x="1904224" y="3657361"/>
              <a:ext cx="916085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D40830-55FF-BE48-82D6-A4FE9FD6AE56}"/>
                </a:ext>
              </a:extLst>
            </p:cNvPr>
            <p:cNvSpPr/>
            <p:nvPr/>
          </p:nvSpPr>
          <p:spPr bwMode="auto">
            <a:xfrm>
              <a:off x="2827624" y="3657361"/>
              <a:ext cx="258917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0x1AF</a:t>
              </a:r>
            </a:p>
          </p:txBody>
        </p:sp>
        <p:sp>
          <p:nvSpPr>
            <p:cNvPr id="51238" name="TextBox 46">
              <a:extLst>
                <a:ext uri="{FF2B5EF4-FFF2-40B4-BE49-F238E27FC236}">
                  <a16:creationId xmlns:a16="http://schemas.microsoft.com/office/drawing/2014/main" id="{099BCDD0-2A05-964D-B2BA-CEB6107C6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51239" name="TextBox 47">
              <a:extLst>
                <a:ext uri="{FF2B5EF4-FFF2-40B4-BE49-F238E27FC236}">
                  <a16:creationId xmlns:a16="http://schemas.microsoft.com/office/drawing/2014/main" id="{34585690-9D6A-C247-888F-8E11DCA31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51240" name="TextBox 49">
              <a:extLst>
                <a:ext uri="{FF2B5EF4-FFF2-40B4-BE49-F238E27FC236}">
                  <a16:creationId xmlns:a16="http://schemas.microsoft.com/office/drawing/2014/main" id="{909E3766-7309-A44F-BBF0-354D0E418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986" y="3319046"/>
              <a:ext cx="2588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PCoffset9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BEB00B-7B2B-9B49-A795-75D364C1FB19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4495800"/>
            <a:ext cx="3971925" cy="795338"/>
            <a:chOff x="838200" y="3319046"/>
            <a:chExt cx="4578601" cy="7957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534D6-2100-C94C-A6AE-D1E4EC57019E}"/>
                </a:ext>
              </a:extLst>
            </p:cNvPr>
            <p:cNvSpPr/>
            <p:nvPr/>
          </p:nvSpPr>
          <p:spPr bwMode="auto">
            <a:xfrm>
              <a:off x="838200" y="3657361"/>
              <a:ext cx="107968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0 0 1 0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23067CA-EA7A-DA41-8A86-FBD98D95A151}"/>
                </a:ext>
              </a:extLst>
            </p:cNvPr>
            <p:cNvSpPr/>
            <p:nvPr/>
          </p:nvSpPr>
          <p:spPr bwMode="auto">
            <a:xfrm>
              <a:off x="1905077" y="3657361"/>
              <a:ext cx="914988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0 1 0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AB17D9E-3D11-4A43-9876-4D0D530620B5}"/>
                </a:ext>
              </a:extLst>
            </p:cNvPr>
            <p:cNvSpPr/>
            <p:nvPr/>
          </p:nvSpPr>
          <p:spPr bwMode="auto">
            <a:xfrm>
              <a:off x="2827385" y="3657361"/>
              <a:ext cx="258941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1 1 0 1 0 1 1 1 1 </a:t>
              </a:r>
            </a:p>
          </p:txBody>
        </p:sp>
        <p:sp>
          <p:nvSpPr>
            <p:cNvPr id="51232" name="TextBox 56">
              <a:extLst>
                <a:ext uri="{FF2B5EF4-FFF2-40B4-BE49-F238E27FC236}">
                  <a16:creationId xmlns:a16="http://schemas.microsoft.com/office/drawing/2014/main" id="{249A43AA-4853-FB4C-A4B2-86E5BA1D0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51233" name="TextBox 57">
              <a:extLst>
                <a:ext uri="{FF2B5EF4-FFF2-40B4-BE49-F238E27FC236}">
                  <a16:creationId xmlns:a16="http://schemas.microsoft.com/office/drawing/2014/main" id="{6EC45AF1-7DCA-A74E-A8F9-DF201CCEA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51234" name="TextBox 59">
              <a:extLst>
                <a:ext uri="{FF2B5EF4-FFF2-40B4-BE49-F238E27FC236}">
                  <a16:creationId xmlns:a16="http://schemas.microsoft.com/office/drawing/2014/main" id="{C82937D5-C93D-F542-94EF-7AE71C061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225" y="3319046"/>
              <a:ext cx="26005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PCoffset9</a:t>
              </a:r>
            </a:p>
          </p:txBody>
        </p:sp>
      </p:grpSp>
      <p:sp>
        <p:nvSpPr>
          <p:cNvPr id="30" name="TextBox 64">
            <a:extLst>
              <a:ext uri="{FF2B5EF4-FFF2-40B4-BE49-F238E27FC236}">
                <a16:creationId xmlns:a16="http://schemas.microsoft.com/office/drawing/2014/main" id="{88BAFAE6-4C69-654F-A8A6-D0CFD229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15</a:t>
            </a:r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BB9B1A55-600B-FC44-84CC-E73988643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332413"/>
            <a:ext cx="3762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12</a:t>
            </a:r>
          </a:p>
        </p:txBody>
      </p:sp>
      <p:sp>
        <p:nvSpPr>
          <p:cNvPr id="36" name="TextBox 64">
            <a:extLst>
              <a:ext uri="{FF2B5EF4-FFF2-40B4-BE49-F238E27FC236}">
                <a16:creationId xmlns:a16="http://schemas.microsoft.com/office/drawing/2014/main" id="{75FC7FDB-967D-1E42-B4EC-86B83C853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533400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11</a:t>
            </a:r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92089FAE-0003-9D46-A12A-24B19348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5334000"/>
            <a:ext cx="354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9</a:t>
            </a: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7E1AAFE3-E206-D740-BE46-7BD8013B1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24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8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69444BD2-81A6-534A-A8D1-76DCE537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335588"/>
            <a:ext cx="354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32E29-576E-104E-A25C-9220146A0371}"/>
              </a:ext>
            </a:extLst>
          </p:cNvPr>
          <p:cNvGrpSpPr>
            <a:grpSpLocks/>
          </p:cNvGrpSpPr>
          <p:nvPr/>
        </p:nvGrpSpPr>
        <p:grpSpPr bwMode="auto">
          <a:xfrm>
            <a:off x="4111625" y="1143000"/>
            <a:ext cx="4913313" cy="4221163"/>
            <a:chOff x="4111468" y="1600200"/>
            <a:chExt cx="4912795" cy="4221258"/>
          </a:xfrm>
        </p:grpSpPr>
        <p:pic>
          <p:nvPicPr>
            <p:cNvPr id="51223" name="Picture 1">
              <a:extLst>
                <a:ext uri="{FF2B5EF4-FFF2-40B4-BE49-F238E27FC236}">
                  <a16:creationId xmlns:a16="http://schemas.microsoft.com/office/drawing/2014/main" id="{FD3A6650-F6EB-204D-9A8F-D2DA9310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468" y="1600200"/>
              <a:ext cx="4912795" cy="422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4" name="Text Placeholder 7">
              <a:extLst>
                <a:ext uri="{FF2B5EF4-FFF2-40B4-BE49-F238E27FC236}">
                  <a16:creationId xmlns:a16="http://schemas.microsoft.com/office/drawing/2014/main" id="{719014BE-CEBE-2241-B50C-677F4EB1A5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4223" y="1670976"/>
              <a:ext cx="1161247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Register file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51225" name="Text Placeholder 7">
              <a:extLst>
                <a:ext uri="{FF2B5EF4-FFF2-40B4-BE49-F238E27FC236}">
                  <a16:creationId xmlns:a16="http://schemas.microsoft.com/office/drawing/2014/main" id="{188A8ECB-6130-4D4A-8E3D-B122C05069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61477" y="2345514"/>
              <a:ext cx="652854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DR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51226" name="Text Placeholder 7">
              <a:extLst>
                <a:ext uri="{FF2B5EF4-FFF2-40B4-BE49-F238E27FC236}">
                  <a16:creationId xmlns:a16="http://schemas.microsoft.com/office/drawing/2014/main" id="{C16DEC84-72FC-4948-8E0A-932D89607A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200" y="1751989"/>
              <a:ext cx="1755649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Instruction register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51227" name="Text Placeholder 7">
              <a:extLst>
                <a:ext uri="{FF2B5EF4-FFF2-40B4-BE49-F238E27FC236}">
                  <a16:creationId xmlns:a16="http://schemas.microsoft.com/office/drawing/2014/main" id="{85623E76-5716-D244-8614-2766A54A98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88695" y="2819400"/>
              <a:ext cx="645505" cy="41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100">
                  <a:solidFill>
                    <a:srgbClr val="0432FF"/>
                  </a:solidFill>
                </a:rPr>
                <a:t>Sign-extend</a:t>
              </a:r>
              <a:endParaRPr lang="de-CH" altLang="en-US" sz="1100">
                <a:solidFill>
                  <a:srgbClr val="0432FF"/>
                </a:solidFill>
              </a:endParaRPr>
            </a:p>
          </p:txBody>
        </p:sp>
        <p:sp>
          <p:nvSpPr>
            <p:cNvPr id="51228" name="Text Placeholder 7">
              <a:extLst>
                <a:ext uri="{FF2B5EF4-FFF2-40B4-BE49-F238E27FC236}">
                  <a16:creationId xmlns:a16="http://schemas.microsoft.com/office/drawing/2014/main" id="{75D9256F-272D-514A-932D-AB88992D01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200" y="2650314"/>
              <a:ext cx="1755649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Incremented PC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</p:grp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B3983251-ED09-4C49-AD6E-478F9AF65011}"/>
              </a:ext>
            </a:extLst>
          </p:cNvPr>
          <p:cNvSpPr txBox="1">
            <a:spLocks/>
          </p:cNvSpPr>
          <p:nvPr/>
        </p:nvSpPr>
        <p:spPr bwMode="auto">
          <a:xfrm>
            <a:off x="5056188" y="4073525"/>
            <a:ext cx="9667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1. Address calculation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5F541160-B6F1-CD4D-ABEA-BA7A31B2E903}"/>
              </a:ext>
            </a:extLst>
          </p:cNvPr>
          <p:cNvSpPr txBox="1">
            <a:spLocks/>
          </p:cNvSpPr>
          <p:nvPr/>
        </p:nvSpPr>
        <p:spPr bwMode="auto">
          <a:xfrm>
            <a:off x="6881813" y="5067300"/>
            <a:ext cx="9667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2. Memory read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6B3DDD7-E029-C746-AB50-6CEB029A18CB}"/>
              </a:ext>
            </a:extLst>
          </p:cNvPr>
          <p:cNvSpPr txBox="1">
            <a:spLocks/>
          </p:cNvSpPr>
          <p:nvPr/>
        </p:nvSpPr>
        <p:spPr bwMode="auto">
          <a:xfrm>
            <a:off x="7907338" y="3505200"/>
            <a:ext cx="968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3. DR is loaded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F000E8E-5825-F842-BF85-E76254B5807E}"/>
              </a:ext>
            </a:extLst>
          </p:cNvPr>
          <p:cNvSpPr/>
          <p:nvPr/>
        </p:nvSpPr>
        <p:spPr>
          <a:xfrm>
            <a:off x="395288" y="5753100"/>
            <a:ext cx="4038600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The memory address is </a:t>
            </a:r>
            <a:r>
              <a:rPr lang="en-US" sz="1600" dirty="0">
                <a:solidFill>
                  <a:srgbClr val="FF0000"/>
                </a:solidFill>
              </a:rPr>
              <a:t>only +255 to -256 </a:t>
            </a:r>
            <a:r>
              <a:rPr lang="en-US" sz="1600" dirty="0">
                <a:solidFill>
                  <a:schemeClr val="tx1"/>
                </a:solidFill>
              </a:rPr>
              <a:t>locations away of the </a:t>
            </a:r>
            <a:r>
              <a:rPr lang="en-US" sz="1600" dirty="0">
                <a:solidFill>
                  <a:srgbClr val="00B050"/>
                </a:solidFill>
              </a:rPr>
              <a:t>LD or ST instruction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28EE33F-AAE9-B346-A6B8-04EDA6733BC2}"/>
              </a:ext>
            </a:extLst>
          </p:cNvPr>
          <p:cNvSpPr/>
          <p:nvPr/>
        </p:nvSpPr>
        <p:spPr>
          <a:xfrm>
            <a:off x="4440238" y="5592763"/>
            <a:ext cx="4246562" cy="808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Limitation</a:t>
            </a:r>
            <a:r>
              <a:rPr lang="en-US" sz="1600" dirty="0">
                <a:solidFill>
                  <a:schemeClr val="tx1"/>
                </a:solidFill>
              </a:rPr>
              <a:t>: The </a:t>
            </a:r>
            <a:r>
              <a:rPr lang="en-US" sz="1600" dirty="0">
                <a:solidFill>
                  <a:srgbClr val="00B050"/>
                </a:solidFill>
              </a:rPr>
              <a:t>PC-relative addressing mode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432FF"/>
                </a:solidFill>
              </a:rPr>
              <a:t>cannot address far away from the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30" grpId="0"/>
      <p:bldP spid="35" grpId="0"/>
      <p:bldP spid="36" grpId="0"/>
      <p:bldP spid="41" grpId="0"/>
      <p:bldP spid="43" grpId="0"/>
      <p:bldP spid="50" grpId="0"/>
      <p:bldP spid="68" grpId="0"/>
      <p:bldP spid="69" grpId="0"/>
      <p:bldP spid="70" grpId="0"/>
      <p:bldP spid="71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B14C0DA-BAA1-ED4C-9571-97F98731C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Indirect Addressing Mode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6FD1EBC-8ACB-314A-952F-3FDE55BB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LDI (Load Indirect) and STI (Store Indirect)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OP = opcode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LDI = 1010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STI = 1011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DR = destination register in LDI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SR = source register in STI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LDI: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DR ← Memory[Memory[PC</a:t>
            </a:r>
            <a:r>
              <a:rPr lang="en-US" altLang="en-US" sz="2400" baseline="30000" dirty="0">
                <a:solidFill>
                  <a:srgbClr val="00B050"/>
                </a:solidFill>
              </a:rPr>
              <a:t>✝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+ sign-extend(PCoffset9)]]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STI: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Memory[Memory[PC</a:t>
            </a:r>
            <a:r>
              <a:rPr lang="en-US" altLang="en-US" sz="2400" baseline="30000" dirty="0">
                <a:solidFill>
                  <a:srgbClr val="00B050"/>
                </a:solidFill>
              </a:rPr>
              <a:t>✝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+ sign-extend(PCoffset9)]] ← SR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3162915F-099D-D94F-84B6-48A8BEB46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D9C631-F176-EA4C-94AE-A8496A68F954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9CD3B6-CF62-D048-86E6-301F9BFA308D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1524000"/>
            <a:ext cx="4578350" cy="990600"/>
            <a:chOff x="2282825" y="1600200"/>
            <a:chExt cx="4578350" cy="990600"/>
          </a:xfrm>
        </p:grpSpPr>
        <p:grpSp>
          <p:nvGrpSpPr>
            <p:cNvPr id="53255" name="Group 32">
              <a:extLst>
                <a:ext uri="{FF2B5EF4-FFF2-40B4-BE49-F238E27FC236}">
                  <a16:creationId xmlns:a16="http://schemas.microsoft.com/office/drawing/2014/main" id="{414B372E-C77B-AC42-BEF0-ECF626C4E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2825" y="1801813"/>
              <a:ext cx="4578350" cy="788987"/>
              <a:chOff x="838200" y="3657600"/>
              <a:chExt cx="4578600" cy="7894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0D47271-6752-B846-9152-AAE462096685}"/>
                  </a:ext>
                </a:extLst>
              </p:cNvPr>
              <p:cNvSpPr/>
              <p:nvPr/>
            </p:nvSpPr>
            <p:spPr bwMode="auto">
              <a:xfrm>
                <a:off x="838200" y="3657600"/>
                <a:ext cx="1079559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OP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BE4F119-9D9C-1F4E-9823-DE1F0A0BA847}"/>
                  </a:ext>
                </a:extLst>
              </p:cNvPr>
              <p:cNvSpPr/>
              <p:nvPr/>
            </p:nvSpPr>
            <p:spPr bwMode="auto">
              <a:xfrm>
                <a:off x="1905058" y="3657600"/>
                <a:ext cx="914450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DR/SR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6C89670-DB76-9A4B-80AB-299F429BABB8}"/>
                  </a:ext>
                </a:extLst>
              </p:cNvPr>
              <p:cNvSpPr/>
              <p:nvPr/>
            </p:nvSpPr>
            <p:spPr bwMode="auto">
              <a:xfrm>
                <a:off x="2819508" y="3657600"/>
                <a:ext cx="2597292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PCoffset9</a:t>
                </a:r>
              </a:p>
            </p:txBody>
          </p:sp>
          <p:sp>
            <p:nvSpPr>
              <p:cNvPr id="53275" name="TextBox 2">
                <a:extLst>
                  <a:ext uri="{FF2B5EF4-FFF2-40B4-BE49-F238E27FC236}">
                    <a16:creationId xmlns:a16="http://schemas.microsoft.com/office/drawing/2014/main" id="{D8064E10-2827-894D-9B1F-079C980B7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108450"/>
                <a:ext cx="10668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4 bits</a:t>
                </a:r>
              </a:p>
            </p:txBody>
          </p:sp>
          <p:sp>
            <p:nvSpPr>
              <p:cNvPr id="53276" name="TextBox 35">
                <a:extLst>
                  <a:ext uri="{FF2B5EF4-FFF2-40B4-BE49-F238E27FC236}">
                    <a16:creationId xmlns:a16="http://schemas.microsoft.com/office/drawing/2014/main" id="{24FFE59A-35CF-644C-B16E-BE73FB5A1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4108450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3 bits</a:t>
                </a:r>
              </a:p>
            </p:txBody>
          </p:sp>
          <p:sp>
            <p:nvSpPr>
              <p:cNvPr id="53277" name="TextBox 36">
                <a:extLst>
                  <a:ext uri="{FF2B5EF4-FFF2-40B4-BE49-F238E27FC236}">
                    <a16:creationId xmlns:a16="http://schemas.microsoft.com/office/drawing/2014/main" id="{616B4817-5B5E-DA4F-81B5-C26733801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4108450"/>
                <a:ext cx="2597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9 bits</a:t>
                </a:r>
              </a:p>
            </p:txBody>
          </p:sp>
        </p:grpSp>
        <p:sp>
          <p:nvSpPr>
            <p:cNvPr id="53256" name="TextBox 64">
              <a:extLst>
                <a:ext uri="{FF2B5EF4-FFF2-40B4-BE49-F238E27FC236}">
                  <a16:creationId xmlns:a16="http://schemas.microsoft.com/office/drawing/2014/main" id="{421AB49D-1DE8-0D46-83FC-ADE276EFE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673" y="160180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15</a:t>
              </a:r>
            </a:p>
          </p:txBody>
        </p:sp>
        <p:sp>
          <p:nvSpPr>
            <p:cNvPr id="53257" name="TextBox 64">
              <a:extLst>
                <a:ext uri="{FF2B5EF4-FFF2-40B4-BE49-F238E27FC236}">
                  <a16:creationId xmlns:a16="http://schemas.microsoft.com/office/drawing/2014/main" id="{1B8004CA-AF11-4149-8B6F-65F4ACA5E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110" y="160180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14</a:t>
              </a:r>
            </a:p>
          </p:txBody>
        </p:sp>
        <p:sp>
          <p:nvSpPr>
            <p:cNvPr id="53258" name="TextBox 64">
              <a:extLst>
                <a:ext uri="{FF2B5EF4-FFF2-40B4-BE49-F238E27FC236}">
                  <a16:creationId xmlns:a16="http://schemas.microsoft.com/office/drawing/2014/main" id="{0489AD37-D203-154E-87CB-A2B299C9F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7" y="160538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13</a:t>
              </a:r>
            </a:p>
          </p:txBody>
        </p:sp>
        <p:sp>
          <p:nvSpPr>
            <p:cNvPr id="53259" name="TextBox 64">
              <a:extLst>
                <a:ext uri="{FF2B5EF4-FFF2-40B4-BE49-F238E27FC236}">
                  <a16:creationId xmlns:a16="http://schemas.microsoft.com/office/drawing/2014/main" id="{98F3D6D4-2EEC-E842-BD07-26F6B800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110" y="1602205"/>
              <a:ext cx="37623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12</a:t>
              </a:r>
            </a:p>
          </p:txBody>
        </p:sp>
        <p:sp>
          <p:nvSpPr>
            <p:cNvPr id="53260" name="TextBox 64">
              <a:extLst>
                <a:ext uri="{FF2B5EF4-FFF2-40B4-BE49-F238E27FC236}">
                  <a16:creationId xmlns:a16="http://schemas.microsoft.com/office/drawing/2014/main" id="{ADFCCC7D-1004-EE4A-BC81-5AF84E37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40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11</a:t>
              </a:r>
            </a:p>
          </p:txBody>
        </p:sp>
        <p:sp>
          <p:nvSpPr>
            <p:cNvPr id="53261" name="TextBox 64">
              <a:extLst>
                <a:ext uri="{FF2B5EF4-FFF2-40B4-BE49-F238E27FC236}">
                  <a16:creationId xmlns:a16="http://schemas.microsoft.com/office/drawing/2014/main" id="{140D3564-BB43-6446-AC31-DEC3AF917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377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10</a:t>
              </a:r>
            </a:p>
          </p:txBody>
        </p:sp>
        <p:sp>
          <p:nvSpPr>
            <p:cNvPr id="53262" name="TextBox 64">
              <a:extLst>
                <a:ext uri="{FF2B5EF4-FFF2-40B4-BE49-F238E27FC236}">
                  <a16:creationId xmlns:a16="http://schemas.microsoft.com/office/drawing/2014/main" id="{57F7A930-5F8C-5D47-BDEA-850D8DBBF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054" y="1604979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9</a:t>
              </a:r>
            </a:p>
          </p:txBody>
        </p:sp>
        <p:sp>
          <p:nvSpPr>
            <p:cNvPr id="53263" name="TextBox 64">
              <a:extLst>
                <a:ext uri="{FF2B5EF4-FFF2-40B4-BE49-F238E27FC236}">
                  <a16:creationId xmlns:a16="http://schemas.microsoft.com/office/drawing/2014/main" id="{67B0BBA1-FD50-D943-AF3B-CF46B227E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398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8</a:t>
              </a:r>
            </a:p>
          </p:txBody>
        </p:sp>
        <p:sp>
          <p:nvSpPr>
            <p:cNvPr id="53264" name="TextBox 64">
              <a:extLst>
                <a:ext uri="{FF2B5EF4-FFF2-40B4-BE49-F238E27FC236}">
                  <a16:creationId xmlns:a16="http://schemas.microsoft.com/office/drawing/2014/main" id="{1FD5FA25-752E-3347-AAAC-F21B0C451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47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7</a:t>
              </a:r>
            </a:p>
          </p:txBody>
        </p:sp>
        <p:sp>
          <p:nvSpPr>
            <p:cNvPr id="53265" name="TextBox 64">
              <a:extLst>
                <a:ext uri="{FF2B5EF4-FFF2-40B4-BE49-F238E27FC236}">
                  <a16:creationId xmlns:a16="http://schemas.microsoft.com/office/drawing/2014/main" id="{89662CB8-99EF-3A46-90B2-2F0D948D6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496" y="1604979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6</a:t>
              </a:r>
            </a:p>
          </p:txBody>
        </p:sp>
        <p:sp>
          <p:nvSpPr>
            <p:cNvPr id="53266" name="TextBox 64">
              <a:extLst>
                <a:ext uri="{FF2B5EF4-FFF2-40B4-BE49-F238E27FC236}">
                  <a16:creationId xmlns:a16="http://schemas.microsoft.com/office/drawing/2014/main" id="{61BB8FDB-4731-E048-8A70-E9205D9C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0692" y="16002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2</a:t>
              </a:r>
            </a:p>
          </p:txBody>
        </p:sp>
        <p:sp>
          <p:nvSpPr>
            <p:cNvPr id="53267" name="TextBox 64">
              <a:extLst>
                <a:ext uri="{FF2B5EF4-FFF2-40B4-BE49-F238E27FC236}">
                  <a16:creationId xmlns:a16="http://schemas.microsoft.com/office/drawing/2014/main" id="{6E75B47B-01FA-F241-965B-7ABE935B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0241" y="16002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</a:t>
              </a:r>
            </a:p>
          </p:txBody>
        </p:sp>
        <p:sp>
          <p:nvSpPr>
            <p:cNvPr id="53268" name="TextBox 64">
              <a:extLst>
                <a:ext uri="{FF2B5EF4-FFF2-40B4-BE49-F238E27FC236}">
                  <a16:creationId xmlns:a16="http://schemas.microsoft.com/office/drawing/2014/main" id="{3CEB82F4-FB4E-4545-B574-744F36BC7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9790" y="1603776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0</a:t>
              </a:r>
            </a:p>
          </p:txBody>
        </p:sp>
        <p:sp>
          <p:nvSpPr>
            <p:cNvPr id="53269" name="TextBox 64">
              <a:extLst>
                <a:ext uri="{FF2B5EF4-FFF2-40B4-BE49-F238E27FC236}">
                  <a16:creationId xmlns:a16="http://schemas.microsoft.com/office/drawing/2014/main" id="{A21C36BF-AB8C-154E-B5DA-2AD42A7A9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045" y="1603776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5</a:t>
              </a:r>
            </a:p>
          </p:txBody>
        </p:sp>
        <p:sp>
          <p:nvSpPr>
            <p:cNvPr id="53270" name="TextBox 64">
              <a:extLst>
                <a:ext uri="{FF2B5EF4-FFF2-40B4-BE49-F238E27FC236}">
                  <a16:creationId xmlns:a16="http://schemas.microsoft.com/office/drawing/2014/main" id="{1D7DD4CA-C69E-C448-8EB6-18BE2F300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1594" y="1600585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4</a:t>
              </a:r>
            </a:p>
          </p:txBody>
        </p:sp>
        <p:sp>
          <p:nvSpPr>
            <p:cNvPr id="53271" name="TextBox 50">
              <a:extLst>
                <a:ext uri="{FF2B5EF4-FFF2-40B4-BE49-F238E27FC236}">
                  <a16:creationId xmlns:a16="http://schemas.microsoft.com/office/drawing/2014/main" id="{DB0B63FA-FE3B-604B-896B-B5BC62DA3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143" y="1604161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1AE310F-2D95-BE4C-A57C-D85E495B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505575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3"/>
            <a:r>
              <a:rPr lang="en-US" altLang="en-US" sz="1400" baseline="30000">
                <a:solidFill>
                  <a:srgbClr val="00B050"/>
                </a:solidFill>
              </a:rPr>
              <a:t>✝</a:t>
            </a:r>
            <a:r>
              <a:rPr lang="en-US" altLang="en-US" sz="1400">
                <a:solidFill>
                  <a:srgbClr val="00B050"/>
                </a:solidFill>
              </a:rPr>
              <a:t>This is the incremented 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B8B1D7A1-BD59-8F41-AFCE-8B060C3FF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LDI assembly and machine code </a:t>
            </a:r>
          </a:p>
        </p:txBody>
      </p:sp>
      <p:sp>
        <p:nvSpPr>
          <p:cNvPr id="55299" name="Title 1">
            <a:extLst>
              <a:ext uri="{FF2B5EF4-FFF2-40B4-BE49-F238E27FC236}">
                <a16:creationId xmlns:a16="http://schemas.microsoft.com/office/drawing/2014/main" id="{A870D294-AEDE-CF41-9512-78E833612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LDI in LC-3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576C66F3-AD92-1D49-8DF7-B97FB09C0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C5728-3206-9F46-B3B2-B2F8C4CDF36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78852C6-F0E8-7F42-8668-AEB03EAE87D2}"/>
              </a:ext>
            </a:extLst>
          </p:cNvPr>
          <p:cNvSpPr txBox="1">
            <a:spLocks/>
          </p:cNvSpPr>
          <p:nvPr/>
        </p:nvSpPr>
        <p:spPr bwMode="auto">
          <a:xfrm>
            <a:off x="569913" y="2062163"/>
            <a:ext cx="2782887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LDI R3, 0x1CC</a:t>
            </a:r>
          </a:p>
        </p:txBody>
      </p:sp>
      <p:sp>
        <p:nvSpPr>
          <p:cNvPr id="55302" name="Text Placeholder 7">
            <a:extLst>
              <a:ext uri="{FF2B5EF4-FFF2-40B4-BE49-F238E27FC236}">
                <a16:creationId xmlns:a16="http://schemas.microsoft.com/office/drawing/2014/main" id="{3AC68C2C-908D-824D-BB20-46E3EBE05732}"/>
              </a:ext>
            </a:extLst>
          </p:cNvPr>
          <p:cNvSpPr txBox="1">
            <a:spLocks/>
          </p:cNvSpPr>
          <p:nvPr/>
        </p:nvSpPr>
        <p:spPr bwMode="auto">
          <a:xfrm>
            <a:off x="569913" y="1604963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CA6405F-999C-EC4A-9A06-058B929D1FEA}"/>
              </a:ext>
            </a:extLst>
          </p:cNvPr>
          <p:cNvSpPr txBox="1">
            <a:spLocks/>
          </p:cNvSpPr>
          <p:nvPr/>
        </p:nvSpPr>
        <p:spPr bwMode="auto">
          <a:xfrm>
            <a:off x="158750" y="2768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Field Values</a:t>
            </a:r>
            <a:endParaRPr lang="de-CH" altLang="en-US" sz="200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A87F11D8-91FA-8E43-8CE7-3C6DD19F51B3}"/>
              </a:ext>
            </a:extLst>
          </p:cNvPr>
          <p:cNvSpPr txBox="1">
            <a:spLocks/>
          </p:cNvSpPr>
          <p:nvPr/>
        </p:nvSpPr>
        <p:spPr bwMode="auto">
          <a:xfrm>
            <a:off x="152400" y="43434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Machine Code</a:t>
            </a:r>
            <a:endParaRPr lang="de-CH" altLang="en-US" sz="2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EEE344-A824-5D4E-AAD2-35D89DAF94A0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3165475"/>
            <a:ext cx="3975100" cy="795338"/>
            <a:chOff x="838200" y="3319046"/>
            <a:chExt cx="4578600" cy="795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848795-1928-D643-9A2F-92E52FB0290A}"/>
                </a:ext>
              </a:extLst>
            </p:cNvPr>
            <p:cNvSpPr/>
            <p:nvPr/>
          </p:nvSpPr>
          <p:spPr bwMode="auto">
            <a:xfrm>
              <a:off x="838200" y="3657361"/>
              <a:ext cx="1078823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E61999-0D2D-5F4E-8424-F85045C489EC}"/>
                </a:ext>
              </a:extLst>
            </p:cNvPr>
            <p:cNvSpPr/>
            <p:nvPr/>
          </p:nvSpPr>
          <p:spPr bwMode="auto">
            <a:xfrm>
              <a:off x="1904224" y="3657361"/>
              <a:ext cx="916085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B0A6D0-FC9D-1246-BE54-CDE84D064AC1}"/>
                </a:ext>
              </a:extLst>
            </p:cNvPr>
            <p:cNvSpPr/>
            <p:nvPr/>
          </p:nvSpPr>
          <p:spPr bwMode="auto">
            <a:xfrm>
              <a:off x="2827624" y="3657361"/>
              <a:ext cx="258917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0x1CC</a:t>
              </a:r>
            </a:p>
          </p:txBody>
        </p:sp>
        <p:sp>
          <p:nvSpPr>
            <p:cNvPr id="55335" name="TextBox 46">
              <a:extLst>
                <a:ext uri="{FF2B5EF4-FFF2-40B4-BE49-F238E27FC236}">
                  <a16:creationId xmlns:a16="http://schemas.microsoft.com/office/drawing/2014/main" id="{A7F21AC0-935A-9F4D-8B41-78D6D88A9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55336" name="TextBox 47">
              <a:extLst>
                <a:ext uri="{FF2B5EF4-FFF2-40B4-BE49-F238E27FC236}">
                  <a16:creationId xmlns:a16="http://schemas.microsoft.com/office/drawing/2014/main" id="{D49266C5-2C99-CB4B-90EC-3BCEF3EAD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55337" name="TextBox 49">
              <a:extLst>
                <a:ext uri="{FF2B5EF4-FFF2-40B4-BE49-F238E27FC236}">
                  <a16:creationId xmlns:a16="http://schemas.microsoft.com/office/drawing/2014/main" id="{90EA8A27-4931-5C47-B3B7-5DA6F3ADC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986" y="3319046"/>
              <a:ext cx="2588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PCoffset9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C7BB19-5018-FE40-B670-1BFCB63EDE25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4724400"/>
            <a:ext cx="3971925" cy="795338"/>
            <a:chOff x="838200" y="3319046"/>
            <a:chExt cx="4578601" cy="7957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FF5218D-C318-EF47-BD6E-3015235DECD9}"/>
                </a:ext>
              </a:extLst>
            </p:cNvPr>
            <p:cNvSpPr/>
            <p:nvPr/>
          </p:nvSpPr>
          <p:spPr bwMode="auto">
            <a:xfrm>
              <a:off x="838200" y="3657361"/>
              <a:ext cx="107968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1 0 1 0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D8E8F8-6F8D-AC44-B483-380502A55F01}"/>
                </a:ext>
              </a:extLst>
            </p:cNvPr>
            <p:cNvSpPr/>
            <p:nvPr/>
          </p:nvSpPr>
          <p:spPr bwMode="auto">
            <a:xfrm>
              <a:off x="1905077" y="3657361"/>
              <a:ext cx="914988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0 1 1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08557F5-13B3-6145-9564-D3089669AA20}"/>
                </a:ext>
              </a:extLst>
            </p:cNvPr>
            <p:cNvSpPr/>
            <p:nvPr/>
          </p:nvSpPr>
          <p:spPr bwMode="auto">
            <a:xfrm>
              <a:off x="2827385" y="3657361"/>
              <a:ext cx="258941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1 1 1 0 0 1 1 0 0 </a:t>
              </a:r>
            </a:p>
          </p:txBody>
        </p:sp>
        <p:sp>
          <p:nvSpPr>
            <p:cNvPr id="55329" name="TextBox 56">
              <a:extLst>
                <a:ext uri="{FF2B5EF4-FFF2-40B4-BE49-F238E27FC236}">
                  <a16:creationId xmlns:a16="http://schemas.microsoft.com/office/drawing/2014/main" id="{0BE41D67-225B-244B-8AED-49081AE75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55330" name="TextBox 57">
              <a:extLst>
                <a:ext uri="{FF2B5EF4-FFF2-40B4-BE49-F238E27FC236}">
                  <a16:creationId xmlns:a16="http://schemas.microsoft.com/office/drawing/2014/main" id="{008A84E1-DC8C-9945-ACC3-60E54CB3A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55331" name="TextBox 59">
              <a:extLst>
                <a:ext uri="{FF2B5EF4-FFF2-40B4-BE49-F238E27FC236}">
                  <a16:creationId xmlns:a16="http://schemas.microsoft.com/office/drawing/2014/main" id="{3B74E5AA-0667-C44A-8926-CE65E0750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225" y="3319046"/>
              <a:ext cx="26005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PCoffset9</a:t>
              </a:r>
            </a:p>
          </p:txBody>
        </p:sp>
      </p:grpSp>
      <p:sp>
        <p:nvSpPr>
          <p:cNvPr id="30" name="TextBox 64">
            <a:extLst>
              <a:ext uri="{FF2B5EF4-FFF2-40B4-BE49-F238E27FC236}">
                <a16:creationId xmlns:a16="http://schemas.microsoft.com/office/drawing/2014/main" id="{C4CB4264-F16B-D145-9482-E3B52C1A3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15</a:t>
            </a:r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3590F888-83A7-4F43-B447-C433BD49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561013"/>
            <a:ext cx="3762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12</a:t>
            </a:r>
          </a:p>
        </p:txBody>
      </p:sp>
      <p:sp>
        <p:nvSpPr>
          <p:cNvPr id="36" name="TextBox 64">
            <a:extLst>
              <a:ext uri="{FF2B5EF4-FFF2-40B4-BE49-F238E27FC236}">
                <a16:creationId xmlns:a16="http://schemas.microsoft.com/office/drawing/2014/main" id="{910ED296-859B-C64E-9D29-C6B22E7AB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556260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11</a:t>
            </a:r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BF21A19F-66E1-BE47-875B-40AEF294C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5562600"/>
            <a:ext cx="354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9</a:t>
            </a: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5FE38AE7-52A0-5442-B52A-203CB56A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610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8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6D33C9B8-970A-F744-A439-E479AF4B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564188"/>
            <a:ext cx="354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0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58FA74F-4170-6E43-B931-4C70EC6053F4}"/>
              </a:ext>
            </a:extLst>
          </p:cNvPr>
          <p:cNvSpPr/>
          <p:nvPr/>
        </p:nvSpPr>
        <p:spPr>
          <a:xfrm>
            <a:off x="1295400" y="5918200"/>
            <a:ext cx="7513638" cy="48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Now the address of the operand can be </a:t>
            </a:r>
            <a:r>
              <a:rPr lang="en-US" dirty="0">
                <a:solidFill>
                  <a:srgbClr val="00B050"/>
                </a:solidFill>
              </a:rPr>
              <a:t>anywhere in the 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5BC430-08AF-2145-8C54-0F740C0F63F1}"/>
              </a:ext>
            </a:extLst>
          </p:cNvPr>
          <p:cNvGrpSpPr>
            <a:grpSpLocks/>
          </p:cNvGrpSpPr>
          <p:nvPr/>
        </p:nvGrpSpPr>
        <p:grpSpPr bwMode="auto">
          <a:xfrm>
            <a:off x="4105275" y="1447800"/>
            <a:ext cx="4886325" cy="4238625"/>
            <a:chOff x="4105274" y="1447800"/>
            <a:chExt cx="4886325" cy="4239130"/>
          </a:xfrm>
        </p:grpSpPr>
        <p:pic>
          <p:nvPicPr>
            <p:cNvPr id="55320" name="Picture 2">
              <a:extLst>
                <a:ext uri="{FF2B5EF4-FFF2-40B4-BE49-F238E27FC236}">
                  <a16:creationId xmlns:a16="http://schemas.microsoft.com/office/drawing/2014/main" id="{FAFFFA89-BC28-6D4B-8723-B018C447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4" y="1447800"/>
              <a:ext cx="4886325" cy="42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1" name="Text Placeholder 7">
              <a:extLst>
                <a:ext uri="{FF2B5EF4-FFF2-40B4-BE49-F238E27FC236}">
                  <a16:creationId xmlns:a16="http://schemas.microsoft.com/office/drawing/2014/main" id="{6B271692-5DD5-EB43-9597-97DEB5132E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4223" y="1507314"/>
              <a:ext cx="1161247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Register file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55322" name="Text Placeholder 7">
              <a:extLst>
                <a:ext uri="{FF2B5EF4-FFF2-40B4-BE49-F238E27FC236}">
                  <a16:creationId xmlns:a16="http://schemas.microsoft.com/office/drawing/2014/main" id="{99FE30F1-97B2-5744-BAB5-6D495BE49C2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61477" y="2362200"/>
              <a:ext cx="652854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DR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55323" name="Text Placeholder 7">
              <a:extLst>
                <a:ext uri="{FF2B5EF4-FFF2-40B4-BE49-F238E27FC236}">
                  <a16:creationId xmlns:a16="http://schemas.microsoft.com/office/drawing/2014/main" id="{1F0DB077-5646-274E-AD26-070ACAB7D5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200" y="1583514"/>
              <a:ext cx="1755649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Instruction register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55324" name="Text Placeholder 7">
              <a:extLst>
                <a:ext uri="{FF2B5EF4-FFF2-40B4-BE49-F238E27FC236}">
                  <a16:creationId xmlns:a16="http://schemas.microsoft.com/office/drawing/2014/main" id="{CE734B7C-208E-8341-BA24-FB2936E5F4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4600" y="2590800"/>
              <a:ext cx="645505" cy="41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100">
                  <a:solidFill>
                    <a:srgbClr val="0432FF"/>
                  </a:solidFill>
                </a:rPr>
                <a:t>Sign-extend</a:t>
              </a:r>
              <a:endParaRPr lang="de-CH" altLang="en-US" sz="1100">
                <a:solidFill>
                  <a:srgbClr val="0432FF"/>
                </a:solidFill>
              </a:endParaRPr>
            </a:p>
          </p:txBody>
        </p:sp>
        <p:sp>
          <p:nvSpPr>
            <p:cNvPr id="55325" name="Text Placeholder 7">
              <a:extLst>
                <a:ext uri="{FF2B5EF4-FFF2-40B4-BE49-F238E27FC236}">
                  <a16:creationId xmlns:a16="http://schemas.microsoft.com/office/drawing/2014/main" id="{A8C2B367-04B0-2E49-9BED-04035EE0E2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200" y="2421714"/>
              <a:ext cx="1755649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Incremented PC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</p:grp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D45CF2B-9294-5240-BA54-E001A605C3BC}"/>
              </a:ext>
            </a:extLst>
          </p:cNvPr>
          <p:cNvSpPr txBox="1">
            <a:spLocks/>
          </p:cNvSpPr>
          <p:nvPr/>
        </p:nvSpPr>
        <p:spPr bwMode="auto">
          <a:xfrm>
            <a:off x="5056188" y="4229100"/>
            <a:ext cx="9667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1. Address calculation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F5647284-1065-2F42-A537-9FBDAA210878}"/>
              </a:ext>
            </a:extLst>
          </p:cNvPr>
          <p:cNvSpPr txBox="1">
            <a:spLocks/>
          </p:cNvSpPr>
          <p:nvPr/>
        </p:nvSpPr>
        <p:spPr bwMode="auto">
          <a:xfrm>
            <a:off x="6043613" y="5372100"/>
            <a:ext cx="9667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2. Memory read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B368E0F-2EB3-A846-9232-37ECB2B0A642}"/>
              </a:ext>
            </a:extLst>
          </p:cNvPr>
          <p:cNvSpPr txBox="1">
            <a:spLocks/>
          </p:cNvSpPr>
          <p:nvPr/>
        </p:nvSpPr>
        <p:spPr bwMode="auto">
          <a:xfrm>
            <a:off x="7907338" y="3657600"/>
            <a:ext cx="968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5. DR is loaded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7D2CD63-8D60-604B-B9E6-24B37874858A}"/>
              </a:ext>
            </a:extLst>
          </p:cNvPr>
          <p:cNvSpPr txBox="1">
            <a:spLocks/>
          </p:cNvSpPr>
          <p:nvPr/>
        </p:nvSpPr>
        <p:spPr bwMode="auto">
          <a:xfrm>
            <a:off x="6881813" y="5372100"/>
            <a:ext cx="9667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4. Memory read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52959BF0-4974-A74B-9755-D5E1D1B1D764}"/>
              </a:ext>
            </a:extLst>
          </p:cNvPr>
          <p:cNvSpPr txBox="1">
            <a:spLocks/>
          </p:cNvSpPr>
          <p:nvPr/>
        </p:nvSpPr>
        <p:spPr bwMode="auto">
          <a:xfrm>
            <a:off x="4953000" y="4914900"/>
            <a:ext cx="9667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3. Loaded address from MDR to MAR</a:t>
            </a:r>
            <a:endParaRPr lang="de-CH" altLang="en-US" sz="11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30" grpId="0"/>
      <p:bldP spid="35" grpId="0"/>
      <p:bldP spid="36" grpId="0"/>
      <p:bldP spid="41" grpId="0"/>
      <p:bldP spid="43" grpId="0"/>
      <p:bldP spid="50" grpId="0"/>
      <p:bldP spid="71" grpId="0" animBg="1"/>
      <p:bldP spid="57" grpId="0"/>
      <p:bldP spid="58" grpId="0"/>
      <p:bldP spid="60" grpId="0"/>
      <p:bldP spid="61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2B78981-7E42-704A-B728-545428E8F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Base+Offset Addressing Mode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7A91172-384D-8149-94BC-36449A4F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LDR (Load Register) and STR (Store Register)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OP = opcode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LDR = 0110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E.g., STR = 0111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DR = destination register in LDR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SR = source register in STR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LDR: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DR ← Memory[</a:t>
            </a:r>
            <a:r>
              <a:rPr lang="en-US" altLang="en-US" dirty="0" err="1">
                <a:solidFill>
                  <a:srgbClr val="00B050"/>
                </a:solidFill>
                <a:ea typeface="ＭＳ Ｐゴシック" charset="-128"/>
              </a:rPr>
              <a:t>BaseR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+ sign-extend(offset6)]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STR: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Memory[</a:t>
            </a:r>
            <a:r>
              <a:rPr lang="en-US" altLang="en-US" dirty="0" err="1">
                <a:solidFill>
                  <a:srgbClr val="00B050"/>
                </a:solidFill>
                <a:ea typeface="ＭＳ Ｐゴシック" charset="-128"/>
              </a:rPr>
              <a:t>BaseR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+ sign-extend(offset6)] ← SR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D8CE3324-B538-2B42-83D5-5907BC385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E8AC6-38AC-B445-A149-ED53A1762E3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78560-B8D6-624C-B1F6-0A26D9FC98EC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1524000"/>
            <a:ext cx="4578350" cy="990600"/>
            <a:chOff x="2282825" y="1600200"/>
            <a:chExt cx="4578350" cy="990600"/>
          </a:xfrm>
        </p:grpSpPr>
        <p:grpSp>
          <p:nvGrpSpPr>
            <p:cNvPr id="57350" name="Group 31">
              <a:extLst>
                <a:ext uri="{FF2B5EF4-FFF2-40B4-BE49-F238E27FC236}">
                  <a16:creationId xmlns:a16="http://schemas.microsoft.com/office/drawing/2014/main" id="{8F1FA244-ED73-6E43-A29E-D7C89F98C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2825" y="1600200"/>
              <a:ext cx="4578350" cy="990600"/>
              <a:chOff x="2282825" y="1600200"/>
              <a:chExt cx="4578350" cy="990600"/>
            </a:xfrm>
          </p:grpSpPr>
          <p:grpSp>
            <p:nvGrpSpPr>
              <p:cNvPr id="57353" name="Group 32">
                <a:extLst>
                  <a:ext uri="{FF2B5EF4-FFF2-40B4-BE49-F238E27FC236}">
                    <a16:creationId xmlns:a16="http://schemas.microsoft.com/office/drawing/2014/main" id="{4303E328-7EB3-514C-BF56-8AC06E8A43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2825" y="1801813"/>
                <a:ext cx="4578350" cy="788987"/>
                <a:chOff x="838200" y="3657600"/>
                <a:chExt cx="4578600" cy="78940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88FDA2D-3538-4249-BA96-0C8FEEEDE918}"/>
                    </a:ext>
                  </a:extLst>
                </p:cNvPr>
                <p:cNvSpPr/>
                <p:nvPr/>
              </p:nvSpPr>
              <p:spPr bwMode="auto">
                <a:xfrm>
                  <a:off x="838200" y="3657600"/>
                  <a:ext cx="1079559" cy="457442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ea typeface="ＭＳ Ｐゴシック" charset="-128"/>
                    </a:rPr>
                    <a:t>OP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18C41D1-CE9E-EA47-A4E6-2343027C48AF}"/>
                    </a:ext>
                  </a:extLst>
                </p:cNvPr>
                <p:cNvSpPr/>
                <p:nvPr/>
              </p:nvSpPr>
              <p:spPr bwMode="auto">
                <a:xfrm>
                  <a:off x="1905058" y="3657600"/>
                  <a:ext cx="914450" cy="457442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ea typeface="ＭＳ Ｐゴシック" charset="-128"/>
                    </a:rPr>
                    <a:t>DR/SR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0197E64-6F9F-2744-8474-B189AD0B8235}"/>
                    </a:ext>
                  </a:extLst>
                </p:cNvPr>
                <p:cNvSpPr/>
                <p:nvPr/>
              </p:nvSpPr>
              <p:spPr bwMode="auto">
                <a:xfrm>
                  <a:off x="3748247" y="3657600"/>
                  <a:ext cx="1668553" cy="457442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ea typeface="ＭＳ Ｐゴシック" charset="-128"/>
                    </a:rPr>
                    <a:t>offset6</a:t>
                  </a:r>
                </a:p>
              </p:txBody>
            </p:sp>
            <p:sp>
              <p:nvSpPr>
                <p:cNvPr id="57373" name="TextBox 2">
                  <a:extLst>
                    <a:ext uri="{FF2B5EF4-FFF2-40B4-BE49-F238E27FC236}">
                      <a16:creationId xmlns:a16="http://schemas.microsoft.com/office/drawing/2014/main" id="{7A8A9B8F-9807-2F4D-8D32-C2B15CF480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8200" y="4108450"/>
                  <a:ext cx="106680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/>
                    <a:t>4 bits</a:t>
                  </a:r>
                </a:p>
              </p:txBody>
            </p:sp>
            <p:sp>
              <p:nvSpPr>
                <p:cNvPr id="57374" name="TextBox 35">
                  <a:extLst>
                    <a:ext uri="{FF2B5EF4-FFF2-40B4-BE49-F238E27FC236}">
                      <a16:creationId xmlns:a16="http://schemas.microsoft.com/office/drawing/2014/main" id="{B36B1A11-5AEB-0440-8735-4E8409C2D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5000" y="4108450"/>
                  <a:ext cx="91440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/>
                    <a:t>3 bits</a:t>
                  </a:r>
                </a:p>
              </p:txBody>
            </p:sp>
            <p:sp>
              <p:nvSpPr>
                <p:cNvPr id="57375" name="TextBox 36">
                  <a:extLst>
                    <a:ext uri="{FF2B5EF4-FFF2-40B4-BE49-F238E27FC236}">
                      <a16:creationId xmlns:a16="http://schemas.microsoft.com/office/drawing/2014/main" id="{CC3C2EB0-C989-3848-9169-3A2ADC9C98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2044" y="4108450"/>
                  <a:ext cx="164475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/>
                    <a:t>6 bits</a:t>
                  </a:r>
                </a:p>
              </p:txBody>
            </p:sp>
          </p:grpSp>
          <p:sp>
            <p:nvSpPr>
              <p:cNvPr id="57354" name="TextBox 64">
                <a:extLst>
                  <a:ext uri="{FF2B5EF4-FFF2-40B4-BE49-F238E27FC236}">
                    <a16:creationId xmlns:a16="http://schemas.microsoft.com/office/drawing/2014/main" id="{51C2D5FD-61FB-5946-93B4-AC1A6B80D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673" y="1601804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15</a:t>
                </a:r>
              </a:p>
            </p:txBody>
          </p:sp>
          <p:sp>
            <p:nvSpPr>
              <p:cNvPr id="57355" name="TextBox 64">
                <a:extLst>
                  <a:ext uri="{FF2B5EF4-FFF2-40B4-BE49-F238E27FC236}">
                    <a16:creationId xmlns:a16="http://schemas.microsoft.com/office/drawing/2014/main" id="{2F6CA4E4-2FB4-4D4C-BF03-59A1F421D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1110" y="1601804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14</a:t>
                </a:r>
              </a:p>
            </p:txBody>
          </p:sp>
          <p:sp>
            <p:nvSpPr>
              <p:cNvPr id="57356" name="TextBox 64">
                <a:extLst>
                  <a:ext uri="{FF2B5EF4-FFF2-40B4-BE49-F238E27FC236}">
                    <a16:creationId xmlns:a16="http://schemas.microsoft.com/office/drawing/2014/main" id="{CEC8FC2F-4C65-9249-B76E-6FB7BB847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787" y="1605380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13</a:t>
                </a:r>
              </a:p>
            </p:txBody>
          </p:sp>
          <p:sp>
            <p:nvSpPr>
              <p:cNvPr id="57357" name="TextBox 64">
                <a:extLst>
                  <a:ext uri="{FF2B5EF4-FFF2-40B4-BE49-F238E27FC236}">
                    <a16:creationId xmlns:a16="http://schemas.microsoft.com/office/drawing/2014/main" id="{AF17ABFF-BEF3-DD48-A098-0AC7409F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110" y="1602205"/>
                <a:ext cx="37623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12</a:t>
                </a:r>
              </a:p>
            </p:txBody>
          </p:sp>
          <p:sp>
            <p:nvSpPr>
              <p:cNvPr id="57358" name="TextBox 64">
                <a:extLst>
                  <a:ext uri="{FF2B5EF4-FFF2-40B4-BE49-F238E27FC236}">
                    <a16:creationId xmlns:a16="http://schemas.microsoft.com/office/drawing/2014/main" id="{0A470827-F1ED-AF47-8C17-1937CE459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940" y="1601403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11</a:t>
                </a:r>
              </a:p>
            </p:txBody>
          </p:sp>
          <p:sp>
            <p:nvSpPr>
              <p:cNvPr id="57359" name="TextBox 64">
                <a:extLst>
                  <a:ext uri="{FF2B5EF4-FFF2-40B4-BE49-F238E27FC236}">
                    <a16:creationId xmlns:a16="http://schemas.microsoft.com/office/drawing/2014/main" id="{8AE7CAEB-86AB-F04C-BF0F-E2306D4F5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7377" y="1601403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10</a:t>
                </a:r>
              </a:p>
            </p:txBody>
          </p:sp>
          <p:sp>
            <p:nvSpPr>
              <p:cNvPr id="57360" name="TextBox 64">
                <a:extLst>
                  <a:ext uri="{FF2B5EF4-FFF2-40B4-BE49-F238E27FC236}">
                    <a16:creationId xmlns:a16="http://schemas.microsoft.com/office/drawing/2014/main" id="{47288A0C-BC09-CC44-A428-F92A7BF42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1054" y="1604979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9</a:t>
                </a:r>
              </a:p>
            </p:txBody>
          </p:sp>
          <p:sp>
            <p:nvSpPr>
              <p:cNvPr id="57361" name="TextBox 64">
                <a:extLst>
                  <a:ext uri="{FF2B5EF4-FFF2-40B4-BE49-F238E27FC236}">
                    <a16:creationId xmlns:a16="http://schemas.microsoft.com/office/drawing/2014/main" id="{99E53E89-C55B-174E-B2B0-9672B5E49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398" y="1601403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8</a:t>
                </a:r>
              </a:p>
            </p:txBody>
          </p:sp>
          <p:sp>
            <p:nvSpPr>
              <p:cNvPr id="57362" name="TextBox 64">
                <a:extLst>
                  <a:ext uri="{FF2B5EF4-FFF2-40B4-BE49-F238E27FC236}">
                    <a16:creationId xmlns:a16="http://schemas.microsoft.com/office/drawing/2014/main" id="{EE652F6E-5289-444C-98A3-579825A36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2947" y="1601403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7</a:t>
                </a:r>
              </a:p>
            </p:txBody>
          </p:sp>
          <p:sp>
            <p:nvSpPr>
              <p:cNvPr id="57363" name="TextBox 64">
                <a:extLst>
                  <a:ext uri="{FF2B5EF4-FFF2-40B4-BE49-F238E27FC236}">
                    <a16:creationId xmlns:a16="http://schemas.microsoft.com/office/drawing/2014/main" id="{BE0CA32D-9CA4-624B-84C7-607523E51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2496" y="1604979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6</a:t>
                </a:r>
              </a:p>
            </p:txBody>
          </p:sp>
          <p:sp>
            <p:nvSpPr>
              <p:cNvPr id="57364" name="TextBox 64">
                <a:extLst>
                  <a:ext uri="{FF2B5EF4-FFF2-40B4-BE49-F238E27FC236}">
                    <a16:creationId xmlns:a16="http://schemas.microsoft.com/office/drawing/2014/main" id="{F8083B78-B78E-5744-BA4E-FB02D57DA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0247" y="1600200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2</a:t>
                </a:r>
              </a:p>
            </p:txBody>
          </p:sp>
          <p:sp>
            <p:nvSpPr>
              <p:cNvPr id="57365" name="TextBox 64">
                <a:extLst>
                  <a:ext uri="{FF2B5EF4-FFF2-40B4-BE49-F238E27FC236}">
                    <a16:creationId xmlns:a16="http://schemas.microsoft.com/office/drawing/2014/main" id="{5BDB6D9F-4221-C940-A7EB-E32D4A1DB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9796" y="1600200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1</a:t>
                </a:r>
              </a:p>
            </p:txBody>
          </p:sp>
          <p:sp>
            <p:nvSpPr>
              <p:cNvPr id="57366" name="TextBox 64">
                <a:extLst>
                  <a:ext uri="{FF2B5EF4-FFF2-40B4-BE49-F238E27FC236}">
                    <a16:creationId xmlns:a16="http://schemas.microsoft.com/office/drawing/2014/main" id="{4E4BC1CA-081C-554F-9146-A442F8B72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9345" y="1603776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0</a:t>
                </a:r>
              </a:p>
            </p:txBody>
          </p:sp>
          <p:sp>
            <p:nvSpPr>
              <p:cNvPr id="57367" name="TextBox 64">
                <a:extLst>
                  <a:ext uri="{FF2B5EF4-FFF2-40B4-BE49-F238E27FC236}">
                    <a16:creationId xmlns:a16="http://schemas.microsoft.com/office/drawing/2014/main" id="{D7E439ED-6F71-044E-A674-057603EA0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1603776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5</a:t>
                </a:r>
              </a:p>
            </p:txBody>
          </p:sp>
          <p:sp>
            <p:nvSpPr>
              <p:cNvPr id="57368" name="TextBox 64">
                <a:extLst>
                  <a:ext uri="{FF2B5EF4-FFF2-40B4-BE49-F238E27FC236}">
                    <a16:creationId xmlns:a16="http://schemas.microsoft.com/office/drawing/2014/main" id="{B5F4B2CC-F119-2240-9799-713C71D8E7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1149" y="1600585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4</a:t>
                </a:r>
              </a:p>
            </p:txBody>
          </p:sp>
          <p:sp>
            <p:nvSpPr>
              <p:cNvPr id="57369" name="TextBox 50">
                <a:extLst>
                  <a:ext uri="{FF2B5EF4-FFF2-40B4-BE49-F238E27FC236}">
                    <a16:creationId xmlns:a16="http://schemas.microsoft.com/office/drawing/2014/main" id="{C6522DD2-1059-5344-96BD-95B2C90C3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0698" y="1604161"/>
                <a:ext cx="3540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900"/>
                  <a:t>3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DAF2CB-BBD6-E344-8E72-C949FD5F9B19}"/>
                </a:ext>
              </a:extLst>
            </p:cNvPr>
            <p:cNvSpPr/>
            <p:nvPr/>
          </p:nvSpPr>
          <p:spPr bwMode="auto">
            <a:xfrm>
              <a:off x="4271963" y="1801813"/>
              <a:ext cx="914400" cy="45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ea typeface="ＭＳ Ｐゴシック" charset="-128"/>
                </a:rPr>
                <a:t>BaseR</a:t>
              </a:r>
              <a:endParaRPr lang="en-US" dirty="0">
                <a:ea typeface="ＭＳ Ｐゴシック" charset="-128"/>
              </a:endParaRPr>
            </a:p>
          </p:txBody>
        </p:sp>
        <p:sp>
          <p:nvSpPr>
            <p:cNvPr id="57352" name="TextBox 35">
              <a:extLst>
                <a:ext uri="{FF2B5EF4-FFF2-40B4-BE49-F238E27FC236}">
                  <a16:creationId xmlns:a16="http://schemas.microsoft.com/office/drawing/2014/main" id="{C6448444-E16F-9A4F-AD62-33DA3749E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50" y="2252425"/>
              <a:ext cx="914350" cy="33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3 bits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D4B4B48F-C0D1-514E-AE0B-D2CA2C711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LDR assembly and machine code </a:t>
            </a:r>
          </a:p>
        </p:txBody>
      </p:sp>
      <p:sp>
        <p:nvSpPr>
          <p:cNvPr id="59395" name="Title 1">
            <a:extLst>
              <a:ext uri="{FF2B5EF4-FFF2-40B4-BE49-F238E27FC236}">
                <a16:creationId xmlns:a16="http://schemas.microsoft.com/office/drawing/2014/main" id="{21318847-04C2-F34F-B5FD-4D6F0AFA3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LDR in LC-3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43386EDE-ACE7-2E44-B72D-CBFE9EA8C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3028E7-3C7E-9947-98DB-2A3012859B5D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6C2749F2-FFB2-224C-8271-ED91330F6BAF}"/>
              </a:ext>
            </a:extLst>
          </p:cNvPr>
          <p:cNvSpPr txBox="1">
            <a:spLocks/>
          </p:cNvSpPr>
          <p:nvPr/>
        </p:nvSpPr>
        <p:spPr bwMode="auto">
          <a:xfrm>
            <a:off x="569913" y="2062163"/>
            <a:ext cx="2782887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LDR R1, R2, 0x1D</a:t>
            </a:r>
          </a:p>
        </p:txBody>
      </p:sp>
      <p:sp>
        <p:nvSpPr>
          <p:cNvPr id="59398" name="Text Placeholder 7">
            <a:extLst>
              <a:ext uri="{FF2B5EF4-FFF2-40B4-BE49-F238E27FC236}">
                <a16:creationId xmlns:a16="http://schemas.microsoft.com/office/drawing/2014/main" id="{13ED5F0E-C6A4-DE40-9EE7-F7626DFF5733}"/>
              </a:ext>
            </a:extLst>
          </p:cNvPr>
          <p:cNvSpPr txBox="1">
            <a:spLocks/>
          </p:cNvSpPr>
          <p:nvPr/>
        </p:nvSpPr>
        <p:spPr bwMode="auto">
          <a:xfrm>
            <a:off x="569913" y="1604963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E5A8B7A-33D9-D74C-AA12-C27CE348326B}"/>
              </a:ext>
            </a:extLst>
          </p:cNvPr>
          <p:cNvSpPr/>
          <p:nvPr/>
        </p:nvSpPr>
        <p:spPr>
          <a:xfrm>
            <a:off x="1295400" y="5918200"/>
            <a:ext cx="7513638" cy="48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Again, the address of the operand can be </a:t>
            </a:r>
            <a:r>
              <a:rPr lang="en-US" dirty="0">
                <a:solidFill>
                  <a:srgbClr val="00B050"/>
                </a:solidFill>
              </a:rPr>
              <a:t>anywhere in the memory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38E841AE-ED50-2147-B215-4A01EB1098B1}"/>
              </a:ext>
            </a:extLst>
          </p:cNvPr>
          <p:cNvSpPr txBox="1">
            <a:spLocks/>
          </p:cNvSpPr>
          <p:nvPr/>
        </p:nvSpPr>
        <p:spPr bwMode="auto">
          <a:xfrm>
            <a:off x="4876800" y="4305300"/>
            <a:ext cx="9667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1. Address calculation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6A59E7A0-0D41-7D42-A3A4-4F67AD4335C1}"/>
              </a:ext>
            </a:extLst>
          </p:cNvPr>
          <p:cNvSpPr txBox="1">
            <a:spLocks/>
          </p:cNvSpPr>
          <p:nvPr/>
        </p:nvSpPr>
        <p:spPr bwMode="auto">
          <a:xfrm>
            <a:off x="6805613" y="5334000"/>
            <a:ext cx="9667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2. Memory read</a:t>
            </a:r>
            <a:endParaRPr lang="de-CH" altLang="en-US" sz="1100">
              <a:solidFill>
                <a:srgbClr val="FF0000"/>
              </a:solidFill>
            </a:endParaRP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98C68017-D55D-5343-9846-98AE449F79B8}"/>
              </a:ext>
            </a:extLst>
          </p:cNvPr>
          <p:cNvSpPr txBox="1">
            <a:spLocks/>
          </p:cNvSpPr>
          <p:nvPr/>
        </p:nvSpPr>
        <p:spPr bwMode="auto">
          <a:xfrm>
            <a:off x="7907338" y="3695700"/>
            <a:ext cx="968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100">
                <a:solidFill>
                  <a:srgbClr val="FF0000"/>
                </a:solidFill>
              </a:rPr>
              <a:t>3. DR is loaded</a:t>
            </a:r>
            <a:endParaRPr lang="de-CH" altLang="en-US" sz="110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A1A9A0-2F59-FE4E-907F-86987A55C624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2768600"/>
            <a:ext cx="3946525" cy="1193800"/>
            <a:chOff x="158750" y="2767956"/>
            <a:chExt cx="3946616" cy="1194444"/>
          </a:xfrm>
        </p:grpSpPr>
        <p:sp>
          <p:nvSpPr>
            <p:cNvPr id="59435" name="Text Placeholder 7">
              <a:extLst>
                <a:ext uri="{FF2B5EF4-FFF2-40B4-BE49-F238E27FC236}">
                  <a16:creationId xmlns:a16="http://schemas.microsoft.com/office/drawing/2014/main" id="{BA45451F-FA1D-4D40-AFAB-C093AB64F5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8750" y="2767956"/>
              <a:ext cx="3870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2000"/>
                <a:t>Field Values</a:t>
              </a:r>
              <a:endParaRPr lang="de-CH" altLang="en-US" sz="2000"/>
            </a:p>
          </p:txBody>
        </p:sp>
        <p:grpSp>
          <p:nvGrpSpPr>
            <p:cNvPr id="59436" name="Group 32">
              <a:extLst>
                <a:ext uri="{FF2B5EF4-FFF2-40B4-BE49-F238E27FC236}">
                  <a16:creationId xmlns:a16="http://schemas.microsoft.com/office/drawing/2014/main" id="{F9BA6655-8B8F-C64B-92A6-4FCF74EC7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899" y="3164831"/>
              <a:ext cx="3889467" cy="795337"/>
              <a:chOff x="838200" y="3319046"/>
              <a:chExt cx="4479967" cy="7957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082029-6039-0C4B-8DF2-F7796F4E1DAD}"/>
                  </a:ext>
                </a:extLst>
              </p:cNvPr>
              <p:cNvSpPr/>
              <p:nvPr/>
            </p:nvSpPr>
            <p:spPr bwMode="auto">
              <a:xfrm>
                <a:off x="838202" y="3657758"/>
                <a:ext cx="1078849" cy="457687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6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EABA06F-7480-1441-A5EB-0909D287D780}"/>
                  </a:ext>
                </a:extLst>
              </p:cNvPr>
              <p:cNvSpPr/>
              <p:nvPr/>
            </p:nvSpPr>
            <p:spPr bwMode="auto">
              <a:xfrm>
                <a:off x="1904252" y="3657758"/>
                <a:ext cx="916106" cy="457687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01796CA-80D0-4548-AC7D-759CE71DD45F}"/>
                  </a:ext>
                </a:extLst>
              </p:cNvPr>
              <p:cNvSpPr/>
              <p:nvPr/>
            </p:nvSpPr>
            <p:spPr bwMode="auto">
              <a:xfrm>
                <a:off x="3661494" y="3657758"/>
                <a:ext cx="1656673" cy="457687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0x1D</a:t>
                </a:r>
              </a:p>
            </p:txBody>
          </p:sp>
          <p:sp>
            <p:nvSpPr>
              <p:cNvPr id="59442" name="TextBox 46">
                <a:extLst>
                  <a:ext uri="{FF2B5EF4-FFF2-40B4-BE49-F238E27FC236}">
                    <a16:creationId xmlns:a16="http://schemas.microsoft.com/office/drawing/2014/main" id="{2F80E4F2-A074-F84C-AB1A-26931132A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319046"/>
                <a:ext cx="10668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OP</a:t>
                </a:r>
              </a:p>
            </p:txBody>
          </p:sp>
          <p:sp>
            <p:nvSpPr>
              <p:cNvPr id="59443" name="TextBox 47">
                <a:extLst>
                  <a:ext uri="{FF2B5EF4-FFF2-40B4-BE49-F238E27FC236}">
                    <a16:creationId xmlns:a16="http://schemas.microsoft.com/office/drawing/2014/main" id="{E8DC302D-0A1C-4C4D-B982-8F1E4FD96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3319046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DR</a:t>
                </a:r>
              </a:p>
            </p:txBody>
          </p:sp>
          <p:sp>
            <p:nvSpPr>
              <p:cNvPr id="59444" name="TextBox 49">
                <a:extLst>
                  <a:ext uri="{FF2B5EF4-FFF2-40B4-BE49-F238E27FC236}">
                    <a16:creationId xmlns:a16="http://schemas.microsoft.com/office/drawing/2014/main" id="{2E8C4B93-78A0-7C44-82EA-40B0F1581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090" y="3319046"/>
                <a:ext cx="15470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offset6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634BFA-F923-E34A-B877-37E8827DECFA}"/>
                </a:ext>
              </a:extLst>
            </p:cNvPr>
            <p:cNvSpPr/>
            <p:nvPr/>
          </p:nvSpPr>
          <p:spPr bwMode="auto">
            <a:xfrm>
              <a:off x="1905040" y="3504953"/>
              <a:ext cx="793768" cy="457447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2</a:t>
              </a:r>
            </a:p>
          </p:txBody>
        </p:sp>
        <p:sp>
          <p:nvSpPr>
            <p:cNvPr id="59438" name="TextBox 47">
              <a:extLst>
                <a:ext uri="{FF2B5EF4-FFF2-40B4-BE49-F238E27FC236}">
                  <a16:creationId xmlns:a16="http://schemas.microsoft.com/office/drawing/2014/main" id="{C39B1B8B-1C1F-E64C-8B4B-B740E0DDA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233" y="3167063"/>
              <a:ext cx="793874" cy="33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BaseR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FD98AD-F43B-4041-A77A-B32F2FA2872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343400"/>
            <a:ext cx="3952875" cy="1449388"/>
            <a:chOff x="152400" y="4343400"/>
            <a:chExt cx="3952968" cy="1450032"/>
          </a:xfrm>
        </p:grpSpPr>
        <p:sp>
          <p:nvSpPr>
            <p:cNvPr id="59417" name="Text Placeholder 7">
              <a:extLst>
                <a:ext uri="{FF2B5EF4-FFF2-40B4-BE49-F238E27FC236}">
                  <a16:creationId xmlns:a16="http://schemas.microsoft.com/office/drawing/2014/main" id="{0A6AFFC8-12D4-4A42-8BBB-803243D98E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00" y="4343400"/>
              <a:ext cx="3870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2000"/>
                <a:t>Machine Code</a:t>
              </a:r>
              <a:endParaRPr lang="de-CH" altLang="en-US" sz="2000"/>
            </a:p>
          </p:txBody>
        </p:sp>
        <p:grpSp>
          <p:nvGrpSpPr>
            <p:cNvPr id="59418" name="Group 50">
              <a:extLst>
                <a:ext uri="{FF2B5EF4-FFF2-40B4-BE49-F238E27FC236}">
                  <a16:creationId xmlns:a16="http://schemas.microsoft.com/office/drawing/2014/main" id="{F58A50B0-1FE3-E24D-8724-E52E320FC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075" y="4724400"/>
              <a:ext cx="3886293" cy="795338"/>
              <a:chOff x="838200" y="3319046"/>
              <a:chExt cx="4479889" cy="7957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0B655B-2440-BF44-A209-22C280815099}"/>
                  </a:ext>
                </a:extLst>
              </p:cNvPr>
              <p:cNvSpPr/>
              <p:nvPr/>
            </p:nvSpPr>
            <p:spPr bwMode="auto">
              <a:xfrm>
                <a:off x="838202" y="3657680"/>
                <a:ext cx="1079711" cy="4576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0 1 1 0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1A6D0D-5707-6C4C-9D90-28179BE3FDDC}"/>
                  </a:ext>
                </a:extLst>
              </p:cNvPr>
              <p:cNvSpPr/>
              <p:nvPr/>
            </p:nvSpPr>
            <p:spPr bwMode="auto">
              <a:xfrm>
                <a:off x="1905104" y="3657680"/>
                <a:ext cx="915010" cy="4576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0 0 1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7221A0-D37C-9945-9952-CD7E672E6D7A}"/>
                  </a:ext>
                </a:extLst>
              </p:cNvPr>
              <p:cNvSpPr/>
              <p:nvPr/>
            </p:nvSpPr>
            <p:spPr bwMode="auto">
              <a:xfrm>
                <a:off x="3660092" y="3657680"/>
                <a:ext cx="1657997" cy="4576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0 1 1 1 0 1</a:t>
                </a:r>
              </a:p>
            </p:txBody>
          </p:sp>
          <p:sp>
            <p:nvSpPr>
              <p:cNvPr id="59432" name="TextBox 56">
                <a:extLst>
                  <a:ext uri="{FF2B5EF4-FFF2-40B4-BE49-F238E27FC236}">
                    <a16:creationId xmlns:a16="http://schemas.microsoft.com/office/drawing/2014/main" id="{9DDA9063-2039-F54F-AF7D-791AFBB58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319046"/>
                <a:ext cx="10668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OP</a:t>
                </a:r>
              </a:p>
            </p:txBody>
          </p:sp>
          <p:sp>
            <p:nvSpPr>
              <p:cNvPr id="59433" name="TextBox 57">
                <a:extLst>
                  <a:ext uri="{FF2B5EF4-FFF2-40B4-BE49-F238E27FC236}">
                    <a16:creationId xmlns:a16="http://schemas.microsoft.com/office/drawing/2014/main" id="{EB949D04-3AA4-B745-AAB6-0DC5ECEA8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3319046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DR</a:t>
                </a:r>
              </a:p>
            </p:txBody>
          </p:sp>
          <p:sp>
            <p:nvSpPr>
              <p:cNvPr id="59434" name="TextBox 59">
                <a:extLst>
                  <a:ext uri="{FF2B5EF4-FFF2-40B4-BE49-F238E27FC236}">
                    <a16:creationId xmlns:a16="http://schemas.microsoft.com/office/drawing/2014/main" id="{76F5E454-34A3-E14D-8961-6D5CA1469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8627" y="3319046"/>
                <a:ext cx="15241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offset6</a:t>
                </a:r>
              </a:p>
            </p:txBody>
          </p:sp>
        </p:grpSp>
        <p:sp>
          <p:nvSpPr>
            <p:cNvPr id="59419" name="TextBox 64">
              <a:extLst>
                <a:ext uri="{FF2B5EF4-FFF2-40B4-BE49-F238E27FC236}">
                  <a16:creationId xmlns:a16="http://schemas.microsoft.com/office/drawing/2014/main" id="{B6B69843-7929-8845-8015-33F4E4BAD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5626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15</a:t>
              </a:r>
            </a:p>
          </p:txBody>
        </p:sp>
        <p:sp>
          <p:nvSpPr>
            <p:cNvPr id="59420" name="TextBox 64">
              <a:extLst>
                <a:ext uri="{FF2B5EF4-FFF2-40B4-BE49-F238E27FC236}">
                  <a16:creationId xmlns:a16="http://schemas.microsoft.com/office/drawing/2014/main" id="{DD56BF0B-BCA3-EB44-B676-283876FF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37" y="5560368"/>
              <a:ext cx="37623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12</a:t>
              </a:r>
            </a:p>
          </p:txBody>
        </p:sp>
        <p:sp>
          <p:nvSpPr>
            <p:cNvPr id="59421" name="TextBox 64">
              <a:extLst>
                <a:ext uri="{FF2B5EF4-FFF2-40B4-BE49-F238E27FC236}">
                  <a16:creationId xmlns:a16="http://schemas.microsoft.com/office/drawing/2014/main" id="{36B4C396-6C46-6D43-AAEB-FA664B3AE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918" y="55626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11</a:t>
              </a:r>
            </a:p>
          </p:txBody>
        </p:sp>
        <p:sp>
          <p:nvSpPr>
            <p:cNvPr id="59422" name="TextBox 64">
              <a:extLst>
                <a:ext uri="{FF2B5EF4-FFF2-40B4-BE49-F238E27FC236}">
                  <a16:creationId xmlns:a16="http://schemas.microsoft.com/office/drawing/2014/main" id="{B8EF1CDA-FB62-2C4B-BB0A-402898041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987" y="55626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9</a:t>
              </a:r>
            </a:p>
          </p:txBody>
        </p:sp>
        <p:sp>
          <p:nvSpPr>
            <p:cNvPr id="59423" name="TextBox 64">
              <a:extLst>
                <a:ext uri="{FF2B5EF4-FFF2-40B4-BE49-F238E27FC236}">
                  <a16:creationId xmlns:a16="http://schemas.microsoft.com/office/drawing/2014/main" id="{2E244855-3EF3-7E4F-B480-F0ECBFDA1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5560368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8</a:t>
              </a:r>
            </a:p>
          </p:txBody>
        </p:sp>
        <p:sp>
          <p:nvSpPr>
            <p:cNvPr id="59424" name="TextBox 64">
              <a:extLst>
                <a:ext uri="{FF2B5EF4-FFF2-40B4-BE49-F238E27FC236}">
                  <a16:creationId xmlns:a16="http://schemas.microsoft.com/office/drawing/2014/main" id="{41A57FF0-356C-9447-8AFB-38D5FB3AF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403" y="555084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7E0D872-1088-7C45-B4CE-75E6091317BD}"/>
                </a:ext>
              </a:extLst>
            </p:cNvPr>
            <p:cNvSpPr/>
            <p:nvPr/>
          </p:nvSpPr>
          <p:spPr bwMode="auto">
            <a:xfrm>
              <a:off x="1905041" y="5062858"/>
              <a:ext cx="793769" cy="4574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0 1 0</a:t>
              </a:r>
            </a:p>
          </p:txBody>
        </p:sp>
        <p:sp>
          <p:nvSpPr>
            <p:cNvPr id="59426" name="TextBox 57">
              <a:extLst>
                <a:ext uri="{FF2B5EF4-FFF2-40B4-BE49-F238E27FC236}">
                  <a16:creationId xmlns:a16="http://schemas.microsoft.com/office/drawing/2014/main" id="{36398D23-1668-9547-9075-D1E63002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866" y="4724400"/>
              <a:ext cx="793240" cy="33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BaseR</a:t>
              </a:r>
            </a:p>
          </p:txBody>
        </p:sp>
        <p:sp>
          <p:nvSpPr>
            <p:cNvPr id="59427" name="TextBox 64">
              <a:extLst>
                <a:ext uri="{FF2B5EF4-FFF2-40B4-BE49-F238E27FC236}">
                  <a16:creationId xmlns:a16="http://schemas.microsoft.com/office/drawing/2014/main" id="{846C4337-6197-6A48-913B-9F2274BF2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157" y="5556722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6</a:t>
              </a:r>
            </a:p>
          </p:txBody>
        </p:sp>
        <p:sp>
          <p:nvSpPr>
            <p:cNvPr id="59428" name="TextBox 64">
              <a:extLst>
                <a:ext uri="{FF2B5EF4-FFF2-40B4-BE49-F238E27FC236}">
                  <a16:creationId xmlns:a16="http://schemas.microsoft.com/office/drawing/2014/main" id="{91E9B22B-0FDA-5242-BF30-B269D0FB6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029" y="555084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A82DB8-59F1-E94C-A434-5E2F0F879B86}"/>
              </a:ext>
            </a:extLst>
          </p:cNvPr>
          <p:cNvGrpSpPr>
            <a:grpSpLocks/>
          </p:cNvGrpSpPr>
          <p:nvPr/>
        </p:nvGrpSpPr>
        <p:grpSpPr bwMode="auto">
          <a:xfrm>
            <a:off x="4030663" y="1274763"/>
            <a:ext cx="5019675" cy="4386262"/>
            <a:chOff x="4030663" y="1274763"/>
            <a:chExt cx="5019675" cy="4386262"/>
          </a:xfrm>
        </p:grpSpPr>
        <p:grpSp>
          <p:nvGrpSpPr>
            <p:cNvPr id="59406" name="Group 7">
              <a:extLst>
                <a:ext uri="{FF2B5EF4-FFF2-40B4-BE49-F238E27FC236}">
                  <a16:creationId xmlns:a16="http://schemas.microsoft.com/office/drawing/2014/main" id="{190582DB-0077-1741-9D56-96D9B0D5E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0663" y="1274763"/>
              <a:ext cx="5019675" cy="4386262"/>
              <a:chOff x="4030546" y="1274389"/>
              <a:chExt cx="5019178" cy="4385843"/>
            </a:xfrm>
          </p:grpSpPr>
          <p:grpSp>
            <p:nvGrpSpPr>
              <p:cNvPr id="59408" name="Group 5">
                <a:extLst>
                  <a:ext uri="{FF2B5EF4-FFF2-40B4-BE49-F238E27FC236}">
                    <a16:creationId xmlns:a16="http://schemas.microsoft.com/office/drawing/2014/main" id="{B1AB97F5-7603-1844-8A8E-E0F40D3FB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0546" y="1274389"/>
                <a:ext cx="5019178" cy="4385843"/>
                <a:chOff x="4030546" y="1274389"/>
                <a:chExt cx="5019178" cy="4385843"/>
              </a:xfrm>
            </p:grpSpPr>
            <p:pic>
              <p:nvPicPr>
                <p:cNvPr id="59411" name="Picture 4">
                  <a:extLst>
                    <a:ext uri="{FF2B5EF4-FFF2-40B4-BE49-F238E27FC236}">
                      <a16:creationId xmlns:a16="http://schemas.microsoft.com/office/drawing/2014/main" id="{C73E2343-D27F-C842-B3DB-1D3498DC4B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0546" y="1274389"/>
                  <a:ext cx="5019178" cy="43858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412" name="Text Placeholder 7">
                  <a:extLst>
                    <a:ext uri="{FF2B5EF4-FFF2-40B4-BE49-F238E27FC236}">
                      <a16:creationId xmlns:a16="http://schemas.microsoft.com/office/drawing/2014/main" id="{CF92E132-4375-0F4E-AA57-531BFE5E0ED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531837" y="1359909"/>
                  <a:ext cx="1161247" cy="321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669925" indent="-325438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022350" indent="-350838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339850" indent="-315913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1681163" indent="-339725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1383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5955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0527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5099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Wingdings" pitchFamily="2" charset="2"/>
                    <a:buNone/>
                  </a:pPr>
                  <a:r>
                    <a:rPr lang="en-US" altLang="en-US" sz="1400">
                      <a:solidFill>
                        <a:srgbClr val="0432FF"/>
                      </a:solidFill>
                    </a:rPr>
                    <a:t>Register file</a:t>
                  </a:r>
                  <a:endParaRPr lang="de-CH" altLang="en-US" sz="140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59413" name="Text Placeholder 7">
                  <a:extLst>
                    <a:ext uri="{FF2B5EF4-FFF2-40B4-BE49-F238E27FC236}">
                      <a16:creationId xmlns:a16="http://schemas.microsoft.com/office/drawing/2014/main" id="{44563E30-E49C-9942-B685-CCC6C503D6D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25518" y="1871901"/>
                  <a:ext cx="652854" cy="321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669925" indent="-325438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022350" indent="-350838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339850" indent="-315913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1681163" indent="-339725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1383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5955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0527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5099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Wingdings" pitchFamily="2" charset="2"/>
                    <a:buNone/>
                  </a:pPr>
                  <a:r>
                    <a:rPr lang="en-US" altLang="en-US" sz="1400">
                      <a:solidFill>
                        <a:srgbClr val="0432FF"/>
                      </a:solidFill>
                    </a:rPr>
                    <a:t>DR</a:t>
                  </a:r>
                  <a:endParaRPr lang="de-CH" altLang="en-US" sz="140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59414" name="Text Placeholder 7">
                  <a:extLst>
                    <a:ext uri="{FF2B5EF4-FFF2-40B4-BE49-F238E27FC236}">
                      <a16:creationId xmlns:a16="http://schemas.microsoft.com/office/drawing/2014/main" id="{5D12732C-982B-2048-B79D-F6A3AB1A089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78298" y="1482874"/>
                  <a:ext cx="1755649" cy="321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669925" indent="-325438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022350" indent="-350838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339850" indent="-315913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1681163" indent="-339725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1383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5955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0527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5099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Wingdings" pitchFamily="2" charset="2"/>
                    <a:buNone/>
                  </a:pPr>
                  <a:r>
                    <a:rPr lang="en-US" altLang="en-US" sz="1400">
                      <a:solidFill>
                        <a:srgbClr val="0432FF"/>
                      </a:solidFill>
                    </a:rPr>
                    <a:t>Instruction register</a:t>
                  </a:r>
                  <a:endParaRPr lang="de-CH" altLang="en-US" sz="140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59415" name="Text Placeholder 7">
                  <a:extLst>
                    <a:ext uri="{FF2B5EF4-FFF2-40B4-BE49-F238E27FC236}">
                      <a16:creationId xmlns:a16="http://schemas.microsoft.com/office/drawing/2014/main" id="{39D6FBFF-A19D-5549-8240-285AB8920C5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611194" y="2577005"/>
                  <a:ext cx="645505" cy="4195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669925" indent="-325438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022350" indent="-350838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339850" indent="-315913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1681163" indent="-339725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1383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5955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0527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5099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Wingdings" pitchFamily="2" charset="2"/>
                    <a:buNone/>
                  </a:pPr>
                  <a:r>
                    <a:rPr lang="en-US" altLang="en-US" sz="1100">
                      <a:solidFill>
                        <a:srgbClr val="0432FF"/>
                      </a:solidFill>
                    </a:rPr>
                    <a:t>Sign-extend</a:t>
                  </a:r>
                  <a:endParaRPr lang="de-CH" altLang="en-US" sz="110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59416" name="Text Placeholder 7">
                  <a:extLst>
                    <a:ext uri="{FF2B5EF4-FFF2-40B4-BE49-F238E27FC236}">
                      <a16:creationId xmlns:a16="http://schemas.microsoft.com/office/drawing/2014/main" id="{CE0C86FD-E2B6-7A44-843A-4941A699054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20253" y="2093366"/>
                  <a:ext cx="754666" cy="321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669925" indent="-325438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022350" indent="-350838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339850" indent="-315913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1681163" indent="-339725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1383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5955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0527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509963" indent="-3397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Wingdings" pitchFamily="2" charset="2"/>
                    <a:buNone/>
                  </a:pPr>
                  <a:r>
                    <a:rPr lang="en-US" altLang="en-US" sz="1400">
                      <a:solidFill>
                        <a:srgbClr val="0432FF"/>
                      </a:solidFill>
                    </a:rPr>
                    <a:t>BaseR</a:t>
                  </a:r>
                  <a:endParaRPr lang="de-CH" altLang="en-US" sz="1400">
                    <a:solidFill>
                      <a:srgbClr val="0432FF"/>
                    </a:solidFill>
                  </a:endParaRPr>
                </a:p>
              </p:txBody>
            </p:sp>
          </p:grpSp>
          <p:sp>
            <p:nvSpPr>
              <p:cNvPr id="59409" name="Text Placeholder 7">
                <a:extLst>
                  <a:ext uri="{FF2B5EF4-FFF2-40B4-BE49-F238E27FC236}">
                    <a16:creationId xmlns:a16="http://schemas.microsoft.com/office/drawing/2014/main" id="{0427D0F2-F835-E842-A025-E348995B57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06668" y="1916456"/>
                <a:ext cx="193932" cy="140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669925" indent="-325438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022350" indent="-350838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339850" indent="-31591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1681163" indent="-339725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1383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5955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0527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5099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en-US" altLang="en-US" sz="800">
                    <a:latin typeface="Arial" panose="020B0604020202020204" pitchFamily="34" charset="0"/>
                  </a:rPr>
                  <a:t>001</a:t>
                </a:r>
                <a:endParaRPr lang="de-CH" altLang="en-US" sz="800">
                  <a:latin typeface="Arial" panose="020B0604020202020204" pitchFamily="34" charset="0"/>
                </a:endParaRPr>
              </a:p>
            </p:txBody>
          </p:sp>
          <p:sp>
            <p:nvSpPr>
              <p:cNvPr id="59410" name="Text Placeholder 7">
                <a:extLst>
                  <a:ext uri="{FF2B5EF4-FFF2-40B4-BE49-F238E27FC236}">
                    <a16:creationId xmlns:a16="http://schemas.microsoft.com/office/drawing/2014/main" id="{5004DA28-D63B-A049-804E-60B3FEDEF6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51400" y="1916456"/>
                <a:ext cx="193932" cy="140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669925" indent="-325438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022350" indent="-350838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339850" indent="-31591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1681163" indent="-339725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1383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5955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0527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5099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en-US" altLang="en-US" sz="800">
                    <a:latin typeface="Arial" panose="020B0604020202020204" pitchFamily="34" charset="0"/>
                  </a:rPr>
                  <a:t>010</a:t>
                </a:r>
                <a:endParaRPr lang="de-CH" altLang="en-US" sz="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9407" name="Text Placeholder 7">
              <a:extLst>
                <a:ext uri="{FF2B5EF4-FFF2-40B4-BE49-F238E27FC236}">
                  <a16:creationId xmlns:a16="http://schemas.microsoft.com/office/drawing/2014/main" id="{FF76FFEC-C48B-5C45-B6F0-486CBE8B7B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06095" y="1910734"/>
              <a:ext cx="270151" cy="140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800">
                  <a:latin typeface="Arial" panose="020B0604020202020204" pitchFamily="34" charset="0"/>
                </a:rPr>
                <a:t>0110</a:t>
              </a:r>
              <a:endParaRPr lang="de-CH" altLang="en-US" sz="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7" grpId="0"/>
      <p:bldP spid="58" grpId="0"/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B2B3161B-970D-8D4A-9755-5983A6D62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Base+Offset Addressing Mode in MIPS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5D8F2977-33C8-B74E-AAA8-C5A3CC7AA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MIPS,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lw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sw </a:t>
            </a:r>
            <a:r>
              <a:rPr lang="en-US" altLang="en-US">
                <a:ea typeface="ＭＳ Ｐゴシック" panose="020B0600070205080204" pitchFamily="34" charset="-128"/>
              </a:rPr>
              <a:t>use base+offset mode (or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base addressing mode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imm </a:t>
            </a:r>
            <a:r>
              <a:rPr lang="en-US" altLang="en-US">
                <a:ea typeface="ＭＳ Ｐゴシック" panose="020B0600070205080204" pitchFamily="34" charset="-128"/>
              </a:rPr>
              <a:t>is the 16-bit offset, which is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sign-extended to 32 bits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35DEC402-F4CE-B34D-B676-358AB24CF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805D3-69BA-CC43-8D96-4270A16198D6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406AA-CD77-9E44-832B-D246EF8EED2C}"/>
              </a:ext>
            </a:extLst>
          </p:cNvPr>
          <p:cNvSpPr txBox="1">
            <a:spLocks/>
          </p:cNvSpPr>
          <p:nvPr/>
        </p:nvSpPr>
        <p:spPr bwMode="auto">
          <a:xfrm>
            <a:off x="565150" y="2590800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A[2] = a;</a:t>
            </a:r>
            <a:endParaRPr lang="de-CH" sz="2000" kern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BE12E-9B19-8E4A-9D65-1B173BEFF84B}"/>
              </a:ext>
            </a:extLst>
          </p:cNvPr>
          <p:cNvSpPr txBox="1">
            <a:spLocks/>
          </p:cNvSpPr>
          <p:nvPr/>
        </p:nvSpPr>
        <p:spPr bwMode="auto">
          <a:xfrm>
            <a:off x="4740275" y="2590800"/>
            <a:ext cx="3870325" cy="385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sw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 $s3, 8($s0)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9726BB-54B0-AA42-82BF-0020181EF79D}"/>
              </a:ext>
            </a:extLst>
          </p:cNvPr>
          <p:cNvSpPr txBox="1">
            <a:spLocks/>
          </p:cNvSpPr>
          <p:nvPr/>
        </p:nvSpPr>
        <p:spPr bwMode="auto">
          <a:xfrm>
            <a:off x="565150" y="2133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High-level code</a:t>
            </a:r>
            <a:endParaRPr lang="de-CH" altLang="en-US" sz="2000">
              <a:solidFill>
                <a:srgbClr val="0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C696A9-04AD-A440-8BA7-585146D360E2}"/>
              </a:ext>
            </a:extLst>
          </p:cNvPr>
          <p:cNvSpPr txBox="1">
            <a:spLocks/>
          </p:cNvSpPr>
          <p:nvPr/>
        </p:nvSpPr>
        <p:spPr bwMode="auto">
          <a:xfrm>
            <a:off x="4740275" y="2133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8818245-72BD-3E4C-9C71-FB14BE515569}"/>
              </a:ext>
            </a:extLst>
          </p:cNvPr>
          <p:cNvSpPr txBox="1">
            <a:spLocks/>
          </p:cNvSpPr>
          <p:nvPr/>
        </p:nvSpPr>
        <p:spPr bwMode="auto">
          <a:xfrm>
            <a:off x="4740275" y="3048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B050"/>
                </a:solidFill>
              </a:rPr>
              <a:t>Memory[$s0 + 8] ← $s3</a:t>
            </a:r>
            <a:endParaRPr lang="de-CH" altLang="en-US" sz="2000">
              <a:solidFill>
                <a:srgbClr val="00B05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9DFFE4-7E1B-AA4F-B716-0263662B5DD9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4038600"/>
            <a:ext cx="5803900" cy="811213"/>
            <a:chOff x="838200" y="3304004"/>
            <a:chExt cx="5804400" cy="810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EE1DB5-E3A3-2F4E-8800-8B9592D6A232}"/>
                </a:ext>
              </a:extLst>
            </p:cNvPr>
            <p:cNvSpPr/>
            <p:nvPr/>
          </p:nvSpPr>
          <p:spPr bwMode="auto">
            <a:xfrm>
              <a:off x="838200" y="3657835"/>
              <a:ext cx="1079593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43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4E60AB-10FD-0648-B25A-9B19901C8420}"/>
                </a:ext>
              </a:extLst>
            </p:cNvPr>
            <p:cNvSpPr/>
            <p:nvPr/>
          </p:nvSpPr>
          <p:spPr bwMode="auto">
            <a:xfrm>
              <a:off x="1905092" y="3657835"/>
              <a:ext cx="914479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EC6D2C-B1D5-444D-B2DC-96CEE2253E6B}"/>
                </a:ext>
              </a:extLst>
            </p:cNvPr>
            <p:cNvSpPr/>
            <p:nvPr/>
          </p:nvSpPr>
          <p:spPr bwMode="auto">
            <a:xfrm>
              <a:off x="2819571" y="3657835"/>
              <a:ext cx="914479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A78B94-90A1-AF49-BE4A-00F895363D96}"/>
                </a:ext>
              </a:extLst>
            </p:cNvPr>
            <p:cNvSpPr/>
            <p:nvPr/>
          </p:nvSpPr>
          <p:spPr bwMode="auto">
            <a:xfrm>
              <a:off x="3734049" y="3657835"/>
              <a:ext cx="2908551" cy="4569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8</a:t>
              </a:r>
            </a:p>
          </p:txBody>
        </p:sp>
        <p:sp>
          <p:nvSpPr>
            <p:cNvPr id="61456" name="TextBox 2">
              <a:extLst>
                <a:ext uri="{FF2B5EF4-FFF2-40B4-BE49-F238E27FC236}">
                  <a16:creationId xmlns:a16="http://schemas.microsoft.com/office/drawing/2014/main" id="{4ABBD8FE-D0ED-D14D-9868-420047918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04004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61457" name="TextBox 35">
              <a:extLst>
                <a:ext uri="{FF2B5EF4-FFF2-40B4-BE49-F238E27FC236}">
                  <a16:creationId xmlns:a16="http://schemas.microsoft.com/office/drawing/2014/main" id="{B19233B1-B26B-EF44-9406-12FB9BC09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04004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rs</a:t>
              </a:r>
            </a:p>
          </p:txBody>
        </p:sp>
        <p:sp>
          <p:nvSpPr>
            <p:cNvPr id="61458" name="TextBox 36">
              <a:extLst>
                <a:ext uri="{FF2B5EF4-FFF2-40B4-BE49-F238E27FC236}">
                  <a16:creationId xmlns:a16="http://schemas.microsoft.com/office/drawing/2014/main" id="{D6EED415-3A5B-C44A-A649-B9BC8F7D9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304004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rt</a:t>
              </a:r>
            </a:p>
          </p:txBody>
        </p:sp>
        <p:sp>
          <p:nvSpPr>
            <p:cNvPr id="61459" name="TextBox 40">
              <a:extLst>
                <a:ext uri="{FF2B5EF4-FFF2-40B4-BE49-F238E27FC236}">
                  <a16:creationId xmlns:a16="http://schemas.microsoft.com/office/drawing/2014/main" id="{22F880BC-D630-3942-94E4-5F5988FA9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3304004"/>
              <a:ext cx="2908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imm</a:t>
              </a:r>
            </a:p>
          </p:txBody>
        </p:sp>
      </p:grp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0C3EE21-E02F-A74D-9126-51D41AAE95AF}"/>
              </a:ext>
            </a:extLst>
          </p:cNvPr>
          <p:cNvSpPr txBox="1">
            <a:spLocks/>
          </p:cNvSpPr>
          <p:nvPr/>
        </p:nvSpPr>
        <p:spPr bwMode="auto">
          <a:xfrm>
            <a:off x="1692275" y="3657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Field Values</a:t>
            </a:r>
            <a:endParaRPr lang="de-CH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1227EDC-5394-5C45-8EF4-46F9AC08D983}"/>
              </a:ext>
            </a:extLst>
          </p:cNvPr>
          <p:cNvSpPr txBox="1">
            <a:spLocks/>
          </p:cNvSpPr>
          <p:nvPr/>
        </p:nvSpPr>
        <p:spPr bwMode="auto">
          <a:xfrm>
            <a:off x="549275" y="3733800"/>
            <a:ext cx="3870325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endParaRPr lang="de-CH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467" name="Title 1">
            <a:extLst>
              <a:ext uri="{FF2B5EF4-FFF2-40B4-BE49-F238E27FC236}">
                <a16:creationId xmlns:a16="http://schemas.microsoft.com/office/drawing/2014/main" id="{EEB8C075-9BC2-E549-A9C6-C26053771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An Example Program in MIPS and LC-3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CC2E4AF9-B05C-E648-9491-7C5CEAEED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A4270A-E8EB-064F-9AA5-3DF0B2844E3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17335E5-135B-3D44-8D12-4EC569A94302}"/>
              </a:ext>
            </a:extLst>
          </p:cNvPr>
          <p:cNvSpPr txBox="1">
            <a:spLocks/>
          </p:cNvSpPr>
          <p:nvPr/>
        </p:nvSpPr>
        <p:spPr bwMode="auto">
          <a:xfrm>
            <a:off x="565150" y="1600200"/>
            <a:ext cx="3870325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a    = A[0];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c    = a + b - 5;</a:t>
            </a:r>
          </a:p>
          <a:p>
            <a:pPr marL="0" indent="0">
              <a:buFont typeface="Wingdings" charset="2"/>
              <a:buNone/>
              <a:defRPr/>
            </a:pPr>
            <a:r>
              <a:rPr lang="de-CH" sz="2000" kern="0" dirty="0">
                <a:latin typeface="Courier" charset="0"/>
                <a:ea typeface="Courier" charset="0"/>
                <a:cs typeface="Courier" charset="0"/>
              </a:rPr>
              <a:t>B[0] = c; 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2F0C8ADF-4943-7145-A56D-685C4450B63E}"/>
              </a:ext>
            </a:extLst>
          </p:cNvPr>
          <p:cNvSpPr txBox="1">
            <a:spLocks/>
          </p:cNvSpPr>
          <p:nvPr/>
        </p:nvSpPr>
        <p:spPr bwMode="auto">
          <a:xfrm>
            <a:off x="4740275" y="1600200"/>
            <a:ext cx="1871663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 = $s0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b = $s2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B = $s1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81BCDD4-4FF4-BE45-9197-989E6FA9B9FC}"/>
              </a:ext>
            </a:extLst>
          </p:cNvPr>
          <p:cNvSpPr txBox="1">
            <a:spLocks/>
          </p:cNvSpPr>
          <p:nvPr/>
        </p:nvSpPr>
        <p:spPr bwMode="auto">
          <a:xfrm>
            <a:off x="565150" y="11430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High-level code</a:t>
            </a:r>
            <a:endParaRPr lang="de-CH" altLang="en-US" sz="2000">
              <a:solidFill>
                <a:srgbClr val="000000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470B93B-438B-1F46-86FE-41C77BA8A472}"/>
              </a:ext>
            </a:extLst>
          </p:cNvPr>
          <p:cNvSpPr txBox="1">
            <a:spLocks/>
          </p:cNvSpPr>
          <p:nvPr/>
        </p:nvSpPr>
        <p:spPr bwMode="auto">
          <a:xfrm>
            <a:off x="4740275" y="1143000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registers</a:t>
            </a:r>
            <a:endParaRPr lang="de-CH" altLang="en-US" sz="200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F2DFF9B6-0E53-A044-9BB2-AC1ADE8901CA}"/>
              </a:ext>
            </a:extLst>
          </p:cNvPr>
          <p:cNvSpPr txBox="1">
            <a:spLocks/>
          </p:cNvSpPr>
          <p:nvPr/>
        </p:nvSpPr>
        <p:spPr bwMode="auto">
          <a:xfrm>
            <a:off x="4740275" y="3733800"/>
            <a:ext cx="3870325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LDR  R5, R0, #0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ADD  R6, R5, R2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ADD  R7, R6, #-5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STR  R7, R1, #0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6F1423F-9FC6-9D4E-887F-5FF6AE30E091}"/>
              </a:ext>
            </a:extLst>
          </p:cNvPr>
          <p:cNvSpPr txBox="1">
            <a:spLocks/>
          </p:cNvSpPr>
          <p:nvPr/>
        </p:nvSpPr>
        <p:spPr bwMode="auto">
          <a:xfrm>
            <a:off x="4740275" y="3276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1A89637-78B2-3549-9F54-56F63C84B512}"/>
              </a:ext>
            </a:extLst>
          </p:cNvPr>
          <p:cNvSpPr txBox="1">
            <a:spLocks/>
          </p:cNvSpPr>
          <p:nvPr/>
        </p:nvSpPr>
        <p:spPr bwMode="auto">
          <a:xfrm>
            <a:off x="549275" y="3733800"/>
            <a:ext cx="3870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de-CH" altLang="en-US" sz="2000">
                <a:latin typeface="Courier" pitchFamily="2" charset="0"/>
                <a:ea typeface="Courier" pitchFamily="2" charset="0"/>
                <a:cs typeface="Courier" pitchFamily="2" charset="0"/>
              </a:rPr>
              <a:t>lw   $t0, 0($s0)</a:t>
            </a:r>
          </a:p>
          <a:p>
            <a:pPr>
              <a:buFont typeface="Wingdings" pitchFamily="2" charset="2"/>
              <a:buNone/>
            </a:pPr>
            <a:r>
              <a:rPr lang="de-CH" altLang="en-US" sz="2000">
                <a:latin typeface="Courier" pitchFamily="2" charset="0"/>
                <a:ea typeface="Courier" pitchFamily="2" charset="0"/>
                <a:cs typeface="Courier" pitchFamily="2" charset="0"/>
              </a:rPr>
              <a:t>add  $t1, $t0, $s2</a:t>
            </a:r>
          </a:p>
          <a:p>
            <a:pPr>
              <a:buFont typeface="Wingdings" pitchFamily="2" charset="2"/>
              <a:buNone/>
            </a:pPr>
            <a:r>
              <a:rPr lang="de-CH" altLang="en-US" sz="2000">
                <a:latin typeface="Courier" pitchFamily="2" charset="0"/>
                <a:ea typeface="Courier" pitchFamily="2" charset="0"/>
                <a:cs typeface="Courier" pitchFamily="2" charset="0"/>
              </a:rPr>
              <a:t>addi $t2, $t1, -5</a:t>
            </a:r>
          </a:p>
          <a:p>
            <a:pPr>
              <a:buFont typeface="Wingdings" pitchFamily="2" charset="2"/>
              <a:buNone/>
            </a:pPr>
            <a:r>
              <a:rPr lang="de-CH" altLang="en-US" sz="2000">
                <a:latin typeface="Courier" pitchFamily="2" charset="0"/>
                <a:ea typeface="Courier" pitchFamily="2" charset="0"/>
                <a:cs typeface="Courier" pitchFamily="2" charset="0"/>
              </a:rPr>
              <a:t>sw   $t2, 0($s1)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F4C999A-6BAB-A743-9170-4B37714225E5}"/>
              </a:ext>
            </a:extLst>
          </p:cNvPr>
          <p:cNvSpPr txBox="1">
            <a:spLocks/>
          </p:cNvSpPr>
          <p:nvPr/>
        </p:nvSpPr>
        <p:spPr bwMode="auto">
          <a:xfrm>
            <a:off x="565150" y="3276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E5701336-C68C-7A40-82AB-47AAFB60E8BA}"/>
              </a:ext>
            </a:extLst>
          </p:cNvPr>
          <p:cNvSpPr txBox="1">
            <a:spLocks/>
          </p:cNvSpPr>
          <p:nvPr/>
        </p:nvSpPr>
        <p:spPr bwMode="auto">
          <a:xfrm>
            <a:off x="6738938" y="1600200"/>
            <a:ext cx="1871662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 = R0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b = R2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B = R1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F5BE303D-5E07-7F4A-8308-9566BBAF4FD5}"/>
              </a:ext>
            </a:extLst>
          </p:cNvPr>
          <p:cNvSpPr txBox="1">
            <a:spLocks/>
          </p:cNvSpPr>
          <p:nvPr/>
        </p:nvSpPr>
        <p:spPr bwMode="auto">
          <a:xfrm>
            <a:off x="6781800" y="1143000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registers</a:t>
            </a:r>
            <a:endParaRPr lang="de-CH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2" grpId="0" animBg="1"/>
      <p:bldP spid="24" grpId="0"/>
      <p:bldP spid="15" grpId="0"/>
      <p:bldP spid="25" grpId="0" animBg="1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1554C78-A629-D842-9A7D-64A67EEF9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Immediate Addressing Mode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BE99A61-E2B3-C444-964D-912626761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 (Load Effective Address)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 = 1110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DR = destination register 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LEA: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 DR ← PC</a:t>
            </a:r>
            <a:r>
              <a:rPr lang="en-US" altLang="en-US" sz="2400" baseline="30000">
                <a:solidFill>
                  <a:srgbClr val="00B050"/>
                </a:solidFill>
                <a:ea typeface="ＭＳ Ｐゴシック" panose="020B0600070205080204" pitchFamily="34" charset="-128"/>
              </a:rPr>
              <a:t>✝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 + sign-extend(PCoffset9)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96D65AF5-425D-DC42-AEB4-62A1D9941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9AFED3-43EC-AD44-B960-1728D264E6A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829255-FEAF-CF42-8A49-BEF3B8D1DB75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1524000"/>
            <a:ext cx="4578350" cy="990600"/>
            <a:chOff x="2282825" y="1600200"/>
            <a:chExt cx="4578350" cy="990600"/>
          </a:xfrm>
        </p:grpSpPr>
        <p:grpSp>
          <p:nvGrpSpPr>
            <p:cNvPr id="64521" name="Group 32">
              <a:extLst>
                <a:ext uri="{FF2B5EF4-FFF2-40B4-BE49-F238E27FC236}">
                  <a16:creationId xmlns:a16="http://schemas.microsoft.com/office/drawing/2014/main" id="{7113F3A4-B17C-1945-A99A-4EF448CC9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2825" y="1801813"/>
              <a:ext cx="4578350" cy="788987"/>
              <a:chOff x="838200" y="3657600"/>
              <a:chExt cx="4578600" cy="7894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C4E1990-39BD-DE41-A2A7-B1018478B47C}"/>
                  </a:ext>
                </a:extLst>
              </p:cNvPr>
              <p:cNvSpPr/>
              <p:nvPr/>
            </p:nvSpPr>
            <p:spPr bwMode="auto">
              <a:xfrm>
                <a:off x="838200" y="3657600"/>
                <a:ext cx="1079559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OP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DEB15A-F157-F740-9640-CA147A27EF06}"/>
                  </a:ext>
                </a:extLst>
              </p:cNvPr>
              <p:cNvSpPr/>
              <p:nvPr/>
            </p:nvSpPr>
            <p:spPr bwMode="auto">
              <a:xfrm>
                <a:off x="1905058" y="3657600"/>
                <a:ext cx="914450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DR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ABD0C34-5C54-9A41-A305-2242F5ECF61C}"/>
                  </a:ext>
                </a:extLst>
              </p:cNvPr>
              <p:cNvSpPr/>
              <p:nvPr/>
            </p:nvSpPr>
            <p:spPr bwMode="auto">
              <a:xfrm>
                <a:off x="2819508" y="3657600"/>
                <a:ext cx="2597292" cy="45744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PCoffset9</a:t>
                </a:r>
              </a:p>
            </p:txBody>
          </p:sp>
          <p:sp>
            <p:nvSpPr>
              <p:cNvPr id="64541" name="TextBox 2">
                <a:extLst>
                  <a:ext uri="{FF2B5EF4-FFF2-40B4-BE49-F238E27FC236}">
                    <a16:creationId xmlns:a16="http://schemas.microsoft.com/office/drawing/2014/main" id="{E45E8511-82DA-3943-8C42-523BC710E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108450"/>
                <a:ext cx="10668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4 bits</a:t>
                </a:r>
              </a:p>
            </p:txBody>
          </p:sp>
          <p:sp>
            <p:nvSpPr>
              <p:cNvPr id="64542" name="TextBox 35">
                <a:extLst>
                  <a:ext uri="{FF2B5EF4-FFF2-40B4-BE49-F238E27FC236}">
                    <a16:creationId xmlns:a16="http://schemas.microsoft.com/office/drawing/2014/main" id="{70906A28-FBC7-334E-83E2-735C38B86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4108450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3 bits</a:t>
                </a:r>
              </a:p>
            </p:txBody>
          </p:sp>
          <p:sp>
            <p:nvSpPr>
              <p:cNvPr id="64543" name="TextBox 36">
                <a:extLst>
                  <a:ext uri="{FF2B5EF4-FFF2-40B4-BE49-F238E27FC236}">
                    <a16:creationId xmlns:a16="http://schemas.microsoft.com/office/drawing/2014/main" id="{EDF9D555-E271-A342-999A-1BB934FAE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4108450"/>
                <a:ext cx="2597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9 bits</a:t>
                </a:r>
              </a:p>
            </p:txBody>
          </p:sp>
        </p:grpSp>
        <p:sp>
          <p:nvSpPr>
            <p:cNvPr id="64522" name="TextBox 64">
              <a:extLst>
                <a:ext uri="{FF2B5EF4-FFF2-40B4-BE49-F238E27FC236}">
                  <a16:creationId xmlns:a16="http://schemas.microsoft.com/office/drawing/2014/main" id="{8242545A-DCBF-6445-8C44-BDD635764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673" y="160180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15</a:t>
              </a:r>
            </a:p>
          </p:txBody>
        </p:sp>
        <p:sp>
          <p:nvSpPr>
            <p:cNvPr id="64523" name="TextBox 64">
              <a:extLst>
                <a:ext uri="{FF2B5EF4-FFF2-40B4-BE49-F238E27FC236}">
                  <a16:creationId xmlns:a16="http://schemas.microsoft.com/office/drawing/2014/main" id="{6F3696BF-83AA-0E44-B262-A0B8C4F31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110" y="1601804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14</a:t>
              </a:r>
            </a:p>
          </p:txBody>
        </p:sp>
        <p:sp>
          <p:nvSpPr>
            <p:cNvPr id="64524" name="TextBox 64">
              <a:extLst>
                <a:ext uri="{FF2B5EF4-FFF2-40B4-BE49-F238E27FC236}">
                  <a16:creationId xmlns:a16="http://schemas.microsoft.com/office/drawing/2014/main" id="{56EBFAA1-66C2-C348-9AC8-E26F35A58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7" y="160538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13</a:t>
              </a:r>
            </a:p>
          </p:txBody>
        </p:sp>
        <p:sp>
          <p:nvSpPr>
            <p:cNvPr id="64525" name="TextBox 64">
              <a:extLst>
                <a:ext uri="{FF2B5EF4-FFF2-40B4-BE49-F238E27FC236}">
                  <a16:creationId xmlns:a16="http://schemas.microsoft.com/office/drawing/2014/main" id="{A5E897D1-44CB-774B-B3CB-7B0774892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110" y="1602205"/>
              <a:ext cx="37623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12</a:t>
              </a:r>
            </a:p>
          </p:txBody>
        </p:sp>
        <p:sp>
          <p:nvSpPr>
            <p:cNvPr id="64526" name="TextBox 64">
              <a:extLst>
                <a:ext uri="{FF2B5EF4-FFF2-40B4-BE49-F238E27FC236}">
                  <a16:creationId xmlns:a16="http://schemas.microsoft.com/office/drawing/2014/main" id="{396593D5-4283-5744-86C5-4ED1A654A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40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11</a:t>
              </a:r>
            </a:p>
          </p:txBody>
        </p:sp>
        <p:sp>
          <p:nvSpPr>
            <p:cNvPr id="64527" name="TextBox 64">
              <a:extLst>
                <a:ext uri="{FF2B5EF4-FFF2-40B4-BE49-F238E27FC236}">
                  <a16:creationId xmlns:a16="http://schemas.microsoft.com/office/drawing/2014/main" id="{C412CC69-1B80-DB48-AECC-23208123D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377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10</a:t>
              </a:r>
            </a:p>
          </p:txBody>
        </p:sp>
        <p:sp>
          <p:nvSpPr>
            <p:cNvPr id="64528" name="TextBox 64">
              <a:extLst>
                <a:ext uri="{FF2B5EF4-FFF2-40B4-BE49-F238E27FC236}">
                  <a16:creationId xmlns:a16="http://schemas.microsoft.com/office/drawing/2014/main" id="{93CFDF29-9B70-B942-910C-5A4127E11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054" y="1604979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9</a:t>
              </a:r>
            </a:p>
          </p:txBody>
        </p:sp>
        <p:sp>
          <p:nvSpPr>
            <p:cNvPr id="64529" name="TextBox 64">
              <a:extLst>
                <a:ext uri="{FF2B5EF4-FFF2-40B4-BE49-F238E27FC236}">
                  <a16:creationId xmlns:a16="http://schemas.microsoft.com/office/drawing/2014/main" id="{72EBBF5D-F48E-8441-9033-153872E10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398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8</a:t>
              </a:r>
            </a:p>
          </p:txBody>
        </p:sp>
        <p:sp>
          <p:nvSpPr>
            <p:cNvPr id="64530" name="TextBox 64">
              <a:extLst>
                <a:ext uri="{FF2B5EF4-FFF2-40B4-BE49-F238E27FC236}">
                  <a16:creationId xmlns:a16="http://schemas.microsoft.com/office/drawing/2014/main" id="{1F059684-AF46-7947-B9E5-A059100B9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391" y="1601403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7</a:t>
              </a:r>
            </a:p>
          </p:txBody>
        </p:sp>
        <p:sp>
          <p:nvSpPr>
            <p:cNvPr id="64531" name="TextBox 64">
              <a:extLst>
                <a:ext uri="{FF2B5EF4-FFF2-40B4-BE49-F238E27FC236}">
                  <a16:creationId xmlns:a16="http://schemas.microsoft.com/office/drawing/2014/main" id="{1FFE9D42-F649-1E4D-934B-C597CE268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384" y="1604979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6</a:t>
              </a:r>
            </a:p>
          </p:txBody>
        </p:sp>
        <p:sp>
          <p:nvSpPr>
            <p:cNvPr id="64532" name="TextBox 64">
              <a:extLst>
                <a:ext uri="{FF2B5EF4-FFF2-40B4-BE49-F238E27FC236}">
                  <a16:creationId xmlns:a16="http://schemas.microsoft.com/office/drawing/2014/main" id="{86FBE786-0C5F-5D43-8CEC-95B802CB9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5356" y="16002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2</a:t>
              </a:r>
            </a:p>
          </p:txBody>
        </p:sp>
        <p:sp>
          <p:nvSpPr>
            <p:cNvPr id="64533" name="TextBox 64">
              <a:extLst>
                <a:ext uri="{FF2B5EF4-FFF2-40B4-BE49-F238E27FC236}">
                  <a16:creationId xmlns:a16="http://schemas.microsoft.com/office/drawing/2014/main" id="{3F24B63D-5AA6-AA48-9B9B-6C176E25D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2349" y="1600200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1</a:t>
              </a:r>
            </a:p>
          </p:txBody>
        </p:sp>
        <p:sp>
          <p:nvSpPr>
            <p:cNvPr id="64534" name="TextBox 64">
              <a:extLst>
                <a:ext uri="{FF2B5EF4-FFF2-40B4-BE49-F238E27FC236}">
                  <a16:creationId xmlns:a16="http://schemas.microsoft.com/office/drawing/2014/main" id="{68059AAA-41A9-4546-B8CF-F1CB40887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9345" y="1603776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0</a:t>
              </a:r>
            </a:p>
          </p:txBody>
        </p:sp>
        <p:sp>
          <p:nvSpPr>
            <p:cNvPr id="64535" name="TextBox 64">
              <a:extLst>
                <a:ext uri="{FF2B5EF4-FFF2-40B4-BE49-F238E27FC236}">
                  <a16:creationId xmlns:a16="http://schemas.microsoft.com/office/drawing/2014/main" id="{4ADCC1B7-530C-B145-A2A3-B735D27C3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377" y="1603776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5</a:t>
              </a:r>
            </a:p>
          </p:txBody>
        </p:sp>
        <p:sp>
          <p:nvSpPr>
            <p:cNvPr id="64536" name="TextBox 64">
              <a:extLst>
                <a:ext uri="{FF2B5EF4-FFF2-40B4-BE49-F238E27FC236}">
                  <a16:creationId xmlns:a16="http://schemas.microsoft.com/office/drawing/2014/main" id="{43F30CDD-323B-2D4D-810D-807578ADD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370" y="1600585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4</a:t>
              </a:r>
            </a:p>
          </p:txBody>
        </p:sp>
        <p:sp>
          <p:nvSpPr>
            <p:cNvPr id="64537" name="TextBox 50">
              <a:extLst>
                <a:ext uri="{FF2B5EF4-FFF2-40B4-BE49-F238E27FC236}">
                  <a16:creationId xmlns:a16="http://schemas.microsoft.com/office/drawing/2014/main" id="{3B6897EE-010D-DC46-9C94-93072E1C3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8363" y="1604161"/>
              <a:ext cx="3540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/>
                <a:t>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4A9ADB-5C7C-6D47-9F16-44F6022F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505575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3"/>
            <a:r>
              <a:rPr lang="en-US" altLang="en-US" sz="1400" baseline="30000">
                <a:solidFill>
                  <a:srgbClr val="00B050"/>
                </a:solidFill>
              </a:rPr>
              <a:t>✝</a:t>
            </a:r>
            <a:r>
              <a:rPr lang="en-US" altLang="en-US" sz="1400">
                <a:solidFill>
                  <a:srgbClr val="00B050"/>
                </a:solidFill>
              </a:rPr>
              <a:t>This is the incremented PC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0668A02-2CC6-114A-B0F7-3D5FE82CEDBB}"/>
              </a:ext>
            </a:extLst>
          </p:cNvPr>
          <p:cNvSpPr/>
          <p:nvPr/>
        </p:nvSpPr>
        <p:spPr>
          <a:xfrm>
            <a:off x="814388" y="4964113"/>
            <a:ext cx="7515225" cy="48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What is the </a:t>
            </a:r>
            <a:r>
              <a:rPr lang="en-US" sz="2000" dirty="0">
                <a:solidFill>
                  <a:srgbClr val="FF0000"/>
                </a:solidFill>
              </a:rPr>
              <a:t>difference from PC-Relative</a:t>
            </a:r>
            <a:r>
              <a:rPr lang="en-US" sz="2000" dirty="0">
                <a:solidFill>
                  <a:schemeClr val="tx1"/>
                </a:solidFill>
              </a:rPr>
              <a:t> addressing mode?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56DFF4F-6C7F-8A40-9F13-D9BEC31E4BA0}"/>
              </a:ext>
            </a:extLst>
          </p:cNvPr>
          <p:cNvSpPr/>
          <p:nvPr/>
        </p:nvSpPr>
        <p:spPr>
          <a:xfrm>
            <a:off x="814388" y="5497513"/>
            <a:ext cx="7515225" cy="8270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Answer: Instructions with </a:t>
            </a:r>
            <a:r>
              <a:rPr lang="en-US" sz="2000" dirty="0">
                <a:solidFill>
                  <a:srgbClr val="00B050"/>
                </a:solidFill>
              </a:rPr>
              <a:t>PC-Relative</a:t>
            </a:r>
            <a:r>
              <a:rPr lang="en-US" sz="2000" dirty="0">
                <a:solidFill>
                  <a:schemeClr val="tx1"/>
                </a:solidFill>
              </a:rPr>
              <a:t> mode </a:t>
            </a:r>
            <a:r>
              <a:rPr lang="en-US" sz="2000" dirty="0">
                <a:solidFill>
                  <a:srgbClr val="0432FF"/>
                </a:solidFill>
              </a:rPr>
              <a:t>access memory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but </a:t>
            </a:r>
            <a:r>
              <a:rPr lang="en-US" sz="2000" dirty="0">
                <a:solidFill>
                  <a:srgbClr val="0432FF"/>
                </a:solidFill>
              </a:rPr>
              <a:t>LEA does not </a:t>
            </a:r>
            <a:r>
              <a:rPr lang="en-US" sz="2000" dirty="0">
                <a:solidFill>
                  <a:srgbClr val="0432FF"/>
                </a:solidFill>
                <a:sym typeface="Wingdings" pitchFamily="2" charset="2"/>
              </a:rPr>
              <a:t> Hence the name </a:t>
            </a:r>
            <a:r>
              <a:rPr lang="en-US" sz="2000" i="1" dirty="0">
                <a:solidFill>
                  <a:srgbClr val="0432FF"/>
                </a:solidFill>
                <a:sym typeface="Wingdings" pitchFamily="2" charset="2"/>
              </a:rPr>
              <a:t>Load Effective Address</a:t>
            </a:r>
            <a:endParaRPr lang="en-US" sz="2000" i="1" dirty="0">
              <a:solidFill>
                <a:srgbClr val="0432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1586BC95-C755-874A-9D06-EDE25DF37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 assembly and machine code </a:t>
            </a:r>
          </a:p>
        </p:txBody>
      </p:sp>
      <p:sp>
        <p:nvSpPr>
          <p:cNvPr id="66563" name="Title 1">
            <a:extLst>
              <a:ext uri="{FF2B5EF4-FFF2-40B4-BE49-F238E27FC236}">
                <a16:creationId xmlns:a16="http://schemas.microsoft.com/office/drawing/2014/main" id="{F320269C-1302-D446-8F74-11CA7E673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LEA in LC-3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86757DE9-DC33-5847-9714-21AFDA415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9006E-DDD1-7A43-B6A1-61EE2DFCC3F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AA74175-4A96-0D41-BE48-B2BACDAE0DD6}"/>
              </a:ext>
            </a:extLst>
          </p:cNvPr>
          <p:cNvSpPr txBox="1">
            <a:spLocks/>
          </p:cNvSpPr>
          <p:nvPr/>
        </p:nvSpPr>
        <p:spPr bwMode="auto">
          <a:xfrm>
            <a:off x="569913" y="2062163"/>
            <a:ext cx="2782887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LEA R5, #-3</a:t>
            </a:r>
          </a:p>
        </p:txBody>
      </p:sp>
      <p:sp>
        <p:nvSpPr>
          <p:cNvPr id="66566" name="Text Placeholder 7">
            <a:extLst>
              <a:ext uri="{FF2B5EF4-FFF2-40B4-BE49-F238E27FC236}">
                <a16:creationId xmlns:a16="http://schemas.microsoft.com/office/drawing/2014/main" id="{2D12520A-CAFA-5C4E-8203-68CB11CB4E89}"/>
              </a:ext>
            </a:extLst>
          </p:cNvPr>
          <p:cNvSpPr txBox="1">
            <a:spLocks/>
          </p:cNvSpPr>
          <p:nvPr/>
        </p:nvSpPr>
        <p:spPr bwMode="auto">
          <a:xfrm>
            <a:off x="569913" y="1604963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29C1707-993F-8C43-A389-8B6412F3144C}"/>
              </a:ext>
            </a:extLst>
          </p:cNvPr>
          <p:cNvSpPr txBox="1">
            <a:spLocks/>
          </p:cNvSpPr>
          <p:nvPr/>
        </p:nvSpPr>
        <p:spPr bwMode="auto">
          <a:xfrm>
            <a:off x="158750" y="27686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Field Values</a:t>
            </a:r>
            <a:endParaRPr lang="de-CH" altLang="en-US" sz="200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1BB0D93E-F4DB-C642-9466-D04755B33D7E}"/>
              </a:ext>
            </a:extLst>
          </p:cNvPr>
          <p:cNvSpPr txBox="1">
            <a:spLocks/>
          </p:cNvSpPr>
          <p:nvPr/>
        </p:nvSpPr>
        <p:spPr bwMode="auto">
          <a:xfrm>
            <a:off x="152400" y="43434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Machine Code</a:t>
            </a:r>
            <a:endParaRPr lang="de-CH" altLang="en-US" sz="2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93BE44-79BB-F54C-AAE3-D88BE053D9E4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3165475"/>
            <a:ext cx="3975100" cy="795338"/>
            <a:chOff x="838200" y="3319046"/>
            <a:chExt cx="4578600" cy="795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6882E-A21F-9347-AF37-FBF77CC84A36}"/>
                </a:ext>
              </a:extLst>
            </p:cNvPr>
            <p:cNvSpPr/>
            <p:nvPr/>
          </p:nvSpPr>
          <p:spPr bwMode="auto">
            <a:xfrm>
              <a:off x="838200" y="3657361"/>
              <a:ext cx="1078823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3112E8-9ABE-2F44-B5FB-3A4886AF764D}"/>
                </a:ext>
              </a:extLst>
            </p:cNvPr>
            <p:cNvSpPr/>
            <p:nvPr/>
          </p:nvSpPr>
          <p:spPr bwMode="auto">
            <a:xfrm>
              <a:off x="1904224" y="3657361"/>
              <a:ext cx="916085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45E8F0-AB19-2C46-9BAC-BDBBA354C025}"/>
                </a:ext>
              </a:extLst>
            </p:cNvPr>
            <p:cNvSpPr/>
            <p:nvPr/>
          </p:nvSpPr>
          <p:spPr bwMode="auto">
            <a:xfrm>
              <a:off x="2827624" y="3657361"/>
              <a:ext cx="258917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0x1FD</a:t>
              </a:r>
            </a:p>
          </p:txBody>
        </p:sp>
        <p:sp>
          <p:nvSpPr>
            <p:cNvPr id="66593" name="TextBox 46">
              <a:extLst>
                <a:ext uri="{FF2B5EF4-FFF2-40B4-BE49-F238E27FC236}">
                  <a16:creationId xmlns:a16="http://schemas.microsoft.com/office/drawing/2014/main" id="{7F19A8F6-E8CD-0147-9583-D6CFC433F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66594" name="TextBox 47">
              <a:extLst>
                <a:ext uri="{FF2B5EF4-FFF2-40B4-BE49-F238E27FC236}">
                  <a16:creationId xmlns:a16="http://schemas.microsoft.com/office/drawing/2014/main" id="{CF7F53CC-A8DA-814C-8243-6230B02E7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66595" name="TextBox 49">
              <a:extLst>
                <a:ext uri="{FF2B5EF4-FFF2-40B4-BE49-F238E27FC236}">
                  <a16:creationId xmlns:a16="http://schemas.microsoft.com/office/drawing/2014/main" id="{782CC95F-B8FA-9C43-8DE4-3E875BA8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986" y="3319046"/>
              <a:ext cx="2588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PCoffset9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1B7B6E-F478-0C42-9719-83D4DCC75A67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4724400"/>
            <a:ext cx="3971925" cy="795338"/>
            <a:chOff x="838200" y="3319046"/>
            <a:chExt cx="4578601" cy="7957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BCE4DC-D959-894E-996E-5B8EC507D275}"/>
                </a:ext>
              </a:extLst>
            </p:cNvPr>
            <p:cNvSpPr/>
            <p:nvPr/>
          </p:nvSpPr>
          <p:spPr bwMode="auto">
            <a:xfrm>
              <a:off x="838200" y="3657361"/>
              <a:ext cx="107968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1 1 1 0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607CB7-DF8B-AF44-9994-ACD4C66B8C45}"/>
                </a:ext>
              </a:extLst>
            </p:cNvPr>
            <p:cNvSpPr/>
            <p:nvPr/>
          </p:nvSpPr>
          <p:spPr bwMode="auto">
            <a:xfrm>
              <a:off x="1905077" y="3657361"/>
              <a:ext cx="914988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1 0 1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184501-0F51-DB4B-9FC2-09BD3B3189FB}"/>
                </a:ext>
              </a:extLst>
            </p:cNvPr>
            <p:cNvSpPr/>
            <p:nvPr/>
          </p:nvSpPr>
          <p:spPr bwMode="auto">
            <a:xfrm>
              <a:off x="2827385" y="3657361"/>
              <a:ext cx="2589416" cy="45743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1 1 1 1 1 1 1 0 1 </a:t>
              </a:r>
            </a:p>
          </p:txBody>
        </p:sp>
        <p:sp>
          <p:nvSpPr>
            <p:cNvPr id="66587" name="TextBox 56">
              <a:extLst>
                <a:ext uri="{FF2B5EF4-FFF2-40B4-BE49-F238E27FC236}">
                  <a16:creationId xmlns:a16="http://schemas.microsoft.com/office/drawing/2014/main" id="{5E61C4C6-674E-A34A-A72F-57E1C7F1E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9046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OP</a:t>
              </a:r>
            </a:p>
          </p:txBody>
        </p:sp>
        <p:sp>
          <p:nvSpPr>
            <p:cNvPr id="66588" name="TextBox 57">
              <a:extLst>
                <a:ext uri="{FF2B5EF4-FFF2-40B4-BE49-F238E27FC236}">
                  <a16:creationId xmlns:a16="http://schemas.microsoft.com/office/drawing/2014/main" id="{B3381026-CDC8-F14E-A030-95DDA2257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190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DR</a:t>
              </a:r>
            </a:p>
          </p:txBody>
        </p:sp>
        <p:sp>
          <p:nvSpPr>
            <p:cNvPr id="66589" name="TextBox 59">
              <a:extLst>
                <a:ext uri="{FF2B5EF4-FFF2-40B4-BE49-F238E27FC236}">
                  <a16:creationId xmlns:a16="http://schemas.microsoft.com/office/drawing/2014/main" id="{58A2159B-6CB2-AA47-9948-970CC0E8A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225" y="3319046"/>
              <a:ext cx="26005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PCoffset9</a:t>
              </a:r>
            </a:p>
          </p:txBody>
        </p:sp>
      </p:grpSp>
      <p:sp>
        <p:nvSpPr>
          <p:cNvPr id="30" name="TextBox 64">
            <a:extLst>
              <a:ext uri="{FF2B5EF4-FFF2-40B4-BE49-F238E27FC236}">
                <a16:creationId xmlns:a16="http://schemas.microsoft.com/office/drawing/2014/main" id="{1E9F6754-E7B8-5742-AD5B-0A264CE32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15</a:t>
            </a:r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C70B6A9A-0594-EB4C-B0E3-B06463F2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561013"/>
            <a:ext cx="3762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12</a:t>
            </a:r>
          </a:p>
        </p:txBody>
      </p:sp>
      <p:sp>
        <p:nvSpPr>
          <p:cNvPr id="36" name="TextBox 64">
            <a:extLst>
              <a:ext uri="{FF2B5EF4-FFF2-40B4-BE49-F238E27FC236}">
                <a16:creationId xmlns:a16="http://schemas.microsoft.com/office/drawing/2014/main" id="{69721F1C-D521-DA47-A8A4-401A4492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5562600"/>
            <a:ext cx="3540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11</a:t>
            </a:r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01F10367-EC1F-2B48-AE5E-011FD699C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5562600"/>
            <a:ext cx="354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9</a:t>
            </a: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2A670963-7339-3B4B-AD15-F706C745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61013"/>
            <a:ext cx="354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8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6D46CBC9-933A-6642-A34A-8732EC9C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564188"/>
            <a:ext cx="354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900"/>
              <a:t>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967EBF-50C4-634C-8D5B-F4374BBA4DC3}"/>
              </a:ext>
            </a:extLst>
          </p:cNvPr>
          <p:cNvGrpSpPr>
            <a:grpSpLocks/>
          </p:cNvGrpSpPr>
          <p:nvPr/>
        </p:nvGrpSpPr>
        <p:grpSpPr bwMode="auto">
          <a:xfrm>
            <a:off x="4178300" y="1524000"/>
            <a:ext cx="4813300" cy="3184525"/>
            <a:chOff x="4178137" y="1524000"/>
            <a:chExt cx="4813463" cy="3185170"/>
          </a:xfrm>
        </p:grpSpPr>
        <p:pic>
          <p:nvPicPr>
            <p:cNvPr id="66578" name="Picture 2">
              <a:extLst>
                <a:ext uri="{FF2B5EF4-FFF2-40B4-BE49-F238E27FC236}">
                  <a16:creationId xmlns:a16="http://schemas.microsoft.com/office/drawing/2014/main" id="{CFCBD99F-2B8D-444D-9453-A92F3315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37" y="1524000"/>
              <a:ext cx="4813463" cy="3185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9" name="Text Placeholder 7">
              <a:extLst>
                <a:ext uri="{FF2B5EF4-FFF2-40B4-BE49-F238E27FC236}">
                  <a16:creationId xmlns:a16="http://schemas.microsoft.com/office/drawing/2014/main" id="{91DE244C-572B-AF43-A823-9EE47CC49E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4223" y="1583514"/>
              <a:ext cx="1161247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Register file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66580" name="Text Placeholder 7">
              <a:extLst>
                <a:ext uri="{FF2B5EF4-FFF2-40B4-BE49-F238E27FC236}">
                  <a16:creationId xmlns:a16="http://schemas.microsoft.com/office/drawing/2014/main" id="{0C7517F9-508D-244E-B6F4-ACA9187D66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61477" y="2895600"/>
              <a:ext cx="652854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DR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66581" name="Text Placeholder 7">
              <a:extLst>
                <a:ext uri="{FF2B5EF4-FFF2-40B4-BE49-F238E27FC236}">
                  <a16:creationId xmlns:a16="http://schemas.microsoft.com/office/drawing/2014/main" id="{08EF87D7-1405-054C-8D79-EB2E7B0CFA9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200" y="1659714"/>
              <a:ext cx="1755649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Instruction register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  <p:sp>
          <p:nvSpPr>
            <p:cNvPr id="66582" name="Text Placeholder 7">
              <a:extLst>
                <a:ext uri="{FF2B5EF4-FFF2-40B4-BE49-F238E27FC236}">
                  <a16:creationId xmlns:a16="http://schemas.microsoft.com/office/drawing/2014/main" id="{8BE5B7D9-1F5D-0D4C-A3DA-5B12FB5C6C9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48400" y="2704649"/>
              <a:ext cx="645505" cy="41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100">
                  <a:solidFill>
                    <a:srgbClr val="0432FF"/>
                  </a:solidFill>
                </a:rPr>
                <a:t>Sign-extend</a:t>
              </a:r>
              <a:endParaRPr lang="de-CH" altLang="en-US" sz="1100">
                <a:solidFill>
                  <a:srgbClr val="0432FF"/>
                </a:solidFill>
              </a:endParaRPr>
            </a:p>
          </p:txBody>
        </p:sp>
        <p:sp>
          <p:nvSpPr>
            <p:cNvPr id="66583" name="Text Placeholder 7">
              <a:extLst>
                <a:ext uri="{FF2B5EF4-FFF2-40B4-BE49-F238E27FC236}">
                  <a16:creationId xmlns:a16="http://schemas.microsoft.com/office/drawing/2014/main" id="{C4671984-2AD9-0448-89B1-0CD1E27FA0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200" y="2514600"/>
              <a:ext cx="1755649" cy="32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400">
                  <a:solidFill>
                    <a:srgbClr val="0432FF"/>
                  </a:solidFill>
                </a:rPr>
                <a:t>Incremented PC</a:t>
              </a:r>
              <a:endParaRPr lang="de-CH" altLang="en-US" sz="1400">
                <a:solidFill>
                  <a:srgbClr val="0432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30" grpId="0"/>
      <p:bldP spid="35" grpId="0"/>
      <p:bldP spid="36" grpId="0"/>
      <p:bldP spid="41" grpId="0"/>
      <p:bldP spid="43" grpId="0"/>
      <p:bldP spid="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EA4D7884-8DEA-B54C-989F-A11CC4B5B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Immediate Addressing Mode in MIPS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6A91587-B700-C243-A946-961B8941A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MIPS,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lui </a:t>
            </a:r>
            <a:r>
              <a:rPr lang="en-US" altLang="en-US">
                <a:ea typeface="ＭＳ Ｐゴシック" panose="020B0600070205080204" pitchFamily="34" charset="-128"/>
              </a:rPr>
              <a:t>(load upper immediate)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loads a 16-bit immediate into the upper half of a register</a:t>
            </a:r>
            <a:r>
              <a:rPr lang="en-US" altLang="en-US">
                <a:ea typeface="ＭＳ Ｐゴシック" panose="020B0600070205080204" pitchFamily="34" charset="-128"/>
              </a:rPr>
              <a:t> and sets the lower half to 0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It is used to assign 32-bit constants to a register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F6F3A07F-3433-5948-8508-D8D119B82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4377DD-6E19-BB46-85D7-EB7816DD373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4E006E0-4177-CE40-AA76-F46157BCF0A4}"/>
              </a:ext>
            </a:extLst>
          </p:cNvPr>
          <p:cNvSpPr txBox="1">
            <a:spLocks/>
          </p:cNvSpPr>
          <p:nvPr/>
        </p:nvSpPr>
        <p:spPr bwMode="auto">
          <a:xfrm>
            <a:off x="565150" y="3957638"/>
            <a:ext cx="3870325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000" kern="0" dirty="0">
                <a:latin typeface="Courier" charset="0"/>
                <a:ea typeface="Courier" charset="0"/>
                <a:cs typeface="Courier" charset="0"/>
              </a:rPr>
              <a:t>a = 0x6d5e4f3c;</a:t>
            </a:r>
            <a:endParaRPr lang="de-CH" sz="2000" kern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673635C-1C8E-824C-919F-349ED4155DB7}"/>
              </a:ext>
            </a:extLst>
          </p:cNvPr>
          <p:cNvSpPr txBox="1">
            <a:spLocks/>
          </p:cNvSpPr>
          <p:nvPr/>
        </p:nvSpPr>
        <p:spPr bwMode="auto">
          <a:xfrm>
            <a:off x="4740275" y="3957638"/>
            <a:ext cx="3870325" cy="1147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$s0 = a</a:t>
            </a:r>
          </a:p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lui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$s0, 0x6d5e</a:t>
            </a:r>
          </a:p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ori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$s0, 0x4f3c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A92D414-A753-964D-A99F-D4990C64A7D8}"/>
              </a:ext>
            </a:extLst>
          </p:cNvPr>
          <p:cNvSpPr txBox="1">
            <a:spLocks/>
          </p:cNvSpPr>
          <p:nvPr/>
        </p:nvSpPr>
        <p:spPr bwMode="auto">
          <a:xfrm>
            <a:off x="565150" y="3500438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High-level code</a:t>
            </a:r>
            <a:endParaRPr lang="de-CH" altLang="en-US" sz="2000">
              <a:solidFill>
                <a:srgbClr val="000000"/>
              </a:solidFill>
            </a:endParaRP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8E19F4C-A4E1-5841-97D8-9150FC480A1F}"/>
              </a:ext>
            </a:extLst>
          </p:cNvPr>
          <p:cNvSpPr txBox="1">
            <a:spLocks/>
          </p:cNvSpPr>
          <p:nvPr/>
        </p:nvSpPr>
        <p:spPr bwMode="auto">
          <a:xfrm>
            <a:off x="4740275" y="3500438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A55-FD79-CC49-AC49-E1BE983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Assignment: </a:t>
            </a:r>
            <a:r>
              <a:rPr lang="en-US" dirty="0"/>
              <a:t>Moore’s Law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E0A-2252-914B-BB94-3FF62B0F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372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Guidelines on how to review papers critically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Guideline slides</a:t>
            </a:r>
            <a:r>
              <a:rPr lang="en-US" dirty="0"/>
              <a:t>: </a:t>
            </a:r>
            <a:r>
              <a:rPr lang="en-US" dirty="0">
                <a:hlinkClick r:id="rId2" tooltip="onur-comparch-f17-how-to-do-the-paper-reviews.pdf (58.5 KB)"/>
              </a:rPr>
              <a:t>pdf</a:t>
            </a:r>
            <a:r>
              <a:rPr lang="en-US" dirty="0"/>
              <a:t> </a:t>
            </a:r>
            <a:r>
              <a:rPr lang="en-US" dirty="0">
                <a:hlinkClick r:id="rId3" tooltip="onur-comparch-f17-how-to-do-the-paper-reviews.ppt (224.5 KB)"/>
              </a:rPr>
              <a:t>ppt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Video: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https://www.youtube.com/watch?v=tOL6FANAJ8c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reviews on “Main Memory Scaling: Challenges and Solution Directions” </a:t>
            </a:r>
            <a:r>
              <a:rPr lang="en-US" dirty="0">
                <a:hlinkClick r:id="rId5" tooltip="https://people.inf.ethz.ch/omutlu/pub/main-memory-scaling_springer15.pdf"/>
              </a:rPr>
              <a:t>(link to the paper)</a:t>
            </a:r>
            <a:endParaRPr lang="en-US" dirty="0"/>
          </a:p>
          <a:p>
            <a:pPr lvl="2"/>
            <a:r>
              <a:rPr lang="en-US" dirty="0">
                <a:hlinkClick r:id="rId6" tooltip="review-chapter.pdf (16.7 KB)"/>
              </a:rPr>
              <a:t>Review 1</a:t>
            </a:r>
            <a:endParaRPr lang="en-US" dirty="0"/>
          </a:p>
          <a:p>
            <a:pPr lvl="2"/>
            <a:r>
              <a:rPr lang="en-US" dirty="0">
                <a:hlinkClick r:id="rId7" tooltip="review-chapter-2.pdf (16.1 KB)"/>
              </a:rPr>
              <a:t>Review 2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Example review on “Staged memory scheduling: Achieving high performance and scalability in heterogeneous systems” </a:t>
            </a:r>
            <a:r>
              <a:rPr lang="en-US" dirty="0">
                <a:hlinkClick r:id="rId8" tooltip="https://people.inf.ethz.ch/omutlu/pub/staged-memory-scheduling_isca12.pdf"/>
              </a:rPr>
              <a:t>(link to the paper)</a:t>
            </a:r>
            <a:endParaRPr lang="en-US" dirty="0"/>
          </a:p>
          <a:p>
            <a:pPr lvl="2"/>
            <a:r>
              <a:rPr lang="en-US" dirty="0">
                <a:hlinkClick r:id="rId9" tooltip="review-sms.pdf (16.1 KB)"/>
              </a:rPr>
              <a:t>Review 1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7886-5517-F547-AA72-70E057C87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347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A47671AC-270C-4D49-981B-FA9E16235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Addressing Example in LC-3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5D52463-5B2B-E144-BBB0-9AE3B5C882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final value of R3?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E6677D3C-93CF-2648-90E5-339F6F700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51F925-ABEE-9246-9264-4B75E103857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69637" name="Group 3">
            <a:extLst>
              <a:ext uri="{FF2B5EF4-FFF2-40B4-BE49-F238E27FC236}">
                <a16:creationId xmlns:a16="http://schemas.microsoft.com/office/drawing/2014/main" id="{298722AB-3F54-C546-9FAD-C74FA3D1D2C0}"/>
              </a:ext>
            </a:extLst>
          </p:cNvPr>
          <p:cNvGrpSpPr>
            <a:grpSpLocks/>
          </p:cNvGrpSpPr>
          <p:nvPr/>
        </p:nvGrpSpPr>
        <p:grpSpPr bwMode="auto">
          <a:xfrm>
            <a:off x="0" y="2360613"/>
            <a:ext cx="8682038" cy="2439987"/>
            <a:chOff x="0" y="2360243"/>
            <a:chExt cx="8682038" cy="2440357"/>
          </a:xfrm>
        </p:grpSpPr>
        <p:pic>
          <p:nvPicPr>
            <p:cNvPr id="69639" name="Picture 1">
              <a:extLst>
                <a:ext uri="{FF2B5EF4-FFF2-40B4-BE49-F238E27FC236}">
                  <a16:creationId xmlns:a16="http://schemas.microsoft.com/office/drawing/2014/main" id="{66A8AEBD-FC90-ED40-84C2-091D73AEA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60243"/>
              <a:ext cx="8682038" cy="2440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0" name="Text Placeholder 7">
              <a:extLst>
                <a:ext uri="{FF2B5EF4-FFF2-40B4-BE49-F238E27FC236}">
                  <a16:creationId xmlns:a16="http://schemas.microsoft.com/office/drawing/2014/main" id="{DCA127C1-878C-9F48-96B8-ECEF1F89A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43801" y="4343400"/>
              <a:ext cx="80293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800" b="1">
                  <a:latin typeface="Courier" pitchFamily="2" charset="0"/>
                  <a:ea typeface="Courier" pitchFamily="2" charset="0"/>
                  <a:cs typeface="Courier" pitchFamily="2" charset="0"/>
                </a:rPr>
                <a:t>x30F4</a:t>
              </a:r>
              <a:endParaRPr lang="de-CH" altLang="en-US" sz="1800" b="1">
                <a:latin typeface="Courier" pitchFamily="2" charset="0"/>
                <a:ea typeface="Courier" pitchFamily="2" charset="0"/>
                <a:cs typeface="Courier" pitchFamily="2" charset="0"/>
              </a:endParaRPr>
            </a:p>
          </p:txBody>
        </p:sp>
      </p:grpSp>
      <p:sp>
        <p:nvSpPr>
          <p:cNvPr id="69638" name="TextBox 7">
            <a:extLst>
              <a:ext uri="{FF2B5EF4-FFF2-40B4-BE49-F238E27FC236}">
                <a16:creationId xmlns:a16="http://schemas.microsoft.com/office/drawing/2014/main" id="{DBCFB2CD-5D08-364D-A173-819564A01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373188"/>
            <a:ext cx="220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432FF"/>
                </a:solidFill>
              </a:rPr>
              <a:t>P&amp;P, Chapter 5.3.5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Content Placeholder 2">
            <a:extLst>
              <a:ext uri="{FF2B5EF4-FFF2-40B4-BE49-F238E27FC236}">
                <a16:creationId xmlns:a16="http://schemas.microsoft.com/office/drawing/2014/main" id="{65EBAC24-0B59-6D49-8A99-2D09DB959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final value of R3?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final value of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R3 is 5</a:t>
            </a:r>
          </a:p>
        </p:txBody>
      </p:sp>
      <p:grpSp>
        <p:nvGrpSpPr>
          <p:cNvPr id="71683" name="Group 2">
            <a:extLst>
              <a:ext uri="{FF2B5EF4-FFF2-40B4-BE49-F238E27FC236}">
                <a16:creationId xmlns:a16="http://schemas.microsoft.com/office/drawing/2014/main" id="{E3CC52D5-98EF-624B-9EC7-2AACB16550BB}"/>
              </a:ext>
            </a:extLst>
          </p:cNvPr>
          <p:cNvGrpSpPr>
            <a:grpSpLocks/>
          </p:cNvGrpSpPr>
          <p:nvPr/>
        </p:nvGrpSpPr>
        <p:grpSpPr bwMode="auto">
          <a:xfrm>
            <a:off x="0" y="2360613"/>
            <a:ext cx="8682038" cy="2439987"/>
            <a:chOff x="0" y="2360243"/>
            <a:chExt cx="8682038" cy="2440357"/>
          </a:xfrm>
        </p:grpSpPr>
        <p:pic>
          <p:nvPicPr>
            <p:cNvPr id="71710" name="Picture 1">
              <a:extLst>
                <a:ext uri="{FF2B5EF4-FFF2-40B4-BE49-F238E27FC236}">
                  <a16:creationId xmlns:a16="http://schemas.microsoft.com/office/drawing/2014/main" id="{955B8F45-D205-7E4C-8F7C-8AAD09338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60243"/>
              <a:ext cx="8682038" cy="2440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11" name="Text Placeholder 7">
              <a:extLst>
                <a:ext uri="{FF2B5EF4-FFF2-40B4-BE49-F238E27FC236}">
                  <a16:creationId xmlns:a16="http://schemas.microsoft.com/office/drawing/2014/main" id="{0681651E-EACE-6443-B052-CCA8180E478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43801" y="4343400"/>
              <a:ext cx="80293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800" b="1">
                  <a:latin typeface="Courier" pitchFamily="2" charset="0"/>
                  <a:ea typeface="Courier" pitchFamily="2" charset="0"/>
                  <a:cs typeface="Courier" pitchFamily="2" charset="0"/>
                </a:rPr>
                <a:t>x30F4</a:t>
              </a:r>
              <a:endParaRPr lang="de-CH" altLang="en-US" sz="1800" b="1">
                <a:latin typeface="Courier" pitchFamily="2" charset="0"/>
                <a:ea typeface="Courier" pitchFamily="2" charset="0"/>
                <a:cs typeface="Courier" pitchFamily="2" charset="0"/>
              </a:endParaRPr>
            </a:p>
          </p:txBody>
        </p:sp>
      </p:grpSp>
      <p:sp>
        <p:nvSpPr>
          <p:cNvPr id="71684" name="Title 1">
            <a:extLst>
              <a:ext uri="{FF2B5EF4-FFF2-40B4-BE49-F238E27FC236}">
                <a16:creationId xmlns:a16="http://schemas.microsoft.com/office/drawing/2014/main" id="{8127AE6B-B0EE-4345-8FA6-8914B3843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Addressing Example in LC-3</a:t>
            </a:r>
          </a:p>
        </p:txBody>
      </p:sp>
      <p:sp>
        <p:nvSpPr>
          <p:cNvPr id="71685" name="Slide Number Placeholder 3">
            <a:extLst>
              <a:ext uri="{FF2B5EF4-FFF2-40B4-BE49-F238E27FC236}">
                <a16:creationId xmlns:a16="http://schemas.microsoft.com/office/drawing/2014/main" id="{A54284B6-E6BF-EC48-8526-096FF72AD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64E38-8DC1-534C-9394-B6286A95FC6C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4EF2552-BDD8-B34E-8328-28BE9D3FA665}"/>
              </a:ext>
            </a:extLst>
          </p:cNvPr>
          <p:cNvSpPr txBox="1">
            <a:spLocks/>
          </p:cNvSpPr>
          <p:nvPr/>
        </p:nvSpPr>
        <p:spPr bwMode="auto">
          <a:xfrm>
            <a:off x="909638" y="2743200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LEA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B66D4A2-C9CB-5440-9092-8A29CC065D9A}"/>
              </a:ext>
            </a:extLst>
          </p:cNvPr>
          <p:cNvSpPr txBox="1">
            <a:spLocks/>
          </p:cNvSpPr>
          <p:nvPr/>
        </p:nvSpPr>
        <p:spPr bwMode="auto">
          <a:xfrm>
            <a:off x="909638" y="3035300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ADD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4F58679-FF2A-1646-A35E-73373B71E6E2}"/>
              </a:ext>
            </a:extLst>
          </p:cNvPr>
          <p:cNvSpPr txBox="1">
            <a:spLocks/>
          </p:cNvSpPr>
          <p:nvPr/>
        </p:nvSpPr>
        <p:spPr bwMode="auto">
          <a:xfrm>
            <a:off x="909638" y="3289300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ST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BADC715-4364-9749-95F1-37BD0C662880}"/>
              </a:ext>
            </a:extLst>
          </p:cNvPr>
          <p:cNvSpPr txBox="1">
            <a:spLocks/>
          </p:cNvSpPr>
          <p:nvPr/>
        </p:nvSpPr>
        <p:spPr bwMode="auto">
          <a:xfrm>
            <a:off x="909638" y="3571875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AND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FD71C518-35B6-7F47-8064-6DE5ED2FC674}"/>
              </a:ext>
            </a:extLst>
          </p:cNvPr>
          <p:cNvSpPr txBox="1">
            <a:spLocks/>
          </p:cNvSpPr>
          <p:nvPr/>
        </p:nvSpPr>
        <p:spPr bwMode="auto">
          <a:xfrm>
            <a:off x="909638" y="3838575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ADD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AD1A2B15-8059-584F-8D69-B4BE7C19FB2A}"/>
              </a:ext>
            </a:extLst>
          </p:cNvPr>
          <p:cNvSpPr txBox="1">
            <a:spLocks/>
          </p:cNvSpPr>
          <p:nvPr/>
        </p:nvSpPr>
        <p:spPr bwMode="auto">
          <a:xfrm>
            <a:off x="909638" y="4140200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STR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3D2CA021-41EF-5047-B1B0-D0C3AE557A29}"/>
              </a:ext>
            </a:extLst>
          </p:cNvPr>
          <p:cNvSpPr txBox="1">
            <a:spLocks/>
          </p:cNvSpPr>
          <p:nvPr/>
        </p:nvSpPr>
        <p:spPr bwMode="auto">
          <a:xfrm>
            <a:off x="909638" y="4411663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LDI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6DD0EB1-3448-AB46-9F48-1E0367963CE8}"/>
              </a:ext>
            </a:extLst>
          </p:cNvPr>
          <p:cNvSpPr txBox="1">
            <a:spLocks/>
          </p:cNvSpPr>
          <p:nvPr/>
        </p:nvSpPr>
        <p:spPr bwMode="auto">
          <a:xfrm>
            <a:off x="3581400" y="2743200"/>
            <a:ext cx="25146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-3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C061556-7B21-4B44-8164-15D994444213}"/>
              </a:ext>
            </a:extLst>
          </p:cNvPr>
          <p:cNvSpPr txBox="1">
            <a:spLocks/>
          </p:cNvSpPr>
          <p:nvPr/>
        </p:nvSpPr>
        <p:spPr bwMode="auto">
          <a:xfrm>
            <a:off x="4724400" y="3048000"/>
            <a:ext cx="13716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14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68961476-AC59-6A49-8058-F6EC6D099AAA}"/>
              </a:ext>
            </a:extLst>
          </p:cNvPr>
          <p:cNvSpPr txBox="1">
            <a:spLocks/>
          </p:cNvSpPr>
          <p:nvPr/>
        </p:nvSpPr>
        <p:spPr bwMode="auto">
          <a:xfrm>
            <a:off x="3581400" y="3276600"/>
            <a:ext cx="25146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-5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CFE10AF-42E3-C54E-8819-61A41F73155F}"/>
              </a:ext>
            </a:extLst>
          </p:cNvPr>
          <p:cNvSpPr txBox="1">
            <a:spLocks/>
          </p:cNvSpPr>
          <p:nvPr/>
        </p:nvSpPr>
        <p:spPr bwMode="auto">
          <a:xfrm>
            <a:off x="4724400" y="3835400"/>
            <a:ext cx="13716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5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D157956-FD0C-BC41-9944-A2951A6783F5}"/>
              </a:ext>
            </a:extLst>
          </p:cNvPr>
          <p:cNvSpPr txBox="1">
            <a:spLocks/>
          </p:cNvSpPr>
          <p:nvPr/>
        </p:nvSpPr>
        <p:spPr bwMode="auto">
          <a:xfrm>
            <a:off x="4419600" y="4114800"/>
            <a:ext cx="16764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14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16281D3-D510-A742-B0A5-0D3CD3F65F69}"/>
              </a:ext>
            </a:extLst>
          </p:cNvPr>
          <p:cNvSpPr txBox="1">
            <a:spLocks/>
          </p:cNvSpPr>
          <p:nvPr/>
        </p:nvSpPr>
        <p:spPr bwMode="auto">
          <a:xfrm>
            <a:off x="3581400" y="4419600"/>
            <a:ext cx="25146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-9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13CA983-D558-5A46-96CF-7C40FB1FDB14}"/>
              </a:ext>
            </a:extLst>
          </p:cNvPr>
          <p:cNvSpPr txBox="1">
            <a:spLocks/>
          </p:cNvSpPr>
          <p:nvPr/>
        </p:nvSpPr>
        <p:spPr bwMode="auto">
          <a:xfrm>
            <a:off x="4724400" y="3581400"/>
            <a:ext cx="1371600" cy="3048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>
                <a:solidFill>
                  <a:schemeClr val="bg1"/>
                </a:solidFill>
              </a:rPr>
              <a:t>0</a:t>
            </a:r>
            <a:endParaRPr lang="de-CH" altLang="en-US" sz="1400">
              <a:solidFill>
                <a:schemeClr val="bg1"/>
              </a:solidFill>
            </a:endParaRPr>
          </a:p>
        </p:txBody>
      </p:sp>
      <p:sp>
        <p:nvSpPr>
          <p:cNvPr id="71700" name="Text Placeholder 7">
            <a:extLst>
              <a:ext uri="{FF2B5EF4-FFF2-40B4-BE49-F238E27FC236}">
                <a16:creationId xmlns:a16="http://schemas.microsoft.com/office/drawing/2014/main" id="{734D0DE2-67E7-714B-96E2-540CEFFF6AA5}"/>
              </a:ext>
            </a:extLst>
          </p:cNvPr>
          <p:cNvSpPr txBox="1">
            <a:spLocks/>
          </p:cNvSpPr>
          <p:nvPr/>
        </p:nvSpPr>
        <p:spPr bwMode="auto">
          <a:xfrm>
            <a:off x="6172200" y="2708275"/>
            <a:ext cx="2509838" cy="2024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endParaRPr lang="de-CH" altLang="en-US" sz="1600">
              <a:solidFill>
                <a:srgbClr val="0432FF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5938C67-973F-0B44-816C-1D38C116A734}"/>
              </a:ext>
            </a:extLst>
          </p:cNvPr>
          <p:cNvSpPr txBox="1">
            <a:spLocks/>
          </p:cNvSpPr>
          <p:nvPr/>
        </p:nvSpPr>
        <p:spPr bwMode="auto">
          <a:xfrm>
            <a:off x="4916488" y="4397375"/>
            <a:ext cx="4151312" cy="319088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R3 = M[M[PC </a:t>
            </a:r>
            <a:r>
              <a:rPr lang="mr-IN" altLang="en-US" sz="1600">
                <a:solidFill>
                  <a:schemeClr val="bg1"/>
                </a:solidFill>
              </a:rPr>
              <a:t>–</a:t>
            </a:r>
            <a:r>
              <a:rPr lang="en-US" altLang="en-US" sz="1600">
                <a:solidFill>
                  <a:schemeClr val="bg1"/>
                </a:solidFill>
              </a:rPr>
              <a:t> 9]] = M[M[0x30FD </a:t>
            </a:r>
            <a:r>
              <a:rPr lang="mr-IN" altLang="en-US" sz="1600">
                <a:solidFill>
                  <a:schemeClr val="bg1"/>
                </a:solidFill>
              </a:rPr>
              <a:t>–</a:t>
            </a:r>
            <a:r>
              <a:rPr lang="en-US" altLang="en-US" sz="1600">
                <a:solidFill>
                  <a:schemeClr val="bg1"/>
                </a:solidFill>
              </a:rPr>
              <a:t> 9]] =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2AC0AB0-136A-8A4A-A2CC-EB5CAFE8575B}"/>
              </a:ext>
            </a:extLst>
          </p:cNvPr>
          <p:cNvSpPr txBox="1">
            <a:spLocks/>
          </p:cNvSpPr>
          <p:nvPr/>
        </p:nvSpPr>
        <p:spPr bwMode="auto">
          <a:xfrm>
            <a:off x="5562600" y="2705100"/>
            <a:ext cx="3505200" cy="29845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R1 = PC </a:t>
            </a:r>
            <a:r>
              <a:rPr lang="mr-IN" altLang="en-US" sz="1600">
                <a:solidFill>
                  <a:schemeClr val="bg1"/>
                </a:solidFill>
              </a:rPr>
              <a:t>–</a:t>
            </a:r>
            <a:r>
              <a:rPr lang="en-US" altLang="en-US" sz="1600">
                <a:solidFill>
                  <a:schemeClr val="bg1"/>
                </a:solidFill>
              </a:rPr>
              <a:t> 3 = 0x30F7 </a:t>
            </a:r>
            <a:r>
              <a:rPr lang="mr-IN" altLang="en-US" sz="1600">
                <a:solidFill>
                  <a:schemeClr val="bg1"/>
                </a:solidFill>
              </a:rPr>
              <a:t>–</a:t>
            </a:r>
            <a:r>
              <a:rPr lang="en-US" altLang="en-US" sz="1600">
                <a:solidFill>
                  <a:schemeClr val="bg1"/>
                </a:solidFill>
              </a:rPr>
              <a:t> 3 = 0x30F4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31C9F48-4AB6-D644-A282-6C9DE4E806D4}"/>
              </a:ext>
            </a:extLst>
          </p:cNvPr>
          <p:cNvSpPr txBox="1">
            <a:spLocks/>
          </p:cNvSpPr>
          <p:nvPr/>
        </p:nvSpPr>
        <p:spPr bwMode="auto">
          <a:xfrm>
            <a:off x="5276850" y="2971800"/>
            <a:ext cx="3790950" cy="331788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R2 = R1 + 14 = 0x30F4 + 14 = 0x3102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AD65240-B0C0-E546-BF94-5AFCB897EEF3}"/>
              </a:ext>
            </a:extLst>
          </p:cNvPr>
          <p:cNvSpPr txBox="1">
            <a:spLocks/>
          </p:cNvSpPr>
          <p:nvPr/>
        </p:nvSpPr>
        <p:spPr bwMode="auto">
          <a:xfrm>
            <a:off x="5715000" y="3263900"/>
            <a:ext cx="3363913" cy="3302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M[PC - 5] = M[0x030F4] = 0x3102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8951C58C-5427-6246-B7CF-F152F45A8AA1}"/>
              </a:ext>
            </a:extLst>
          </p:cNvPr>
          <p:cNvSpPr txBox="1">
            <a:spLocks/>
          </p:cNvSpPr>
          <p:nvPr/>
        </p:nvSpPr>
        <p:spPr bwMode="auto">
          <a:xfrm>
            <a:off x="6057900" y="3557588"/>
            <a:ext cx="838200" cy="3302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R2 = 0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74594971-5897-464E-9B13-BDD1AEA1E62D}"/>
              </a:ext>
            </a:extLst>
          </p:cNvPr>
          <p:cNvSpPr txBox="1">
            <a:spLocks/>
          </p:cNvSpPr>
          <p:nvPr/>
        </p:nvSpPr>
        <p:spPr bwMode="auto">
          <a:xfrm>
            <a:off x="6065838" y="3841750"/>
            <a:ext cx="1905000" cy="3302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R2 = R2 + 5 = 5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5E3792F-F045-484E-B025-42FE78AC7DCF}"/>
              </a:ext>
            </a:extLst>
          </p:cNvPr>
          <p:cNvSpPr txBox="1">
            <a:spLocks/>
          </p:cNvSpPr>
          <p:nvPr/>
        </p:nvSpPr>
        <p:spPr bwMode="auto">
          <a:xfrm>
            <a:off x="4419600" y="4092575"/>
            <a:ext cx="4648200" cy="330200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M[R1 + 14] = M[0x30F4 + 14] = M[0x3102] = 5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8EF19A67-FBED-D947-8620-49B0C42C593B}"/>
              </a:ext>
            </a:extLst>
          </p:cNvPr>
          <p:cNvSpPr txBox="1">
            <a:spLocks/>
          </p:cNvSpPr>
          <p:nvPr/>
        </p:nvSpPr>
        <p:spPr bwMode="auto">
          <a:xfrm>
            <a:off x="4916488" y="4716463"/>
            <a:ext cx="4151312" cy="346075"/>
          </a:xfrm>
          <a:prstGeom prst="rect">
            <a:avLst/>
          </a:prstGeom>
          <a:solidFill>
            <a:srgbClr val="00206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</a:rPr>
              <a:t>M[M[0x30F4]] = M[0x3102] = 5</a:t>
            </a:r>
            <a:endParaRPr lang="de-CH" altLang="en-US" sz="1600">
              <a:solidFill>
                <a:schemeClr val="bg1"/>
              </a:solidFill>
            </a:endParaRPr>
          </a:p>
        </p:txBody>
      </p:sp>
      <p:sp>
        <p:nvSpPr>
          <p:cNvPr id="71709" name="TextBox 1">
            <a:extLst>
              <a:ext uri="{FF2B5EF4-FFF2-40B4-BE49-F238E27FC236}">
                <a16:creationId xmlns:a16="http://schemas.microsoft.com/office/drawing/2014/main" id="{0A65CD97-9FD5-1541-AF11-7766606D5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373188"/>
            <a:ext cx="220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432FF"/>
                </a:solidFill>
              </a:rPr>
              <a:t>P&amp;P, Chapter 5.3.5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5" grpId="0" animBg="1"/>
      <p:bldP spid="36" grpId="0" animBg="1"/>
      <p:bldP spid="58" grpId="0" animBg="1"/>
      <p:bldP spid="59" grpId="0" animBg="1"/>
      <p:bldP spid="60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19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8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4">
            <a:extLst>
              <a:ext uri="{FF2B5EF4-FFF2-40B4-BE49-F238E27FC236}">
                <a16:creationId xmlns:a16="http://schemas.microsoft.com/office/drawing/2014/main" id="{60FAC113-6A2E-4246-9E38-D44B6D99BB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305800" cy="2209800"/>
          </a:xfrm>
        </p:spPr>
        <p:txBody>
          <a:bodyPr anchor="ctr"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Control Flow Instructions</a:t>
            </a:r>
          </a:p>
        </p:txBody>
      </p:sp>
      <p:sp>
        <p:nvSpPr>
          <p:cNvPr id="73731" name="Subtitle 5">
            <a:extLst>
              <a:ext uri="{FF2B5EF4-FFF2-40B4-BE49-F238E27FC236}">
                <a16:creationId xmlns:a16="http://schemas.microsoft.com/office/drawing/2014/main" id="{1DBEF9B4-A88A-4C4C-B3F4-FE9F45034D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04C1EFB5-9E4E-3B4C-9216-11493748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2E45AE-7989-124C-AEEA-451CF1950F1D}" type="slidenum">
              <a:rPr lang="en-US" altLang="en-US" sz="12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DB92164E-8B6A-2142-AA8E-88156262B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Control Flow Instructions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A2EE3E4-4074-5745-87A1-ABFD2478B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Allow a program to execute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out of sequence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Conditional branches and jumps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Conditional branches</a:t>
            </a:r>
            <a:r>
              <a:rPr lang="en-US" altLang="en-US">
                <a:ea typeface="ＭＳ Ｐゴシック" panose="020B0600070205080204" pitchFamily="34" charset="-128"/>
              </a:rPr>
              <a:t> are used to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make decisions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E.g., if-else statement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 LC-3, three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condition codes</a:t>
            </a:r>
            <a:r>
              <a:rPr lang="en-US" altLang="en-US">
                <a:ea typeface="ＭＳ Ｐゴシック" panose="020B0600070205080204" pitchFamily="34" charset="-128"/>
              </a:rPr>
              <a:t> are used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Jumps</a:t>
            </a:r>
            <a:r>
              <a:rPr lang="en-US" altLang="en-US">
                <a:ea typeface="ＭＳ Ｐゴシック" panose="020B0600070205080204" pitchFamily="34" charset="-128"/>
              </a:rPr>
              <a:t> are used to implement</a:t>
            </a:r>
            <a:endParaRPr lang="en-US" altLang="en-US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Loops</a:t>
            </a:r>
          </a:p>
          <a:p>
            <a:pPr lvl="2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Function calls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JMP</a:t>
            </a:r>
            <a:r>
              <a:rPr lang="en-US" altLang="en-US">
                <a:ea typeface="ＭＳ Ｐゴシック" panose="020B0600070205080204" pitchFamily="34" charset="-128"/>
              </a:rPr>
              <a:t> in LC-3 and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 in MIPS</a:t>
            </a: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924B82F5-F440-9A42-9E58-56ABD730A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B92940-E5DD-C849-AB71-492EA6900F4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8028C09-5B7F-0141-8E24-A246B31AC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Condition Codes in LC-3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503FF0C6-49F8-1A46-95E4-BCC6F9E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Each time one GPR (R0-R7) is written,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three single-bit registers</a:t>
            </a:r>
            <a:r>
              <a:rPr lang="en-US" altLang="en-US" dirty="0">
                <a:ea typeface="ＭＳ Ｐゴシック" charset="-128"/>
              </a:rPr>
              <a:t> are updated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Each of these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condition codes </a:t>
            </a:r>
            <a:r>
              <a:rPr lang="en-US" altLang="en-US" dirty="0">
                <a:ea typeface="ＭＳ Ｐゴシック" charset="-128"/>
              </a:rPr>
              <a:t>are either set (set to 1) or cleared (set to 0)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If the written value is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negative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 is set, Z and P are cleared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If the written value is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zero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Z</a:t>
            </a:r>
            <a:r>
              <a:rPr lang="en-US" altLang="en-US" dirty="0">
                <a:ea typeface="ＭＳ Ｐゴシック" charset="-128"/>
              </a:rPr>
              <a:t> is set, N and P are cleared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If the written value is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positive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P</a:t>
            </a:r>
            <a:r>
              <a:rPr lang="en-US" altLang="en-US" dirty="0">
                <a:ea typeface="ＭＳ Ｐゴシック" charset="-128"/>
              </a:rPr>
              <a:t> is set, N and Z are cleared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x86 and SPARC are examples of ISAs that use condition codes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8F60E4D-1148-EE4E-AFAD-0876DD909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86D87E-A25E-E54B-AF16-6FC51C00C00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9F0715DB-4FA4-EC4E-B12C-F42090C7B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Conditional Branches in LC-3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4E572EE-87B4-F548-8200-3E3956760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8392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BRz</a:t>
            </a:r>
            <a:r>
              <a:rPr lang="en-US" altLang="en-US" dirty="0">
                <a:ea typeface="ＭＳ Ｐゴシック" panose="020B0600070205080204" pitchFamily="34" charset="-128"/>
              </a:rPr>
              <a:t> (Branch if Zero)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n, z, p =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which condition code is tested </a:t>
            </a:r>
            <a:r>
              <a:rPr lang="en-US" altLang="en-US" dirty="0">
                <a:ea typeface="ＭＳ Ｐゴシック" panose="020B0600070205080204" pitchFamily="34" charset="-128"/>
              </a:rPr>
              <a:t>(N, Z, and/or P)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n, z, p: instruction bits to identify the condition codes to be tested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N, Z, P: values of the corresponding condition codes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PCoffset9 = immediate or constant value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if ((n AND N) OR (p AND P) OR (z AND Z))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then PC ← PC</a:t>
            </a:r>
            <a:r>
              <a:rPr lang="en-US" altLang="en-US" baseline="30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✝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+ sign-extend(PCoffset9)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Variations: </a:t>
            </a:r>
            <a:r>
              <a:rPr lang="en-US" altLang="en-US" dirty="0" err="1">
                <a:ea typeface="ＭＳ Ｐゴシック" panose="020B0600070205080204" pitchFamily="34" charset="-128"/>
              </a:rPr>
              <a:t>BRn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BRz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BRp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BRzp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BRnp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BRnz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BRnzp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CEADF676-9965-8E4B-9234-E81F025A9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9C270-575E-5743-AD4F-C5254068EFF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995FDDF-960C-9243-84A4-64EB5B200DDF}"/>
              </a:ext>
            </a:extLst>
          </p:cNvPr>
          <p:cNvSpPr txBox="1">
            <a:spLocks/>
          </p:cNvSpPr>
          <p:nvPr/>
        </p:nvSpPr>
        <p:spPr bwMode="auto">
          <a:xfrm>
            <a:off x="2073275" y="1443038"/>
            <a:ext cx="3870325" cy="385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BRz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PCoffset9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2553D7-DB2C-434E-999E-F51210F2CD5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981200"/>
            <a:ext cx="5041900" cy="788988"/>
            <a:chOff x="1669800" y="2667000"/>
            <a:chExt cx="5042400" cy="789404"/>
          </a:xfrm>
        </p:grpSpPr>
        <p:grpSp>
          <p:nvGrpSpPr>
            <p:cNvPr id="77832" name="Group 3">
              <a:extLst>
                <a:ext uri="{FF2B5EF4-FFF2-40B4-BE49-F238E27FC236}">
                  <a16:creationId xmlns:a16="http://schemas.microsoft.com/office/drawing/2014/main" id="{882F54DA-6223-E844-BB26-D11269B2D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800" y="2667000"/>
              <a:ext cx="5042400" cy="789404"/>
              <a:chOff x="838200" y="3657600"/>
              <a:chExt cx="5042400" cy="7894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ACE04D-B6BE-9F4B-88B5-079330E0B591}"/>
                  </a:ext>
                </a:extLst>
              </p:cNvPr>
              <p:cNvSpPr/>
              <p:nvPr/>
            </p:nvSpPr>
            <p:spPr bwMode="auto">
              <a:xfrm>
                <a:off x="838200" y="3657600"/>
                <a:ext cx="1079607" cy="45744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0000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2109E3-BA80-BC49-AF72-7E0082790B13}"/>
                  </a:ext>
                </a:extLst>
              </p:cNvPr>
              <p:cNvSpPr/>
              <p:nvPr/>
            </p:nvSpPr>
            <p:spPr bwMode="auto">
              <a:xfrm>
                <a:off x="1905106" y="3657600"/>
                <a:ext cx="311181" cy="45744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ea typeface="ＭＳ Ｐゴシック" charset="-128"/>
                  </a:rPr>
                  <a:t>n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5E03740-BB08-1D4E-BC90-D439C8CBAD68}"/>
                  </a:ext>
                </a:extLst>
              </p:cNvPr>
              <p:cNvSpPr/>
              <p:nvPr/>
            </p:nvSpPr>
            <p:spPr bwMode="auto">
              <a:xfrm>
                <a:off x="2825947" y="3657600"/>
                <a:ext cx="3054653" cy="45744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ea typeface="ＭＳ Ｐゴシック" charset="-128"/>
                  </a:rPr>
                  <a:t>PCoffset9</a:t>
                </a:r>
                <a:endParaRPr lang="en-US" dirty="0">
                  <a:ea typeface="ＭＳ Ｐゴシック" charset="-128"/>
                </a:endParaRPr>
              </a:p>
            </p:txBody>
          </p:sp>
          <p:sp>
            <p:nvSpPr>
              <p:cNvPr id="77838" name="TextBox 2">
                <a:extLst>
                  <a:ext uri="{FF2B5EF4-FFF2-40B4-BE49-F238E27FC236}">
                    <a16:creationId xmlns:a16="http://schemas.microsoft.com/office/drawing/2014/main" id="{445EBE61-1B98-2A45-B873-DCC2BC55E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108450"/>
                <a:ext cx="10668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4 bits</a:t>
                </a:r>
              </a:p>
            </p:txBody>
          </p:sp>
          <p:sp>
            <p:nvSpPr>
              <p:cNvPr id="77839" name="TextBox 37">
                <a:extLst>
                  <a:ext uri="{FF2B5EF4-FFF2-40B4-BE49-F238E27FC236}">
                    <a16:creationId xmlns:a16="http://schemas.microsoft.com/office/drawing/2014/main" id="{3B0499DE-111B-AC43-929F-83A1F340D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2200" y="4108450"/>
                <a:ext cx="29088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9 bits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FD6AA6-E58D-4340-BBAC-94856D3F5B85}"/>
                </a:ext>
              </a:extLst>
            </p:cNvPr>
            <p:cNvSpPr/>
            <p:nvPr/>
          </p:nvSpPr>
          <p:spPr bwMode="auto">
            <a:xfrm>
              <a:off x="3047887" y="2667000"/>
              <a:ext cx="311181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z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6D508D-8215-F446-9B5D-AC9875A94EA1}"/>
                </a:ext>
              </a:extLst>
            </p:cNvPr>
            <p:cNvSpPr/>
            <p:nvPr/>
          </p:nvSpPr>
          <p:spPr bwMode="auto">
            <a:xfrm>
              <a:off x="3352717" y="2667000"/>
              <a:ext cx="311181" cy="45744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p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3CD9903-865B-A84C-A73A-5DB759883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505575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3"/>
            <a:r>
              <a:rPr lang="en-US" altLang="en-US" sz="1400" baseline="30000">
                <a:solidFill>
                  <a:srgbClr val="00B050"/>
                </a:solidFill>
              </a:rPr>
              <a:t>✝</a:t>
            </a:r>
            <a:r>
              <a:rPr lang="en-US" altLang="en-US" sz="1400">
                <a:solidFill>
                  <a:srgbClr val="00B050"/>
                </a:solidFill>
              </a:rPr>
              <a:t>This is the incremented 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75C86D1D-5E39-134D-8779-72CF9E8BB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Conditional Branches in LC-3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DFB7DD77-CEB7-7042-BE2F-BE6F7BC62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BRz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ABA15C26-2819-1643-B4FF-828B759775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8158A3-7007-754D-98F2-0A1ED739FC0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F14E9A2-722F-5047-8EAB-2E8BC4B6C92E}"/>
              </a:ext>
            </a:extLst>
          </p:cNvPr>
          <p:cNvSpPr txBox="1">
            <a:spLocks/>
          </p:cNvSpPr>
          <p:nvPr/>
        </p:nvSpPr>
        <p:spPr bwMode="auto">
          <a:xfrm>
            <a:off x="685800" y="1671638"/>
            <a:ext cx="2346325" cy="385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BRz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0x0D9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2391FEB-56CF-8642-B4FA-3D9ED316BC32}"/>
              </a:ext>
            </a:extLst>
          </p:cNvPr>
          <p:cNvSpPr/>
          <p:nvPr/>
        </p:nvSpPr>
        <p:spPr>
          <a:xfrm>
            <a:off x="254000" y="4572000"/>
            <a:ext cx="4013200" cy="8159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What if </a:t>
            </a:r>
            <a:r>
              <a:rPr lang="en-US" sz="2000" dirty="0">
                <a:solidFill>
                  <a:srgbClr val="0432FF"/>
                </a:solidFill>
              </a:rPr>
              <a:t>n = z = p = 1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r>
              <a:rPr lang="en-US" sz="2000" dirty="0">
                <a:solidFill>
                  <a:srgbClr val="0432FF"/>
                </a:solidFill>
              </a:rPr>
              <a:t>*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(i.e., </a:t>
            </a:r>
            <a:r>
              <a:rPr lang="en-US" sz="2000" dirty="0" err="1">
                <a:solidFill>
                  <a:schemeClr val="tx1"/>
                </a:solidFill>
              </a:rPr>
              <a:t>BRnzp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1FA7333-0B74-7442-9028-67A1CA8374DA}"/>
              </a:ext>
            </a:extLst>
          </p:cNvPr>
          <p:cNvSpPr/>
          <p:nvPr/>
        </p:nvSpPr>
        <p:spPr>
          <a:xfrm>
            <a:off x="269875" y="5432425"/>
            <a:ext cx="3997325" cy="8159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And what if </a:t>
            </a:r>
            <a:r>
              <a:rPr lang="en-US" sz="2000" dirty="0">
                <a:solidFill>
                  <a:srgbClr val="FF0000"/>
                </a:solidFill>
              </a:rPr>
              <a:t>n = z = p = 0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A0841-4F30-AE4A-A67E-6F8E045426D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938213"/>
            <a:ext cx="4927600" cy="5468937"/>
            <a:chOff x="3810000" y="938753"/>
            <a:chExt cx="4927600" cy="5468694"/>
          </a:xfrm>
        </p:grpSpPr>
        <p:grpSp>
          <p:nvGrpSpPr>
            <p:cNvPr id="79882" name="Group 5">
              <a:extLst>
                <a:ext uri="{FF2B5EF4-FFF2-40B4-BE49-F238E27FC236}">
                  <a16:creationId xmlns:a16="http://schemas.microsoft.com/office/drawing/2014/main" id="{AED74A51-6B7F-1543-BFA6-1A323390D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938753"/>
              <a:ext cx="4927600" cy="5468694"/>
              <a:chOff x="2667000" y="938753"/>
              <a:chExt cx="4927600" cy="5468694"/>
            </a:xfrm>
          </p:grpSpPr>
          <p:pic>
            <p:nvPicPr>
              <p:cNvPr id="79884" name="Picture 3">
                <a:extLst>
                  <a:ext uri="{FF2B5EF4-FFF2-40B4-BE49-F238E27FC236}">
                    <a16:creationId xmlns:a16="http://schemas.microsoft.com/office/drawing/2014/main" id="{E4B44FB5-CA34-D947-8670-CB7903E90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938753"/>
                <a:ext cx="4394200" cy="5468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885" name="Text Placeholder 7">
                <a:extLst>
                  <a:ext uri="{FF2B5EF4-FFF2-40B4-BE49-F238E27FC236}">
                    <a16:creationId xmlns:a16="http://schemas.microsoft.com/office/drawing/2014/main" id="{5B5C63EE-B635-0047-BE26-27356FF8F1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38600" y="2133600"/>
                <a:ext cx="1066800" cy="47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669925" indent="-325438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022350" indent="-350838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339850" indent="-31591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1681163" indent="-339725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1383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5955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0527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5099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en-US" altLang="en-US" sz="1400">
                    <a:solidFill>
                      <a:srgbClr val="0432FF"/>
                    </a:solidFill>
                  </a:rPr>
                  <a:t>Instruction register</a:t>
                </a:r>
                <a:endParaRPr lang="de-CH" altLang="en-US" sz="1400">
                  <a:solidFill>
                    <a:srgbClr val="0432FF"/>
                  </a:solidFill>
                </a:endParaRPr>
              </a:p>
            </p:txBody>
          </p:sp>
          <p:sp>
            <p:nvSpPr>
              <p:cNvPr id="79886" name="Text Placeholder 7">
                <a:extLst>
                  <a:ext uri="{FF2B5EF4-FFF2-40B4-BE49-F238E27FC236}">
                    <a16:creationId xmlns:a16="http://schemas.microsoft.com/office/drawing/2014/main" id="{1FF5E5CE-1F07-1445-9471-BBD1B1378CE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62400" y="1143000"/>
                <a:ext cx="914400" cy="47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669925" indent="-325438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022350" indent="-350838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339850" indent="-31591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1681163" indent="-339725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1383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5955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0527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5099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en-US" altLang="en-US" sz="1400">
                    <a:solidFill>
                      <a:srgbClr val="0432FF"/>
                    </a:solidFill>
                  </a:rPr>
                  <a:t>Program Counter</a:t>
                </a:r>
                <a:endParaRPr lang="de-CH" altLang="en-US" sz="1400">
                  <a:solidFill>
                    <a:srgbClr val="0432FF"/>
                  </a:solidFill>
                </a:endParaRPr>
              </a:p>
            </p:txBody>
          </p:sp>
          <p:sp>
            <p:nvSpPr>
              <p:cNvPr id="79887" name="Text Placeholder 7">
                <a:extLst>
                  <a:ext uri="{FF2B5EF4-FFF2-40B4-BE49-F238E27FC236}">
                    <a16:creationId xmlns:a16="http://schemas.microsoft.com/office/drawing/2014/main" id="{49593FD3-6106-414A-AB35-2127A4D1C3E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67000" y="3429000"/>
                <a:ext cx="1066800" cy="47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669925" indent="-325438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022350" indent="-350838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339850" indent="-31591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1681163" indent="-339725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1383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5955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0527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509963" indent="-33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en-US" altLang="en-US" sz="1400">
                    <a:solidFill>
                      <a:srgbClr val="0432FF"/>
                    </a:solidFill>
                  </a:rPr>
                  <a:t>Condition registers</a:t>
                </a:r>
                <a:endParaRPr lang="de-CH" altLang="en-US" sz="1400">
                  <a:solidFill>
                    <a:srgbClr val="0432FF"/>
                  </a:solidFill>
                </a:endParaRPr>
              </a:p>
            </p:txBody>
          </p:sp>
        </p:grpSp>
        <p:sp>
          <p:nvSpPr>
            <p:cNvPr id="79883" name="Text Placeholder 7">
              <a:extLst>
                <a:ext uri="{FF2B5EF4-FFF2-40B4-BE49-F238E27FC236}">
                  <a16:creationId xmlns:a16="http://schemas.microsoft.com/office/drawing/2014/main" id="{4A7939EA-E6B3-7947-990B-81DEE0EAB98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4600" y="2388023"/>
              <a:ext cx="452438" cy="163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  n  z  p </a:t>
              </a:r>
              <a:endParaRPr lang="de-CH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616C91-EEE1-B84F-839C-739CD8D2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505575"/>
            <a:ext cx="5910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3"/>
            <a:r>
              <a:rPr lang="en-US" altLang="en-US" sz="1400" baseline="30000">
                <a:solidFill>
                  <a:srgbClr val="0432FF"/>
                </a:solidFill>
              </a:rPr>
              <a:t>*</a:t>
            </a:r>
            <a:r>
              <a:rPr lang="en-US" altLang="en-US" sz="1400">
                <a:solidFill>
                  <a:srgbClr val="0432FF"/>
                </a:solidFill>
              </a:rPr>
              <a:t>n, z, p are the instruction bits to identify the condition codes to be tested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AC95DC8D-E525-2440-907E-45EDFE01E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Conditional Branches in MIPS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9405647D-1F26-FF48-8783-5D7FD1DB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 err="1">
                <a:ea typeface="ＭＳ Ｐゴシック" charset="-128"/>
              </a:rPr>
              <a:t>beq</a:t>
            </a:r>
            <a:r>
              <a:rPr lang="en-US" altLang="en-US" dirty="0">
                <a:ea typeface="ＭＳ Ｐゴシック" charset="-128"/>
              </a:rPr>
              <a:t> (Branch if Equal)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4 = opcode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 err="1">
                <a:ea typeface="ＭＳ Ｐゴシック" charset="-128"/>
              </a:rPr>
              <a:t>rs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ea typeface="ＭＳ Ｐゴシック" charset="-128"/>
              </a:rPr>
              <a:t>rt</a:t>
            </a:r>
            <a:r>
              <a:rPr lang="en-US" altLang="en-US" dirty="0">
                <a:ea typeface="ＭＳ Ｐゴシック" charset="-128"/>
              </a:rPr>
              <a:t> = source registers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offset = immediate or constant value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if </a:t>
            </a:r>
            <a:r>
              <a:rPr lang="en-US" altLang="en-US" dirty="0" err="1">
                <a:solidFill>
                  <a:srgbClr val="00B050"/>
                </a:solidFill>
                <a:ea typeface="ＭＳ Ｐゴシック" charset="-128"/>
              </a:rPr>
              <a:t>rs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== </a:t>
            </a:r>
            <a:r>
              <a:rPr lang="en-US" altLang="en-US" dirty="0" err="1">
                <a:solidFill>
                  <a:srgbClr val="00B050"/>
                </a:solidFill>
                <a:ea typeface="ＭＳ Ｐゴシック" charset="-128"/>
              </a:rPr>
              <a:t>rt</a:t>
            </a:r>
            <a:endParaRPr lang="en-US" altLang="en-US" dirty="0">
              <a:solidFill>
                <a:srgbClr val="00B050"/>
              </a:solidFill>
              <a:ea typeface="ＭＳ Ｐゴシック" charset="-128"/>
            </a:endParaRP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then PC ← PC</a:t>
            </a:r>
            <a:r>
              <a:rPr lang="en-US" altLang="en-US" baseline="30000" dirty="0">
                <a:solidFill>
                  <a:srgbClr val="00B050"/>
                </a:solidFill>
              </a:rPr>
              <a:t>✝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+ sign-extend(offset) * 4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Variations: </a:t>
            </a:r>
            <a:r>
              <a:rPr lang="en-US" altLang="en-US" dirty="0" err="1">
                <a:ea typeface="ＭＳ Ｐゴシック" charset="-128"/>
              </a:rPr>
              <a:t>beq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ea typeface="ＭＳ Ｐゴシック" charset="-128"/>
              </a:rPr>
              <a:t>bne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ea typeface="ＭＳ Ｐゴシック" charset="-128"/>
              </a:rPr>
              <a:t>blez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ea typeface="ＭＳ Ｐゴシック" charset="-128"/>
              </a:rPr>
              <a:t>bgtz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1129217D-4012-6046-B9D8-95E87522E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C7198-647F-5347-A874-73E66BC323E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C05ACC-21D3-AC4B-82F6-381E58BC87AD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2030413"/>
            <a:ext cx="5803900" cy="788987"/>
            <a:chOff x="838200" y="3657600"/>
            <a:chExt cx="5804400" cy="7894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3055DF-92E4-8242-9AD6-F5AB7275937C}"/>
                </a:ext>
              </a:extLst>
            </p:cNvPr>
            <p:cNvSpPr/>
            <p:nvPr/>
          </p:nvSpPr>
          <p:spPr bwMode="auto">
            <a:xfrm>
              <a:off x="838200" y="3657600"/>
              <a:ext cx="1079593" cy="45744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E3528B-0BF8-D64A-A6B2-68A60749052C}"/>
                </a:ext>
              </a:extLst>
            </p:cNvPr>
            <p:cNvSpPr/>
            <p:nvPr/>
          </p:nvSpPr>
          <p:spPr bwMode="auto">
            <a:xfrm>
              <a:off x="1905092" y="3657600"/>
              <a:ext cx="914479" cy="45744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ea typeface="ＭＳ Ｐゴシック" charset="-128"/>
                </a:rPr>
                <a:t>rs</a:t>
              </a:r>
              <a:endParaRPr lang="en-US" dirty="0">
                <a:ea typeface="ＭＳ Ｐゴシック" charset="-12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8DDAE6-4C3D-5B42-9744-BAD97C5F702C}"/>
                </a:ext>
              </a:extLst>
            </p:cNvPr>
            <p:cNvSpPr/>
            <p:nvPr/>
          </p:nvSpPr>
          <p:spPr bwMode="auto">
            <a:xfrm>
              <a:off x="2819571" y="3657600"/>
              <a:ext cx="914479" cy="45744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ea typeface="ＭＳ Ｐゴシック" charset="-128"/>
                </a:rPr>
                <a:t>rt</a:t>
              </a:r>
              <a:endParaRPr lang="en-US" dirty="0">
                <a:ea typeface="ＭＳ Ｐゴシック" charset="-12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008E9C-DABC-A347-84CF-B7F6304E2506}"/>
                </a:ext>
              </a:extLst>
            </p:cNvPr>
            <p:cNvSpPr/>
            <p:nvPr/>
          </p:nvSpPr>
          <p:spPr bwMode="auto">
            <a:xfrm>
              <a:off x="3734049" y="3657600"/>
              <a:ext cx="2908551" cy="45744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ea typeface="ＭＳ Ｐゴシック" charset="-128"/>
                </a:rPr>
                <a:t>offset</a:t>
              </a:r>
            </a:p>
          </p:txBody>
        </p:sp>
        <p:sp>
          <p:nvSpPr>
            <p:cNvPr id="81932" name="TextBox 2">
              <a:extLst>
                <a:ext uri="{FF2B5EF4-FFF2-40B4-BE49-F238E27FC236}">
                  <a16:creationId xmlns:a16="http://schemas.microsoft.com/office/drawing/2014/main" id="{559F02E5-3F16-814B-ABA1-027A8EF6C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108450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</a:p>
          </p:txBody>
        </p:sp>
        <p:sp>
          <p:nvSpPr>
            <p:cNvPr id="81933" name="TextBox 35">
              <a:extLst>
                <a:ext uri="{FF2B5EF4-FFF2-40B4-BE49-F238E27FC236}">
                  <a16:creationId xmlns:a16="http://schemas.microsoft.com/office/drawing/2014/main" id="{6DC253B8-D977-D848-9413-D48B1783E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08450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</a:p>
          </p:txBody>
        </p:sp>
        <p:sp>
          <p:nvSpPr>
            <p:cNvPr id="81934" name="TextBox 36">
              <a:extLst>
                <a:ext uri="{FF2B5EF4-FFF2-40B4-BE49-F238E27FC236}">
                  <a16:creationId xmlns:a16="http://schemas.microsoft.com/office/drawing/2014/main" id="{39D9DA7D-9A2B-F946-BECA-BF0F655BC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108450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</a:p>
          </p:txBody>
        </p:sp>
        <p:sp>
          <p:nvSpPr>
            <p:cNvPr id="81935" name="TextBox 37">
              <a:extLst>
                <a:ext uri="{FF2B5EF4-FFF2-40B4-BE49-F238E27FC236}">
                  <a16:creationId xmlns:a16="http://schemas.microsoft.com/office/drawing/2014/main" id="{27C5E817-27DD-174B-9FF5-A50FB3C25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4108450"/>
              <a:ext cx="2908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</a:p>
          </p:txBody>
        </p:sp>
      </p:grp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D63085E-ED4D-9F47-A30B-FF2BB9042125}"/>
              </a:ext>
            </a:extLst>
          </p:cNvPr>
          <p:cNvSpPr txBox="1">
            <a:spLocks/>
          </p:cNvSpPr>
          <p:nvPr/>
        </p:nvSpPr>
        <p:spPr bwMode="auto">
          <a:xfrm>
            <a:off x="1692275" y="1371600"/>
            <a:ext cx="3870325" cy="385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beq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$s0, $s1, </a:t>
            </a: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offset</a:t>
            </a:r>
            <a:endParaRPr lang="de-CH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E53DE-E764-7E45-9A8D-C4378A98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505575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3"/>
            <a:r>
              <a:rPr lang="en-US" altLang="en-US" sz="1400" baseline="30000">
                <a:solidFill>
                  <a:srgbClr val="00B050"/>
                </a:solidFill>
              </a:rPr>
              <a:t>✝</a:t>
            </a:r>
            <a:r>
              <a:rPr lang="en-US" altLang="en-US" sz="1400">
                <a:solidFill>
                  <a:srgbClr val="00B050"/>
                </a:solidFill>
              </a:rPr>
              <a:t>This is the incremented 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5F2F20A-078F-4349-88D3-AAF5FB1EC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This is an example of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tradeoff</a:t>
            </a:r>
            <a:r>
              <a:rPr lang="en-US" altLang="en-US">
                <a:ea typeface="ＭＳ Ｐゴシック" panose="020B0600070205080204" pitchFamily="34" charset="-128"/>
              </a:rPr>
              <a:t> in the instruction set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same functionality requires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more instructions in LC-3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But, the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control logic</a:t>
            </a:r>
            <a:r>
              <a:rPr lang="en-US" altLang="en-US">
                <a:ea typeface="ＭＳ Ｐゴシック" panose="020B0600070205080204" pitchFamily="34" charset="-128"/>
              </a:rPr>
              <a:t> requires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more complexity in MIPS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3348B76-0AB1-1B42-91DC-A8B7F1573C12}"/>
              </a:ext>
            </a:extLst>
          </p:cNvPr>
          <p:cNvSpPr txBox="1">
            <a:spLocks/>
          </p:cNvSpPr>
          <p:nvPr/>
        </p:nvSpPr>
        <p:spPr bwMode="auto">
          <a:xfrm>
            <a:off x="549275" y="1524000"/>
            <a:ext cx="387032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beq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$s0, $s1, </a:t>
            </a: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offset</a:t>
            </a:r>
            <a:endParaRPr lang="de-CH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3972" name="Title 1">
            <a:extLst>
              <a:ext uri="{FF2B5EF4-FFF2-40B4-BE49-F238E27FC236}">
                <a16:creationId xmlns:a16="http://schemas.microsoft.com/office/drawing/2014/main" id="{E9BFF8CF-CB5A-9D46-BA5D-35238EEB1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Branch If Equal in MIPS and LC-3</a:t>
            </a:r>
          </a:p>
        </p:txBody>
      </p:sp>
      <p:sp>
        <p:nvSpPr>
          <p:cNvPr id="83973" name="Slide Number Placeholder 3">
            <a:extLst>
              <a:ext uri="{FF2B5EF4-FFF2-40B4-BE49-F238E27FC236}">
                <a16:creationId xmlns:a16="http://schemas.microsoft.com/office/drawing/2014/main" id="{347C197A-4F9E-0A48-931B-197E0DD03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626DAD-15BF-754F-BFBA-EFDB601652FD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4629" name="Text Placeholder 7">
            <a:extLst>
              <a:ext uri="{FF2B5EF4-FFF2-40B4-BE49-F238E27FC236}">
                <a16:creationId xmlns:a16="http://schemas.microsoft.com/office/drawing/2014/main" id="{173DA85F-90C6-394D-BC58-A08ACA9B879D}"/>
              </a:ext>
            </a:extLst>
          </p:cNvPr>
          <p:cNvSpPr txBox="1">
            <a:spLocks/>
          </p:cNvSpPr>
          <p:nvPr/>
        </p:nvSpPr>
        <p:spPr bwMode="auto">
          <a:xfrm>
            <a:off x="4740275" y="10668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LC-3 assembly</a:t>
            </a:r>
            <a:endParaRPr lang="de-CH" altLang="en-US" sz="2000"/>
          </a:p>
        </p:txBody>
      </p:sp>
      <p:sp>
        <p:nvSpPr>
          <p:cNvPr id="83975" name="Text Placeholder 7">
            <a:extLst>
              <a:ext uri="{FF2B5EF4-FFF2-40B4-BE49-F238E27FC236}">
                <a16:creationId xmlns:a16="http://schemas.microsoft.com/office/drawing/2014/main" id="{0AC9C30C-B533-0D4B-89A5-DF762D90EDFA}"/>
              </a:ext>
            </a:extLst>
          </p:cNvPr>
          <p:cNvSpPr txBox="1">
            <a:spLocks/>
          </p:cNvSpPr>
          <p:nvPr/>
        </p:nvSpPr>
        <p:spPr bwMode="auto">
          <a:xfrm>
            <a:off x="565150" y="10668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/>
              <a:t>MIPS assembly</a:t>
            </a:r>
            <a:endParaRPr lang="de-CH" altLang="en-US" sz="200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2EBC6BC-BCAF-3646-933E-EE176CE34614}"/>
              </a:ext>
            </a:extLst>
          </p:cNvPr>
          <p:cNvSpPr txBox="1">
            <a:spLocks/>
          </p:cNvSpPr>
          <p:nvPr/>
        </p:nvSpPr>
        <p:spPr bwMode="auto">
          <a:xfrm>
            <a:off x="4740275" y="1524000"/>
            <a:ext cx="3870325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inden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  <a:defRPr sz="2000" kern="0"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latin typeface="+mn-lt"/>
                <a:ea typeface="ＭＳ Ｐゴシック" pitchFamily="-106" charset="-128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latin typeface="+mn-lt"/>
                <a:ea typeface="ＭＳ Ｐゴシック" pitchFamily="-106" charset="-128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latin typeface="+mn-lt"/>
                <a:ea typeface="ＭＳ Ｐゴシック" pitchFamily="-106" charset="-128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latin typeface="+mn-lt"/>
                <a:ea typeface="ＭＳ Ｐゴシック" pitchFamily="-106" charset="-128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NOT  R2, R1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ADD  R3, R2, #1</a:t>
            </a:r>
          </a:p>
          <a:p>
            <a:pPr>
              <a:defRPr/>
            </a:pPr>
            <a:r>
              <a:rPr lang="de-CH" dirty="0">
                <a:latin typeface="Courier" charset="0"/>
                <a:ea typeface="Courier" charset="0"/>
                <a:cs typeface="Courier" charset="0"/>
              </a:rPr>
              <a:t>ADD  R4, R3, R0</a:t>
            </a:r>
          </a:p>
          <a:p>
            <a:pPr>
              <a:defRPr/>
            </a:pP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BRz</a:t>
            </a:r>
            <a:r>
              <a:rPr lang="de-CH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CH" dirty="0" err="1">
                <a:latin typeface="Courier" charset="0"/>
                <a:ea typeface="Courier" charset="0"/>
                <a:cs typeface="Courier" charset="0"/>
              </a:rPr>
              <a:t>offset</a:t>
            </a:r>
            <a:endParaRPr lang="de-CH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94DA91-7368-7843-B6EC-CE916D953CDA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1524000"/>
            <a:ext cx="3794125" cy="1143000"/>
            <a:chOff x="4740274" y="1523999"/>
            <a:chExt cx="3794126" cy="1143001"/>
          </a:xfrm>
        </p:grpSpPr>
        <p:sp>
          <p:nvSpPr>
            <p:cNvPr id="83978" name="Rounded Rectangle 2">
              <a:extLst>
                <a:ext uri="{FF2B5EF4-FFF2-40B4-BE49-F238E27FC236}">
                  <a16:creationId xmlns:a16="http://schemas.microsoft.com/office/drawing/2014/main" id="{233E1918-C9EF-4A4F-AD57-4EBE6809D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4" y="1523999"/>
              <a:ext cx="2498726" cy="1143001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979" name="TextBox 3">
              <a:extLst>
                <a:ext uri="{FF2B5EF4-FFF2-40B4-BE49-F238E27FC236}">
                  <a16:creationId xmlns:a16="http://schemas.microsoft.com/office/drawing/2014/main" id="{D7A3E12B-2DBB-3C4C-B056-E6B610156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1772334"/>
              <a:ext cx="12954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00B050"/>
                  </a:solidFill>
                </a:rPr>
                <a:t>Subtract (R0 - R1)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086E546D-12C3-B242-9BCD-BBA284DF0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Lecture Summary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53D322D-BAA4-4243-89DF-1A3F66106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Instruction Set Architectures: LC-3 and MIPS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Operate instructions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Data movement instructions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Control instructions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Instruction formats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Addressing modes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E1D7E267-90D3-5348-B08A-363FE6430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3D5534-5080-5E4D-A9E1-A52625CB9D8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5291FAD-4A65-E44A-B8BB-C56C4E9FA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6995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 for Today &amp; Next Few Lectures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471E0B2-D0EA-7B49-858C-DFA196E69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LC-3 and MIPS Instruction Set Architectures</a:t>
            </a:r>
          </a:p>
          <a:p>
            <a:endParaRPr lang="en-US" altLang="en-US">
              <a:solidFill>
                <a:srgbClr val="0432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LC-3 and MIPS assembly and programming</a:t>
            </a:r>
          </a:p>
          <a:p>
            <a:endParaRPr lang="en-US" altLang="en-US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Introduction to microarchitecture and single-cycle microarchitecture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Multi-cycle microarchitecture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77C6B74-D1F0-4245-A917-6E90C9BA4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3CD6E6-0F7F-B94A-9CD3-BF422E669BB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68580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1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10a: Instruction Set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20 March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8208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829CDD0-A6FE-9B46-AF5F-3E7F816E2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Required </a:t>
            </a:r>
            <a:r>
              <a:rPr lang="en-US" altLang="en-US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620DC45-CEB6-9346-A22C-29ADB6C3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This week</a:t>
            </a:r>
          </a:p>
          <a:p>
            <a:pPr lvl="1">
              <a:defRPr/>
            </a:pPr>
            <a:r>
              <a:rPr lang="en-US" dirty="0"/>
              <a:t>Von Neumann Model, LC-3, and MIPS</a:t>
            </a:r>
          </a:p>
          <a:p>
            <a:pPr lvl="2">
              <a:defRPr/>
            </a:pPr>
            <a:r>
              <a:rPr lang="en-US" dirty="0"/>
              <a:t>P&amp;P, Chapters 4, 5</a:t>
            </a:r>
          </a:p>
          <a:p>
            <a:pPr lvl="2">
              <a:defRPr/>
            </a:pPr>
            <a:r>
              <a:rPr lang="en-US" dirty="0"/>
              <a:t>H&amp;H, Chapter 6</a:t>
            </a:r>
          </a:p>
          <a:p>
            <a:pPr lvl="2">
              <a:defRPr/>
            </a:pPr>
            <a:r>
              <a:rPr lang="en-US" dirty="0"/>
              <a:t>P&amp;P, Appendices A and C (ISA and microarchitecture of LC-3)</a:t>
            </a:r>
          </a:p>
          <a:p>
            <a:pPr lvl="2">
              <a:defRPr/>
            </a:pPr>
            <a:r>
              <a:rPr lang="en-US" dirty="0"/>
              <a:t>H&amp;H, Appendix B (MIPS instructions)</a:t>
            </a:r>
          </a:p>
          <a:p>
            <a:pPr lvl="1">
              <a:defRPr/>
            </a:pPr>
            <a:r>
              <a:rPr lang="en-US" dirty="0"/>
              <a:t>Programming</a:t>
            </a:r>
          </a:p>
          <a:p>
            <a:pPr lvl="2">
              <a:defRPr/>
            </a:pPr>
            <a:r>
              <a:rPr lang="en-US" dirty="0"/>
              <a:t>P&amp;P, Chapter 6</a:t>
            </a:r>
          </a:p>
          <a:p>
            <a:pPr lvl="1">
              <a:defRPr/>
            </a:pPr>
            <a:r>
              <a:rPr lang="en-US" b="1" dirty="0"/>
              <a:t>Recommended:</a:t>
            </a:r>
            <a:r>
              <a:rPr lang="en-US" dirty="0"/>
              <a:t> H&amp;H Chapter 5, especially 5.1, 5.2, 5.4, 5.5</a:t>
            </a:r>
          </a:p>
          <a:p>
            <a:pPr lvl="1"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Next week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Introduction to microarchitecture and single-cycle microarchitecture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>
                <a:ea typeface="ＭＳ Ｐゴシック" charset="-128"/>
              </a:rPr>
              <a:t>H&amp;H, Chapter 7.1-7.3</a:t>
            </a:r>
            <a:endParaRPr lang="en-US" dirty="0"/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P&amp;P, Appendices A and C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Multi-cycle microarchitecture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>
                <a:ea typeface="ＭＳ Ｐゴシック" charset="-128"/>
              </a:rPr>
              <a:t>H&amp;H, Chapter 7</a:t>
            </a:r>
            <a:r>
              <a:rPr lang="en-US" dirty="0"/>
              <a:t>.4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P&amp;P, Appendices A and C </a:t>
            </a:r>
          </a:p>
          <a:p>
            <a:pPr lvl="1"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EE22517-FBC6-184D-9887-D45DAA0D4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110C0E-B55E-5F47-9160-CFCB62F627E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5440FC4-17F3-A24F-8A00-690D5055D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017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Recall: The Instruction Cycle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D44A9DA-609F-F749-8D5B-A7E6979E2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2139950"/>
            <a:ext cx="4033838" cy="2965450"/>
          </a:xfrm>
        </p:spPr>
        <p:txBody>
          <a:bodyPr/>
          <a:lstStyle/>
          <a:p>
            <a:pPr lvl="1"/>
            <a:r>
              <a:rPr lang="en-US" altLang="en-US" sz="2600">
                <a:solidFill>
                  <a:srgbClr val="00B050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FETCH</a:t>
            </a:r>
          </a:p>
          <a:p>
            <a:pPr lvl="1"/>
            <a:r>
              <a:rPr lang="en-US" altLang="en-US" sz="2600">
                <a:solidFill>
                  <a:srgbClr val="00B050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DECODE</a:t>
            </a:r>
          </a:p>
          <a:p>
            <a:pPr lvl="1"/>
            <a:r>
              <a:rPr lang="en-US" altLang="en-US" sz="2600">
                <a:solidFill>
                  <a:srgbClr val="00B050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EVALUATE ADDRESS</a:t>
            </a:r>
          </a:p>
          <a:p>
            <a:pPr lvl="1"/>
            <a:r>
              <a:rPr lang="en-US" altLang="en-US" sz="2600">
                <a:solidFill>
                  <a:srgbClr val="00B050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FETCH OPERANDS</a:t>
            </a:r>
          </a:p>
          <a:p>
            <a:pPr lvl="1"/>
            <a:r>
              <a:rPr lang="en-US" altLang="en-US" sz="2600">
                <a:solidFill>
                  <a:srgbClr val="00B050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EXECUTE</a:t>
            </a:r>
          </a:p>
          <a:p>
            <a:pPr lvl="1"/>
            <a:r>
              <a:rPr lang="en-US" altLang="en-US" sz="2600">
                <a:solidFill>
                  <a:srgbClr val="00B050"/>
                </a:solidFill>
                <a:latin typeface="Courier" pitchFamily="2" charset="0"/>
                <a:ea typeface="Courier" pitchFamily="2" charset="0"/>
                <a:cs typeface="Courier" pitchFamily="2" charset="0"/>
              </a:rPr>
              <a:t>STORE RESULT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4506A52-1C2D-B541-AA92-1C1538D87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AD6FFC-2964-D549-8261-9BA205D7A87B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2E6F612B-9C29-174B-BE22-39EF6EE1E0B1}"/>
              </a:ext>
            </a:extLst>
          </p:cNvPr>
          <p:cNvSpPr>
            <a:spLocks/>
          </p:cNvSpPr>
          <p:nvPr/>
        </p:nvSpPr>
        <p:spPr bwMode="auto">
          <a:xfrm>
            <a:off x="3860800" y="1768475"/>
            <a:ext cx="423863" cy="3487738"/>
          </a:xfrm>
          <a:custGeom>
            <a:avLst/>
            <a:gdLst>
              <a:gd name="T0" fmla="*/ 422591 w 423916"/>
              <a:gd name="T1" fmla="*/ 2985326 h 3486760"/>
              <a:gd name="T2" fmla="*/ 553 w 423916"/>
              <a:gd name="T3" fmla="*/ 1273 h 3486760"/>
              <a:gd name="T4" fmla="*/ 333062 w 423916"/>
              <a:gd name="T5" fmla="*/ 3295356 h 3486760"/>
              <a:gd name="T6" fmla="*/ 333062 w 423916"/>
              <a:gd name="T7" fmla="*/ 3204930 h 3486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3916" h="3486760">
                <a:moveTo>
                  <a:pt x="423916" y="2964468"/>
                </a:moveTo>
                <a:cubicBezTo>
                  <a:pt x="219718" y="1457215"/>
                  <a:pt x="15520" y="-50038"/>
                  <a:pt x="553" y="1273"/>
                </a:cubicBezTo>
                <a:cubicBezTo>
                  <a:pt x="-14414" y="52584"/>
                  <a:pt x="278519" y="2742121"/>
                  <a:pt x="334112" y="3272332"/>
                </a:cubicBezTo>
                <a:cubicBezTo>
                  <a:pt x="389705" y="3802543"/>
                  <a:pt x="334112" y="3182539"/>
                  <a:pt x="334112" y="3182539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Freeform 1">
            <a:extLst>
              <a:ext uri="{FF2B5EF4-FFF2-40B4-BE49-F238E27FC236}">
                <a16:creationId xmlns:a16="http://schemas.microsoft.com/office/drawing/2014/main" id="{2D157CE6-147B-194B-8AC7-6B8300C5A9AF}"/>
              </a:ext>
            </a:extLst>
          </p:cNvPr>
          <p:cNvSpPr>
            <a:spLocks/>
          </p:cNvSpPr>
          <p:nvPr/>
        </p:nvSpPr>
        <p:spPr bwMode="auto">
          <a:xfrm>
            <a:off x="1865313" y="4645025"/>
            <a:ext cx="2863850" cy="1147763"/>
          </a:xfrm>
          <a:custGeom>
            <a:avLst/>
            <a:gdLst>
              <a:gd name="T0" fmla="*/ 2863207 w 2863878"/>
              <a:gd name="T1" fmla="*/ 631058 h 1147614"/>
              <a:gd name="T2" fmla="*/ 2837290 w 2863878"/>
              <a:gd name="T3" fmla="*/ 722048 h 1147614"/>
              <a:gd name="T4" fmla="*/ 2811397 w 2863878"/>
              <a:gd name="T5" fmla="*/ 826028 h 1147614"/>
              <a:gd name="T6" fmla="*/ 2798438 w 2863878"/>
              <a:gd name="T7" fmla="*/ 865022 h 1147614"/>
              <a:gd name="T8" fmla="*/ 2772520 w 2863878"/>
              <a:gd name="T9" fmla="*/ 904016 h 1147614"/>
              <a:gd name="T10" fmla="*/ 2681833 w 2863878"/>
              <a:gd name="T11" fmla="*/ 956015 h 1147614"/>
              <a:gd name="T12" fmla="*/ 2604105 w 2863878"/>
              <a:gd name="T13" fmla="*/ 1008013 h 1147614"/>
              <a:gd name="T14" fmla="*/ 2565229 w 2863878"/>
              <a:gd name="T15" fmla="*/ 1034003 h 1147614"/>
              <a:gd name="T16" fmla="*/ 2539311 w 2863878"/>
              <a:gd name="T17" fmla="*/ 1059997 h 1147614"/>
              <a:gd name="T18" fmla="*/ 2500459 w 2863878"/>
              <a:gd name="T19" fmla="*/ 1072997 h 1147614"/>
              <a:gd name="T20" fmla="*/ 2357937 w 2863878"/>
              <a:gd name="T21" fmla="*/ 1098995 h 1147614"/>
              <a:gd name="T22" fmla="*/ 2241333 w 2863878"/>
              <a:gd name="T23" fmla="*/ 1137992 h 1147614"/>
              <a:gd name="T24" fmla="*/ 2059959 w 2863878"/>
              <a:gd name="T25" fmla="*/ 1150985 h 1147614"/>
              <a:gd name="T26" fmla="*/ 893936 w 2863878"/>
              <a:gd name="T27" fmla="*/ 1111991 h 1147614"/>
              <a:gd name="T28" fmla="*/ 829167 w 2863878"/>
              <a:gd name="T29" fmla="*/ 1086003 h 1147614"/>
              <a:gd name="T30" fmla="*/ 751438 w 2863878"/>
              <a:gd name="T31" fmla="*/ 1034003 h 1147614"/>
              <a:gd name="T32" fmla="*/ 673686 w 2863878"/>
              <a:gd name="T33" fmla="*/ 852024 h 1147614"/>
              <a:gd name="T34" fmla="*/ 479353 w 2863878"/>
              <a:gd name="T35" fmla="*/ 488065 h 1147614"/>
              <a:gd name="T36" fmla="*/ 297979 w 2863878"/>
              <a:gd name="T37" fmla="*/ 124114 h 1147614"/>
              <a:gd name="T38" fmla="*/ 233209 w 2863878"/>
              <a:gd name="T39" fmla="*/ 7132 h 1147614"/>
              <a:gd name="T40" fmla="*/ 297979 w 2863878"/>
              <a:gd name="T41" fmla="*/ 33120 h 1147614"/>
              <a:gd name="T42" fmla="*/ 375707 w 2863878"/>
              <a:gd name="T43" fmla="*/ 124114 h 1147614"/>
              <a:gd name="T44" fmla="*/ 194333 w 2863878"/>
              <a:gd name="T45" fmla="*/ 410077 h 1147614"/>
              <a:gd name="T46" fmla="*/ 0 w 2863878"/>
              <a:gd name="T47" fmla="*/ 436080 h 114761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863878" h="1147614">
                <a:moveTo>
                  <a:pt x="2863878" y="629090"/>
                </a:moveTo>
                <a:cubicBezTo>
                  <a:pt x="2855239" y="659325"/>
                  <a:pt x="2846064" y="689413"/>
                  <a:pt x="2837961" y="719796"/>
                </a:cubicBezTo>
                <a:cubicBezTo>
                  <a:pt x="2828783" y="754211"/>
                  <a:pt x="2823308" y="789670"/>
                  <a:pt x="2812044" y="823460"/>
                </a:cubicBezTo>
                <a:cubicBezTo>
                  <a:pt x="2807724" y="836418"/>
                  <a:pt x="2805194" y="850117"/>
                  <a:pt x="2799085" y="862334"/>
                </a:cubicBezTo>
                <a:cubicBezTo>
                  <a:pt x="2792120" y="876264"/>
                  <a:pt x="2784180" y="890196"/>
                  <a:pt x="2773167" y="901208"/>
                </a:cubicBezTo>
                <a:cubicBezTo>
                  <a:pt x="2750750" y="923623"/>
                  <a:pt x="2707869" y="937792"/>
                  <a:pt x="2682456" y="953039"/>
                </a:cubicBezTo>
                <a:cubicBezTo>
                  <a:pt x="2655746" y="969064"/>
                  <a:pt x="2630621" y="987594"/>
                  <a:pt x="2604704" y="1004871"/>
                </a:cubicBezTo>
                <a:cubicBezTo>
                  <a:pt x="2591745" y="1013510"/>
                  <a:pt x="2576841" y="1019775"/>
                  <a:pt x="2565828" y="1030787"/>
                </a:cubicBezTo>
                <a:cubicBezTo>
                  <a:pt x="2557189" y="1039426"/>
                  <a:pt x="2550386" y="1050417"/>
                  <a:pt x="2539910" y="1056703"/>
                </a:cubicBezTo>
                <a:cubicBezTo>
                  <a:pt x="2528197" y="1063730"/>
                  <a:pt x="2514286" y="1066348"/>
                  <a:pt x="2501034" y="1069661"/>
                </a:cubicBezTo>
                <a:cubicBezTo>
                  <a:pt x="2464809" y="1078717"/>
                  <a:pt x="2393151" y="1089800"/>
                  <a:pt x="2358488" y="1095577"/>
                </a:cubicBezTo>
                <a:cubicBezTo>
                  <a:pt x="2319612" y="1108535"/>
                  <a:pt x="2282233" y="1127430"/>
                  <a:pt x="2241860" y="1134451"/>
                </a:cubicBezTo>
                <a:cubicBezTo>
                  <a:pt x="2182128" y="1144839"/>
                  <a:pt x="2121055" y="1148575"/>
                  <a:pt x="2060438" y="1147409"/>
                </a:cubicBezTo>
                <a:cubicBezTo>
                  <a:pt x="1671532" y="1139930"/>
                  <a:pt x="1282914" y="1121493"/>
                  <a:pt x="894152" y="1108535"/>
                </a:cubicBezTo>
                <a:cubicBezTo>
                  <a:pt x="872554" y="1099896"/>
                  <a:pt x="849780" y="1093757"/>
                  <a:pt x="829359" y="1082619"/>
                </a:cubicBezTo>
                <a:cubicBezTo>
                  <a:pt x="802013" y="1067704"/>
                  <a:pt x="751606" y="1030787"/>
                  <a:pt x="751606" y="1030787"/>
                </a:cubicBezTo>
                <a:cubicBezTo>
                  <a:pt x="668400" y="919851"/>
                  <a:pt x="755002" y="1047726"/>
                  <a:pt x="673854" y="849376"/>
                </a:cubicBezTo>
                <a:cubicBezTo>
                  <a:pt x="628342" y="738129"/>
                  <a:pt x="531878" y="586800"/>
                  <a:pt x="479473" y="486553"/>
                </a:cubicBezTo>
                <a:cubicBezTo>
                  <a:pt x="416830" y="366721"/>
                  <a:pt x="359822" y="244014"/>
                  <a:pt x="298051" y="123730"/>
                </a:cubicBezTo>
                <a:cubicBezTo>
                  <a:pt x="277736" y="84171"/>
                  <a:pt x="233257" y="51579"/>
                  <a:pt x="233257" y="7108"/>
                </a:cubicBezTo>
                <a:cubicBezTo>
                  <a:pt x="233257" y="-16154"/>
                  <a:pt x="276453" y="24385"/>
                  <a:pt x="298051" y="33024"/>
                </a:cubicBezTo>
                <a:cubicBezTo>
                  <a:pt x="308470" y="43443"/>
                  <a:pt x="377465" y="108769"/>
                  <a:pt x="375803" y="123730"/>
                </a:cubicBezTo>
                <a:cubicBezTo>
                  <a:pt x="364135" y="228737"/>
                  <a:pt x="301799" y="364050"/>
                  <a:pt x="194381" y="408805"/>
                </a:cubicBezTo>
                <a:cubicBezTo>
                  <a:pt x="134042" y="433945"/>
                  <a:pt x="0" y="434721"/>
                  <a:pt x="0" y="43472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Freeform 2">
            <a:extLst>
              <a:ext uri="{FF2B5EF4-FFF2-40B4-BE49-F238E27FC236}">
                <a16:creationId xmlns:a16="http://schemas.microsoft.com/office/drawing/2014/main" id="{4BFDC018-A2CF-124C-A62D-5327FA254DB5}"/>
              </a:ext>
            </a:extLst>
          </p:cNvPr>
          <p:cNvSpPr>
            <a:spLocks/>
          </p:cNvSpPr>
          <p:nvPr/>
        </p:nvSpPr>
        <p:spPr bwMode="auto">
          <a:xfrm>
            <a:off x="622300" y="4081463"/>
            <a:ext cx="3395663" cy="1341437"/>
          </a:xfrm>
          <a:custGeom>
            <a:avLst/>
            <a:gdLst>
              <a:gd name="T0" fmla="*/ 3406652 w 3395186"/>
              <a:gd name="T1" fmla="*/ 917951 h 1341563"/>
              <a:gd name="T2" fmla="*/ 2717523 w 3395186"/>
              <a:gd name="T3" fmla="*/ 1318736 h 1341563"/>
              <a:gd name="T4" fmla="*/ 2717523 w 3395186"/>
              <a:gd name="T5" fmla="*/ 1267024 h 1341563"/>
              <a:gd name="T6" fmla="*/ 2262434 w 3395186"/>
              <a:gd name="T7" fmla="*/ 1176511 h 1341563"/>
              <a:gd name="T8" fmla="*/ 1937372 w 3395186"/>
              <a:gd name="T9" fmla="*/ 1124799 h 1341563"/>
              <a:gd name="T10" fmla="*/ 0 w 3395186"/>
              <a:gd name="T11" fmla="*/ 0 h 13415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95186" h="1341563">
                <a:moveTo>
                  <a:pt x="3395186" y="920015"/>
                </a:moveTo>
                <a:cubicBezTo>
                  <a:pt x="3109014" y="1091708"/>
                  <a:pt x="2822842" y="1263401"/>
                  <a:pt x="2708373" y="1321712"/>
                </a:cubicBezTo>
                <a:cubicBezTo>
                  <a:pt x="2593904" y="1380023"/>
                  <a:pt x="2783965" y="1293636"/>
                  <a:pt x="2708373" y="1269880"/>
                </a:cubicBezTo>
                <a:cubicBezTo>
                  <a:pt x="2632781" y="1246124"/>
                  <a:pt x="2384405" y="1202931"/>
                  <a:pt x="2254818" y="1179175"/>
                </a:cubicBezTo>
                <a:cubicBezTo>
                  <a:pt x="2125231" y="1155419"/>
                  <a:pt x="2306653" y="1323872"/>
                  <a:pt x="1930850" y="1127343"/>
                </a:cubicBezTo>
                <a:cubicBezTo>
                  <a:pt x="1555047" y="930814"/>
                  <a:pt x="0" y="0"/>
                  <a:pt x="0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3D03692-854F-CB40-9BAF-BECBD916F8B3}"/>
              </a:ext>
            </a:extLst>
          </p:cNvPr>
          <p:cNvSpPr/>
          <p:nvPr/>
        </p:nvSpPr>
        <p:spPr bwMode="auto">
          <a:xfrm>
            <a:off x="914400" y="1371600"/>
            <a:ext cx="2895600" cy="4724400"/>
          </a:xfrm>
          <a:prstGeom prst="arc">
            <a:avLst>
              <a:gd name="adj1" fmla="val 2753529"/>
              <a:gd name="adj2" fmla="val 18472682"/>
            </a:avLst>
          </a:prstGeom>
          <a:noFill/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>
            <a:extLst>
              <a:ext uri="{FF2B5EF4-FFF2-40B4-BE49-F238E27FC236}">
                <a16:creationId xmlns:a16="http://schemas.microsoft.com/office/drawing/2014/main" id="{0ACA1EED-2853-FD45-A9C1-A7784591A2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2209800"/>
          </a:xfrm>
        </p:spPr>
        <p:txBody>
          <a:bodyPr anchor="ctr"/>
          <a:lstStyle/>
          <a:p>
            <a:pPr algn="ctr"/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Instruction Set Architectures</a:t>
            </a:r>
          </a:p>
        </p:txBody>
      </p:sp>
      <p:sp>
        <p:nvSpPr>
          <p:cNvPr id="15363" name="Subtitle 5">
            <a:extLst>
              <a:ext uri="{FF2B5EF4-FFF2-40B4-BE49-F238E27FC236}">
                <a16:creationId xmlns:a16="http://schemas.microsoft.com/office/drawing/2014/main" id="{00EEB94A-C3B0-7C48-B07D-BB2F94C99A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08BAA52-BF35-B54B-9C26-F42A5B27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4E4B36-25AB-DE49-BB20-6DD31851B130}" type="slidenum">
              <a:rPr lang="en-US" altLang="en-US" sz="12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41D9FB1-4B75-824C-BA1E-DA2B0B9D9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Recall: The Instruction Set Architecture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727019A-9E47-024A-82DC-2E5EBBA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 ISA is the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interface between </a:t>
            </a:r>
            <a:r>
              <a:rPr lang="en-US" altLang="en-US" dirty="0">
                <a:ea typeface="ＭＳ Ｐゴシック" charset="-128"/>
              </a:rPr>
              <a:t>what the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software</a:t>
            </a:r>
            <a:r>
              <a:rPr lang="en-US" altLang="en-US" dirty="0">
                <a:ea typeface="ＭＳ Ｐゴシック" charset="-128"/>
              </a:rPr>
              <a:t> commands and what the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hardware</a:t>
            </a:r>
            <a:r>
              <a:rPr lang="en-US" altLang="en-US" dirty="0">
                <a:ea typeface="ＭＳ Ｐゴシック" charset="-128"/>
              </a:rPr>
              <a:t> carries out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 ISA specifies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The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memory organization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Address space (LC-3: 2</a:t>
            </a:r>
            <a:r>
              <a:rPr lang="en-US" altLang="en-US" baseline="30000" dirty="0">
                <a:ea typeface="ＭＳ Ｐゴシック" charset="-128"/>
              </a:rPr>
              <a:t>16</a:t>
            </a:r>
            <a:r>
              <a:rPr lang="en-US" altLang="en-US" dirty="0">
                <a:ea typeface="ＭＳ Ｐゴシック" charset="-128"/>
              </a:rPr>
              <a:t>, MIPS: 2</a:t>
            </a:r>
            <a:r>
              <a:rPr lang="en-US" altLang="en-US" baseline="30000" dirty="0">
                <a:ea typeface="ＭＳ Ｐゴシック" charset="-128"/>
              </a:rPr>
              <a:t>32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Addressability (LC-3: 16 bits, MIPS: 32 bits)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Word- or Byte-addressable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The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register set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R0 to R7 in LC-3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32 registers in MIPS</a:t>
            </a:r>
          </a:p>
          <a:p>
            <a:pPr lvl="1">
              <a:buFont typeface="Wingdings" charset="2"/>
              <a:buChar char="q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The 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instruction set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Opcodes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Data types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Addressing modes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41185712-19E9-1A43-AFB7-D753DB650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7D5DC1-B0C9-E04A-B57F-D99FD6F65E4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6181BC19-54AD-1145-975B-6A4F310B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3408363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Microarchitecture</a:t>
            </a: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3FBA1B1E-9AA0-8949-854C-0E0CE4B2D5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92925" y="3027363"/>
            <a:ext cx="19462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F8741F14-EB3B-FB4C-9EA8-6E40F3511F5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92925" y="2646363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Program</a:t>
            </a: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C6A08B98-AD7E-3543-A27C-F8ED220EB7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92925" y="2265363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C74693F9-0453-EA44-9A49-FA69C17DDC5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92925" y="1884363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Problem</a:t>
            </a:r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02D1F6D2-A1ED-EE47-8E52-8E68565C87D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92925" y="3789363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Circuits</a:t>
            </a:r>
          </a:p>
        </p:txBody>
      </p:sp>
      <p:sp>
        <p:nvSpPr>
          <p:cNvPr id="16395" name="Text Box 10">
            <a:extLst>
              <a:ext uri="{FF2B5EF4-FFF2-40B4-BE49-F238E27FC236}">
                <a16:creationId xmlns:a16="http://schemas.microsoft.com/office/drawing/2014/main" id="{774EF447-641E-A040-B5A2-D56C899C3A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92925" y="4170363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Electrons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25288</TotalTime>
  <Words>3374</Words>
  <Application>Microsoft Macintosh PowerPoint</Application>
  <PresentationFormat>On-screen Show (4:3)</PresentationFormat>
  <Paragraphs>1022</Paragraphs>
  <Slides>50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ＭＳ Ｐゴシック</vt:lpstr>
      <vt:lpstr>Arial</vt:lpstr>
      <vt:lpstr>Calibri</vt:lpstr>
      <vt:lpstr>Courier</vt:lpstr>
      <vt:lpstr>Garamond</vt:lpstr>
      <vt:lpstr>Tahoma</vt:lpstr>
      <vt:lpstr>Wingdings</vt:lpstr>
      <vt:lpstr>Edge</vt:lpstr>
      <vt:lpstr>3_Edge</vt:lpstr>
      <vt:lpstr> Digital Design &amp; Computer Arch.  Lecture 10a: Instruction Set Architecture</vt:lpstr>
      <vt:lpstr>Assignment: Required Lecture Video</vt:lpstr>
      <vt:lpstr>Extra Assignment: Moore’s Law (I)</vt:lpstr>
      <vt:lpstr>Extra Assignment: Moore’s Law (II)</vt:lpstr>
      <vt:lpstr>Agenda for Today &amp; Next Few Lectures</vt:lpstr>
      <vt:lpstr>Required Readings</vt:lpstr>
      <vt:lpstr>Recall: The Instruction Cycle</vt:lpstr>
      <vt:lpstr> Instruction Set Architectures</vt:lpstr>
      <vt:lpstr>Recall: The Instruction Set Architecture</vt:lpstr>
      <vt:lpstr>Recall: Opcodes in LC-3</vt:lpstr>
      <vt:lpstr>Recall: Opcodes in LC-3b</vt:lpstr>
      <vt:lpstr>Recall: Funct in MIPS R-Type Instructions (I)</vt:lpstr>
      <vt:lpstr>Recall: Funct in MIPS R-Type Instructions (II)</vt:lpstr>
      <vt:lpstr>Data Types</vt:lpstr>
      <vt:lpstr>Data Type Tradeoffs</vt:lpstr>
      <vt:lpstr>Addressing Modes</vt:lpstr>
      <vt:lpstr>Operate Instructions</vt:lpstr>
      <vt:lpstr>Operate Instructions</vt:lpstr>
      <vt:lpstr>NOT in LC-3</vt:lpstr>
      <vt:lpstr>Operate Instructions</vt:lpstr>
      <vt:lpstr>Operate Instr. with one Literal in LC-3</vt:lpstr>
      <vt:lpstr>ADD with one Literal in LC-3</vt:lpstr>
      <vt:lpstr>Instructions with one Literal in MIPS</vt:lpstr>
      <vt:lpstr>Add with one Literal in MIPS</vt:lpstr>
      <vt:lpstr>Subtract in LC-3</vt:lpstr>
      <vt:lpstr>Subtract Immediate</vt:lpstr>
      <vt:lpstr>Data Movement Instructions  and Addressing Modes</vt:lpstr>
      <vt:lpstr>Data Movement Instructions</vt:lpstr>
      <vt:lpstr>PC-Relative Addressing Mode</vt:lpstr>
      <vt:lpstr>LD in LC-3</vt:lpstr>
      <vt:lpstr>Indirect Addressing Mode</vt:lpstr>
      <vt:lpstr>LDI in LC-3</vt:lpstr>
      <vt:lpstr>Base+Offset Addressing Mode</vt:lpstr>
      <vt:lpstr>LDR in LC-3</vt:lpstr>
      <vt:lpstr>Base+Offset Addressing Mode in MIPS</vt:lpstr>
      <vt:lpstr>An Example Program in MIPS and LC-3</vt:lpstr>
      <vt:lpstr>Immediate Addressing Mode</vt:lpstr>
      <vt:lpstr>LEA in LC-3</vt:lpstr>
      <vt:lpstr>Immediate Addressing Mode in MIPS</vt:lpstr>
      <vt:lpstr>Addressing Example in LC-3</vt:lpstr>
      <vt:lpstr>Addressing Example in LC-3</vt:lpstr>
      <vt:lpstr>Control Flow Instructions</vt:lpstr>
      <vt:lpstr>Control Flow Instructions</vt:lpstr>
      <vt:lpstr>Condition Codes in LC-3</vt:lpstr>
      <vt:lpstr>Conditional Branches in LC-3</vt:lpstr>
      <vt:lpstr>Conditional Branches in LC-3</vt:lpstr>
      <vt:lpstr>Conditional Branches in MIPS</vt:lpstr>
      <vt:lpstr>Branch If Equal in MIPS and LC-3</vt:lpstr>
      <vt:lpstr>Lecture Summary</vt:lpstr>
      <vt:lpstr> Digital Design &amp; Computer Arch.  Lecture 10a: Instruction Set Architecture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1008</cp:revision>
  <cp:lastPrinted>2017-04-06T09:43:29Z</cp:lastPrinted>
  <dcterms:created xsi:type="dcterms:W3CDTF">2010-09-08T00:51:32Z</dcterms:created>
  <dcterms:modified xsi:type="dcterms:W3CDTF">2020-03-22T13:51:59Z</dcterms:modified>
</cp:coreProperties>
</file>