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605" r:id="rId2"/>
    <p:sldMasterId id="2147484618" r:id="rId3"/>
    <p:sldMasterId id="2147484631" r:id="rId4"/>
    <p:sldMasterId id="2147485103" r:id="rId5"/>
    <p:sldMasterId id="2147485116" r:id="rId6"/>
  </p:sldMasterIdLst>
  <p:notesMasterIdLst>
    <p:notesMasterId r:id="rId55"/>
  </p:notesMasterIdLst>
  <p:handoutMasterIdLst>
    <p:handoutMasterId r:id="rId56"/>
  </p:handoutMasterIdLst>
  <p:sldIdLst>
    <p:sldId id="5149" r:id="rId7"/>
    <p:sldId id="1405" r:id="rId8"/>
    <p:sldId id="801" r:id="rId9"/>
    <p:sldId id="1173" r:id="rId10"/>
    <p:sldId id="1139" r:id="rId11"/>
    <p:sldId id="1140" r:id="rId12"/>
    <p:sldId id="1141" r:id="rId13"/>
    <p:sldId id="1142" r:id="rId14"/>
    <p:sldId id="1143" r:id="rId15"/>
    <p:sldId id="1144" r:id="rId16"/>
    <p:sldId id="1145" r:id="rId17"/>
    <p:sldId id="1146" r:id="rId18"/>
    <p:sldId id="1150" r:id="rId19"/>
    <p:sldId id="1147" r:id="rId20"/>
    <p:sldId id="1148" r:id="rId21"/>
    <p:sldId id="1149" r:id="rId22"/>
    <p:sldId id="1151" r:id="rId23"/>
    <p:sldId id="1152" r:id="rId24"/>
    <p:sldId id="1153" r:id="rId25"/>
    <p:sldId id="1154" r:id="rId26"/>
    <p:sldId id="1155" r:id="rId27"/>
    <p:sldId id="1156" r:id="rId28"/>
    <p:sldId id="1157" r:id="rId29"/>
    <p:sldId id="1175" r:id="rId30"/>
    <p:sldId id="1176" r:id="rId31"/>
    <p:sldId id="1177" r:id="rId32"/>
    <p:sldId id="1269" r:id="rId33"/>
    <p:sldId id="1270" r:id="rId34"/>
    <p:sldId id="1271" r:id="rId35"/>
    <p:sldId id="1272" r:id="rId36"/>
    <p:sldId id="1273" r:id="rId37"/>
    <p:sldId id="1274" r:id="rId38"/>
    <p:sldId id="1275" r:id="rId39"/>
    <p:sldId id="1276" r:id="rId40"/>
    <p:sldId id="1277" r:id="rId41"/>
    <p:sldId id="5151" r:id="rId42"/>
    <p:sldId id="1407" r:id="rId43"/>
    <p:sldId id="5152" r:id="rId44"/>
    <p:sldId id="5153" r:id="rId45"/>
    <p:sldId id="5154" r:id="rId46"/>
    <p:sldId id="5155" r:id="rId47"/>
    <p:sldId id="5156" r:id="rId48"/>
    <p:sldId id="1256" r:id="rId49"/>
    <p:sldId id="5157" r:id="rId50"/>
    <p:sldId id="5158" r:id="rId51"/>
    <p:sldId id="5159" r:id="rId52"/>
    <p:sldId id="1254" r:id="rId53"/>
    <p:sldId id="5150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69"/>
  </p:normalViewPr>
  <p:slideViewPr>
    <p:cSldViewPr>
      <p:cViewPr varScale="1">
        <p:scale>
          <a:sx n="87" d="100"/>
          <a:sy n="87" d="100"/>
        </p:scale>
        <p:origin x="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748E1-EF62-CA49-9C13-F7453364AC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DB17C-110A-314F-ACCF-DF5DB4F1B9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889E4DE-C440-E745-A0B6-3F78AB0691E4}" type="datetimeFigureOut">
              <a:rPr lang="en-US"/>
              <a:pPr>
                <a:defRPr/>
              </a:pPr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4F5A-4DB7-C141-9DC3-E7AA442BE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43AF-D3F8-D041-AC1B-AE98BF68B2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3BDDE86-DD15-2A47-B24C-82A389E02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818246-7B3C-0845-A6D4-3C3927994C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C8990-07B4-2142-8D43-5ECF2DEDB0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1A8B547-EC41-F244-817C-CD7CB50C4DF2}" type="datetime1">
              <a:rPr lang="en-US" altLang="en-US"/>
              <a:pPr>
                <a:defRPr/>
              </a:pPr>
              <a:t>3/31/20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F14B73-718C-CA41-A602-75FA4E354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B44DCF-5A05-3145-80DB-4AFA79E9D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C969C-F672-D540-9F86-1FE97F0C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4D2C0-6802-444B-87E5-4657DDF1A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2516973-62B9-F340-A69E-5D1F701EB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99A1BB4C-DE80-4C4C-924C-1F544C696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188022-10EE-464D-96EC-26E93FB4384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9CF50C5-6822-144B-B3E9-26C9C857F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BA6963E-10ED-1547-8EFD-9560BDB90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B1D4E29E-3B6F-0944-9231-6683B9D0C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256F47-4015-7444-AF90-F729390DA2B3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454B0A1-468C-8F4D-920B-768373A3C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9893292-0AB2-0C41-B2C4-230C89B54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08CCB19C-A982-D04B-B6AA-AF775826E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516A1D-EEC8-9240-A0B0-1D5862429BC7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86F1BC4-B887-1441-9934-6967B69933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C2329EC-661A-AE4D-9677-B44860473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46B1A915-C380-CC4F-9682-C832B372A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D3E202-3AF2-4646-B51E-2F647227FE09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AB4567A-0859-1B4A-9EBB-D5DCDC0B9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0953803-8C06-CE4C-8850-BCA663C4D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2840EE3E-084A-D44B-979B-F8D1458625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404E47-5108-094F-AF61-715AFEBE5E69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6D0CA02-16A7-C64E-9230-A6CCFD09C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9DD0324-A9BF-0E4B-BF52-AC2FBCD5F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D76B6C2-CD0B-324A-9866-EEC66851C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7ADB04-AC78-C248-AA22-35FD5907D520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3E144F32-C67C-1045-B1A3-B2109FE28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F97DB2E-7142-AE48-823D-3D7C83D8D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6B7989D2-CE4B-DD4E-9117-21CD83B76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CCCB09-DAA3-3848-B953-88E64871F9AB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33F3612-8A0F-FE4A-94BF-2A3871F14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C3B7A34-7B16-C34B-A2B5-7C0BD21A3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9769CFFA-257D-0949-9B63-82EE854B4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FC35E2-63D6-E74F-B5C2-6D67D91B4A90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6772A79-89CD-3947-9096-6A1824706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863DB02-E53D-E947-AFD8-72613FD27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B4E7DA45-78CD-1845-B135-BA7A03476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106C70-4FF6-E04D-9249-BB77B650A0F0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1FCDD68-77D7-C647-AE58-D787B5266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8CB2B82-F00A-7845-AB60-617FFD68A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F7427132-704A-9049-B491-9B05DB128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5C4C57-5511-D74D-BC24-BAAE8D1C8085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1EFA69D-AB97-DA47-848F-A7268210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3DC57E-8042-1645-8751-833211288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E967C44C-2E3A-814C-8FBF-B061F7433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F3F009-71B7-5940-A71A-919BAEFBB3C6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7AB3814-323F-7D4E-99B8-E568468B3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A311A2B-84EF-6149-8FE2-AB2397156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E2427FC-C051-D046-B8A3-E2FF155DD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4756A3-82AB-4045-ABD9-D86E19ED9692}" type="slidenum">
              <a:rPr lang="en-US" altLang="en-US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7A7230-CA54-3741-9A2F-530E67F76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CF75BD4-F9B9-5C42-B30B-9041B5F88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90C94178-52AD-934E-B520-CC2412C52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339C2D-5322-B443-944E-6A7C166A3B0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2D9DDFC2-4521-2F41-912B-15A3F5F8CC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498DEFF-74DB-C345-8828-DA42A6BCB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D3DEF488-6D0F-2844-BD7D-4172D8C69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DEA0A3-AA2B-8E40-87C0-D152AA80978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19DA1DB-90B7-394E-8F41-22898B2C0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C9A00C7-D975-5C47-879B-F722C1CC4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84D88F89-0AA4-B04E-9152-2D4CEA2C0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C842B7-FDB0-DC46-9EF9-D6D12A58CB40}" type="slidenum">
              <a:rPr lang="en-US" altLang="en-US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5BF68B3-6733-4345-B8A8-8834DA814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58D00BA-3429-8F48-807A-C3417C571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9C459384-1DA8-F344-8413-DC6AA1714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B3A00F-784F-2043-8547-6AF97D4C16D2}" type="slidenum">
              <a:rPr lang="en-US" altLang="en-US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DD917EE-DB9D-2245-ABFD-7BEA4A589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9873DFC-54DC-F54E-A69F-675E41125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D098BD3-F4D6-2140-8855-D6A4AF811A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7F7858-BB97-7C46-B9B6-8A3F0A8706BA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84EFA7-817A-D844-882E-D88A118455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6F347C9-866F-BE41-A20B-246110913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B9CDC7E4-A8A5-8B46-8E80-68226E855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695C33-31BB-E64C-9EE2-9EA77D3CE2D1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78AD2C3-8FDB-6241-8FD8-F0A9BD229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BCF7AFB-89F6-5C49-845D-01FCEA50B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86B61A28-79A1-6D4B-A4B1-B0BCDA9C0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9D1E85-884D-0747-AFEA-871A1C2CC67D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8B83C20-D1BD-304A-82C4-B999035A8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46D93BE-DA8B-BB46-9A6C-91C1E54BC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8069B951-9C59-5440-AE83-DBE58872D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A0605E-2BA8-3A46-822E-9B950BB63562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73B534F-4986-6D4F-8049-1A631DF6F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BBDF631-35FF-7E46-97A4-6E4CFD49F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67AD42D0-3851-D647-8225-65719CA09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914C61-5280-4B4D-97EF-AB766CC683A3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639653A-4A3F-9340-9B82-D62EE527F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856A123-9336-E645-B545-1346E8849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1A58F536-91E6-6843-8867-41AB66411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FCB582C-5EB7-6240-BD90-60E06F555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49C3CE1-4D42-8745-9020-EEBEECF97F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D2A2E4-AF8A-9C45-B3C6-4C8E4C231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8A41F5-389A-6A46-8D06-185051781D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8D3D3D-D6A0-9F40-8F74-A20CA4F35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F7180AB-185D-4C42-AD2F-D9A029D34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999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E9DA3B7-F461-714B-9C65-C2F00793D7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542AA7C-84BE-0B4A-A591-F422A0DD0E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4260E-2F0B-6542-B093-2504B92F04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662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C6C389E-EE7D-B34D-800C-D3A76E7A8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9815CE9-F650-624A-A5F7-1C9B4EE01C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79B49-9C25-5542-A45B-4F092CBA0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0872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1219DBE-2926-B84F-8B97-00BE6BFF42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6DAC62F-CB5E-9548-9368-05D42F8017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F4FDE-27DF-7E4A-A4A8-14307AE6E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579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AAF5136A-6D27-5A43-A2ED-94050B63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FFFFFF"/>
                </a:solidFill>
                <a:latin typeface="Times New Roman" charset="0"/>
                <a:cs typeface="MS PGothic" charset="0"/>
              </a:rPr>
              <a:t>Carnegie Mellon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DACCDA2-1963-6D46-9E1E-D18FFFBF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9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CB1E0F0A-CED5-EB41-B5C8-5C065F6DE148}" type="slidenum">
              <a:rPr lang="de-CH" altLang="en-US" sz="1400" smtClean="0">
                <a:solidFill>
                  <a:srgbClr val="A6A6A6"/>
                </a:solidFill>
                <a:latin typeface="Calibri" charset="0"/>
              </a:rPr>
              <a:pPr algn="r">
                <a:defRPr/>
              </a:pPr>
              <a:t>‹#›</a:t>
            </a:fld>
            <a:endParaRPr lang="de-CH" altLang="en-US" sz="1400">
              <a:solidFill>
                <a:srgbClr val="A6A6A6"/>
              </a:solidFill>
              <a:latin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9E302-F40C-B24A-89AB-E6F04FF86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Design of Digital Circuits 2016</a:t>
            </a:r>
          </a:p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Srdjan Capkun</a:t>
            </a:r>
          </a:p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Frank K. Gürkaynak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5DE8407E-79AE-4745-BFED-4E30C32F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6581775"/>
            <a:ext cx="7772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i="1">
                <a:solidFill>
                  <a:srgbClr val="404040"/>
                </a:solidFill>
                <a:latin typeface="Calibri" charset="0"/>
              </a:rPr>
              <a:t>Adapted from Digital Design and Computer Architecture, David Money Harris &amp; Sarah L. Harris ©2007 Elsevier</a:t>
            </a:r>
            <a:endParaRPr lang="de-CH" altLang="en-US" sz="1200" i="1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5031697-3D7F-C34C-859D-9FEDECA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19663"/>
            <a:ext cx="655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rgbClr val="A81E5B"/>
                </a:solidFill>
                <a:latin typeface="Consolas" panose="020B0609020204030204" pitchFamily="49" charset="0"/>
                <a:cs typeface="ＭＳ Ｐゴシック" panose="020B0600070205080204" pitchFamily="34" charset="-128"/>
              </a:rPr>
              <a:t>http://www.syssec.ethz.ch/education/Digitaltechnik_16</a:t>
            </a:r>
            <a:endParaRPr lang="de-CH" altLang="en-US" sz="1600">
              <a:solidFill>
                <a:srgbClr val="A81E5B"/>
              </a:solidFill>
              <a:latin typeface="Consolas" panose="020B0609020204030204" pitchFamily="49" charset="0"/>
              <a:cs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1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6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572000" y="3962400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1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36" y="1362075"/>
            <a:ext cx="7896225" cy="4972050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73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11" y="1904999"/>
            <a:ext cx="3870325" cy="4429125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57636" y="1904999"/>
            <a:ext cx="3870325" cy="4429126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83997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2238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23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B80FF9D-675B-954E-8858-0549B2CF20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4137861-BF32-7440-B65B-89B73A7F90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5AB0-C5EB-FD45-865F-16101F0B9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84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04999"/>
            <a:ext cx="3870325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64075" y="1904999"/>
            <a:ext cx="3870325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0436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3306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6875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7363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de_and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3810001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62076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3997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61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43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376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E76FD214-3C6E-2F4C-B272-1759154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FFFFFF"/>
                </a:solidFill>
                <a:latin typeface="Times New Roman" charset="0"/>
                <a:cs typeface="MS PGothic" charset="0"/>
              </a:rPr>
              <a:t>Carnegie Mellon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9AEE2A4-1D79-814C-A151-67514BED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9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48A2D801-82F5-544D-94FD-A92D5E9ED65D}" type="slidenum">
              <a:rPr lang="de-CH" altLang="en-US" sz="1400" smtClean="0">
                <a:solidFill>
                  <a:srgbClr val="A6A6A6"/>
                </a:solidFill>
                <a:latin typeface="Calibri" charset="0"/>
              </a:rPr>
              <a:pPr algn="r">
                <a:defRPr/>
              </a:pPr>
              <a:t>‹#›</a:t>
            </a:fld>
            <a:endParaRPr lang="de-CH" altLang="en-US" sz="1400">
              <a:solidFill>
                <a:srgbClr val="A6A6A6"/>
              </a:solidFill>
              <a:latin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A6D62-A56A-8348-A6F7-68645BDB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Design of Digital Circuits 2016</a:t>
            </a:r>
          </a:p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Srdjan Capkun</a:t>
            </a:r>
          </a:p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Frank K. Gürkaynak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0C0D55-33BA-3743-96E0-6588D388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6581775"/>
            <a:ext cx="7772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i="1">
                <a:solidFill>
                  <a:srgbClr val="404040"/>
                </a:solidFill>
                <a:latin typeface="Calibri" charset="0"/>
              </a:rPr>
              <a:t>Adapted from Digital Design and Computer Architecture, David Money Harris &amp; Sarah L. Harris ©2007 Elsevier</a:t>
            </a:r>
            <a:endParaRPr lang="de-CH" altLang="en-US" sz="1200" i="1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1B81AB4-737A-FD43-A81F-3719E20FC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19663"/>
            <a:ext cx="655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rgbClr val="A81E5B"/>
                </a:solidFill>
                <a:latin typeface="Consolas" panose="020B0609020204030204" pitchFamily="49" charset="0"/>
                <a:cs typeface="ＭＳ Ｐゴシック" panose="020B0600070205080204" pitchFamily="34" charset="-128"/>
              </a:rPr>
              <a:t>http://www.syssec.ethz.ch/education/Digitaltechnik_16</a:t>
            </a:r>
            <a:endParaRPr lang="de-CH" altLang="en-US" sz="1600">
              <a:solidFill>
                <a:srgbClr val="A81E5B"/>
              </a:solidFill>
              <a:latin typeface="Consolas" panose="020B0609020204030204" pitchFamily="49" charset="0"/>
              <a:cs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59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11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62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8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572000" y="3962400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9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67023AD-FBF8-5F40-A993-9EA0288CD0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DE1441A-127E-1345-B7C0-62FD85F2F2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EBC2A-D280-464F-9525-C6E4CAF0E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91792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36" y="1362075"/>
            <a:ext cx="7896225" cy="4972050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615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11" y="1904999"/>
            <a:ext cx="3870325" cy="4429125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57636" y="1904999"/>
            <a:ext cx="3870325" cy="4429126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83997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2238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926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04999"/>
            <a:ext cx="3870325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64075" y="1904999"/>
            <a:ext cx="3870325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0436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3306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6875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2015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de_and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3810001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21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62076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3997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26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145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A75AE900-458A-184A-9AC9-77AC528E3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FFFFFF"/>
                </a:solidFill>
                <a:latin typeface="Times New Roman" charset="0"/>
                <a:cs typeface="MS PGothic" charset="0"/>
              </a:rPr>
              <a:t>Carnegie Mellon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F239FD1-149A-F041-99A7-6F026D662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9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5997EF86-BD97-5D43-B991-F5F96D2FD6A5}" type="slidenum">
              <a:rPr lang="de-CH" altLang="en-US" sz="1400" smtClean="0">
                <a:solidFill>
                  <a:srgbClr val="A6A6A6"/>
                </a:solidFill>
                <a:latin typeface="Calibri" charset="0"/>
              </a:rPr>
              <a:pPr algn="r">
                <a:defRPr/>
              </a:pPr>
              <a:t>‹#›</a:t>
            </a:fld>
            <a:endParaRPr lang="de-CH" altLang="en-US" sz="1400">
              <a:solidFill>
                <a:srgbClr val="A6A6A6"/>
              </a:solidFill>
              <a:latin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9594C-2AE0-2141-9BD7-7E82D731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Design of Digital Circuits 2016</a:t>
            </a:r>
          </a:p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Srdjan Capkun</a:t>
            </a:r>
          </a:p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  <a:latin typeface="Calibri" charset="0"/>
              </a:rPr>
              <a:t>Frank K. Gürkaynak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205B5FD-BCE1-4A4B-BBAA-91048E7CD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6581775"/>
            <a:ext cx="7772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i="1">
                <a:solidFill>
                  <a:srgbClr val="404040"/>
                </a:solidFill>
                <a:latin typeface="Calibri" charset="0"/>
              </a:rPr>
              <a:t>Adapted from Digital Design and Computer Architecture, David Money Harris &amp; Sarah L. Harris ©2007 Elsevier</a:t>
            </a:r>
            <a:endParaRPr lang="de-CH" altLang="en-US" sz="1200" i="1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D78F027-53CF-4248-8132-8E486C2EE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19663"/>
            <a:ext cx="655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rgbClr val="A81E5B"/>
                </a:solidFill>
                <a:latin typeface="Consolas" panose="020B0609020204030204" pitchFamily="49" charset="0"/>
                <a:cs typeface="ＭＳ Ｐゴシック" panose="020B0600070205080204" pitchFamily="34" charset="-128"/>
              </a:rPr>
              <a:t>http://www.syssec.ethz.ch/education/Digitaltechnik_16</a:t>
            </a:r>
            <a:endParaRPr lang="de-CH" altLang="en-US" sz="1600">
              <a:solidFill>
                <a:srgbClr val="A81E5B"/>
              </a:solidFill>
              <a:latin typeface="Consolas" panose="020B0609020204030204" pitchFamily="49" charset="0"/>
              <a:cs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82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98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7C57A40-4723-4945-85A2-15AF8DC203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E79074-5017-B543-A60D-0A66925DF5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0397B-85D3-EA43-985A-D9A4931FCD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69808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924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572000" y="3962400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214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36" y="1362075"/>
            <a:ext cx="7896225" cy="4972050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1340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11" y="1904999"/>
            <a:ext cx="3870325" cy="4429125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57636" y="1904999"/>
            <a:ext cx="3870325" cy="4429126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83997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2238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2214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04999"/>
            <a:ext cx="3870325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64075" y="1904999"/>
            <a:ext cx="3870325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0436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3306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6875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31365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de_and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3810001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0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62076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3997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669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4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328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2EF669F-1B3E-C346-954C-2F48EC5D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E0514D29-C785-944E-89DE-14D155C42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018FDF2-35B8-3C43-8F24-3E39B8091E4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0C8822-F4DC-A043-BC9F-C6A73FE21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F2BD63-B61B-234C-BC7B-5210EB21F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C4F3CC-E78D-904F-AD77-8F5F5E091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699D5F9-2F45-3F47-97E1-145B9CB7C1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8044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F214FB8F-96A2-704E-B854-D12434D0F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D0593138-01AF-8F42-ACB2-83503844F3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BB1A8-E564-6644-AD69-2243A49B6E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80983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B77DF46-9D17-F848-A257-582E217BCC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4F1775D-8D7E-6145-8466-E5EE76CABE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8AA42-83B4-494C-BB64-7A045E80B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31472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4D30B00-CE9B-CE42-A9D4-05848B6719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7E9BCF1-4545-264A-9D98-B74F4FC90D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2AE96-4FF4-9A42-A277-3CACAC93E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05668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9A754F4-72D6-DC44-8D04-C72D3EB8F0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ADB841E-FF70-194C-B0F5-86BF55FA16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9668C-813E-A343-9B85-1E89C524E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11525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4EA292C3-839B-FB4E-B92D-5E891F40F1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CCAF9F7-B834-AD4F-A666-EBDB9CA620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77390-8127-254F-A6C7-349AF6250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92164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EAB0FF4-38AF-0748-AF86-D9D3EBD9C5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5457FA1-7FB8-9C43-A052-2D86A4F51E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C56C-D963-7E4C-B549-EEFC3BFB2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54945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3A208B9-A3A0-3843-BC5F-43F185BA52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B96CD21-0DEE-6843-9F95-D49A6DBFFA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B651E-58C4-F64C-BC9E-D056F880AA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97426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93B2559-27B6-7243-8548-61D78FE5E2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40A129D-2F86-3F40-BC07-CA910A4A37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10C3D-F98A-874A-93CF-F87629B68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65485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0F22C05-4A1A-524C-A1BD-63E7DF37B5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B3E6914-76D4-AF4D-A5A4-B137A486F6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0070A-BA95-4B47-8583-275EF5139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1800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AB4A4B5-F010-B141-AD08-A1F29BA1D2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3C8D627-0018-A242-920C-75AB060962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6E7B9-65C2-5A48-B5D0-73CC011224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19037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7FAFF99-512A-6A4B-AEBE-0D73E8686B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26D0F90-0A42-624B-AC12-6126C9287A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9159C-6591-B44F-A4DC-52582F8F7F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6304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73C67E8F-C366-1F46-8CFD-7EEF51185B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C51AE68-1471-6449-8CDA-7B006BC89E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806A6-B550-9A47-AEE8-BA7A02EE3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77573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F8F1AAD-F720-5C42-B499-AF644A787A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FE00BAF-3498-9D47-B54C-A890223386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DC762-2E0D-3F4B-A2ED-E398EBC967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35172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0EF609CF-314D-404D-8110-1D5C628A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DF992E6-DC3F-9B49-A152-2E57B8D42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5D299714-36E9-D244-807F-35240DB559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DCD3E4-C487-3D4E-9DBD-EF98E7467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87DC8F-C20E-E440-91A9-42737E181F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5B89C70-3CCA-9F44-AF81-7003AC46A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D1B0019-E939-4C4F-ABA7-CF5BD080A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45767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E7E5ECC-04ED-E344-A5B8-78F821C5D3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EBA6B82-D3B5-4C40-A339-A3CBF138C0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51EE8-0F06-3845-ABE3-C5FD49780B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60914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13B7F6A-2B3C-6842-BA19-DF81E9A1BB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81D9271-4BBD-A247-BFF0-14B9EAAB7A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03854-70B0-F34C-89B2-7609DF47B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50330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D860B0E-584D-6247-AAE6-A9EA95000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5190404-7413-544C-9793-47FA675057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C387B-5338-3B4A-B252-BAD7A9702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7870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74279C39-5D8E-8E43-94B0-0FDF7AE164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8DFD678C-7B1F-F840-8681-8149D6BBEC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E8AE-488E-8245-B281-0C04DDF88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451908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DA4C3D6-291F-4D4B-9785-B02010480C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E3634120-6C7C-174A-8D95-A09E6C705A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9A7CB-BBFA-0F41-803C-D5DC80AA6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0722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28228E33-A619-6C4E-AD97-8A6A8627D9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0FD62096-BF23-FF4B-91CD-6FEB55EFEB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CD38-B15A-3A42-BA6C-EAFB40B021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48487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E3BA3D9-76F5-8146-95A6-DDDA718E83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5D9B099-1935-F648-9C4F-097D832FB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9872E-E3EA-D54F-93D7-A7EAFE550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81075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8801FF2-EB1E-B442-AE25-A7E8E9D686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0F8DCFC-D6CF-F148-9594-E07DAB2282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A3BD-0693-914F-86F1-EB92128C9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5353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1A4017A0-4960-9541-9DA0-C14735247F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0C781AF-2B32-4446-92CE-58D0A6C660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49588-2B7C-7946-98C4-B78D7D569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58789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0E177E7-712F-2047-991D-92CD2DA997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698B1C0-0A72-2242-B0D9-1FA6D60C64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89A48-D8FB-BE43-8A4B-8C4470649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44863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142D5E0-769F-184F-A913-15C48EC095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BA1015F-5334-8A47-B633-9D0A6ACBCB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D191-E964-384D-8242-2B59C82F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31346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C55DE68-419F-A344-AC41-17E4FAFF9A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6A786C3-AD32-C84C-BCD9-4CD7F3A5FE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A578-D751-8E42-815D-5903565F74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7242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5303EBD-A369-8042-9734-0C8704EF00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A4FBD4B-6173-1740-A072-4C0F03E386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27556-67BB-6B4F-AEDD-5B50C8C8D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6072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0F4FF66-873F-7141-B7A0-A7D5AE1E5E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B858122-0A4B-5D4F-97BF-B5CA9F009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9831-AB42-3A4F-BB2A-2C0A80ADF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67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8D0CC744-C3CA-134A-AC31-F146F8841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2B450388-FD7A-CF4C-AAEE-83D9BE800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48A4AB64-E5D1-BD49-A1E4-9391647C2A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4E011C1A-601C-E042-90E5-1D18A515BF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D74C02E2-FAC4-F244-806A-F08AA4EC82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DB8BDCA8-60BB-6546-9720-A09D946ED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6F6F0637-A90B-8442-8D4B-9F21D9BCB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9" r:id="rId1"/>
    <p:sldLayoutId id="2147485055" r:id="rId2"/>
    <p:sldLayoutId id="2147485056" r:id="rId3"/>
    <p:sldLayoutId id="2147485057" r:id="rId4"/>
    <p:sldLayoutId id="2147485058" r:id="rId5"/>
    <p:sldLayoutId id="2147485059" r:id="rId6"/>
    <p:sldLayoutId id="2147485060" r:id="rId7"/>
    <p:sldLayoutId id="2147485061" r:id="rId8"/>
    <p:sldLayoutId id="2147485062" r:id="rId9"/>
    <p:sldLayoutId id="2147485063" r:id="rId10"/>
    <p:sldLayoutId id="2147485064" r:id="rId11"/>
    <p:sldLayoutId id="214748506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B9ACB0B-671A-5E44-A3C2-C77DBA30E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CBB1EB7-86F8-254F-AF8E-63924D8E1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66916" name="Text Box 5">
            <a:extLst>
              <a:ext uri="{FF2B5EF4-FFF2-40B4-BE49-F238E27FC236}">
                <a16:creationId xmlns:a16="http://schemas.microsoft.com/office/drawing/2014/main" id="{32071719-C193-8047-B721-4C5F8EB8A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FFFFFF"/>
                </a:solidFill>
                <a:latin typeface="Times New Roman" charset="0"/>
                <a:cs typeface="MS PGothic" charset="0"/>
              </a:rPr>
              <a:t>Carnegie Mellon</a:t>
            </a:r>
          </a:p>
        </p:txBody>
      </p:sp>
      <p:sp>
        <p:nvSpPr>
          <p:cNvPr id="166917" name="TextBox 1">
            <a:extLst>
              <a:ext uri="{FF2B5EF4-FFF2-40B4-BE49-F238E27FC236}">
                <a16:creationId xmlns:a16="http://schemas.microsoft.com/office/drawing/2014/main" id="{298596DF-C754-4847-AC1A-E2AB5F1E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9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DE3DE46D-1D46-414F-A94D-26A8A87E20A6}" type="slidenum">
              <a:rPr lang="de-CH" altLang="en-US" sz="1400" smtClean="0">
                <a:solidFill>
                  <a:srgbClr val="A6A6A6"/>
                </a:solidFill>
                <a:latin typeface="Calibri" charset="0"/>
              </a:rPr>
              <a:pPr algn="r">
                <a:defRPr/>
              </a:pPr>
              <a:t>‹#›</a:t>
            </a:fld>
            <a:endParaRPr lang="de-CH" altLang="en-US" sz="1400">
              <a:solidFill>
                <a:srgbClr val="A6A6A6"/>
              </a:solidFill>
              <a:latin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0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  <p:sldLayoutId id="2147485076" r:id="rId12"/>
  </p:sldLayoutIdLst>
  <p:hf sldNum="0" hdr="0" ftr="0" dt="0"/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A81E5B"/>
        </a:buClr>
        <a:buSzPct val="60000"/>
        <a:buFont typeface="Wingdings 2" pitchFamily="2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>
          <a:srgbClr val="A81E5B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4F1DB9-F7D8-724A-8A15-701D3244A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04D497F-823B-6F47-8361-92E3EDA7D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67940" name="Text Box 5">
            <a:extLst>
              <a:ext uri="{FF2B5EF4-FFF2-40B4-BE49-F238E27FC236}">
                <a16:creationId xmlns:a16="http://schemas.microsoft.com/office/drawing/2014/main" id="{B5DE593E-41FE-E94F-9C20-BAAE0F87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FFFFFF"/>
                </a:solidFill>
                <a:latin typeface="Times New Roman" charset="0"/>
                <a:cs typeface="MS PGothic" charset="0"/>
              </a:rPr>
              <a:t>Carnegie Mellon</a:t>
            </a:r>
          </a:p>
        </p:txBody>
      </p:sp>
      <p:sp>
        <p:nvSpPr>
          <p:cNvPr id="167941" name="TextBox 1">
            <a:extLst>
              <a:ext uri="{FF2B5EF4-FFF2-40B4-BE49-F238E27FC236}">
                <a16:creationId xmlns:a16="http://schemas.microsoft.com/office/drawing/2014/main" id="{6AE99C17-FE76-3844-9B6C-E66D22D2E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9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92CB79D7-633B-B845-9019-13FFC2504A16}" type="slidenum">
              <a:rPr lang="de-CH" altLang="en-US" sz="1400" smtClean="0">
                <a:solidFill>
                  <a:srgbClr val="A6A6A6"/>
                </a:solidFill>
                <a:latin typeface="Calibri" charset="0"/>
              </a:rPr>
              <a:pPr algn="r">
                <a:defRPr/>
              </a:pPr>
              <a:t>‹#›</a:t>
            </a:fld>
            <a:endParaRPr lang="de-CH" altLang="en-US" sz="1400">
              <a:solidFill>
                <a:srgbClr val="A6A6A6"/>
              </a:solidFill>
              <a:latin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1" r:id="rId1"/>
    <p:sldLayoutId id="2147485077" r:id="rId2"/>
    <p:sldLayoutId id="2147485078" r:id="rId3"/>
    <p:sldLayoutId id="2147485079" r:id="rId4"/>
    <p:sldLayoutId id="2147485080" r:id="rId5"/>
    <p:sldLayoutId id="2147485081" r:id="rId6"/>
    <p:sldLayoutId id="2147485082" r:id="rId7"/>
    <p:sldLayoutId id="2147485083" r:id="rId8"/>
    <p:sldLayoutId id="2147485084" r:id="rId9"/>
    <p:sldLayoutId id="2147485085" r:id="rId10"/>
    <p:sldLayoutId id="2147485086" r:id="rId11"/>
    <p:sldLayoutId id="2147485087" r:id="rId12"/>
  </p:sldLayoutIdLst>
  <p:hf sldNum="0" hdr="0" ftr="0" dt="0"/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A81E5B"/>
        </a:buClr>
        <a:buSzPct val="60000"/>
        <a:buFont typeface="Wingdings 2" pitchFamily="2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>
          <a:srgbClr val="A81E5B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EAE875A-1FBD-5E41-8F2C-0E93528B4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54790E-7215-CE4E-857E-35AE124BF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68964" name="Text Box 5">
            <a:extLst>
              <a:ext uri="{FF2B5EF4-FFF2-40B4-BE49-F238E27FC236}">
                <a16:creationId xmlns:a16="http://schemas.microsoft.com/office/drawing/2014/main" id="{CCFF2B45-03BA-8440-9D38-0CF3842E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FFFFFF"/>
                </a:solidFill>
                <a:latin typeface="Times New Roman" charset="0"/>
                <a:cs typeface="MS PGothic" charset="0"/>
              </a:rPr>
              <a:t>Carnegie Mellon</a:t>
            </a:r>
          </a:p>
        </p:txBody>
      </p:sp>
      <p:sp>
        <p:nvSpPr>
          <p:cNvPr id="168965" name="TextBox 1">
            <a:extLst>
              <a:ext uri="{FF2B5EF4-FFF2-40B4-BE49-F238E27FC236}">
                <a16:creationId xmlns:a16="http://schemas.microsoft.com/office/drawing/2014/main" id="{86DBB6E0-289C-0C43-B53C-41137D50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9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483F329C-21DA-424B-B86F-FB82AD9DFDFE}" type="slidenum">
              <a:rPr lang="de-CH" altLang="en-US" sz="1400" smtClean="0">
                <a:solidFill>
                  <a:srgbClr val="A6A6A6"/>
                </a:solidFill>
                <a:latin typeface="Calibri" charset="0"/>
              </a:rPr>
              <a:pPr algn="r">
                <a:defRPr/>
              </a:pPr>
              <a:t>‹#›</a:t>
            </a:fld>
            <a:endParaRPr lang="de-CH" altLang="en-US" sz="1400">
              <a:solidFill>
                <a:srgbClr val="A6A6A6"/>
              </a:solidFill>
              <a:latin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2" r:id="rId1"/>
    <p:sldLayoutId id="2147485088" r:id="rId2"/>
    <p:sldLayoutId id="2147485089" r:id="rId3"/>
    <p:sldLayoutId id="2147485090" r:id="rId4"/>
    <p:sldLayoutId id="2147485091" r:id="rId5"/>
    <p:sldLayoutId id="2147485092" r:id="rId6"/>
    <p:sldLayoutId id="2147485093" r:id="rId7"/>
    <p:sldLayoutId id="2147485094" r:id="rId8"/>
    <p:sldLayoutId id="2147485095" r:id="rId9"/>
    <p:sldLayoutId id="2147485096" r:id="rId10"/>
    <p:sldLayoutId id="2147485097" r:id="rId11"/>
    <p:sldLayoutId id="2147485098" r:id="rId12"/>
  </p:sldLayoutIdLst>
  <p:hf sldNum="0" hdr="0" ftr="0" dt="0"/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A81E5B"/>
        </a:buClr>
        <a:buSzPct val="60000"/>
        <a:buFont typeface="Wingdings 2" pitchFamily="2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>
          <a:srgbClr val="A81E5B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2551C97B-A075-824A-A1EB-C86C2A091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951D4360-5196-8D47-AF01-D74DDAB62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31318EF5-EE6F-AA49-93D4-51D624D95F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1A7905B3-DB59-0F4F-9A20-875E10614F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9FA8AA-8F49-8A46-9EBD-D0EFDA0309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486" name="Line 1032">
            <a:extLst>
              <a:ext uri="{FF2B5EF4-FFF2-40B4-BE49-F238E27FC236}">
                <a16:creationId xmlns:a16="http://schemas.microsoft.com/office/drawing/2014/main" id="{B38E2B81-4589-F548-A961-837DF99E0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1033">
            <a:extLst>
              <a:ext uri="{FF2B5EF4-FFF2-40B4-BE49-F238E27FC236}">
                <a16:creationId xmlns:a16="http://schemas.microsoft.com/office/drawing/2014/main" id="{D8F5330A-45E4-E445-B37D-EAD81B0390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9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4" r:id="rId1"/>
    <p:sldLayoutId id="2147485105" r:id="rId2"/>
    <p:sldLayoutId id="2147485106" r:id="rId3"/>
    <p:sldLayoutId id="2147485107" r:id="rId4"/>
    <p:sldLayoutId id="2147485108" r:id="rId5"/>
    <p:sldLayoutId id="2147485109" r:id="rId6"/>
    <p:sldLayoutId id="2147485110" r:id="rId7"/>
    <p:sldLayoutId id="2147485111" r:id="rId8"/>
    <p:sldLayoutId id="2147485112" r:id="rId9"/>
    <p:sldLayoutId id="2147485113" r:id="rId10"/>
    <p:sldLayoutId id="2147485114" r:id="rId11"/>
    <p:sldLayoutId id="214748511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F3693B97-BDB7-3C48-87B8-E3C3F1EB9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8523DC05-F946-0447-A4B7-0AB3F73D4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28149A3-AC2E-534B-B636-02F7D6E5BD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D42194F-791A-4448-8CB9-4953BD686E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39B774-EECE-3140-B6CF-3C8B7F3836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E0D4353A-8C61-8543-9721-7D8BE84A4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AD0C4FB5-8C87-3E45-8457-C182F0601E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7" r:id="rId1"/>
    <p:sldLayoutId id="2147485118" r:id="rId2"/>
    <p:sldLayoutId id="2147485119" r:id="rId3"/>
    <p:sldLayoutId id="2147485120" r:id="rId4"/>
    <p:sldLayoutId id="2147485121" r:id="rId5"/>
    <p:sldLayoutId id="2147485122" r:id="rId6"/>
    <p:sldLayoutId id="2147485123" r:id="rId7"/>
    <p:sldLayoutId id="2147485124" r:id="rId8"/>
    <p:sldLayoutId id="2147485125" r:id="rId9"/>
    <p:sldLayoutId id="2147485126" r:id="rId10"/>
    <p:sldLayoutId id="2147485127" r:id="rId11"/>
    <p:sldLayoutId id="2147485128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4.vml"/><Relationship Id="rId6" Type="http://schemas.openxmlformats.org/officeDocument/2006/relationships/tags" Target="../tags/tag33.xml"/><Relationship Id="rId11" Type="http://schemas.openxmlformats.org/officeDocument/2006/relationships/image" Target="../media/image4.emf"/><Relationship Id="rId5" Type="http://schemas.openxmlformats.org/officeDocument/2006/relationships/tags" Target="../tags/tag32.xml"/><Relationship Id="rId10" Type="http://schemas.openxmlformats.org/officeDocument/2006/relationships/oleObject" Target="../embeddings/oleObject4.bin"/><Relationship Id="rId4" Type="http://schemas.openxmlformats.org/officeDocument/2006/relationships/tags" Target="../tags/tag31.xml"/><Relationship Id="rId9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5.emf"/><Relationship Id="rId2" Type="http://schemas.openxmlformats.org/officeDocument/2006/relationships/tags" Target="../tags/tag35.xml"/><Relationship Id="rId1" Type="http://schemas.openxmlformats.org/officeDocument/2006/relationships/vmlDrawing" Target="../drawings/vmlDrawing5.vml"/><Relationship Id="rId6" Type="http://schemas.openxmlformats.org/officeDocument/2006/relationships/tags" Target="../tags/tag39.xml"/><Relationship Id="rId11" Type="http://schemas.openxmlformats.org/officeDocument/2006/relationships/oleObject" Target="../embeddings/oleObject5.bin"/><Relationship Id="rId5" Type="http://schemas.openxmlformats.org/officeDocument/2006/relationships/tags" Target="../tags/tag38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vmlDrawing" Target="../drawings/vmlDrawing6.vml"/><Relationship Id="rId6" Type="http://schemas.openxmlformats.org/officeDocument/2006/relationships/tags" Target="../tags/tag46.xml"/><Relationship Id="rId11" Type="http://schemas.openxmlformats.org/officeDocument/2006/relationships/image" Target="../media/image6.emf"/><Relationship Id="rId5" Type="http://schemas.openxmlformats.org/officeDocument/2006/relationships/tags" Target="../tags/tag45.xml"/><Relationship Id="rId10" Type="http://schemas.openxmlformats.org/officeDocument/2006/relationships/oleObject" Target="../embeddings/oleObject6.bin"/><Relationship Id="rId4" Type="http://schemas.openxmlformats.org/officeDocument/2006/relationships/tags" Target="../tags/tag44.xml"/><Relationship Id="rId9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7.emf"/><Relationship Id="rId2" Type="http://schemas.openxmlformats.org/officeDocument/2006/relationships/tags" Target="../tags/tag48.xml"/><Relationship Id="rId1" Type="http://schemas.openxmlformats.org/officeDocument/2006/relationships/vmlDrawing" Target="../drawings/vmlDrawing7.vml"/><Relationship Id="rId6" Type="http://schemas.openxmlformats.org/officeDocument/2006/relationships/tags" Target="../tags/tag52.xml"/><Relationship Id="rId11" Type="http://schemas.openxmlformats.org/officeDocument/2006/relationships/oleObject" Target="../embeddings/oleObject7.bin"/><Relationship Id="rId5" Type="http://schemas.openxmlformats.org/officeDocument/2006/relationships/tags" Target="../tags/tag51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30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9.xml"/><Relationship Id="rId4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9.xml"/><Relationship Id="rId4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1.emf"/><Relationship Id="rId5" Type="http://schemas.openxmlformats.org/officeDocument/2006/relationships/tags" Target="../tags/tag4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2.emf"/><Relationship Id="rId4" Type="http://schemas.openxmlformats.org/officeDocument/2006/relationships/tags" Target="../tags/tag14.xml"/><Relationship Id="rId9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vmlDrawing" Target="../drawings/vmlDrawing3.vml"/><Relationship Id="rId6" Type="http://schemas.openxmlformats.org/officeDocument/2006/relationships/tags" Target="../tags/tag27.xml"/><Relationship Id="rId11" Type="http://schemas.openxmlformats.org/officeDocument/2006/relationships/image" Target="../media/image3.emf"/><Relationship Id="rId5" Type="http://schemas.openxmlformats.org/officeDocument/2006/relationships/tags" Target="../tags/tag2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25.xml"/><Relationship Id="rId9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C3A90AB3-A07F-C945-A7FC-A690901501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428038" cy="1720850"/>
          </a:xfrm>
        </p:spPr>
        <p:txBody>
          <a:bodyPr/>
          <a:lstStyle/>
          <a:p>
            <a:pPr algn="ctr" eaLnBrk="1" hangingPunct="1"/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4500" b="1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>
                <a:ea typeface="ＭＳ Ｐゴシック" panose="020B0600070205080204" pitchFamily="34" charset="-128"/>
              </a:rPr>
            </a:br>
            <a:br>
              <a:rPr lang="en-US" altLang="en-US" sz="1000" b="1">
                <a:ea typeface="ＭＳ Ｐゴシック" panose="020B0600070205080204" pitchFamily="34" charset="-128"/>
              </a:rPr>
            </a:br>
            <a:r>
              <a:rPr lang="en-US" altLang="en-US" sz="450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14: Pipelining Issues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60EE34B0-782D-FC48-AA20-1A0224B5E57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>
                <a:solidFill>
                  <a:srgbClr val="003399"/>
                </a:solidFill>
                <a:ea typeface="ＭＳ Ｐゴシック" panose="020B0600070205080204" pitchFamily="34" charset="-128"/>
              </a:rPr>
              <a:t>Prof. Onur Mutlu</a:t>
            </a:r>
          </a:p>
          <a:p>
            <a:pPr eaLnBrk="1" hangingPunct="1"/>
            <a:endParaRPr lang="en-US" altLang="en-US" sz="280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 April 2020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>
            <a:extLst>
              <a:ext uri="{FF2B5EF4-FFF2-40B4-BE49-F238E27FC236}">
                <a16:creationId xmlns:a16="http://schemas.microsoft.com/office/drawing/2014/main" id="{8424C120-22B7-E248-8C29-66CD8965E43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Control Dependence</a:t>
            </a: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id="{1872453C-7207-AC4B-86A6-DEAA77E7B56B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</p:nvPr>
        </p:nvGraphicFramePr>
        <p:xfrm>
          <a:off x="-19050" y="1311275"/>
          <a:ext cx="82486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VISIO" r:id="rId10" imgW="33807400" imgH="14605000" progId="Visio.Drawing.6">
                  <p:embed/>
                </p:oleObj>
              </mc:Choice>
              <mc:Fallback>
                <p:oleObj name="VISIO" r:id="rId10" imgW="33807400" imgH="14605000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1311275"/>
                        <a:ext cx="82486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2">
            <a:extLst>
              <a:ext uri="{FF2B5EF4-FFF2-40B4-BE49-F238E27FC236}">
                <a16:creationId xmlns:a16="http://schemas.microsoft.com/office/drawing/2014/main" id="{FF1BCC0E-B675-2247-97E7-8697F0BB12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13CBF99C-86F2-7249-80D2-24A4B49D564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BBC1638-1BA9-484D-AE59-85C368BCFDC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D5F6A611-9A4C-2D42-8616-D85804836DC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>
            <a:extLst>
              <a:ext uri="{FF2B5EF4-FFF2-40B4-BE49-F238E27FC236}">
                <a16:creationId xmlns:a16="http://schemas.microsoft.com/office/drawing/2014/main" id="{36A7F0E1-9F0C-B043-8304-93718409ED2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7188" y="434975"/>
            <a:ext cx="8634412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Early Branch Resolution</a:t>
            </a:r>
          </a:p>
        </p:txBody>
      </p:sp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51D6DF0C-DE48-1546-89F3-FFBA370823B8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</p:nvPr>
        </p:nvGraphicFramePr>
        <p:xfrm>
          <a:off x="422275" y="1295400"/>
          <a:ext cx="8416925" cy="502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VISIO" r:id="rId11" imgW="41795700" imgH="24968200" progId="Visio.Drawing.6">
                  <p:embed/>
                </p:oleObj>
              </mc:Choice>
              <mc:Fallback>
                <p:oleObj name="VISIO" r:id="rId11" imgW="41795700" imgH="24968200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295400"/>
                        <a:ext cx="8416925" cy="502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2">
            <a:extLst>
              <a:ext uri="{FF2B5EF4-FFF2-40B4-BE49-F238E27FC236}">
                <a16:creationId xmlns:a16="http://schemas.microsoft.com/office/drawing/2014/main" id="{B064FF16-2B7A-8F48-A8F2-83F683D7D07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07F8398A-0D00-6643-858F-8B75D3BAD98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B6782D4E-2125-BE4F-B332-398F933480D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32616F2-4BA3-C640-B616-E7FAD6F21C29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3" name="Text Box 9">
            <a:extLst>
              <a:ext uri="{FF2B5EF4-FFF2-40B4-BE49-F238E27FC236}">
                <a16:creationId xmlns:a16="http://schemas.microsoft.com/office/drawing/2014/main" id="{1A125DDA-B5EC-5A40-8FCB-D920B4DB14E6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1000" y="6324600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A81E5B"/>
                </a:solidFill>
              </a:rPr>
              <a:t>Introduces another data dependency in Decode stage.. 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B4A783A0-0B96-DB49-B824-F853F2636CB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7188" y="434975"/>
            <a:ext cx="8329612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Early Branch Resolution</a:t>
            </a:r>
          </a:p>
        </p:txBody>
      </p:sp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02188CB6-4665-F045-B815-BCB94A7E4A1B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</p:nvPr>
        </p:nvGraphicFramePr>
        <p:xfrm>
          <a:off x="-19050" y="1311275"/>
          <a:ext cx="82486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VISIO" r:id="rId10" imgW="33807400" imgH="14605000" progId="Visio.Drawing.6">
                  <p:embed/>
                </p:oleObj>
              </mc:Choice>
              <mc:Fallback>
                <p:oleObj name="VISIO" r:id="rId10" imgW="33807400" imgH="14605000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1311275"/>
                        <a:ext cx="82486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2">
            <a:extLst>
              <a:ext uri="{FF2B5EF4-FFF2-40B4-BE49-F238E27FC236}">
                <a16:creationId xmlns:a16="http://schemas.microsoft.com/office/drawing/2014/main" id="{D8DD936B-8BE6-864E-8911-8233C1A91DE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84F1208-C3DA-184D-BAA7-BCBB877155B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1E0835F-742B-C34D-A72F-38B2728ED70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6BDA2C39-2DAF-A549-AF60-9EEA4158940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CBB2253-B65C-C940-BE7E-B210C26B7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Early Branch Resolution: Good Idea?</a:t>
            </a:r>
          </a:p>
        </p:txBody>
      </p:sp>
      <p:sp>
        <p:nvSpPr>
          <p:cNvPr id="180226" name="Content Placeholder 2">
            <a:extLst>
              <a:ext uri="{FF2B5EF4-FFF2-40B4-BE49-F238E27FC236}">
                <a16:creationId xmlns:a16="http://schemas.microsoft.com/office/drawing/2014/main" id="{8472834C-C01F-344A-A76B-05821E5A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pPr eaLnBrk="1" hangingPunct="1">
              <a:buFont typeface="Wingdings 2" charset="0"/>
              <a:buChar char="¢"/>
              <a:defRPr/>
            </a:pPr>
            <a:r>
              <a:rPr lang="en-US" dirty="0">
                <a:latin typeface="Calibri" charset="0"/>
              </a:rPr>
              <a:t>Advantages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200" dirty="0">
                <a:latin typeface="Calibri" charset="0"/>
              </a:rPr>
              <a:t>Reduced branch </a:t>
            </a:r>
            <a:r>
              <a:rPr lang="en-US" sz="2200" dirty="0" err="1">
                <a:latin typeface="Calibri" charset="0"/>
              </a:rPr>
              <a:t>misprediction</a:t>
            </a:r>
            <a:r>
              <a:rPr lang="en-US" sz="2200" dirty="0">
                <a:latin typeface="Calibri" charset="0"/>
              </a:rPr>
              <a:t> penalty </a:t>
            </a:r>
          </a:p>
          <a:p>
            <a:pPr marL="914400" lvl="2" indent="0" eaLnBrk="1" hangingPunct="1">
              <a:buFont typeface="Wingdings" charset="0"/>
              <a:buNone/>
              <a:defRPr/>
            </a:pPr>
            <a:r>
              <a:rPr lang="en-US" sz="2200" dirty="0">
                <a:latin typeface="Calibri" charset="0"/>
                <a:sym typeface="Wingdings"/>
              </a:rPr>
              <a:t> Reduced CPI (cycles per instruction)</a:t>
            </a:r>
            <a:endParaRPr lang="en-US" sz="2200" dirty="0">
              <a:latin typeface="Calibri" charset="0"/>
            </a:endParaRPr>
          </a:p>
          <a:p>
            <a:pPr marL="0" indent="0" eaLnBrk="1" hangingPunct="1">
              <a:buFont typeface="Wingdings 2" charset="0"/>
              <a:buNone/>
              <a:defRPr/>
            </a:pPr>
            <a:endParaRPr lang="en-US" dirty="0">
              <a:latin typeface="Calibri" charset="0"/>
            </a:endParaRPr>
          </a:p>
          <a:p>
            <a:pPr eaLnBrk="1" hangingPunct="1">
              <a:buFont typeface="Wingdings 2" charset="0"/>
              <a:buChar char="¢"/>
              <a:defRPr/>
            </a:pPr>
            <a:r>
              <a:rPr lang="en-US" dirty="0">
                <a:latin typeface="Calibri" charset="0"/>
              </a:rPr>
              <a:t>Disadvantages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200" dirty="0">
                <a:latin typeface="Calibri" charset="0"/>
              </a:rPr>
              <a:t>Potential increase in clock cycle time?</a:t>
            </a:r>
          </a:p>
          <a:p>
            <a:pPr marL="914400" lvl="2" indent="0" eaLnBrk="1" hangingPunct="1">
              <a:buFont typeface="Wingdings" charset="0"/>
              <a:buNone/>
              <a:defRPr/>
            </a:pPr>
            <a:r>
              <a:rPr lang="en-US" sz="2200" dirty="0">
                <a:latin typeface="Calibri" charset="0"/>
                <a:sym typeface="Wingdings"/>
              </a:rPr>
              <a:t> Higher </a:t>
            </a:r>
            <a:r>
              <a:rPr lang="en-US" sz="2200" dirty="0" err="1">
                <a:latin typeface="Calibri" charset="0"/>
                <a:sym typeface="Wingdings"/>
              </a:rPr>
              <a:t>Tclock</a:t>
            </a:r>
            <a:r>
              <a:rPr lang="en-US" sz="2200" dirty="0">
                <a:latin typeface="Calibri" charset="0"/>
                <a:sym typeface="Wingdings"/>
              </a:rPr>
              <a:t>?</a:t>
            </a:r>
            <a:endParaRPr lang="en-US" sz="2200" dirty="0">
              <a:latin typeface="Calibri" charset="0"/>
            </a:endParaRP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200" dirty="0">
                <a:latin typeface="Calibri" charset="0"/>
              </a:rPr>
              <a:t>Additional hardware cost</a:t>
            </a:r>
          </a:p>
          <a:p>
            <a:pPr marL="914400" lvl="2" indent="0" eaLnBrk="1" hangingPunct="1">
              <a:buFont typeface="Wingdings" charset="0"/>
              <a:buNone/>
              <a:defRPr/>
            </a:pPr>
            <a:r>
              <a:rPr lang="en-US" sz="2200" dirty="0">
                <a:latin typeface="Calibri" charset="0"/>
                <a:sym typeface="Wingdings"/>
              </a:rPr>
              <a:t> Specialized and likely not used by other instructions</a:t>
            </a:r>
            <a:endParaRPr lang="en-US" sz="22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>
            <a:extLst>
              <a:ext uri="{FF2B5EF4-FFF2-40B4-BE49-F238E27FC236}">
                <a16:creationId xmlns:a16="http://schemas.microsoft.com/office/drawing/2014/main" id="{046E044A-5174-2D49-8077-702BA03289F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7188" y="434975"/>
            <a:ext cx="8786812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 Forwarding for Early Branch Resolution</a:t>
            </a: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2C8E0FF7-D025-EA43-B58F-50F598E37411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</p:nvPr>
        </p:nvGraphicFramePr>
        <p:xfrm>
          <a:off x="415925" y="1295400"/>
          <a:ext cx="8423275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VISIO" r:id="rId11" imgW="41833800" imgH="24955500" progId="Visio.Drawing.6">
                  <p:embed/>
                </p:oleObj>
              </mc:Choice>
              <mc:Fallback>
                <p:oleObj name="VISIO" r:id="rId11" imgW="41833800" imgH="24955500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295400"/>
                        <a:ext cx="8423275" cy="502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2">
            <a:extLst>
              <a:ext uri="{FF2B5EF4-FFF2-40B4-BE49-F238E27FC236}">
                <a16:creationId xmlns:a16="http://schemas.microsoft.com/office/drawing/2014/main" id="{2470EEE7-4EEE-0B4F-8F47-A20A27D7AE4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9443116D-85F5-8147-AF13-B241E821E3D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68F5A285-9B5E-674E-88C5-3C9F563EA40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18A9F079-3167-5E45-B611-E10D124BFBD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Text Box 9">
            <a:extLst>
              <a:ext uri="{FF2B5EF4-FFF2-40B4-BE49-F238E27FC236}">
                <a16:creationId xmlns:a16="http://schemas.microsoft.com/office/drawing/2014/main" id="{E3177429-9133-1842-A29D-A6CD10E0A008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1000" y="6324600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A81E5B"/>
                </a:solidFill>
              </a:rPr>
              <a:t>Data forwarding for early branch resolution.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45A3CDA4-5C64-1A43-AEF1-390CD20FBD2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8405812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Control Forwarding and Stalling Hardware</a:t>
            </a:r>
          </a:p>
        </p:txBody>
      </p:sp>
      <p:sp>
        <p:nvSpPr>
          <p:cNvPr id="71688" name="Rectangle 7">
            <a:extLst>
              <a:ext uri="{FF2B5EF4-FFF2-40B4-BE49-F238E27FC236}">
                <a16:creationId xmlns:a16="http://schemas.microsoft.com/office/drawing/2014/main" id="{775CB9F2-49D9-DB42-923A-7606DC8EB3AD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79425" y="1362075"/>
            <a:ext cx="7896225" cy="49720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>
                <a:solidFill>
                  <a:srgbClr val="A03232"/>
                </a:solidFill>
                <a:latin typeface="Consolas" charset="0"/>
                <a:ea typeface="ＭＳ Ｐゴシック" charset="-128"/>
              </a:rPr>
              <a:t>// Forwarding logic: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 b="1">
                <a:latin typeface="Consolas" charset="0"/>
                <a:ea typeface="ＭＳ Ｐゴシック" charset="-128"/>
              </a:rPr>
              <a:t>assign</a:t>
            </a:r>
            <a:r>
              <a:rPr lang="en-US" altLang="en-US">
                <a:latin typeface="Consolas" charset="0"/>
                <a:ea typeface="ＭＳ Ｐゴシック" charset="-128"/>
              </a:rPr>
              <a:t> ForwardAD = (rsD </a:t>
            </a:r>
            <a:r>
              <a:rPr lang="en-US" altLang="en-US" b="1">
                <a:latin typeface="Consolas" charset="0"/>
                <a:ea typeface="ＭＳ Ｐゴシック" charset="-128"/>
              </a:rPr>
              <a:t>!=</a:t>
            </a:r>
            <a:r>
              <a:rPr lang="en-US" altLang="en-US">
                <a:latin typeface="Consolas" charset="0"/>
                <a:ea typeface="ＭＳ Ｐゴシック" charset="-128"/>
              </a:rPr>
              <a:t> 0) </a:t>
            </a:r>
            <a:r>
              <a:rPr lang="en-US" altLang="en-US" b="1">
                <a:latin typeface="Consolas" charset="0"/>
                <a:ea typeface="ＭＳ Ｐゴシック" charset="-128"/>
              </a:rPr>
              <a:t>&amp;</a:t>
            </a:r>
            <a:r>
              <a:rPr lang="en-US" altLang="en-US">
                <a:latin typeface="Consolas" charset="0"/>
                <a:ea typeface="ＭＳ Ｐゴシック" charset="-128"/>
              </a:rPr>
              <a:t> (rsD </a:t>
            </a:r>
            <a:r>
              <a:rPr lang="en-US" altLang="en-US" b="1">
                <a:latin typeface="Consolas" charset="0"/>
                <a:ea typeface="ＭＳ Ｐゴシック" charset="-128"/>
              </a:rPr>
              <a:t>==</a:t>
            </a:r>
            <a:r>
              <a:rPr lang="en-US" altLang="en-US">
                <a:latin typeface="Consolas" charset="0"/>
                <a:ea typeface="ＭＳ Ｐゴシック" charset="-128"/>
              </a:rPr>
              <a:t> WriteRegM) </a:t>
            </a:r>
            <a:r>
              <a:rPr lang="en-US" altLang="en-US" b="1">
                <a:latin typeface="Consolas" charset="0"/>
                <a:ea typeface="ＭＳ Ｐゴシック" charset="-128"/>
              </a:rPr>
              <a:t>&amp;</a:t>
            </a:r>
            <a:r>
              <a:rPr lang="en-US" altLang="en-US">
                <a:latin typeface="Consolas" charset="0"/>
                <a:ea typeface="ＭＳ Ｐゴシック" charset="-128"/>
              </a:rPr>
              <a:t> RegWriteM;</a:t>
            </a:r>
            <a:br>
              <a:rPr lang="en-US" altLang="en-US">
                <a:latin typeface="Consolas" charset="0"/>
                <a:ea typeface="ＭＳ Ｐゴシック" charset="-128"/>
              </a:rPr>
            </a:br>
            <a:r>
              <a:rPr lang="en-US" altLang="en-US" b="1">
                <a:latin typeface="Consolas" charset="0"/>
                <a:ea typeface="ＭＳ Ｐゴシック" charset="-128"/>
              </a:rPr>
              <a:t>assign</a:t>
            </a:r>
            <a:r>
              <a:rPr lang="en-US" altLang="en-US">
                <a:latin typeface="Consolas" charset="0"/>
                <a:ea typeface="ＭＳ Ｐゴシック" charset="-128"/>
              </a:rPr>
              <a:t> ForwardBD = (rtD </a:t>
            </a:r>
            <a:r>
              <a:rPr lang="en-US" altLang="en-US" b="1">
                <a:latin typeface="Consolas" charset="0"/>
                <a:ea typeface="ＭＳ Ｐゴシック" charset="-128"/>
              </a:rPr>
              <a:t>!=</a:t>
            </a:r>
            <a:r>
              <a:rPr lang="en-US" altLang="en-US">
                <a:latin typeface="Consolas" charset="0"/>
                <a:ea typeface="ＭＳ Ｐゴシック" charset="-128"/>
              </a:rPr>
              <a:t> 0) </a:t>
            </a:r>
            <a:r>
              <a:rPr lang="en-US" altLang="en-US" b="1">
                <a:latin typeface="Consolas" charset="0"/>
                <a:ea typeface="ＭＳ Ｐゴシック" charset="-128"/>
              </a:rPr>
              <a:t>&amp;</a:t>
            </a:r>
            <a:r>
              <a:rPr lang="en-US" altLang="en-US">
                <a:latin typeface="Consolas" charset="0"/>
                <a:ea typeface="ＭＳ Ｐゴシック" charset="-128"/>
              </a:rPr>
              <a:t> (rtD </a:t>
            </a:r>
            <a:r>
              <a:rPr lang="en-US" altLang="en-US" b="1">
                <a:latin typeface="Consolas" charset="0"/>
                <a:ea typeface="ＭＳ Ｐゴシック" charset="-128"/>
              </a:rPr>
              <a:t>==</a:t>
            </a:r>
            <a:r>
              <a:rPr lang="en-US" altLang="en-US">
                <a:latin typeface="Consolas" charset="0"/>
                <a:ea typeface="ＭＳ Ｐゴシック" charset="-128"/>
              </a:rPr>
              <a:t> WriteRegM) </a:t>
            </a:r>
            <a:r>
              <a:rPr lang="en-US" altLang="en-US" b="1">
                <a:latin typeface="Consolas" charset="0"/>
                <a:ea typeface="ＭＳ Ｐゴシック" charset="-128"/>
              </a:rPr>
              <a:t>&amp;</a:t>
            </a:r>
            <a:r>
              <a:rPr lang="en-US" altLang="en-US">
                <a:latin typeface="Consolas" charset="0"/>
                <a:ea typeface="ＭＳ Ｐゴシック" charset="-128"/>
              </a:rPr>
              <a:t> RegWriteM;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endParaRPr lang="en-US" altLang="en-US">
              <a:latin typeface="Consolas" charset="0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>
                <a:solidFill>
                  <a:srgbClr val="A03232"/>
                </a:solidFill>
                <a:latin typeface="Consolas" charset="0"/>
                <a:ea typeface="ＭＳ Ｐゴシック" charset="-128"/>
              </a:rPr>
              <a:t>//Stalling logic: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 b="1">
                <a:latin typeface="Consolas" charset="0"/>
                <a:ea typeface="ＭＳ Ｐゴシック" charset="-128"/>
              </a:rPr>
              <a:t>assign</a:t>
            </a:r>
            <a:r>
              <a:rPr lang="en-US" altLang="en-US">
                <a:latin typeface="Consolas" charset="0"/>
                <a:ea typeface="ＭＳ Ｐゴシック" charset="-128"/>
              </a:rPr>
              <a:t> lwstall = ((rsD </a:t>
            </a:r>
            <a:r>
              <a:rPr lang="en-US" altLang="en-US" b="1">
                <a:latin typeface="Consolas" charset="0"/>
                <a:ea typeface="ＭＳ Ｐゴシック" charset="-128"/>
              </a:rPr>
              <a:t>==</a:t>
            </a:r>
            <a:r>
              <a:rPr lang="en-US" altLang="en-US">
                <a:latin typeface="Consolas" charset="0"/>
                <a:ea typeface="ＭＳ Ｐゴシック" charset="-128"/>
              </a:rPr>
              <a:t> rtE) </a:t>
            </a:r>
            <a:r>
              <a:rPr lang="en-US" altLang="en-US" b="1">
                <a:latin typeface="Consolas" charset="0"/>
                <a:ea typeface="ＭＳ Ｐゴシック" charset="-128"/>
              </a:rPr>
              <a:t>|</a:t>
            </a:r>
            <a:r>
              <a:rPr lang="en-US" altLang="en-US">
                <a:latin typeface="Consolas" charset="0"/>
                <a:ea typeface="ＭＳ Ｐゴシック" charset="-128"/>
              </a:rPr>
              <a:t> (rtD </a:t>
            </a:r>
            <a:r>
              <a:rPr lang="en-US" altLang="en-US" b="1">
                <a:latin typeface="Consolas" charset="0"/>
                <a:ea typeface="ＭＳ Ｐゴシック" charset="-128"/>
              </a:rPr>
              <a:t>==</a:t>
            </a:r>
            <a:r>
              <a:rPr lang="en-US" altLang="en-US">
                <a:latin typeface="Consolas" charset="0"/>
                <a:ea typeface="ＭＳ Ｐゴシック" charset="-128"/>
              </a:rPr>
              <a:t> rtE)) </a:t>
            </a:r>
            <a:r>
              <a:rPr lang="en-US" altLang="en-US" b="1">
                <a:latin typeface="Consolas" charset="0"/>
                <a:ea typeface="ＭＳ Ｐゴシック" charset="-128"/>
              </a:rPr>
              <a:t>&amp;</a:t>
            </a:r>
            <a:r>
              <a:rPr lang="en-US" altLang="en-US">
                <a:latin typeface="Consolas" charset="0"/>
                <a:ea typeface="ＭＳ Ｐゴシック" charset="-128"/>
              </a:rPr>
              <a:t> MemtoRegE;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endParaRPr lang="en-US" altLang="en-US">
              <a:latin typeface="Consolas" charset="0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 b="1">
                <a:latin typeface="Consolas" charset="0"/>
                <a:ea typeface="ＭＳ Ｐゴシック" charset="-128"/>
              </a:rPr>
              <a:t>assign</a:t>
            </a:r>
            <a:r>
              <a:rPr lang="en-US" altLang="en-US">
                <a:latin typeface="Consolas" charset="0"/>
                <a:ea typeface="ＭＳ Ｐゴシック" charset="-128"/>
              </a:rPr>
              <a:t> branchstall = (BranchD </a:t>
            </a:r>
            <a:r>
              <a:rPr lang="en-US" altLang="en-US" b="1">
                <a:latin typeface="Consolas" charset="0"/>
                <a:ea typeface="ＭＳ Ｐゴシック" charset="-128"/>
              </a:rPr>
              <a:t>&amp;</a:t>
            </a:r>
            <a:r>
              <a:rPr lang="en-US" altLang="en-US">
                <a:latin typeface="Consolas" charset="0"/>
                <a:ea typeface="ＭＳ Ｐゴシック" charset="-128"/>
              </a:rPr>
              <a:t> RegWriteE </a:t>
            </a:r>
            <a:r>
              <a:rPr lang="en-US" altLang="en-US" b="1">
                <a:latin typeface="Consolas" charset="0"/>
                <a:ea typeface="ＭＳ Ｐゴシック" charset="-128"/>
              </a:rPr>
              <a:t>&amp;</a:t>
            </a:r>
            <a:br>
              <a:rPr lang="en-US" altLang="en-US">
                <a:latin typeface="Consolas" charset="0"/>
                <a:ea typeface="ＭＳ Ｐゴシック" charset="-128"/>
              </a:rPr>
            </a:br>
            <a:r>
              <a:rPr lang="en-US" altLang="en-US">
                <a:latin typeface="Consolas" charset="0"/>
                <a:ea typeface="ＭＳ Ｐゴシック" charset="-128"/>
              </a:rPr>
              <a:t>                     (WriteRegE </a:t>
            </a:r>
            <a:r>
              <a:rPr lang="en-US" altLang="en-US" b="1">
                <a:latin typeface="Consolas" charset="0"/>
                <a:ea typeface="ＭＳ Ｐゴシック" charset="-128"/>
              </a:rPr>
              <a:t>==</a:t>
            </a:r>
            <a:r>
              <a:rPr lang="en-US" altLang="en-US">
                <a:latin typeface="Consolas" charset="0"/>
                <a:ea typeface="ＭＳ Ｐゴシック" charset="-128"/>
              </a:rPr>
              <a:t> rsD | WriteRegE </a:t>
            </a:r>
            <a:r>
              <a:rPr lang="en-US" altLang="en-US" b="1">
                <a:latin typeface="Consolas" charset="0"/>
                <a:ea typeface="ＭＳ Ｐゴシック" charset="-128"/>
              </a:rPr>
              <a:t>==</a:t>
            </a:r>
            <a:r>
              <a:rPr lang="en-US" altLang="en-US">
                <a:latin typeface="Consolas" charset="0"/>
                <a:ea typeface="ＭＳ Ｐゴシック" charset="-128"/>
              </a:rPr>
              <a:t> rtD))</a:t>
            </a:r>
            <a:br>
              <a:rPr lang="en-US" altLang="en-US">
                <a:latin typeface="Consolas" charset="0"/>
                <a:ea typeface="ＭＳ Ｐゴシック" charset="-128"/>
              </a:rPr>
            </a:br>
            <a:r>
              <a:rPr lang="en-US" altLang="en-US">
                <a:latin typeface="Consolas" charset="0"/>
                <a:ea typeface="ＭＳ Ｐゴシック" charset="-128"/>
              </a:rPr>
              <a:t>                     </a:t>
            </a:r>
            <a:r>
              <a:rPr lang="en-US" altLang="en-US" b="1">
                <a:latin typeface="Consolas" charset="0"/>
                <a:ea typeface="ＭＳ Ｐゴシック" charset="-128"/>
              </a:rPr>
              <a:t>|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>
                <a:latin typeface="Consolas" charset="0"/>
                <a:ea typeface="ＭＳ Ｐゴシック" charset="-128"/>
              </a:rPr>
              <a:t>                     (BranchD </a:t>
            </a:r>
            <a:r>
              <a:rPr lang="en-US" altLang="en-US" b="1">
                <a:latin typeface="Consolas" charset="0"/>
                <a:ea typeface="ＭＳ Ｐゴシック" charset="-128"/>
              </a:rPr>
              <a:t>&amp;</a:t>
            </a:r>
            <a:r>
              <a:rPr lang="en-US" altLang="en-US">
                <a:latin typeface="Consolas" charset="0"/>
                <a:ea typeface="ＭＳ Ｐゴシック" charset="-128"/>
              </a:rPr>
              <a:t> MemtoRegM </a:t>
            </a:r>
            <a:r>
              <a:rPr lang="en-US" altLang="en-US" b="1">
                <a:latin typeface="Consolas" charset="0"/>
                <a:ea typeface="ＭＳ Ｐゴシック" charset="-128"/>
              </a:rPr>
              <a:t>&amp;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>
                <a:latin typeface="Consolas" charset="0"/>
                <a:ea typeface="ＭＳ Ｐゴシック" charset="-128"/>
              </a:rPr>
              <a:t>                     (WriteRegM </a:t>
            </a:r>
            <a:r>
              <a:rPr lang="en-US" altLang="en-US" b="1">
                <a:latin typeface="Consolas" charset="0"/>
                <a:ea typeface="ＭＳ Ｐゴシック" charset="-128"/>
              </a:rPr>
              <a:t>==</a:t>
            </a:r>
            <a:r>
              <a:rPr lang="en-US" altLang="en-US">
                <a:latin typeface="Consolas" charset="0"/>
                <a:ea typeface="ＭＳ Ｐゴシック" charset="-128"/>
              </a:rPr>
              <a:t> rsD | WriteRegM </a:t>
            </a:r>
            <a:r>
              <a:rPr lang="en-US" altLang="en-US" b="1">
                <a:latin typeface="Consolas" charset="0"/>
                <a:ea typeface="ＭＳ Ｐゴシック" charset="-128"/>
              </a:rPr>
              <a:t>==</a:t>
            </a:r>
            <a:r>
              <a:rPr lang="en-US" altLang="en-US">
                <a:latin typeface="Consolas" charset="0"/>
                <a:ea typeface="ＭＳ Ｐゴシック" charset="-128"/>
              </a:rPr>
              <a:t> rtD));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endParaRPr lang="en-US" altLang="en-US">
              <a:latin typeface="Consolas" charset="0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>
                <a:solidFill>
                  <a:srgbClr val="A03232"/>
                </a:solidFill>
                <a:latin typeface="Consolas" charset="0"/>
                <a:ea typeface="ＭＳ Ｐゴシック" charset="-128"/>
              </a:rPr>
              <a:t>// Stall signals;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 b="1">
                <a:latin typeface="Consolas" charset="0"/>
                <a:ea typeface="ＭＳ Ｐゴシック" charset="-128"/>
              </a:rPr>
              <a:t>assign</a:t>
            </a:r>
            <a:r>
              <a:rPr lang="en-US" altLang="en-US">
                <a:latin typeface="Consolas" charset="0"/>
                <a:ea typeface="ＭＳ Ｐゴシック" charset="-128"/>
              </a:rPr>
              <a:t> StallF = lwstall </a:t>
            </a:r>
            <a:r>
              <a:rPr lang="en-US" altLang="en-US" b="1">
                <a:latin typeface="Consolas" charset="0"/>
                <a:ea typeface="ＭＳ Ｐゴシック" charset="-128"/>
              </a:rPr>
              <a:t>|</a:t>
            </a:r>
            <a:r>
              <a:rPr lang="en-US" altLang="en-US">
                <a:latin typeface="Consolas" charset="0"/>
                <a:ea typeface="ＭＳ Ｐゴシック" charset="-128"/>
              </a:rPr>
              <a:t> branchstall;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 b="1">
                <a:latin typeface="Consolas" charset="0"/>
                <a:ea typeface="ＭＳ Ｐゴシック" charset="-128"/>
              </a:rPr>
              <a:t>assign</a:t>
            </a:r>
            <a:r>
              <a:rPr lang="en-US" altLang="en-US">
                <a:latin typeface="Consolas" charset="0"/>
                <a:ea typeface="ＭＳ Ｐゴシック" charset="-128"/>
              </a:rPr>
              <a:t> StallD = lwstall </a:t>
            </a:r>
            <a:r>
              <a:rPr lang="en-US" altLang="en-US" b="1">
                <a:latin typeface="Consolas" charset="0"/>
                <a:ea typeface="ＭＳ Ｐゴシック" charset="-128"/>
              </a:rPr>
              <a:t>|</a:t>
            </a:r>
            <a:r>
              <a:rPr lang="en-US" altLang="en-US">
                <a:latin typeface="Consolas" charset="0"/>
                <a:ea typeface="ＭＳ Ｐゴシック" charset="-128"/>
              </a:rPr>
              <a:t> branchstall; 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r>
              <a:rPr lang="en-US" altLang="en-US" b="1">
                <a:latin typeface="Consolas" charset="0"/>
                <a:ea typeface="ＭＳ Ｐゴシック" charset="-128"/>
              </a:rPr>
              <a:t>assign</a:t>
            </a:r>
            <a:r>
              <a:rPr lang="en-US" altLang="en-US">
                <a:latin typeface="Consolas" charset="0"/>
                <a:ea typeface="ＭＳ Ｐゴシック" charset="-128"/>
              </a:rPr>
              <a:t> FLushE = lwstall </a:t>
            </a:r>
            <a:r>
              <a:rPr lang="en-US" altLang="en-US" b="1">
                <a:latin typeface="Consolas" charset="0"/>
                <a:ea typeface="ＭＳ Ｐゴシック" charset="-128"/>
              </a:rPr>
              <a:t>|</a:t>
            </a:r>
            <a:r>
              <a:rPr lang="en-US" altLang="en-US">
                <a:latin typeface="Consolas" charset="0"/>
                <a:ea typeface="ＭＳ Ｐゴシック" charset="-128"/>
              </a:rPr>
              <a:t> branchstall;</a:t>
            </a:r>
          </a:p>
          <a:p>
            <a:pPr eaLnBrk="1" hangingPunct="1">
              <a:spcBef>
                <a:spcPct val="0"/>
              </a:spcBef>
              <a:buFont typeface="Wingdings 2" charset="2"/>
              <a:buNone/>
              <a:defRPr/>
            </a:pPr>
            <a:endParaRPr lang="en-US" altLang="en-US">
              <a:latin typeface="Consolas" charset="0"/>
              <a:ea typeface="ＭＳ Ｐゴシック" charset="-128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954D736-F2FE-1C49-BA02-95F117EE18C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C327F149-0230-7747-A6EA-97C7D76EB50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0F8E67C2-EC5C-9642-8ACA-893EF31DED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5BB2ABF-C2B1-DF48-909B-42FE750D598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29128B3-0BCA-3044-8A6A-6A278A81B17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8482012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Doing Better: Smarter Branch Prediction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7300DBF-5BB9-1145-B223-F49F6E8D335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Guess whether branch will be taken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Backward branches are usually taken (loops)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Consider history of whether branch was previously taken to improve the guess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Good prediction reduces the fraction of branches requiring a flush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8A72D8C2-2B7D-3642-BA60-BCD03B6E122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Pipelined Performance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9A9717-0B8F-BE40-AFBA-2CD50F88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Char char="¢"/>
              <a:defRPr/>
            </a:pPr>
            <a:r>
              <a:rPr lang="en-US" dirty="0">
                <a:ea typeface="+mn-ea"/>
                <a:cs typeface="+mn-cs"/>
              </a:rPr>
              <a:t>SPECINT2006 benchmark: 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dirty="0"/>
              <a:t>25% loads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dirty="0"/>
              <a:t>10% stores 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dirty="0"/>
              <a:t>11% branches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dirty="0"/>
              <a:t>2% jumps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dirty="0"/>
              <a:t>52% R-type</a:t>
            </a:r>
          </a:p>
          <a:p>
            <a:pPr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Char char="¢"/>
              <a:defRPr/>
            </a:pPr>
            <a:r>
              <a:rPr lang="en-US" dirty="0">
                <a:ea typeface="+mn-ea"/>
                <a:cs typeface="+mn-cs"/>
              </a:rPr>
              <a:t>Suppose: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dirty="0"/>
              <a:t>40% of loads used by next instruction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dirty="0"/>
              <a:t>25% of branches </a:t>
            </a:r>
            <a:r>
              <a:rPr lang="en-US" dirty="0" err="1"/>
              <a:t>mispredicted</a:t>
            </a:r>
            <a:endParaRPr lang="en-US" dirty="0"/>
          </a:p>
          <a:p>
            <a:pPr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Char char="¢"/>
              <a:defRPr/>
            </a:pPr>
            <a:r>
              <a:rPr lang="en-US" dirty="0">
                <a:ea typeface="+mn-ea"/>
                <a:cs typeface="+mn-cs"/>
              </a:rPr>
              <a:t>All jumps flush next instruction</a:t>
            </a:r>
          </a:p>
          <a:p>
            <a:pPr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Char char="¢"/>
              <a:defRPr/>
            </a:pPr>
            <a:r>
              <a:rPr lang="en-US" dirty="0">
                <a:ea typeface="+mn-ea"/>
                <a:cs typeface="+mn-cs"/>
              </a:rPr>
              <a:t>What is the average CPI?</a:t>
            </a:r>
          </a:p>
          <a:p>
            <a:pPr marL="0" indent="0"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endParaRPr lang="de-CH" dirty="0">
              <a:ea typeface="+mn-ea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40F79A3-EAB9-BE4A-B214-4EA9B0CA06D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875CB60F-2F62-914F-AD94-19DF94D8FD7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>
            <a:extLst>
              <a:ext uri="{FF2B5EF4-FFF2-40B4-BE49-F238E27FC236}">
                <a16:creationId xmlns:a16="http://schemas.microsoft.com/office/drawing/2014/main" id="{01EE17B5-FEDA-4640-85AD-C8A28E9CB91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8253412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Pipelined Performance Example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28F71E-6990-184C-86B2-A4E1428F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pPr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Char char="¢"/>
              <a:defRPr/>
            </a:pPr>
            <a:r>
              <a:rPr lang="en-US" dirty="0">
                <a:ea typeface="+mn-ea"/>
                <a:cs typeface="+mn-cs"/>
              </a:rPr>
              <a:t>Load/Branch CPI = 1 when no stall/flush, 2 when stall/flush.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Thus: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dirty="0" err="1"/>
              <a:t>CPI</a:t>
            </a:r>
            <a:r>
              <a:rPr lang="en-US" baseline="-25000" dirty="0" err="1"/>
              <a:t>lw</a:t>
            </a:r>
            <a:r>
              <a:rPr lang="en-US" dirty="0"/>
              <a:t> = 1(0.6) + 2(0.4) = 1.4			</a:t>
            </a:r>
            <a:r>
              <a:rPr lang="en-US" i="1" dirty="0">
                <a:solidFill>
                  <a:srgbClr val="A81E5B"/>
                </a:solidFill>
              </a:rPr>
              <a:t>Average CPI for load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dirty="0" err="1"/>
              <a:t>CPI</a:t>
            </a:r>
            <a:r>
              <a:rPr lang="en-US" baseline="-25000" dirty="0" err="1"/>
              <a:t>beq</a:t>
            </a:r>
            <a:r>
              <a:rPr lang="en-US" dirty="0"/>
              <a:t> = 1(0.75) + 2(0.25) = 1.25		</a:t>
            </a:r>
            <a:r>
              <a:rPr lang="en-US" i="1" dirty="0">
                <a:solidFill>
                  <a:srgbClr val="A81E5B"/>
                </a:solidFill>
              </a:rPr>
              <a:t>Average CPI for branch</a:t>
            </a:r>
          </a:p>
          <a:p>
            <a:pPr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Char char="¢"/>
              <a:defRPr/>
            </a:pPr>
            <a:r>
              <a:rPr lang="en-US" dirty="0">
                <a:ea typeface="+mn-ea"/>
                <a:cs typeface="+mn-cs"/>
              </a:rPr>
              <a:t>And </a:t>
            </a:r>
          </a:p>
          <a:p>
            <a:pPr lvl="1" eaLnBrk="1" hangingPunct="1">
              <a:buClr>
                <a:schemeClr val="accent1">
                  <a:lumMod val="75000"/>
                  <a:lumOff val="25000"/>
                </a:schemeClr>
              </a:buClr>
              <a:defRPr/>
            </a:pPr>
            <a:r>
              <a:rPr lang="en-US" b="1" i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Average CPI     </a:t>
            </a:r>
            <a:r>
              <a:rPr lang="en-US" dirty="0"/>
              <a:t>=</a:t>
            </a:r>
            <a:endParaRPr lang="de-CH" dirty="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34F8501-87D1-2B47-B752-0A94982E6F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48B7195E-B686-E04D-A4D4-2A76DEB0008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>
            <a:extLst>
              <a:ext uri="{FF2B5EF4-FFF2-40B4-BE49-F238E27FC236}">
                <a16:creationId xmlns:a16="http://schemas.microsoft.com/office/drawing/2014/main" id="{8431DDBF-B4A7-EB41-87D3-E6DEEE75A6E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8253412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Pipelined Performance Example Solution</a:t>
            </a:r>
          </a:p>
        </p:txBody>
      </p:sp>
      <p:sp>
        <p:nvSpPr>
          <p:cNvPr id="55298" name="Content Placeholder 1">
            <a:extLst>
              <a:ext uri="{FF2B5EF4-FFF2-40B4-BE49-F238E27FC236}">
                <a16:creationId xmlns:a16="http://schemas.microsoft.com/office/drawing/2014/main" id="{95568D08-3B55-A547-8EB2-293EBC6D2A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Load/Branch CPI = 1 when no stall/flush, 2 when stall/flush.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Thus: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CPI</a:t>
            </a:r>
            <a:r>
              <a:rPr lang="en-US" altLang="en-US" baseline="-25000">
                <a:ea typeface="ＭＳ Ｐゴシック" panose="020B0600070205080204" pitchFamily="34" charset="-128"/>
              </a:rPr>
              <a:t>lw</a:t>
            </a:r>
            <a:r>
              <a:rPr lang="en-US" altLang="en-US">
                <a:ea typeface="ＭＳ Ｐゴシック" panose="020B0600070205080204" pitchFamily="34" charset="-128"/>
              </a:rPr>
              <a:t> = 1(0.6) + 2(0.4) = 1.4			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Average CPI for load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CPI</a:t>
            </a:r>
            <a:r>
              <a:rPr lang="en-US" altLang="en-US" baseline="-25000">
                <a:ea typeface="ＭＳ Ｐゴシック" panose="020B0600070205080204" pitchFamily="34" charset="-128"/>
              </a:rPr>
              <a:t>beq</a:t>
            </a:r>
            <a:r>
              <a:rPr lang="en-US" altLang="en-US">
                <a:ea typeface="ＭＳ Ｐゴシック" panose="020B0600070205080204" pitchFamily="34" charset="-128"/>
              </a:rPr>
              <a:t> = 1(0.75) + 2(0.25) = 1.25		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Average CPI for branch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And </a:t>
            </a:r>
          </a:p>
          <a:p>
            <a:pPr lvl="1" eaLnBrk="1" hangingPunct="1"/>
            <a:r>
              <a:rPr lang="en-US" altLang="en-US" b="1" i="1">
                <a:solidFill>
                  <a:srgbClr val="A81E5B"/>
                </a:solidFill>
                <a:ea typeface="ＭＳ Ｐゴシック" panose="020B0600070205080204" pitchFamily="34" charset="-128"/>
              </a:rPr>
              <a:t>Average CPI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     </a:t>
            </a:r>
            <a:r>
              <a:rPr lang="en-US" altLang="en-US">
                <a:ea typeface="ＭＳ Ｐゴシック" panose="020B0600070205080204" pitchFamily="34" charset="-128"/>
              </a:rPr>
              <a:t>= 	(0.25)(1.4) +		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load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	(0.1)(1) +		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store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	(0.11)(1.25) +		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beq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	(0.02)(2) +		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jump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	(0.52)(1)			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r-type</a:t>
            </a:r>
            <a:b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        = 	</a:t>
            </a:r>
            <a:r>
              <a:rPr lang="en-US" altLang="en-US" b="1">
                <a:ea typeface="ＭＳ Ｐゴシック" panose="020B0600070205080204" pitchFamily="34" charset="-128"/>
              </a:rPr>
              <a:t>1.15</a:t>
            </a:r>
          </a:p>
          <a:p>
            <a:pPr eaLnBrk="1" hangingPunct="1"/>
            <a:endParaRPr lang="de-CH" altLang="en-US">
              <a:ea typeface="ＭＳ Ｐゴシック" panose="020B0600070205080204" pitchFamily="34" charset="-128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B1A372F-BECD-E448-BFBF-0C0EEA40970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F27876DF-C3BE-B64B-91C3-CB4E41D7F3E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6537DFCE-B128-6748-A7CD-F4919DD33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Required </a:t>
            </a:r>
            <a:r>
              <a:rPr lang="en-US" altLang="en-US">
                <a:ea typeface="ＭＳ Ｐゴシック" panose="020B0600070205080204" pitchFamily="34" charset="-128"/>
              </a:rPr>
              <a:t>Readings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1999A4A-8D8C-0542-9D21-8306EAFE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This week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/>
              <a:t>Pipelining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>
                <a:ea typeface="ＭＳ Ｐゴシック" charset="-128"/>
              </a:rPr>
              <a:t>H&amp;H, Chapter 7.5</a:t>
            </a:r>
          </a:p>
          <a:p>
            <a:pPr lvl="1">
              <a:buClr>
                <a:srgbClr val="3B812F"/>
              </a:buClr>
              <a:buFont typeface="Wingdings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</a:rPr>
              <a:t>Pipelining </a:t>
            </a:r>
            <a:r>
              <a:rPr lang="en-US" dirty="0">
                <a:ea typeface="ＭＳ Ｐゴシック" charset="-128"/>
              </a:rPr>
              <a:t>Issues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>
                <a:ea typeface="ＭＳ Ｐゴシック" charset="-128"/>
              </a:rPr>
              <a:t>H&amp;H, Chapter 7.8.1-7.8.3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solidFill>
                <a:srgbClr val="0432FF"/>
              </a:solidFill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Next week</a:t>
            </a:r>
          </a:p>
          <a:p>
            <a:pPr lvl="1">
              <a:buClr>
                <a:srgbClr val="3B812F"/>
              </a:buClr>
              <a:buFont typeface="Wingdings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</a:rPr>
              <a:t>Out-of-order execution</a:t>
            </a:r>
          </a:p>
          <a:p>
            <a:pPr lvl="2">
              <a:buClr>
                <a:srgbClr val="3B812F"/>
              </a:buClr>
              <a:buFont typeface="Wingdings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</a:rPr>
              <a:t>H&amp;H, Chapter 7.8-7.9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Smith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Sohi</a:t>
            </a:r>
            <a:r>
              <a:rPr lang="en-US" altLang="en-US" dirty="0">
                <a:ea typeface="ＭＳ Ｐゴシック" panose="020B0600070205080204" pitchFamily="34" charset="-128"/>
              </a:rPr>
              <a:t>, “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 Microarchitecture of Superscalar Processors</a:t>
            </a:r>
            <a:r>
              <a:rPr lang="en-US" altLang="ja-JP" dirty="0"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Proceedings of the IEEE, 1995</a:t>
            </a:r>
          </a:p>
          <a:p>
            <a:pPr lvl="2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More advanced pipelining</a:t>
            </a:r>
          </a:p>
          <a:p>
            <a:pPr lvl="2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Interrupt and exception handling</a:t>
            </a:r>
          </a:p>
          <a:p>
            <a:pPr lvl="2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Out-of-order and superscalar execution concepts</a:t>
            </a:r>
          </a:p>
          <a:p>
            <a:pPr lvl="1">
              <a:buClr>
                <a:srgbClr val="3B812F"/>
              </a:buClr>
              <a:buFont typeface="Wingdings" charset="2"/>
              <a:buChar char="q"/>
              <a:defRPr/>
            </a:pPr>
            <a:endParaRPr lang="en-US" dirty="0">
              <a:solidFill>
                <a:srgbClr val="000000"/>
              </a:solidFill>
            </a:endParaRPr>
          </a:p>
          <a:p>
            <a:pPr lvl="2">
              <a:buClr>
                <a:srgbClr val="3B812F"/>
              </a:buClr>
              <a:buFont typeface="Wingdings" charset="2"/>
              <a:buChar char="q"/>
              <a:defRPr/>
            </a:pPr>
            <a:endParaRPr lang="en-US" dirty="0">
              <a:solidFill>
                <a:srgbClr val="000000"/>
              </a:solidFill>
            </a:endParaRPr>
          </a:p>
          <a:p>
            <a:pPr lvl="1"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 lvl="2">
              <a:buFont typeface="Wingdings" charset="2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B0F8A908-8F70-C548-93A3-299F9546C8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75BEF0-A1E7-F74C-A014-74F54284C3B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31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>
            <a:extLst>
              <a:ext uri="{FF2B5EF4-FFF2-40B4-BE49-F238E27FC236}">
                <a16:creationId xmlns:a16="http://schemas.microsoft.com/office/drawing/2014/main" id="{F9948894-8758-9744-ACB7-A2B6AB974A8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Pipelined Performance</a:t>
            </a:r>
          </a:p>
        </p:txBody>
      </p:sp>
      <p:sp>
        <p:nvSpPr>
          <p:cNvPr id="57346" name="Content Placeholder 1">
            <a:extLst>
              <a:ext uri="{FF2B5EF4-FFF2-40B4-BE49-F238E27FC236}">
                <a16:creationId xmlns:a16="http://schemas.microsoft.com/office/drawing/2014/main" id="{613D479E-5BF8-4049-A988-1DC6A34FB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747125" cy="5267325"/>
          </a:xfrm>
        </p:spPr>
        <p:txBody>
          <a:bodyPr/>
          <a:lstStyle/>
          <a:p>
            <a:pPr eaLnBrk="1" hangingPunct="1"/>
            <a:r>
              <a:rPr lang="en-US" altLang="en-US" b="0">
                <a:ea typeface="ＭＳ Ｐゴシック" panose="020B0600070205080204" pitchFamily="34" charset="-128"/>
              </a:rPr>
              <a:t>There are 5 stages, and 5 different timing paths:</a:t>
            </a:r>
            <a:endParaRPr lang="de-CH" altLang="en-US" b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r>
              <a:rPr lang="de-CH" altLang="en-US">
                <a:ea typeface="ＭＳ Ｐゴシック" panose="020B0600070205080204" pitchFamily="34" charset="-128"/>
              </a:rPr>
              <a:t>T</a:t>
            </a:r>
            <a:r>
              <a:rPr lang="de-CH" altLang="en-US" baseline="-25000">
                <a:ea typeface="ＭＳ Ｐゴシック" panose="020B0600070205080204" pitchFamily="34" charset="-128"/>
              </a:rPr>
              <a:t>c</a:t>
            </a:r>
            <a:r>
              <a:rPr lang="de-CH" altLang="en-US">
                <a:ea typeface="ＭＳ Ｐゴシック" panose="020B0600070205080204" pitchFamily="34" charset="-128"/>
              </a:rPr>
              <a:t> </a:t>
            </a:r>
            <a:r>
              <a:rPr lang="de-CH" altLang="en-US" b="0">
                <a:ea typeface="ＭＳ Ｐゴシック" panose="020B0600070205080204" pitchFamily="34" charset="-128"/>
              </a:rPr>
              <a:t>	= max {</a:t>
            </a:r>
            <a:br>
              <a:rPr lang="de-CH" altLang="en-US" b="0">
                <a:ea typeface="ＭＳ Ｐゴシック" panose="020B0600070205080204" pitchFamily="34" charset="-128"/>
              </a:rPr>
            </a:br>
            <a:r>
              <a:rPr lang="de-CH" altLang="en-US" b="0">
                <a:ea typeface="ＭＳ Ｐゴシック" panose="020B0600070205080204" pitchFamily="34" charset="-128"/>
              </a:rPr>
              <a:t>		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pcq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mem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setup				</a:t>
            </a:r>
            <a:r>
              <a:rPr lang="de-CH" altLang="en-US" sz="2000" b="0" i="1">
                <a:solidFill>
                  <a:srgbClr val="A81E5B"/>
                </a:solidFill>
                <a:ea typeface="ＭＳ Ｐゴシック" panose="020B0600070205080204" pitchFamily="34" charset="-128"/>
              </a:rPr>
              <a:t>fetch</a:t>
            </a:r>
            <a:br>
              <a:rPr lang="de-CH" altLang="en-US" b="0">
                <a:ea typeface="ＭＳ Ｐゴシック" panose="020B0600070205080204" pitchFamily="34" charset="-128"/>
              </a:rPr>
            </a:br>
            <a:r>
              <a:rPr lang="de-CH" altLang="en-US" b="0">
                <a:ea typeface="ＭＳ Ｐゴシック" panose="020B0600070205080204" pitchFamily="34" charset="-128"/>
              </a:rPr>
              <a:t>		2(t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RFread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mux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eq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AND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mux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setup</a:t>
            </a:r>
            <a:r>
              <a:rPr lang="de-CH" altLang="en-US" b="0">
                <a:ea typeface="ＭＳ Ｐゴシック" panose="020B0600070205080204" pitchFamily="34" charset="-128"/>
              </a:rPr>
              <a:t> )	</a:t>
            </a:r>
            <a:r>
              <a:rPr lang="de-CH" altLang="en-US" sz="2000" b="0" i="1">
                <a:solidFill>
                  <a:srgbClr val="A81E5B"/>
                </a:solidFill>
                <a:ea typeface="ＭＳ Ｐゴシック" panose="020B0600070205080204" pitchFamily="34" charset="-128"/>
              </a:rPr>
              <a:t>decode</a:t>
            </a:r>
            <a:br>
              <a:rPr lang="de-CH" altLang="en-US" b="0">
                <a:ea typeface="ＭＳ Ｐゴシック" panose="020B0600070205080204" pitchFamily="34" charset="-128"/>
              </a:rPr>
            </a:br>
            <a:r>
              <a:rPr lang="de-CH" altLang="en-US" b="0">
                <a:ea typeface="ＭＳ Ｐゴシック" panose="020B0600070205080204" pitchFamily="34" charset="-128"/>
              </a:rPr>
              <a:t>		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pcq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mux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mux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ALU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setup			</a:t>
            </a:r>
            <a:r>
              <a:rPr lang="de-CH" altLang="en-US" sz="2000" b="0" i="1">
                <a:solidFill>
                  <a:srgbClr val="A81E5B"/>
                </a:solidFill>
                <a:ea typeface="ＭＳ Ｐゴシック" panose="020B0600070205080204" pitchFamily="34" charset="-128"/>
              </a:rPr>
              <a:t>execute</a:t>
            </a:r>
            <a:br>
              <a:rPr lang="de-CH" altLang="en-US" b="0">
                <a:ea typeface="ＭＳ Ｐゴシック" panose="020B0600070205080204" pitchFamily="34" charset="-128"/>
              </a:rPr>
            </a:br>
            <a:r>
              <a:rPr lang="de-CH" altLang="en-US" b="0">
                <a:ea typeface="ＭＳ Ｐゴシック" panose="020B0600070205080204" pitchFamily="34" charset="-128"/>
              </a:rPr>
              <a:t>		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pcq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memwrite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setup				</a:t>
            </a:r>
            <a:r>
              <a:rPr lang="de-CH" altLang="en-US" sz="2000" b="0" i="1">
                <a:solidFill>
                  <a:srgbClr val="A81E5B"/>
                </a:solidFill>
                <a:ea typeface="ＭＳ Ｐゴシック" panose="020B0600070205080204" pitchFamily="34" charset="-128"/>
              </a:rPr>
              <a:t>memory</a:t>
            </a:r>
            <a:br>
              <a:rPr lang="de-CH" altLang="en-US" b="0">
                <a:ea typeface="ＭＳ Ｐゴシック" panose="020B0600070205080204" pitchFamily="34" charset="-128"/>
              </a:rPr>
            </a:br>
            <a:r>
              <a:rPr lang="de-CH" altLang="en-US" b="0">
                <a:ea typeface="ＭＳ Ｐゴシック" panose="020B0600070205080204" pitchFamily="34" charset="-128"/>
              </a:rPr>
              <a:t>		2(t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pcq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mux</a:t>
            </a:r>
            <a:r>
              <a:rPr lang="de-CH" altLang="en-US" b="0">
                <a:ea typeface="ＭＳ Ｐゴシック" panose="020B0600070205080204" pitchFamily="34" charset="-128"/>
              </a:rPr>
              <a:t> + t</a:t>
            </a:r>
            <a:r>
              <a:rPr lang="de-CH" altLang="en-US" b="0" baseline="-25000">
                <a:ea typeface="ＭＳ Ｐゴシック" panose="020B0600070205080204" pitchFamily="34" charset="-128"/>
              </a:rPr>
              <a:t>RFwrite</a:t>
            </a:r>
            <a:r>
              <a:rPr lang="de-CH" altLang="en-US" b="0">
                <a:ea typeface="ＭＳ Ｐゴシック" panose="020B0600070205080204" pitchFamily="34" charset="-128"/>
              </a:rPr>
              <a:t>) 				</a:t>
            </a:r>
            <a:r>
              <a:rPr lang="de-CH" altLang="en-US" sz="2000" b="0" i="1">
                <a:solidFill>
                  <a:srgbClr val="A81E5B"/>
                </a:solidFill>
                <a:ea typeface="ＭＳ Ｐゴシック" panose="020B0600070205080204" pitchFamily="34" charset="-128"/>
              </a:rPr>
              <a:t>writeback</a:t>
            </a:r>
            <a:br>
              <a:rPr lang="de-CH" altLang="en-US" b="0">
                <a:ea typeface="ＭＳ Ｐゴシック" panose="020B0600070205080204" pitchFamily="34" charset="-128"/>
              </a:rPr>
            </a:br>
            <a:r>
              <a:rPr lang="de-CH" altLang="en-US" b="0">
                <a:ea typeface="ＭＳ Ｐゴシック" panose="020B0600070205080204" pitchFamily="34" charset="-128"/>
              </a:rPr>
              <a:t>		}</a:t>
            </a:r>
          </a:p>
          <a:p>
            <a:pPr eaLnBrk="1" hangingPunct="1"/>
            <a:r>
              <a:rPr lang="en-US" altLang="en-US" b="0">
                <a:ea typeface="ＭＳ Ｐゴシック" panose="020B0600070205080204" pitchFamily="34" charset="-128"/>
              </a:rPr>
              <a:t>The operation speed 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depends</a:t>
            </a:r>
            <a:r>
              <a:rPr lang="en-US" altLang="en-US" b="0">
                <a:solidFill>
                  <a:srgbClr val="A81E5B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0">
                <a:ea typeface="ＭＳ Ｐゴシック" panose="020B0600070205080204" pitchFamily="34" charset="-128"/>
              </a:rPr>
              <a:t>on the </a:t>
            </a:r>
            <a:r>
              <a:rPr lang="en-US" altLang="en-US" i="1">
                <a:solidFill>
                  <a:srgbClr val="A81E5B"/>
                </a:solidFill>
                <a:ea typeface="ＭＳ Ｐゴシック" panose="020B0600070205080204" pitchFamily="34" charset="-128"/>
              </a:rPr>
              <a:t>slowest operation</a:t>
            </a:r>
          </a:p>
          <a:p>
            <a:pPr eaLnBrk="1" hangingPunct="1"/>
            <a:r>
              <a:rPr lang="en-US" altLang="en-US" b="0">
                <a:ea typeface="ＭＳ Ｐゴシック" panose="020B0600070205080204" pitchFamily="34" charset="-128"/>
              </a:rPr>
              <a:t>Decode and Writeback use register file and have only half a</a:t>
            </a:r>
            <a:br>
              <a:rPr lang="en-US" altLang="en-US" b="0">
                <a:ea typeface="ＭＳ Ｐゴシック" panose="020B0600070205080204" pitchFamily="34" charset="-128"/>
              </a:rPr>
            </a:br>
            <a:r>
              <a:rPr lang="en-US" altLang="en-US" b="0">
                <a:ea typeface="ＭＳ Ｐゴシック" panose="020B0600070205080204" pitchFamily="34" charset="-128"/>
              </a:rPr>
              <a:t>clock cycle to complete, that is why there is a 2 in front of them</a:t>
            </a:r>
            <a:endParaRPr lang="de-CH" altLang="en-US" b="0">
              <a:ea typeface="ＭＳ Ｐゴシック" panose="020B0600070205080204" pitchFamily="34" charset="-128"/>
            </a:endParaRPr>
          </a:p>
          <a:p>
            <a:pPr eaLnBrk="1" hangingPunct="1"/>
            <a:endParaRPr lang="de-CH" altLang="en-US">
              <a:ea typeface="ＭＳ Ｐゴシック" panose="020B0600070205080204" pitchFamily="34" charset="-128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6FA6A46-BAD4-F642-947A-5F15847B64B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93D0C8D-B48C-AB48-ADB1-7909048B7AE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68540-53C6-964D-80E6-FEDDB849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2851150"/>
            <a:ext cx="50292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>
            <a:extLst>
              <a:ext uri="{FF2B5EF4-FFF2-40B4-BE49-F238E27FC236}">
                <a16:creationId xmlns:a16="http://schemas.microsoft.com/office/drawing/2014/main" id="{F116EDAA-7597-1244-AE0D-934F1AC3649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Pipelined Performance Example</a:t>
            </a:r>
          </a:p>
        </p:txBody>
      </p:sp>
      <p:graphicFrame>
        <p:nvGraphicFramePr>
          <p:cNvPr id="1325141" name="Group 85">
            <a:extLst>
              <a:ext uri="{FF2B5EF4-FFF2-40B4-BE49-F238E27FC236}">
                <a16:creationId xmlns:a16="http://schemas.microsoft.com/office/drawing/2014/main" id="{405E1204-A2FA-474C-A1B0-5325B0AC2862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396875" y="1362075"/>
          <a:ext cx="7896225" cy="4210056"/>
        </p:xfrm>
        <a:graphic>
          <a:graphicData uri="http://schemas.openxmlformats.org/drawingml/2006/table">
            <a:tbl>
              <a:tblPr/>
              <a:tblGrid>
                <a:gridCol w="399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Element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Parameter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Delay (ps)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Register clock-to-Q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pcq_PC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Register setup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setup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Multiplexer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mux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ALU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ALU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200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Memory read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mem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250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Register file read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RFread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Register file setup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RFsetup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Equality comparator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eq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AND gate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AND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Memory write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memwrite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220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Register file write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  <a:r>
                        <a:rPr kumimoji="0" lang="en-US" alt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RFwrite</a:t>
                      </a:r>
                      <a:endParaRPr kumimoji="0" lang="en-US" alt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4126" marR="104126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2529F0-8CEE-9443-8BB5-83E831758B3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04813" y="5638800"/>
            <a:ext cx="7896225" cy="1219200"/>
          </a:xfrm>
        </p:spPr>
        <p:txBody>
          <a:bodyPr/>
          <a:lstStyle/>
          <a:p>
            <a:pPr marL="0" indent="0"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de-CH" dirty="0" err="1">
                <a:ea typeface="+mn-ea"/>
                <a:cs typeface="+mn-cs"/>
              </a:rPr>
              <a:t>T</a:t>
            </a:r>
            <a:r>
              <a:rPr lang="de-CH" baseline="-25000" dirty="0" err="1">
                <a:ea typeface="+mn-ea"/>
                <a:cs typeface="+mn-cs"/>
              </a:rPr>
              <a:t>c</a:t>
            </a:r>
            <a:r>
              <a:rPr lang="de-CH" dirty="0">
                <a:ea typeface="+mn-ea"/>
                <a:cs typeface="+mn-cs"/>
              </a:rPr>
              <a:t> 	= 2(</a:t>
            </a:r>
            <a:r>
              <a:rPr lang="de-CH" dirty="0" err="1">
                <a:ea typeface="+mn-ea"/>
                <a:cs typeface="+mn-cs"/>
              </a:rPr>
              <a:t>t</a:t>
            </a:r>
            <a:r>
              <a:rPr lang="de-CH" baseline="-25000" dirty="0" err="1">
                <a:ea typeface="+mn-ea"/>
                <a:cs typeface="+mn-cs"/>
              </a:rPr>
              <a:t>RFread</a:t>
            </a:r>
            <a:r>
              <a:rPr lang="de-CH" dirty="0">
                <a:ea typeface="+mn-ea"/>
                <a:cs typeface="+mn-cs"/>
              </a:rPr>
              <a:t> + </a:t>
            </a:r>
            <a:r>
              <a:rPr lang="de-CH" dirty="0" err="1">
                <a:ea typeface="+mn-ea"/>
                <a:cs typeface="+mn-cs"/>
              </a:rPr>
              <a:t>t</a:t>
            </a:r>
            <a:r>
              <a:rPr lang="de-CH" baseline="-25000" dirty="0" err="1">
                <a:ea typeface="+mn-ea"/>
                <a:cs typeface="+mn-cs"/>
              </a:rPr>
              <a:t>mux</a:t>
            </a:r>
            <a:r>
              <a:rPr lang="de-CH" dirty="0">
                <a:ea typeface="+mn-ea"/>
                <a:cs typeface="+mn-cs"/>
              </a:rPr>
              <a:t> + </a:t>
            </a:r>
            <a:r>
              <a:rPr lang="de-CH" dirty="0" err="1">
                <a:ea typeface="+mn-ea"/>
                <a:cs typeface="+mn-cs"/>
              </a:rPr>
              <a:t>t</a:t>
            </a:r>
            <a:r>
              <a:rPr lang="de-CH" baseline="-25000" dirty="0" err="1">
                <a:ea typeface="+mn-ea"/>
                <a:cs typeface="+mn-cs"/>
              </a:rPr>
              <a:t>eq</a:t>
            </a:r>
            <a:r>
              <a:rPr lang="de-CH" dirty="0">
                <a:ea typeface="+mn-ea"/>
                <a:cs typeface="+mn-cs"/>
              </a:rPr>
              <a:t> + </a:t>
            </a:r>
            <a:r>
              <a:rPr lang="de-CH" dirty="0" err="1">
                <a:ea typeface="+mn-ea"/>
                <a:cs typeface="+mn-cs"/>
              </a:rPr>
              <a:t>t</a:t>
            </a:r>
            <a:r>
              <a:rPr lang="de-CH" baseline="-25000" dirty="0" err="1">
                <a:ea typeface="+mn-ea"/>
                <a:cs typeface="+mn-cs"/>
              </a:rPr>
              <a:t>AND</a:t>
            </a:r>
            <a:r>
              <a:rPr lang="de-CH" dirty="0">
                <a:ea typeface="+mn-ea"/>
                <a:cs typeface="+mn-cs"/>
              </a:rPr>
              <a:t> + </a:t>
            </a:r>
            <a:r>
              <a:rPr lang="de-CH" dirty="0" err="1">
                <a:ea typeface="+mn-ea"/>
                <a:cs typeface="+mn-cs"/>
              </a:rPr>
              <a:t>t</a:t>
            </a:r>
            <a:r>
              <a:rPr lang="de-CH" baseline="-25000" dirty="0" err="1">
                <a:ea typeface="+mn-ea"/>
                <a:cs typeface="+mn-cs"/>
              </a:rPr>
              <a:t>mux</a:t>
            </a:r>
            <a:r>
              <a:rPr lang="de-CH" dirty="0">
                <a:ea typeface="+mn-ea"/>
                <a:cs typeface="+mn-cs"/>
              </a:rPr>
              <a:t> + </a:t>
            </a:r>
            <a:r>
              <a:rPr lang="de-CH" dirty="0" err="1">
                <a:ea typeface="+mn-ea"/>
                <a:cs typeface="+mn-cs"/>
              </a:rPr>
              <a:t>t</a:t>
            </a:r>
            <a:r>
              <a:rPr lang="de-CH" baseline="-25000" dirty="0" err="1">
                <a:ea typeface="+mn-ea"/>
                <a:cs typeface="+mn-cs"/>
              </a:rPr>
              <a:t>setup</a:t>
            </a:r>
            <a:r>
              <a:rPr lang="de-CH" dirty="0">
                <a:ea typeface="+mn-ea"/>
                <a:cs typeface="+mn-cs"/>
              </a:rPr>
              <a:t> )</a:t>
            </a:r>
            <a:br>
              <a:rPr lang="de-CH" dirty="0">
                <a:ea typeface="+mn-ea"/>
                <a:cs typeface="+mn-cs"/>
              </a:rPr>
            </a:br>
            <a:r>
              <a:rPr lang="de-CH" dirty="0">
                <a:ea typeface="+mn-ea"/>
                <a:cs typeface="+mn-cs"/>
              </a:rPr>
              <a:t>	= 2[150 + 25 + 40 + 15 + 25 + 20] </a:t>
            </a:r>
            <a:r>
              <a:rPr lang="de-CH" dirty="0" err="1">
                <a:ea typeface="+mn-ea"/>
                <a:cs typeface="+mn-cs"/>
              </a:rPr>
              <a:t>ps</a:t>
            </a:r>
            <a:r>
              <a:rPr lang="de-CH" dirty="0">
                <a:ea typeface="+mn-ea"/>
                <a:cs typeface="+mn-cs"/>
              </a:rPr>
              <a:t> </a:t>
            </a:r>
            <a:br>
              <a:rPr lang="de-CH" dirty="0">
                <a:ea typeface="+mn-ea"/>
                <a:cs typeface="+mn-cs"/>
              </a:rPr>
            </a:br>
            <a:r>
              <a:rPr lang="de-CH" dirty="0">
                <a:ea typeface="+mn-ea"/>
                <a:cs typeface="+mn-cs"/>
              </a:rPr>
              <a:t>	= 550 </a:t>
            </a:r>
            <a:r>
              <a:rPr lang="de-CH" dirty="0" err="1">
                <a:ea typeface="+mn-ea"/>
                <a:cs typeface="+mn-cs"/>
              </a:rPr>
              <a:t>ps</a:t>
            </a:r>
            <a:endParaRPr lang="de-CH" dirty="0">
              <a:ea typeface="+mn-ea"/>
              <a:cs typeface="+mn-cs"/>
            </a:endParaRPr>
          </a:p>
          <a:p>
            <a:pPr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Char char="¢"/>
              <a:defRPr/>
            </a:pPr>
            <a:endParaRPr lang="de-CH" dirty="0">
              <a:ea typeface="+mn-ea"/>
              <a:cs typeface="+mn-cs"/>
            </a:endParaRPr>
          </a:p>
          <a:p>
            <a:pPr marL="0" indent="0"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endParaRPr lang="de-CH" dirty="0">
              <a:ea typeface="+mn-ea"/>
              <a:cs typeface="+mn-cs"/>
            </a:endParaRPr>
          </a:p>
        </p:txBody>
      </p:sp>
      <p:sp>
        <p:nvSpPr>
          <p:cNvPr id="59432" name="Rectangle 4">
            <a:extLst>
              <a:ext uri="{FF2B5EF4-FFF2-40B4-BE49-F238E27FC236}">
                <a16:creationId xmlns:a16="http://schemas.microsoft.com/office/drawing/2014/main" id="{EBEC162C-41DF-5C4F-8034-01A4357790E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59433" name="Rectangle 86">
            <a:extLst>
              <a:ext uri="{FF2B5EF4-FFF2-40B4-BE49-F238E27FC236}">
                <a16:creationId xmlns:a16="http://schemas.microsoft.com/office/drawing/2014/main" id="{BF3A7026-DB60-4441-8407-E805BE7B732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5562600"/>
            <a:ext cx="586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000" b="0" i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US" altLang="en-US" sz="2000">
              <a:solidFill>
                <a:srgbClr val="8B3735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>
            <a:extLst>
              <a:ext uri="{FF2B5EF4-FFF2-40B4-BE49-F238E27FC236}">
                <a16:creationId xmlns:a16="http://schemas.microsoft.com/office/drawing/2014/main" id="{8FC69AC3-6133-1E44-8BEA-2B5321B8E7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Pipelined Performance Example</a:t>
            </a:r>
          </a:p>
        </p:txBody>
      </p:sp>
      <p:sp>
        <p:nvSpPr>
          <p:cNvPr id="61442" name="Content Placeholder 4">
            <a:extLst>
              <a:ext uri="{FF2B5EF4-FFF2-40B4-BE49-F238E27FC236}">
                <a16:creationId xmlns:a16="http://schemas.microsoft.com/office/drawing/2014/main" id="{BF818E09-C01A-CB4B-AD56-5CCCBEB15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a program with 100 billion instructions executing on a pipelined MIPS processor: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CPI = 1.15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</a:t>
            </a:r>
            <a:r>
              <a:rPr lang="en-US" altLang="en-US" baseline="-25000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= 550 ps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Execution Time	= (# instructions) × CPI × T</a:t>
            </a:r>
            <a:r>
              <a:rPr lang="en-US" altLang="en-US" baseline="-25000">
                <a:ea typeface="ＭＳ Ｐゴシック" panose="020B0600070205080204" pitchFamily="34" charset="-128"/>
              </a:rPr>
              <a:t>c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	= (100 × 10</a:t>
            </a:r>
            <a:r>
              <a:rPr lang="en-US" altLang="en-US" baseline="30000">
                <a:ea typeface="ＭＳ Ｐゴシック" panose="020B0600070205080204" pitchFamily="34" charset="-128"/>
              </a:rPr>
              <a:t>9</a:t>
            </a:r>
            <a:r>
              <a:rPr lang="en-US" altLang="en-US">
                <a:ea typeface="ＭＳ Ｐゴシック" panose="020B0600070205080204" pitchFamily="34" charset="-128"/>
              </a:rPr>
              <a:t>)(1.15)(550  × 10</a:t>
            </a:r>
            <a:r>
              <a:rPr lang="en-US" altLang="en-US" baseline="30000">
                <a:ea typeface="ＭＳ Ｐゴシック" panose="020B0600070205080204" pitchFamily="34" charset="-128"/>
              </a:rPr>
              <a:t>-12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	= 63 seconds</a:t>
            </a:r>
          </a:p>
          <a:p>
            <a:pPr eaLnBrk="1" hangingPunct="1"/>
            <a:endParaRPr lang="de-CH" altLang="en-US">
              <a:ea typeface="ＭＳ Ｐゴシック" panose="020B0600070205080204" pitchFamily="34" charset="-128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D9D8C9B-1C70-214D-92D6-1DC16DF093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0A0B3955-8DDF-1D4F-8AC9-FEA55696502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>
            <a:extLst>
              <a:ext uri="{FF2B5EF4-FFF2-40B4-BE49-F238E27FC236}">
                <a16:creationId xmlns:a16="http://schemas.microsoft.com/office/drawing/2014/main" id="{B79975DF-9CB8-194A-B2DE-D2A173E5C0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Performance Summary for MIPS arch.</a:t>
            </a:r>
          </a:p>
        </p:txBody>
      </p:sp>
      <p:graphicFrame>
        <p:nvGraphicFramePr>
          <p:cNvPr id="1326133" name="Group 53">
            <a:extLst>
              <a:ext uri="{FF2B5EF4-FFF2-40B4-BE49-F238E27FC236}">
                <a16:creationId xmlns:a16="http://schemas.microsoft.com/office/drawing/2014/main" id="{2D192DAD-91D5-DB42-83B7-D11435ED8406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396875" y="1362075"/>
          <a:ext cx="7896225" cy="1952627"/>
        </p:xfrm>
        <a:graphic>
          <a:graphicData uri="http://schemas.openxmlformats.org/drawingml/2006/table">
            <a:tbl>
              <a:tblPr/>
              <a:tblGrid>
                <a:gridCol w="184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13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Processor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Execution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(seconds)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Speedup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(single-cycle is baseline)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1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Single-cycle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1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Multicycle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133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0.71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1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Pipelined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Clr>
                          <a:srgbClr val="A81E5B"/>
                        </a:buClr>
                        <a:buSzPct val="60000"/>
                        <a:buFont typeface="Wingdings 2" charset="2"/>
                        <a:defRPr sz="2000" b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A81E5B"/>
                        </a:buClr>
                        <a:buSzPct val="11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1.51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105283" marR="10528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6FE277-9985-5840-B84B-47D1276BE0B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04813" y="3886200"/>
            <a:ext cx="7896225" cy="2452688"/>
          </a:xfrm>
        </p:spPr>
        <p:txBody>
          <a:bodyPr/>
          <a:lstStyle/>
          <a:p>
            <a:pPr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Char char="¢"/>
              <a:defRPr/>
            </a:pPr>
            <a:r>
              <a:rPr lang="en-US" dirty="0">
                <a:ea typeface="+mn-ea"/>
                <a:cs typeface="+mn-cs"/>
              </a:rPr>
              <a:t>Fastest of the three MIPS architectures is </a:t>
            </a:r>
            <a:r>
              <a:rPr lang="en-US" i="1" dirty="0">
                <a:solidFill>
                  <a:schemeClr val="accent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Pipelined.</a:t>
            </a:r>
          </a:p>
          <a:p>
            <a:pPr eaLnBrk="1" hangingPunct="1"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Char char="¢"/>
              <a:defRPr/>
            </a:pPr>
            <a:r>
              <a:rPr lang="en-US" dirty="0">
                <a:ea typeface="+mn-ea"/>
                <a:cs typeface="+mn-cs"/>
              </a:rPr>
              <a:t>However, even though we have 5 fold pipelining, it is not 5 times faster than single cycle.</a:t>
            </a:r>
          </a:p>
        </p:txBody>
      </p:sp>
      <p:sp>
        <p:nvSpPr>
          <p:cNvPr id="63504" name="Rectangle 2">
            <a:extLst>
              <a:ext uri="{FF2B5EF4-FFF2-40B4-BE49-F238E27FC236}">
                <a16:creationId xmlns:a16="http://schemas.microsoft.com/office/drawing/2014/main" id="{D1F94939-B9A0-0040-98A7-056431ACD5E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5" name="Rectangle 4">
            <a:extLst>
              <a:ext uri="{FF2B5EF4-FFF2-40B4-BE49-F238E27FC236}">
                <a16:creationId xmlns:a16="http://schemas.microsoft.com/office/drawing/2014/main" id="{4F698EE5-1BAC-8D45-8153-E9EF2848F56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50D6EC67-4DAE-2F45-9A91-B1B231B24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Questions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2F6C-36CB-FD4E-810A-2EB429070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What is the role of the hardware vs. the software in data dependence handling?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Software based interlocking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Hardware based interlocking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Who inserts/manages the pipeline bubbles?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Who finds the independent instructions to fill “empty” pipeline slots?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are the advantages/disadvantages of each?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Think of the performance equation as well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76E46388-CCA7-D847-83C7-33DEAB2EC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CC2289-14EF-BD4A-9EF7-8873D894AB5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19C3B6F3-91F4-1741-9DEA-56ECF538F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Questions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70E9-9D68-A442-8B94-DFD533DE00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What is the role of the hardware vs. the software in the order in which instructions are executed in the pipeline?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Software based instruction scheduling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static scheduling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Hardware based instruction scheduling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dynamic scheduling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How does each impact different metrics?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Performance (and parts of the performance equation)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Complexity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Power consumption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Reliability</a:t>
            </a:r>
          </a:p>
          <a:p>
            <a:pPr lvl="1"/>
            <a:r>
              <a:rPr lang="is-IS" altLang="en-US">
                <a:ea typeface="ＭＳ Ｐゴシック" panose="020B0600070205080204" pitchFamily="34" charset="-128"/>
              </a:rPr>
              <a:t>…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2FDCECB2-7A52-9747-9B5B-4B518BF7D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2B96C5-DD42-F247-8B47-62EF3D02A4E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12529B39-A960-2E49-ACDB-6A08AE53E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on Software vs.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FD89-EAAF-B14E-AE92-A57303BD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5188"/>
            <a:ext cx="8839200" cy="5192712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</a:rPr>
              <a:t>Software based scheduling of instructions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 static scheduling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ym typeface="Wingdings"/>
              </a:rPr>
              <a:t>Compiler orders the instructions, hardware executes them in that order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ym typeface="Wingdings"/>
              </a:rPr>
              <a:t>Contrast this with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dynamic scheduling </a:t>
            </a:r>
            <a:r>
              <a:rPr lang="en-US" dirty="0">
                <a:sym typeface="Wingdings"/>
              </a:rPr>
              <a:t>(in which hardware can execute instructions out of the compiler-specified order)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ym typeface="Wingdings"/>
              </a:rPr>
              <a:t>How does the compiler know the latency of each instruction?</a:t>
            </a:r>
          </a:p>
          <a:p>
            <a:pPr lvl="1">
              <a:buFont typeface="Wingdings" charset="0"/>
              <a:buChar char="q"/>
              <a:defRPr/>
            </a:pPr>
            <a:endParaRPr lang="en-US" sz="1400" dirty="0"/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</a:rPr>
              <a:t>What information does the compiler not know that makes static scheduling difficult?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Answer: Anything that is determined at run time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Variable-length operation latency, memory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, branch direction 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sz="1400" dirty="0"/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</a:rPr>
              <a:t>How can the compiler alleviate this (i.e., estimate the unknown)?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Answer: Profiling</a:t>
            </a:r>
          </a:p>
          <a:p>
            <a:pPr lvl="1">
              <a:buFont typeface="Wingdings" charset="0"/>
              <a:buChar char="q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88C3C09A-B96C-5146-8998-F1A53968C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E4AFA-5E33-9F41-942D-18AB3782083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>
            <a:extLst>
              <a:ext uri="{FF2B5EF4-FFF2-40B4-BE49-F238E27FC236}">
                <a16:creationId xmlns:a16="http://schemas.microsoft.com/office/drawing/2014/main" id="{F9925328-BF8F-2841-8EBC-D6D5163F76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6002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ea typeface="ＭＳ Ｐゴシック" panose="020B0600070205080204" pitchFamily="34" charset="-128"/>
              </a:rPr>
              <a:t>Pipelining and Precise Exceptions: Preserving Sequential Semantics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2AD4642-4541-7B44-BC55-7968BFB61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Multi-Cycle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017E-EA1F-DD41-BACF-8963FAE67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Not all instructions take the same amount of time for “execution”</a:t>
            </a:r>
          </a:p>
          <a:p>
            <a:endParaRPr lang="en-US" altLang="en-US" sz="10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Have multiple different functional units that take different number of cycles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be pipelined or not pipelined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let independent instructions start execution on a different functional unit before a previous long-latency instruction finishes execution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80AB8609-AB32-114E-A28C-5067871712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DDEA5F-EB34-9541-8FA2-EA9C0CF11D80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1864E-92C7-1141-A567-0171C4329BA4}"/>
              </a:ext>
            </a:extLst>
          </p:cNvPr>
          <p:cNvGrpSpPr>
            <a:grpSpLocks/>
          </p:cNvGrpSpPr>
          <p:nvPr/>
        </p:nvGrpSpPr>
        <p:grpSpPr bwMode="auto">
          <a:xfrm>
            <a:off x="3044825" y="5065713"/>
            <a:ext cx="804863" cy="369887"/>
            <a:chOff x="1001099" y="4100530"/>
            <a:chExt cx="805656" cy="369887"/>
          </a:xfrm>
        </p:grpSpPr>
        <p:sp>
          <p:nvSpPr>
            <p:cNvPr id="70704" name="Rectangle 10">
              <a:extLst>
                <a:ext uri="{FF2B5EF4-FFF2-40B4-BE49-F238E27FC236}">
                  <a16:creationId xmlns:a16="http://schemas.microsoft.com/office/drawing/2014/main" id="{D9E313FB-DC27-8C4E-AFC0-06DFB5D30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70705" name="Rectangle 11">
              <a:extLst>
                <a:ext uri="{FF2B5EF4-FFF2-40B4-BE49-F238E27FC236}">
                  <a16:creationId xmlns:a16="http://schemas.microsoft.com/office/drawing/2014/main" id="{BAFF1974-EB5E-374A-87E5-AD8DD4560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8" name="Rectangle 12">
            <a:extLst>
              <a:ext uri="{FF2B5EF4-FFF2-40B4-BE49-F238E27FC236}">
                <a16:creationId xmlns:a16="http://schemas.microsoft.com/office/drawing/2014/main" id="{6D64AED9-CC43-504A-923D-3014DB970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4203700"/>
            <a:ext cx="4016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97BFD39-2FEF-0440-9382-561D0E7B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49022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EF6BD2-4561-2944-9917-F85D2E75AFFB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5251450"/>
            <a:ext cx="3222625" cy="369888"/>
            <a:chOff x="2783717" y="3915586"/>
            <a:chExt cx="3222624" cy="369887"/>
          </a:xfrm>
        </p:grpSpPr>
        <p:sp>
          <p:nvSpPr>
            <p:cNvPr id="70696" name="Rectangle 12">
              <a:extLst>
                <a:ext uri="{FF2B5EF4-FFF2-40B4-BE49-F238E27FC236}">
                  <a16:creationId xmlns:a16="http://schemas.microsoft.com/office/drawing/2014/main" id="{C90A07CA-E93F-674C-BB3F-0A771AE9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71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697" name="Rectangle 12">
              <a:extLst>
                <a:ext uri="{FF2B5EF4-FFF2-40B4-BE49-F238E27FC236}">
                  <a16:creationId xmlns:a16="http://schemas.microsoft.com/office/drawing/2014/main" id="{3D94FD84-815F-0C46-BA94-08A788E6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698" name="Rectangle 12">
              <a:extLst>
                <a:ext uri="{FF2B5EF4-FFF2-40B4-BE49-F238E27FC236}">
                  <a16:creationId xmlns:a16="http://schemas.microsoft.com/office/drawing/2014/main" id="{9AC57944-B32F-1647-B43C-1E99FC19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699" name="Rectangle 13">
              <a:extLst>
                <a:ext uri="{FF2B5EF4-FFF2-40B4-BE49-F238E27FC236}">
                  <a16:creationId xmlns:a16="http://schemas.microsoft.com/office/drawing/2014/main" id="{A08662F9-7E62-B041-8939-086FD72D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700" name="Rectangle 12">
              <a:extLst>
                <a:ext uri="{FF2B5EF4-FFF2-40B4-BE49-F238E27FC236}">
                  <a16:creationId xmlns:a16="http://schemas.microsoft.com/office/drawing/2014/main" id="{42388CBF-6FA6-3747-8A8A-5BC536C00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29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701" name="Rectangle 12">
              <a:extLst>
                <a:ext uri="{FF2B5EF4-FFF2-40B4-BE49-F238E27FC236}">
                  <a16:creationId xmlns:a16="http://schemas.microsoft.com/office/drawing/2014/main" id="{03474AC3-F42A-B946-9DFF-F610CD614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85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702" name="Rectangle 12">
              <a:extLst>
                <a:ext uri="{FF2B5EF4-FFF2-40B4-BE49-F238E27FC236}">
                  <a16:creationId xmlns:a16="http://schemas.microsoft.com/office/drawing/2014/main" id="{86EE6029-38D7-5D4B-BF28-FA53F63D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8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703" name="Rectangle 17">
              <a:extLst>
                <a:ext uri="{FF2B5EF4-FFF2-40B4-BE49-F238E27FC236}">
                  <a16:creationId xmlns:a16="http://schemas.microsoft.com/office/drawing/2014/main" id="{2FC37E7B-75DC-184A-B209-EBB605FB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51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6C87CD-FEB2-8346-9E15-C73C0A11CC60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4719638"/>
            <a:ext cx="1611313" cy="374650"/>
            <a:chOff x="2783717" y="3915586"/>
            <a:chExt cx="1611312" cy="374488"/>
          </a:xfrm>
        </p:grpSpPr>
        <p:sp>
          <p:nvSpPr>
            <p:cNvPr id="70692" name="Rectangle 12">
              <a:extLst>
                <a:ext uri="{FF2B5EF4-FFF2-40B4-BE49-F238E27FC236}">
                  <a16:creationId xmlns:a16="http://schemas.microsoft.com/office/drawing/2014/main" id="{E3932281-218F-5F4E-B1C3-534F7D2F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693" name="Rectangle 12">
              <a:extLst>
                <a:ext uri="{FF2B5EF4-FFF2-40B4-BE49-F238E27FC236}">
                  <a16:creationId xmlns:a16="http://schemas.microsoft.com/office/drawing/2014/main" id="{DF73E7C6-D794-2147-812A-668AE4C30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694" name="Rectangle 12">
              <a:extLst>
                <a:ext uri="{FF2B5EF4-FFF2-40B4-BE49-F238E27FC236}">
                  <a16:creationId xmlns:a16="http://schemas.microsoft.com/office/drawing/2014/main" id="{8290C46C-3064-2F49-9464-F2C7D47F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0695" name="Rectangle 12">
              <a:extLst>
                <a:ext uri="{FF2B5EF4-FFF2-40B4-BE49-F238E27FC236}">
                  <a16:creationId xmlns:a16="http://schemas.microsoft.com/office/drawing/2014/main" id="{F4259C10-4A37-F547-8749-AB486445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C3CA52-BC71-CB4F-B7F6-3C0DDDEA7EA2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5621338"/>
            <a:ext cx="3903663" cy="523875"/>
            <a:chOff x="2783717" y="5184853"/>
            <a:chExt cx="3904221" cy="523220"/>
          </a:xfrm>
        </p:grpSpPr>
        <p:grpSp>
          <p:nvGrpSpPr>
            <p:cNvPr id="70682" name="Group 24">
              <a:extLst>
                <a:ext uri="{FF2B5EF4-FFF2-40B4-BE49-F238E27FC236}">
                  <a16:creationId xmlns:a16="http://schemas.microsoft.com/office/drawing/2014/main" id="{ABA6CCA5-0C17-2E44-8DD6-A50F6305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3717" y="5338186"/>
              <a:ext cx="3222624" cy="369887"/>
              <a:chOff x="2783717" y="3915586"/>
              <a:chExt cx="3222624" cy="369887"/>
            </a:xfrm>
          </p:grpSpPr>
          <p:sp>
            <p:nvSpPr>
              <p:cNvPr id="70684" name="Rectangle 12">
                <a:extLst>
                  <a:ext uri="{FF2B5EF4-FFF2-40B4-BE49-F238E27FC236}">
                    <a16:creationId xmlns:a16="http://schemas.microsoft.com/office/drawing/2014/main" id="{CF6A9B2A-4F82-0544-AB9D-A93CF1805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71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0685" name="Rectangle 12">
                <a:extLst>
                  <a:ext uri="{FF2B5EF4-FFF2-40B4-BE49-F238E27FC236}">
                    <a16:creationId xmlns:a16="http://schemas.microsoft.com/office/drawing/2014/main" id="{11F450F1-098A-E240-BC68-9E5A25849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54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0686" name="Rectangle 12">
                <a:extLst>
                  <a:ext uri="{FF2B5EF4-FFF2-40B4-BE49-F238E27FC236}">
                    <a16:creationId xmlns:a16="http://schemas.microsoft.com/office/drawing/2014/main" id="{436628C2-E608-3243-814D-557B9669D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37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0687" name="Rectangle 29">
                <a:extLst>
                  <a:ext uri="{FF2B5EF4-FFF2-40B4-BE49-F238E27FC236}">
                    <a16:creationId xmlns:a16="http://schemas.microsoft.com/office/drawing/2014/main" id="{6F05468F-9267-A44E-8F5E-7A19F4A12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201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0688" name="Rectangle 12">
                <a:extLst>
                  <a:ext uri="{FF2B5EF4-FFF2-40B4-BE49-F238E27FC236}">
                    <a16:creationId xmlns:a16="http://schemas.microsoft.com/office/drawing/2014/main" id="{D5C8E68E-86E9-9447-9812-906D307BA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029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0689" name="Rectangle 12">
                <a:extLst>
                  <a:ext uri="{FF2B5EF4-FFF2-40B4-BE49-F238E27FC236}">
                    <a16:creationId xmlns:a16="http://schemas.microsoft.com/office/drawing/2014/main" id="{1216D382-3285-3748-A05E-99DFF468C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785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0690" name="Rectangle 12">
                <a:extLst>
                  <a:ext uri="{FF2B5EF4-FFF2-40B4-BE49-F238E27FC236}">
                    <a16:creationId xmlns:a16="http://schemas.microsoft.com/office/drawing/2014/main" id="{3DB8AAC6-0227-6F4A-8FCF-14FB6624A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68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0691" name="Rectangle 33">
                <a:extLst>
                  <a:ext uri="{FF2B5EF4-FFF2-40B4-BE49-F238E27FC236}">
                    <a16:creationId xmlns:a16="http://schemas.microsoft.com/office/drawing/2014/main" id="{A64452EF-9F78-4449-9079-E1BAFE73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351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sp>
          <p:nvSpPr>
            <p:cNvPr id="70683" name="TextBox 25">
              <a:extLst>
                <a:ext uri="{FF2B5EF4-FFF2-40B4-BE49-F238E27FC236}">
                  <a16:creationId xmlns:a16="http://schemas.microsoft.com/office/drawing/2014/main" id="{338050F9-E284-4045-B73D-5D2DA2921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6341" y="5184853"/>
              <a:ext cx="6815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panose="020B0604020202020204" pitchFamily="34" charset="0"/>
                </a:rPr>
                <a:t>. . .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BD59D4-3E0A-7D48-9A18-31C1693B48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49688" y="5251450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0A9BD1-2904-EB40-9C61-4FD921E715F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90094" y="5164931"/>
            <a:ext cx="1606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CD7163-01E9-024C-93F2-EA752065FA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4163" y="5969000"/>
            <a:ext cx="2905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F3F359-06AA-9047-B13A-F33C788A23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4163" y="5435600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D45B13-2F83-9C4B-9061-D20639FB8B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2100" y="4362450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199B16-F88C-3D43-92D3-613BFB8FBA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0513" y="4908550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0AEB07-4A80-D84A-AE63-0A1C2A6093D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74757" y="5166519"/>
            <a:ext cx="1606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9415AD-8368-2E46-8606-05E31CA6BA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78825" y="5094288"/>
            <a:ext cx="234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BA7AD2-D5BC-9849-9303-38CFF0D1C2AD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>
            <a:off x="4786313" y="4389438"/>
            <a:ext cx="3592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2B4418-5567-1141-A73F-19BE91EF96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95988" y="4903788"/>
            <a:ext cx="2382837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1AC0FD-8736-B84B-8C6E-4C98B62A47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07300" y="5435600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C238A1-2FCE-9243-91BB-53A540DB4B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77213" y="5970588"/>
            <a:ext cx="2016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5E5E9F4-E1A4-A843-B282-F1E687160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4114800"/>
            <a:ext cx="1089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Integer add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95A9FB-6FEB-7B40-8745-879C18CF6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5100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Integer mul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5AB9C1-44AF-4C48-AD64-D749C397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5065713"/>
            <a:ext cx="747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FP mul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9847E9-ABDF-0442-94C1-FF0B3C808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6153150"/>
            <a:ext cx="1220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Load/store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7" grpId="0"/>
      <p:bldP spid="48" grpId="0"/>
      <p:bldP spid="49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900377A8-35F0-0F46-A444-C4311642D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04275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Issues in Pipelining: </a:t>
            </a:r>
            <a:r>
              <a:rPr lang="en-US" altLang="en-US" sz="3600">
                <a:ea typeface="ＭＳ Ｐゴシック" panose="020B0600070205080204" pitchFamily="34" charset="-128"/>
              </a:rPr>
              <a:t>Multi-Cycle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2EF2-93F9-DC43-AA36-215755B06B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7630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Instructions can take different number of cycles in EXECUTE stage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Integer ADD versus FP MULtiply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 sz="1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wrong with this picture in a Von Neumann architecture?</a:t>
            </a:r>
          </a:p>
          <a:p>
            <a:pPr lvl="2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Sequential semantics of the ISA NOT preserved!</a:t>
            </a:r>
          </a:p>
          <a:p>
            <a:pPr lvl="2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if FMUL incurs an exception?</a:t>
            </a:r>
          </a:p>
          <a:p>
            <a:pPr lvl="2"/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2"/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96CE8986-F222-4A4C-97F6-94380AE96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A284B6-95D9-D446-B3F1-17A5F3DAE87B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71684" name="Group 9">
            <a:extLst>
              <a:ext uri="{FF2B5EF4-FFF2-40B4-BE49-F238E27FC236}">
                <a16:creationId xmlns:a16="http://schemas.microsoft.com/office/drawing/2014/main" id="{4D6B0863-55D5-394D-B7DA-BA81E2E02C3D}"/>
              </a:ext>
            </a:extLst>
          </p:cNvPr>
          <p:cNvGrpSpPr>
            <a:grpSpLocks/>
          </p:cNvGrpSpPr>
          <p:nvPr/>
        </p:nvGrpSpPr>
        <p:grpSpPr bwMode="auto">
          <a:xfrm>
            <a:off x="3355975" y="2779713"/>
            <a:ext cx="1611313" cy="369887"/>
            <a:chOff x="932873" y="4248850"/>
            <a:chExt cx="1610696" cy="369332"/>
          </a:xfrm>
        </p:grpSpPr>
        <p:sp>
          <p:nvSpPr>
            <p:cNvPr id="71731" name="Rectangle 10">
              <a:extLst>
                <a:ext uri="{FF2B5EF4-FFF2-40B4-BE49-F238E27FC236}">
                  <a16:creationId xmlns:a16="http://schemas.microsoft.com/office/drawing/2014/main" id="{8716FD25-6677-CD4E-80EF-BDB68144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71732" name="Rectangle 11">
              <a:extLst>
                <a:ext uri="{FF2B5EF4-FFF2-40B4-BE49-F238E27FC236}">
                  <a16:creationId xmlns:a16="http://schemas.microsoft.com/office/drawing/2014/main" id="{8FC30AA7-36DC-0B46-B155-E209B8FEB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1733" name="Rectangle 12">
              <a:extLst>
                <a:ext uri="{FF2B5EF4-FFF2-40B4-BE49-F238E27FC236}">
                  <a16:creationId xmlns:a16="http://schemas.microsoft.com/office/drawing/2014/main" id="{42AF3F5A-B08E-D64F-A488-D60597989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34" name="Rectangle 13">
              <a:extLst>
                <a:ext uri="{FF2B5EF4-FFF2-40B4-BE49-F238E27FC236}">
                  <a16:creationId xmlns:a16="http://schemas.microsoft.com/office/drawing/2014/main" id="{5BAAB96A-CF8D-7948-95B7-68D43178E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71685" name="Group 55">
            <a:extLst>
              <a:ext uri="{FF2B5EF4-FFF2-40B4-BE49-F238E27FC236}">
                <a16:creationId xmlns:a16="http://schemas.microsoft.com/office/drawing/2014/main" id="{229E22DE-E7B9-934B-86E2-D2B569ACC889}"/>
              </a:ext>
            </a:extLst>
          </p:cNvPr>
          <p:cNvGrpSpPr>
            <a:grpSpLocks/>
          </p:cNvGrpSpPr>
          <p:nvPr/>
        </p:nvGrpSpPr>
        <p:grpSpPr bwMode="auto">
          <a:xfrm>
            <a:off x="2952750" y="2411413"/>
            <a:ext cx="4430713" cy="368300"/>
            <a:chOff x="2953332" y="2410731"/>
            <a:chExt cx="4430823" cy="369318"/>
          </a:xfrm>
        </p:grpSpPr>
        <p:sp>
          <p:nvSpPr>
            <p:cNvPr id="71720" name="Rectangle 5">
              <a:extLst>
                <a:ext uri="{FF2B5EF4-FFF2-40B4-BE49-F238E27FC236}">
                  <a16:creationId xmlns:a16="http://schemas.microsoft.com/office/drawing/2014/main" id="{3E1895FB-E82B-BE48-9DD7-E1BE09E9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71721" name="Rectangle 6">
              <a:extLst>
                <a:ext uri="{FF2B5EF4-FFF2-40B4-BE49-F238E27FC236}">
                  <a16:creationId xmlns:a16="http://schemas.microsoft.com/office/drawing/2014/main" id="{00EDB155-2975-6C4F-88E5-E243179CB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1722" name="Rectangle 7">
              <a:extLst>
                <a:ext uri="{FF2B5EF4-FFF2-40B4-BE49-F238E27FC236}">
                  <a16:creationId xmlns:a16="http://schemas.microsoft.com/office/drawing/2014/main" id="{6961FA2D-510A-914B-8768-1B1332A2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23" name="Rectangle 8">
              <a:extLst>
                <a:ext uri="{FF2B5EF4-FFF2-40B4-BE49-F238E27FC236}">
                  <a16:creationId xmlns:a16="http://schemas.microsoft.com/office/drawing/2014/main" id="{A873137E-EE04-8C49-87B9-84C39DA61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</a:t>
              </a:r>
            </a:p>
          </p:txBody>
        </p:sp>
        <p:sp>
          <p:nvSpPr>
            <p:cNvPr id="71724" name="Rectangle 7">
              <a:extLst>
                <a:ext uri="{FF2B5EF4-FFF2-40B4-BE49-F238E27FC236}">
                  <a16:creationId xmlns:a16="http://schemas.microsoft.com/office/drawing/2014/main" id="{A05A1B92-710D-374B-BE8C-AA700604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25" name="Rectangle 7">
              <a:extLst>
                <a:ext uri="{FF2B5EF4-FFF2-40B4-BE49-F238E27FC236}">
                  <a16:creationId xmlns:a16="http://schemas.microsoft.com/office/drawing/2014/main" id="{10A92C9D-1CB7-1940-931B-607CD3805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26" name="Rectangle 7">
              <a:extLst>
                <a:ext uri="{FF2B5EF4-FFF2-40B4-BE49-F238E27FC236}">
                  <a16:creationId xmlns:a16="http://schemas.microsoft.com/office/drawing/2014/main" id="{FE2059E7-AFD1-8B4E-BD30-5D32E8B03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27" name="Rectangle 7">
              <a:extLst>
                <a:ext uri="{FF2B5EF4-FFF2-40B4-BE49-F238E27FC236}">
                  <a16:creationId xmlns:a16="http://schemas.microsoft.com/office/drawing/2014/main" id="{75BF31C7-032D-D048-858C-7D1028AB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28" name="Rectangle 7">
              <a:extLst>
                <a:ext uri="{FF2B5EF4-FFF2-40B4-BE49-F238E27FC236}">
                  <a16:creationId xmlns:a16="http://schemas.microsoft.com/office/drawing/2014/main" id="{C569190D-CC08-4D41-AA0E-712242F04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29" name="Rectangle 7">
              <a:extLst>
                <a:ext uri="{FF2B5EF4-FFF2-40B4-BE49-F238E27FC236}">
                  <a16:creationId xmlns:a16="http://schemas.microsoft.com/office/drawing/2014/main" id="{3FF1EA97-659D-FE4C-AAD7-82E390BD1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30" name="Rectangle 7">
              <a:extLst>
                <a:ext uri="{FF2B5EF4-FFF2-40B4-BE49-F238E27FC236}">
                  <a16:creationId xmlns:a16="http://schemas.microsoft.com/office/drawing/2014/main" id="{FEE0C24B-8792-AD45-BA4A-4128A46CA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71686" name="TextBox 15">
            <a:extLst>
              <a:ext uri="{FF2B5EF4-FFF2-40B4-BE49-F238E27FC236}">
                <a16:creationId xmlns:a16="http://schemas.microsoft.com/office/drawing/2014/main" id="{1E72377E-6044-9F4D-AFDE-BC202B861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2466975"/>
            <a:ext cx="223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FMUL R4 </a:t>
            </a: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 R1, R2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ADD   R3  R1, R2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71687" name="Group 9">
            <a:extLst>
              <a:ext uri="{FF2B5EF4-FFF2-40B4-BE49-F238E27FC236}">
                <a16:creationId xmlns:a16="http://schemas.microsoft.com/office/drawing/2014/main" id="{8F3BC56C-B6BE-E74E-9BF9-16326C15E0C7}"/>
              </a:ext>
            </a:extLst>
          </p:cNvPr>
          <p:cNvGrpSpPr>
            <a:grpSpLocks/>
          </p:cNvGrpSpPr>
          <p:nvPr/>
        </p:nvGrpSpPr>
        <p:grpSpPr bwMode="auto">
          <a:xfrm>
            <a:off x="3759200" y="3149600"/>
            <a:ext cx="1611313" cy="368300"/>
            <a:chOff x="932873" y="4248850"/>
            <a:chExt cx="1610696" cy="369332"/>
          </a:xfrm>
        </p:grpSpPr>
        <p:sp>
          <p:nvSpPr>
            <p:cNvPr id="71716" name="Rectangle 10">
              <a:extLst>
                <a:ext uri="{FF2B5EF4-FFF2-40B4-BE49-F238E27FC236}">
                  <a16:creationId xmlns:a16="http://schemas.microsoft.com/office/drawing/2014/main" id="{646AB2AD-501B-854B-9321-A554046C0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71717" name="Rectangle 11">
              <a:extLst>
                <a:ext uri="{FF2B5EF4-FFF2-40B4-BE49-F238E27FC236}">
                  <a16:creationId xmlns:a16="http://schemas.microsoft.com/office/drawing/2014/main" id="{92119F2B-7CC7-1241-948E-EC549471B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1718" name="Rectangle 12">
              <a:extLst>
                <a:ext uri="{FF2B5EF4-FFF2-40B4-BE49-F238E27FC236}">
                  <a16:creationId xmlns:a16="http://schemas.microsoft.com/office/drawing/2014/main" id="{D040F5EE-A3E5-2F47-88AF-239789E18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19" name="Rectangle 13">
              <a:extLst>
                <a:ext uri="{FF2B5EF4-FFF2-40B4-BE49-F238E27FC236}">
                  <a16:creationId xmlns:a16="http://schemas.microsoft.com/office/drawing/2014/main" id="{1A7FC123-377B-6846-9054-827F79F79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71688" name="Group 9">
            <a:extLst>
              <a:ext uri="{FF2B5EF4-FFF2-40B4-BE49-F238E27FC236}">
                <a16:creationId xmlns:a16="http://schemas.microsoft.com/office/drawing/2014/main" id="{917DB4A9-2753-3E49-BF02-0B23D363A0A8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3517900"/>
            <a:ext cx="1611313" cy="369888"/>
            <a:chOff x="932873" y="4248850"/>
            <a:chExt cx="1610696" cy="369332"/>
          </a:xfrm>
        </p:grpSpPr>
        <p:sp>
          <p:nvSpPr>
            <p:cNvPr id="71712" name="Rectangle 10">
              <a:extLst>
                <a:ext uri="{FF2B5EF4-FFF2-40B4-BE49-F238E27FC236}">
                  <a16:creationId xmlns:a16="http://schemas.microsoft.com/office/drawing/2014/main" id="{EA838567-23F1-CF45-929E-C86D6177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71713" name="Rectangle 11">
              <a:extLst>
                <a:ext uri="{FF2B5EF4-FFF2-40B4-BE49-F238E27FC236}">
                  <a16:creationId xmlns:a16="http://schemas.microsoft.com/office/drawing/2014/main" id="{9DCC4E12-332D-AC42-89A1-4C33E4085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1714" name="Rectangle 12">
              <a:extLst>
                <a:ext uri="{FF2B5EF4-FFF2-40B4-BE49-F238E27FC236}">
                  <a16:creationId xmlns:a16="http://schemas.microsoft.com/office/drawing/2014/main" id="{20646BBC-DA81-6041-913A-B8397B6D6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15" name="Rectangle 13">
              <a:extLst>
                <a:ext uri="{FF2B5EF4-FFF2-40B4-BE49-F238E27FC236}">
                  <a16:creationId xmlns:a16="http://schemas.microsoft.com/office/drawing/2014/main" id="{CCA5CB5E-638F-594B-8D51-1FD7D0B8D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71689" name="Group 9">
            <a:extLst>
              <a:ext uri="{FF2B5EF4-FFF2-40B4-BE49-F238E27FC236}">
                <a16:creationId xmlns:a16="http://schemas.microsoft.com/office/drawing/2014/main" id="{6CF25F17-595E-4F4E-940E-8D61577E8363}"/>
              </a:ext>
            </a:extLst>
          </p:cNvPr>
          <p:cNvGrpSpPr>
            <a:grpSpLocks/>
          </p:cNvGrpSpPr>
          <p:nvPr/>
        </p:nvGrpSpPr>
        <p:grpSpPr bwMode="auto">
          <a:xfrm>
            <a:off x="4967288" y="4257675"/>
            <a:ext cx="1611312" cy="368300"/>
            <a:chOff x="932873" y="4248850"/>
            <a:chExt cx="1610696" cy="369332"/>
          </a:xfrm>
        </p:grpSpPr>
        <p:sp>
          <p:nvSpPr>
            <p:cNvPr id="71708" name="Rectangle 10">
              <a:extLst>
                <a:ext uri="{FF2B5EF4-FFF2-40B4-BE49-F238E27FC236}">
                  <a16:creationId xmlns:a16="http://schemas.microsoft.com/office/drawing/2014/main" id="{D9976836-118D-484C-A31E-EB9918353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71709" name="Rectangle 11">
              <a:extLst>
                <a:ext uri="{FF2B5EF4-FFF2-40B4-BE49-F238E27FC236}">
                  <a16:creationId xmlns:a16="http://schemas.microsoft.com/office/drawing/2014/main" id="{F5F25B0C-8E3D-BB4E-A61F-7302E76A4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1710" name="Rectangle 12">
              <a:extLst>
                <a:ext uri="{FF2B5EF4-FFF2-40B4-BE49-F238E27FC236}">
                  <a16:creationId xmlns:a16="http://schemas.microsoft.com/office/drawing/2014/main" id="{1933E078-77E7-7449-86D1-F699EAC2A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11" name="Rectangle 13">
              <a:extLst>
                <a:ext uri="{FF2B5EF4-FFF2-40B4-BE49-F238E27FC236}">
                  <a16:creationId xmlns:a16="http://schemas.microsoft.com/office/drawing/2014/main" id="{96C993C6-FD19-8640-89E5-F6FAE93D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71690" name="Group 9">
            <a:extLst>
              <a:ext uri="{FF2B5EF4-FFF2-40B4-BE49-F238E27FC236}">
                <a16:creationId xmlns:a16="http://schemas.microsoft.com/office/drawing/2014/main" id="{EB70C2AF-5FA6-1D46-A1CB-7FCB621BA572}"/>
              </a:ext>
            </a:extLst>
          </p:cNvPr>
          <p:cNvGrpSpPr>
            <a:grpSpLocks/>
          </p:cNvGrpSpPr>
          <p:nvPr/>
        </p:nvGrpSpPr>
        <p:grpSpPr bwMode="auto">
          <a:xfrm>
            <a:off x="5370513" y="4630738"/>
            <a:ext cx="1611312" cy="369887"/>
            <a:chOff x="932873" y="4248850"/>
            <a:chExt cx="1610696" cy="369332"/>
          </a:xfrm>
        </p:grpSpPr>
        <p:sp>
          <p:nvSpPr>
            <p:cNvPr id="71704" name="Rectangle 10">
              <a:extLst>
                <a:ext uri="{FF2B5EF4-FFF2-40B4-BE49-F238E27FC236}">
                  <a16:creationId xmlns:a16="http://schemas.microsoft.com/office/drawing/2014/main" id="{DC68EF07-E7F9-E64E-A376-D8D165E3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71705" name="Rectangle 11">
              <a:extLst>
                <a:ext uri="{FF2B5EF4-FFF2-40B4-BE49-F238E27FC236}">
                  <a16:creationId xmlns:a16="http://schemas.microsoft.com/office/drawing/2014/main" id="{B6919E8C-A8BE-0748-A590-1A2808490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1706" name="Rectangle 12">
              <a:extLst>
                <a:ext uri="{FF2B5EF4-FFF2-40B4-BE49-F238E27FC236}">
                  <a16:creationId xmlns:a16="http://schemas.microsoft.com/office/drawing/2014/main" id="{3F5D4DC0-C811-484B-BB65-1B61C9B88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07" name="Rectangle 13">
              <a:extLst>
                <a:ext uri="{FF2B5EF4-FFF2-40B4-BE49-F238E27FC236}">
                  <a16:creationId xmlns:a16="http://schemas.microsoft.com/office/drawing/2014/main" id="{32056BF9-7DA3-AA45-A628-8A633083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</a:t>
              </a:r>
            </a:p>
          </p:txBody>
        </p:sp>
      </p:grpSp>
      <p:sp>
        <p:nvSpPr>
          <p:cNvPr id="71691" name="TextBox 15">
            <a:extLst>
              <a:ext uri="{FF2B5EF4-FFF2-40B4-BE49-F238E27FC236}">
                <a16:creationId xmlns:a16="http://schemas.microsoft.com/office/drawing/2014/main" id="{B538F839-93C4-FE4C-B53F-65E84D63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979863"/>
            <a:ext cx="223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FMUL R2 </a:t>
            </a: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 R5, R6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ADD   R7  R5, R6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71692" name="Group 56">
            <a:extLst>
              <a:ext uri="{FF2B5EF4-FFF2-40B4-BE49-F238E27FC236}">
                <a16:creationId xmlns:a16="http://schemas.microsoft.com/office/drawing/2014/main" id="{4134608E-5D04-E844-8128-FD8DCB0D0FD8}"/>
              </a:ext>
            </a:extLst>
          </p:cNvPr>
          <p:cNvGrpSpPr>
            <a:grpSpLocks/>
          </p:cNvGrpSpPr>
          <p:nvPr/>
        </p:nvGrpSpPr>
        <p:grpSpPr bwMode="auto">
          <a:xfrm>
            <a:off x="4564063" y="3887788"/>
            <a:ext cx="4430712" cy="369887"/>
            <a:chOff x="2953332" y="2410731"/>
            <a:chExt cx="4430823" cy="369318"/>
          </a:xfrm>
        </p:grpSpPr>
        <p:sp>
          <p:nvSpPr>
            <p:cNvPr id="71693" name="Rectangle 5">
              <a:extLst>
                <a:ext uri="{FF2B5EF4-FFF2-40B4-BE49-F238E27FC236}">
                  <a16:creationId xmlns:a16="http://schemas.microsoft.com/office/drawing/2014/main" id="{BC360269-6311-3A42-A3D6-9CAEA1D29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71694" name="Rectangle 6">
              <a:extLst>
                <a:ext uri="{FF2B5EF4-FFF2-40B4-BE49-F238E27FC236}">
                  <a16:creationId xmlns:a16="http://schemas.microsoft.com/office/drawing/2014/main" id="{6470B63F-CD6E-774A-855F-9D71124D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1695" name="Rectangle 7">
              <a:extLst>
                <a:ext uri="{FF2B5EF4-FFF2-40B4-BE49-F238E27FC236}">
                  <a16:creationId xmlns:a16="http://schemas.microsoft.com/office/drawing/2014/main" id="{DDBA76F6-3310-FA41-80C7-D0C3B8A9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696" name="Rectangle 8">
              <a:extLst>
                <a:ext uri="{FF2B5EF4-FFF2-40B4-BE49-F238E27FC236}">
                  <a16:creationId xmlns:a16="http://schemas.microsoft.com/office/drawing/2014/main" id="{29EF85E9-DB44-1541-A29E-D6912204F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</a:t>
              </a:r>
            </a:p>
          </p:txBody>
        </p:sp>
        <p:sp>
          <p:nvSpPr>
            <p:cNvPr id="71697" name="Rectangle 7">
              <a:extLst>
                <a:ext uri="{FF2B5EF4-FFF2-40B4-BE49-F238E27FC236}">
                  <a16:creationId xmlns:a16="http://schemas.microsoft.com/office/drawing/2014/main" id="{E3133FC0-6087-F14B-B2CC-7B1C32FA0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698" name="Rectangle 7">
              <a:extLst>
                <a:ext uri="{FF2B5EF4-FFF2-40B4-BE49-F238E27FC236}">
                  <a16:creationId xmlns:a16="http://schemas.microsoft.com/office/drawing/2014/main" id="{6BF82392-7FC2-CA4C-B680-858F9293D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699" name="Rectangle 7">
              <a:extLst>
                <a:ext uri="{FF2B5EF4-FFF2-40B4-BE49-F238E27FC236}">
                  <a16:creationId xmlns:a16="http://schemas.microsoft.com/office/drawing/2014/main" id="{2CA22BE6-CDC8-DD40-9AC8-33DBB09E3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00" name="Rectangle 7">
              <a:extLst>
                <a:ext uri="{FF2B5EF4-FFF2-40B4-BE49-F238E27FC236}">
                  <a16:creationId xmlns:a16="http://schemas.microsoft.com/office/drawing/2014/main" id="{48333954-F3B2-E744-BE43-ACAFFAAAE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01" name="Rectangle 7">
              <a:extLst>
                <a:ext uri="{FF2B5EF4-FFF2-40B4-BE49-F238E27FC236}">
                  <a16:creationId xmlns:a16="http://schemas.microsoft.com/office/drawing/2014/main" id="{CFD7D115-3260-8943-9FD6-2A1BC718C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02" name="Rectangle 7">
              <a:extLst>
                <a:ext uri="{FF2B5EF4-FFF2-40B4-BE49-F238E27FC236}">
                  <a16:creationId xmlns:a16="http://schemas.microsoft.com/office/drawing/2014/main" id="{C633FC94-91F6-2C45-B447-0D8AAEE49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71703" name="Rectangle 7">
              <a:extLst>
                <a:ext uri="{FF2B5EF4-FFF2-40B4-BE49-F238E27FC236}">
                  <a16:creationId xmlns:a16="http://schemas.microsoft.com/office/drawing/2014/main" id="{E9FF48F1-5345-B646-8D83-190B45E4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5E24EE6E-D155-5B40-8854-5DF02A46F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Agenda for Today &amp; Next Few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6898-D7AB-1846-B4EA-28FA93FDA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Last week</a:t>
            </a:r>
          </a:p>
          <a:p>
            <a:pPr lvl="1"/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Single-cycle Microarchitectures</a:t>
            </a:r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3B812F"/>
                </a:solidFill>
                <a:ea typeface="ＭＳ Ｐゴシック" panose="020B0600070205080204" pitchFamily="34" charset="-128"/>
              </a:rPr>
              <a:t>Multi-cycle Microarchitectures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This week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Pipelining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Issues in Pipelining: Control &amp; Data Dependence Handling, State Maintenance and Recovery, …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Next week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Out-of-Order Execution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Issues in OoO Execution: Load-Store Handling, …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EB2981A2-8886-4C46-B840-B94F14392D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A71ACD-829E-694E-9F93-909A46E87F5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845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2C77D1D9-B92E-4343-BF06-4B1F62B74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Exceptions vs.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4705-7BDA-2A42-8C6D-AE6D6C602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192713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Cause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Exceptions: internal to the running thread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Interrupts: external to the running thread</a:t>
            </a:r>
          </a:p>
          <a:p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When to Handle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Exceptions: when detected (and known to be non-speculative)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Interrupts: when convenient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Except for very high priority ones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Power failure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Machine check (error)</a:t>
            </a:r>
          </a:p>
          <a:p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Priority</a:t>
            </a:r>
            <a:r>
              <a:rPr lang="en-US" altLang="en-US">
                <a:ea typeface="ＭＳ Ｐゴシック" panose="020B0600070205080204" pitchFamily="34" charset="-128"/>
              </a:rPr>
              <a:t>: process (exception), depends (interrupt)</a:t>
            </a:r>
          </a:p>
          <a:p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Handling Context</a:t>
            </a:r>
            <a:r>
              <a:rPr lang="en-US" altLang="en-US">
                <a:ea typeface="ＭＳ Ｐゴシック" panose="020B0600070205080204" pitchFamily="34" charset="-128"/>
              </a:rPr>
              <a:t>: process (exception), system (interrupt)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88D29125-BBC8-2746-B4BE-FFEA7527CC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298C0-161B-3444-B05E-F4B6CA072A4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C78766DC-23AA-AE45-8D1B-0F0B710C5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Precise Exceptions/Interrupts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95E2FD4B-6DC4-884E-A0F1-4870A9FA0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The architectural state should be consistent (precise)    when the exception/interrupt is ready to be handled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1. All previous instructions should be completely retired.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2. No later instruction should be retired. 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Retire = commit = finish execution and update arch. state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B424F285-BA77-1549-983F-BA8E87830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DB3E19-6C1B-0A4A-AA2D-323F9C9EC3F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4EBD7611-B94C-2C41-B44A-B0CC8D5B2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300">
                <a:ea typeface="ＭＳ Ｐゴシック" panose="020B0600070205080204" pitchFamily="34" charset="-128"/>
              </a:rPr>
              <a:t>Checking for and Handling Exceptions in Pipelining</a:t>
            </a:r>
          </a:p>
        </p:txBody>
      </p:sp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7BFAEA4E-D48C-934C-A06D-52B662955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7630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When the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oldest instruction ready-to-be-retired is detected to have caused an exception</a:t>
            </a:r>
            <a:r>
              <a:rPr lang="en-US" altLang="en-US">
                <a:ea typeface="ＭＳ Ｐゴシック" panose="020B0600070205080204" pitchFamily="34" charset="-128"/>
              </a:rPr>
              <a:t>, the control logic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Ensures architectural state is precise (register file, PC, memory)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Flushes all younger instructions in the pipeline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Saves PC and registers (as specified by the ISA)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Redirects the fetch engine to the appropriate exception handling routine</a:t>
            </a: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D83A177B-E579-F84A-8691-3E4937312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1C85B3-E014-0F4A-B073-CB643824B06C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44D30D88-B43B-D048-8C28-E1AD8817D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Do We Want Precise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63AD-759D-524A-B862-8C2FD7E5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Semantics of the von Neumann model ISA specifies it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Remember von Neumann vs. Dataflow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Aids software debugging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Enables (easy) recovery from exceptions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Enables (easily) </a:t>
            </a:r>
            <a:r>
              <a:rPr lang="en-US" dirty="0" err="1"/>
              <a:t>restartable</a:t>
            </a:r>
            <a:r>
              <a:rPr lang="en-US" dirty="0"/>
              <a:t> processes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Enables traps into software (e.g., software implemented </a:t>
            </a:r>
            <a:r>
              <a:rPr lang="en-US" dirty="0" err="1"/>
              <a:t>opcodes</a:t>
            </a:r>
            <a:r>
              <a:rPr lang="en-US" dirty="0"/>
              <a:t>)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A71B333E-D775-224F-AA68-90F95171C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42265B-CF0D-1D4A-9226-E777836F3006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DFDF9DAF-FC84-ED42-9432-59520F89E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Ensuring Precise Exceptions in 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3CFE-65E6-F649-B17D-F06FE620B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Idea: Make each operation take the same amount of time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Downside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Worst-case instruction latency determines all instructions’ latency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about memory operations?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functional unit takes worst-case number of cycles?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B20FF980-B79A-1043-9483-2CE580B8F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329654-BA9C-1142-A1AB-E6FCA47FC84C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6804" name="Rectangle 10">
            <a:extLst>
              <a:ext uri="{FF2B5EF4-FFF2-40B4-BE49-F238E27FC236}">
                <a16:creationId xmlns:a16="http://schemas.microsoft.com/office/drawing/2014/main" id="{90C1CE69-6CB7-384A-BC6E-46A56301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206533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76805" name="Rectangle 11">
            <a:extLst>
              <a:ext uri="{FF2B5EF4-FFF2-40B4-BE49-F238E27FC236}">
                <a16:creationId xmlns:a16="http://schemas.microsoft.com/office/drawing/2014/main" id="{0A20A74A-D854-F349-A2C9-28ABA7B5B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206533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6806" name="Rectangle 12">
            <a:extLst>
              <a:ext uri="{FF2B5EF4-FFF2-40B4-BE49-F238E27FC236}">
                <a16:creationId xmlns:a16="http://schemas.microsoft.com/office/drawing/2014/main" id="{AC85CEF0-1128-8A4B-BDD3-308B8F85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206533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07" name="Rectangle 13">
            <a:extLst>
              <a:ext uri="{FF2B5EF4-FFF2-40B4-BE49-F238E27FC236}">
                <a16:creationId xmlns:a16="http://schemas.microsoft.com/office/drawing/2014/main" id="{BED8FFFF-9116-694F-8D6C-892D798C7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206533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76808" name="Rectangle 5">
            <a:extLst>
              <a:ext uri="{FF2B5EF4-FFF2-40B4-BE49-F238E27FC236}">
                <a16:creationId xmlns:a16="http://schemas.microsoft.com/office/drawing/2014/main" id="{01D65AE1-74F7-4048-A81A-7CA2E99A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76809" name="Rectangle 6">
            <a:extLst>
              <a:ext uri="{FF2B5EF4-FFF2-40B4-BE49-F238E27FC236}">
                <a16:creationId xmlns:a16="http://schemas.microsoft.com/office/drawing/2014/main" id="{D2A77CC9-EDBE-854D-8265-CCCF8D148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6810" name="Rectangle 7">
            <a:extLst>
              <a:ext uri="{FF2B5EF4-FFF2-40B4-BE49-F238E27FC236}">
                <a16:creationId xmlns:a16="http://schemas.microsoft.com/office/drawing/2014/main" id="{B89FA0DD-E231-4244-8F25-58C6E964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11" name="Rectangle 8">
            <a:extLst>
              <a:ext uri="{FF2B5EF4-FFF2-40B4-BE49-F238E27FC236}">
                <a16:creationId xmlns:a16="http://schemas.microsoft.com/office/drawing/2014/main" id="{1CCD58C6-AAA3-E142-8457-E8070D99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76812" name="Rectangle 7">
            <a:extLst>
              <a:ext uri="{FF2B5EF4-FFF2-40B4-BE49-F238E27FC236}">
                <a16:creationId xmlns:a16="http://schemas.microsoft.com/office/drawing/2014/main" id="{5C3C19CD-5494-F443-96E7-C86D292DA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13" name="Rectangle 7">
            <a:extLst>
              <a:ext uri="{FF2B5EF4-FFF2-40B4-BE49-F238E27FC236}">
                <a16:creationId xmlns:a16="http://schemas.microsoft.com/office/drawing/2014/main" id="{91D98878-5A9F-E042-9340-A7513A564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14" name="Rectangle 7">
            <a:extLst>
              <a:ext uri="{FF2B5EF4-FFF2-40B4-BE49-F238E27FC236}">
                <a16:creationId xmlns:a16="http://schemas.microsoft.com/office/drawing/2014/main" id="{FF3AA064-BF00-C943-BB4B-15DC558B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15" name="Rectangle 7">
            <a:extLst>
              <a:ext uri="{FF2B5EF4-FFF2-40B4-BE49-F238E27FC236}">
                <a16:creationId xmlns:a16="http://schemas.microsoft.com/office/drawing/2014/main" id="{A01CA5A6-91D2-CB4A-9F25-E80737E8D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174942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16" name="Rectangle 7">
            <a:extLst>
              <a:ext uri="{FF2B5EF4-FFF2-40B4-BE49-F238E27FC236}">
                <a16:creationId xmlns:a16="http://schemas.microsoft.com/office/drawing/2014/main" id="{5BF01C2A-2840-464A-A557-DB38A220D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17" name="Rectangle 7">
            <a:extLst>
              <a:ext uri="{FF2B5EF4-FFF2-40B4-BE49-F238E27FC236}">
                <a16:creationId xmlns:a16="http://schemas.microsoft.com/office/drawing/2014/main" id="{DD47D573-F102-BD46-8FB2-CCCA323A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18" name="Rectangle 7">
            <a:extLst>
              <a:ext uri="{FF2B5EF4-FFF2-40B4-BE49-F238E27FC236}">
                <a16:creationId xmlns:a16="http://schemas.microsoft.com/office/drawing/2014/main" id="{80A18837-07DE-1A43-831B-DD17F163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19" name="Rectangle 10">
            <a:extLst>
              <a:ext uri="{FF2B5EF4-FFF2-40B4-BE49-F238E27FC236}">
                <a16:creationId xmlns:a16="http://schemas.microsoft.com/office/drawing/2014/main" id="{BB8DAFD4-6487-B140-B57A-65E26F22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76820" name="Rectangle 11">
            <a:extLst>
              <a:ext uri="{FF2B5EF4-FFF2-40B4-BE49-F238E27FC236}">
                <a16:creationId xmlns:a16="http://schemas.microsoft.com/office/drawing/2014/main" id="{B6CDE0D5-9E1A-A14A-8885-8341B6C32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6821" name="Rectangle 12">
            <a:extLst>
              <a:ext uri="{FF2B5EF4-FFF2-40B4-BE49-F238E27FC236}">
                <a16:creationId xmlns:a16="http://schemas.microsoft.com/office/drawing/2014/main" id="{57DFF835-285F-F64A-9C00-DE695654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22" name="Rectangle 13">
            <a:extLst>
              <a:ext uri="{FF2B5EF4-FFF2-40B4-BE49-F238E27FC236}">
                <a16:creationId xmlns:a16="http://schemas.microsoft.com/office/drawing/2014/main" id="{994985A1-7A54-D247-BD63-DCF4E52D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76823" name="Rectangle 10">
            <a:extLst>
              <a:ext uri="{FF2B5EF4-FFF2-40B4-BE49-F238E27FC236}">
                <a16:creationId xmlns:a16="http://schemas.microsoft.com/office/drawing/2014/main" id="{181A9439-AD5F-5D4B-8CD1-D80B8DF3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76824" name="Rectangle 11">
            <a:extLst>
              <a:ext uri="{FF2B5EF4-FFF2-40B4-BE49-F238E27FC236}">
                <a16:creationId xmlns:a16="http://schemas.microsoft.com/office/drawing/2014/main" id="{6ED41C8B-ECA1-2D4C-A3B7-6A914390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6825" name="Rectangle 12">
            <a:extLst>
              <a:ext uri="{FF2B5EF4-FFF2-40B4-BE49-F238E27FC236}">
                <a16:creationId xmlns:a16="http://schemas.microsoft.com/office/drawing/2014/main" id="{DD709870-F12F-CB45-80F2-ABDC444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26" name="Rectangle 13">
            <a:extLst>
              <a:ext uri="{FF2B5EF4-FFF2-40B4-BE49-F238E27FC236}">
                <a16:creationId xmlns:a16="http://schemas.microsoft.com/office/drawing/2014/main" id="{831E0EC0-3D60-0A47-A08D-1894854DC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863" y="2697163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76827" name="Rectangle 10">
            <a:extLst>
              <a:ext uri="{FF2B5EF4-FFF2-40B4-BE49-F238E27FC236}">
                <a16:creationId xmlns:a16="http://schemas.microsoft.com/office/drawing/2014/main" id="{EA6999B4-169B-1A46-804B-6ADFF0B1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332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76828" name="Rectangle 11">
            <a:extLst>
              <a:ext uri="{FF2B5EF4-FFF2-40B4-BE49-F238E27FC236}">
                <a16:creationId xmlns:a16="http://schemas.microsoft.com/office/drawing/2014/main" id="{45041D15-ED91-874F-ABC1-328399CE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3328988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6829" name="Rectangle 12">
            <a:extLst>
              <a:ext uri="{FF2B5EF4-FFF2-40B4-BE49-F238E27FC236}">
                <a16:creationId xmlns:a16="http://schemas.microsoft.com/office/drawing/2014/main" id="{871ABBEF-9C18-644F-93EC-15D585EC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332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30" name="Rectangle 13">
            <a:extLst>
              <a:ext uri="{FF2B5EF4-FFF2-40B4-BE49-F238E27FC236}">
                <a16:creationId xmlns:a16="http://schemas.microsoft.com/office/drawing/2014/main" id="{78485021-B4E0-BC46-AF7C-2E41EEC4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332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76831" name="Rectangle 10">
            <a:extLst>
              <a:ext uri="{FF2B5EF4-FFF2-40B4-BE49-F238E27FC236}">
                <a16:creationId xmlns:a16="http://schemas.microsoft.com/office/drawing/2014/main" id="{19410777-81C3-3C40-83F3-158721E40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3648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76832" name="Rectangle 11">
            <a:extLst>
              <a:ext uri="{FF2B5EF4-FFF2-40B4-BE49-F238E27FC236}">
                <a16:creationId xmlns:a16="http://schemas.microsoft.com/office/drawing/2014/main" id="{A5914966-E0C6-BD41-8DD0-DF3D605C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6833" name="Rectangle 12">
            <a:extLst>
              <a:ext uri="{FF2B5EF4-FFF2-40B4-BE49-F238E27FC236}">
                <a16:creationId xmlns:a16="http://schemas.microsoft.com/office/drawing/2014/main" id="{203357B6-DEED-2342-91AC-20360840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364490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34" name="Rectangle 13">
            <a:extLst>
              <a:ext uri="{FF2B5EF4-FFF2-40B4-BE49-F238E27FC236}">
                <a16:creationId xmlns:a16="http://schemas.microsoft.com/office/drawing/2014/main" id="{F85C1AEC-2CB2-EB43-92CD-3A805081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364490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76835" name="Rectangle 5">
            <a:extLst>
              <a:ext uri="{FF2B5EF4-FFF2-40B4-BE49-F238E27FC236}">
                <a16:creationId xmlns:a16="http://schemas.microsoft.com/office/drawing/2014/main" id="{A71153D6-F220-2F44-909E-AB6DAB1C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76836" name="Rectangle 6">
            <a:extLst>
              <a:ext uri="{FF2B5EF4-FFF2-40B4-BE49-F238E27FC236}">
                <a16:creationId xmlns:a16="http://schemas.microsoft.com/office/drawing/2014/main" id="{8E8F50EC-6188-0B4B-BFF5-BEA172229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6837" name="Rectangle 7">
            <a:extLst>
              <a:ext uri="{FF2B5EF4-FFF2-40B4-BE49-F238E27FC236}">
                <a16:creationId xmlns:a16="http://schemas.microsoft.com/office/drawing/2014/main" id="{DDFEE1C7-93FB-E442-8168-770931C11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863" y="3013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38" name="Rectangle 8">
            <a:extLst>
              <a:ext uri="{FF2B5EF4-FFF2-40B4-BE49-F238E27FC236}">
                <a16:creationId xmlns:a16="http://schemas.microsoft.com/office/drawing/2014/main" id="{185A1E2D-1816-8742-899B-ED684FC3A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3016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76839" name="Rectangle 7">
            <a:extLst>
              <a:ext uri="{FF2B5EF4-FFF2-40B4-BE49-F238E27FC236}">
                <a16:creationId xmlns:a16="http://schemas.microsoft.com/office/drawing/2014/main" id="{31C87D27-EB0C-4C4A-9C68-DE0719168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205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0" name="Rectangle 7">
            <a:extLst>
              <a:ext uri="{FF2B5EF4-FFF2-40B4-BE49-F238E27FC236}">
                <a16:creationId xmlns:a16="http://schemas.microsoft.com/office/drawing/2014/main" id="{E8BBD1FE-557F-5D43-B0A5-6CF43B8D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205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1" name="Rectangle 7">
            <a:extLst>
              <a:ext uri="{FF2B5EF4-FFF2-40B4-BE49-F238E27FC236}">
                <a16:creationId xmlns:a16="http://schemas.microsoft.com/office/drawing/2014/main" id="{ED34D310-70E7-FF4D-B756-2AE42F73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205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2" name="Rectangle 7">
            <a:extLst>
              <a:ext uri="{FF2B5EF4-FFF2-40B4-BE49-F238E27FC236}">
                <a16:creationId xmlns:a16="http://schemas.microsoft.com/office/drawing/2014/main" id="{243ACDBF-B4FD-B04C-8618-7AD406D2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2058988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3" name="Rectangle 7">
            <a:extLst>
              <a:ext uri="{FF2B5EF4-FFF2-40B4-BE49-F238E27FC236}">
                <a16:creationId xmlns:a16="http://schemas.microsoft.com/office/drawing/2014/main" id="{8493C031-C86A-C349-873F-7C372B96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05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4" name="Rectangle 7">
            <a:extLst>
              <a:ext uri="{FF2B5EF4-FFF2-40B4-BE49-F238E27FC236}">
                <a16:creationId xmlns:a16="http://schemas.microsoft.com/office/drawing/2014/main" id="{67E64E46-E9B7-0448-AC0C-F9F3C221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205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5" name="Rectangle 7">
            <a:extLst>
              <a:ext uri="{FF2B5EF4-FFF2-40B4-BE49-F238E27FC236}">
                <a16:creationId xmlns:a16="http://schemas.microsoft.com/office/drawing/2014/main" id="{76D109A7-73ED-674D-9734-D58ED8C9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05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6" name="Rectangle 7">
            <a:extLst>
              <a:ext uri="{FF2B5EF4-FFF2-40B4-BE49-F238E27FC236}">
                <a16:creationId xmlns:a16="http://schemas.microsoft.com/office/drawing/2014/main" id="{B3B140C8-B152-9946-8CF7-BE05670E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7" name="Rectangle 7">
            <a:extLst>
              <a:ext uri="{FF2B5EF4-FFF2-40B4-BE49-F238E27FC236}">
                <a16:creationId xmlns:a16="http://schemas.microsoft.com/office/drawing/2014/main" id="{5C341B9D-79BC-9E49-A2EB-6584C4960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8" name="Rectangle 7">
            <a:extLst>
              <a:ext uri="{FF2B5EF4-FFF2-40B4-BE49-F238E27FC236}">
                <a16:creationId xmlns:a16="http://schemas.microsoft.com/office/drawing/2014/main" id="{333AD174-4D7F-BA42-AFC1-C4E91B2F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2381250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49" name="Rectangle 7">
            <a:extLst>
              <a:ext uri="{FF2B5EF4-FFF2-40B4-BE49-F238E27FC236}">
                <a16:creationId xmlns:a16="http://schemas.microsoft.com/office/drawing/2014/main" id="{F16EAC74-68BA-CC4A-82E9-2EC36A7FC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0" name="Rectangle 7">
            <a:extLst>
              <a:ext uri="{FF2B5EF4-FFF2-40B4-BE49-F238E27FC236}">
                <a16:creationId xmlns:a16="http://schemas.microsoft.com/office/drawing/2014/main" id="{5C835ECF-2B88-534C-B469-02EE3750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1" name="Rectangle 7">
            <a:extLst>
              <a:ext uri="{FF2B5EF4-FFF2-40B4-BE49-F238E27FC236}">
                <a16:creationId xmlns:a16="http://schemas.microsoft.com/office/drawing/2014/main" id="{E0C6DBA9-6C59-1848-9D69-5FDA5566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2" name="Rectangle 7">
            <a:extLst>
              <a:ext uri="{FF2B5EF4-FFF2-40B4-BE49-F238E27FC236}">
                <a16:creationId xmlns:a16="http://schemas.microsoft.com/office/drawing/2014/main" id="{C530249E-A849-9140-9CB4-E86F15D3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3" name="Rectangle 7">
            <a:extLst>
              <a:ext uri="{FF2B5EF4-FFF2-40B4-BE49-F238E27FC236}">
                <a16:creationId xmlns:a16="http://schemas.microsoft.com/office/drawing/2014/main" id="{B00B1C59-AF01-E244-A928-B4261DA6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4" name="Rectangle 7">
            <a:extLst>
              <a:ext uri="{FF2B5EF4-FFF2-40B4-BE49-F238E27FC236}">
                <a16:creationId xmlns:a16="http://schemas.microsoft.com/office/drawing/2014/main" id="{3D3F88BB-B6CE-2D49-97C5-90D28512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2697163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5" name="Rectangle 7">
            <a:extLst>
              <a:ext uri="{FF2B5EF4-FFF2-40B4-BE49-F238E27FC236}">
                <a16:creationId xmlns:a16="http://schemas.microsoft.com/office/drawing/2014/main" id="{6BB9DB58-861F-1048-97E4-EF0D5366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6" name="Rectangle 7">
            <a:extLst>
              <a:ext uri="{FF2B5EF4-FFF2-40B4-BE49-F238E27FC236}">
                <a16:creationId xmlns:a16="http://schemas.microsoft.com/office/drawing/2014/main" id="{30D9AA75-995A-2141-B7ED-94C2580D4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7" name="Rectangle 7">
            <a:extLst>
              <a:ext uri="{FF2B5EF4-FFF2-40B4-BE49-F238E27FC236}">
                <a16:creationId xmlns:a16="http://schemas.microsoft.com/office/drawing/2014/main" id="{0CAF1210-9533-1F41-934B-861812BC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8" name="Rectangle 7">
            <a:extLst>
              <a:ext uri="{FF2B5EF4-FFF2-40B4-BE49-F238E27FC236}">
                <a16:creationId xmlns:a16="http://schemas.microsoft.com/office/drawing/2014/main" id="{E69237F7-E914-5349-9069-EF5C75447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59" name="Rectangle 7">
            <a:extLst>
              <a:ext uri="{FF2B5EF4-FFF2-40B4-BE49-F238E27FC236}">
                <a16:creationId xmlns:a16="http://schemas.microsoft.com/office/drawing/2014/main" id="{2DA69452-33DB-8B4D-9F22-8D2CB3E5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0" name="Rectangle 7">
            <a:extLst>
              <a:ext uri="{FF2B5EF4-FFF2-40B4-BE49-F238E27FC236}">
                <a16:creationId xmlns:a16="http://schemas.microsoft.com/office/drawing/2014/main" id="{09F6CBA0-21DD-B645-80F3-64B636E2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3013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1" name="Rectangle 7">
            <a:extLst>
              <a:ext uri="{FF2B5EF4-FFF2-40B4-BE49-F238E27FC236}">
                <a16:creationId xmlns:a16="http://schemas.microsoft.com/office/drawing/2014/main" id="{AAE2370F-8099-BD4C-86A0-13A8A28C1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2" name="Rectangle 7">
            <a:extLst>
              <a:ext uri="{FF2B5EF4-FFF2-40B4-BE49-F238E27FC236}">
                <a16:creationId xmlns:a16="http://schemas.microsoft.com/office/drawing/2014/main" id="{5D8F1477-A536-6A4A-96C2-9E81E22A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3" name="Rectangle 7">
            <a:extLst>
              <a:ext uri="{FF2B5EF4-FFF2-40B4-BE49-F238E27FC236}">
                <a16:creationId xmlns:a16="http://schemas.microsoft.com/office/drawing/2014/main" id="{019631B2-D419-704E-B14F-0A98E47E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4" name="Rectangle 7">
            <a:extLst>
              <a:ext uri="{FF2B5EF4-FFF2-40B4-BE49-F238E27FC236}">
                <a16:creationId xmlns:a16="http://schemas.microsoft.com/office/drawing/2014/main" id="{C8160F73-5AAB-2F4C-952F-30770F76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5" name="Rectangle 7">
            <a:extLst>
              <a:ext uri="{FF2B5EF4-FFF2-40B4-BE49-F238E27FC236}">
                <a16:creationId xmlns:a16="http://schemas.microsoft.com/office/drawing/2014/main" id="{0AE8C5ED-D96E-8240-8EA7-B42187E64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6" name="Rectangle 7">
            <a:extLst>
              <a:ext uri="{FF2B5EF4-FFF2-40B4-BE49-F238E27FC236}">
                <a16:creationId xmlns:a16="http://schemas.microsoft.com/office/drawing/2014/main" id="{FCCF1472-FB97-434E-856B-02D50D3A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7" name="Rectangle 7">
            <a:extLst>
              <a:ext uri="{FF2B5EF4-FFF2-40B4-BE49-F238E27FC236}">
                <a16:creationId xmlns:a16="http://schemas.microsoft.com/office/drawing/2014/main" id="{C2039F70-86AD-9048-957E-F7BA1C72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3332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8" name="Rectangle 7">
            <a:extLst>
              <a:ext uri="{FF2B5EF4-FFF2-40B4-BE49-F238E27FC236}">
                <a16:creationId xmlns:a16="http://schemas.microsoft.com/office/drawing/2014/main" id="{C8F0D279-6763-8947-9A6C-B9A7A148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332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69" name="Rectangle 7">
            <a:extLst>
              <a:ext uri="{FF2B5EF4-FFF2-40B4-BE49-F238E27FC236}">
                <a16:creationId xmlns:a16="http://schemas.microsoft.com/office/drawing/2014/main" id="{710C0127-D58F-134D-9FF7-A2E02AED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332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0" name="Rectangle 7">
            <a:extLst>
              <a:ext uri="{FF2B5EF4-FFF2-40B4-BE49-F238E27FC236}">
                <a16:creationId xmlns:a16="http://schemas.microsoft.com/office/drawing/2014/main" id="{0527EC01-13CA-2F48-BC53-CAFA1F31B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332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1" name="Rectangle 7">
            <a:extLst>
              <a:ext uri="{FF2B5EF4-FFF2-40B4-BE49-F238E27FC236}">
                <a16:creationId xmlns:a16="http://schemas.microsoft.com/office/drawing/2014/main" id="{E3C2070C-84B6-C042-950D-2282BA38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3332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2" name="Rectangle 7">
            <a:extLst>
              <a:ext uri="{FF2B5EF4-FFF2-40B4-BE49-F238E27FC236}">
                <a16:creationId xmlns:a16="http://schemas.microsoft.com/office/drawing/2014/main" id="{492BFBE4-2BF7-124D-A1B1-054F896D0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3332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3" name="Rectangle 7">
            <a:extLst>
              <a:ext uri="{FF2B5EF4-FFF2-40B4-BE49-F238E27FC236}">
                <a16:creationId xmlns:a16="http://schemas.microsoft.com/office/drawing/2014/main" id="{45AB0427-A2B6-154D-92C5-AE1B05B0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863" y="3332163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4" name="Rectangle 7">
            <a:extLst>
              <a:ext uri="{FF2B5EF4-FFF2-40B4-BE49-F238E27FC236}">
                <a16:creationId xmlns:a16="http://schemas.microsoft.com/office/drawing/2014/main" id="{4BC104B1-B656-9A4A-8126-285983FC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648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5" name="Rectangle 7">
            <a:extLst>
              <a:ext uri="{FF2B5EF4-FFF2-40B4-BE49-F238E27FC236}">
                <a16:creationId xmlns:a16="http://schemas.microsoft.com/office/drawing/2014/main" id="{8C49BADC-0154-B240-8906-82132C24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6" name="Rectangle 7">
            <a:extLst>
              <a:ext uri="{FF2B5EF4-FFF2-40B4-BE49-F238E27FC236}">
                <a16:creationId xmlns:a16="http://schemas.microsoft.com/office/drawing/2014/main" id="{0623FB83-80FE-1D4C-9FED-5C017BB5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648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7" name="Rectangle 7">
            <a:extLst>
              <a:ext uri="{FF2B5EF4-FFF2-40B4-BE49-F238E27FC236}">
                <a16:creationId xmlns:a16="http://schemas.microsoft.com/office/drawing/2014/main" id="{93C80FB2-3CFD-7F47-86FA-D5523CA6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8" name="Rectangle 7">
            <a:extLst>
              <a:ext uri="{FF2B5EF4-FFF2-40B4-BE49-F238E27FC236}">
                <a16:creationId xmlns:a16="http://schemas.microsoft.com/office/drawing/2014/main" id="{4C90DFEA-98A4-C44B-B67C-DA1041D2F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3648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79" name="Rectangle 7">
            <a:extLst>
              <a:ext uri="{FF2B5EF4-FFF2-40B4-BE49-F238E27FC236}">
                <a16:creationId xmlns:a16="http://schemas.microsoft.com/office/drawing/2014/main" id="{B8CDE132-3942-7547-9B2C-327B72B8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863" y="3648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80" name="Rectangle 7">
            <a:extLst>
              <a:ext uri="{FF2B5EF4-FFF2-40B4-BE49-F238E27FC236}">
                <a16:creationId xmlns:a16="http://schemas.microsoft.com/office/drawing/2014/main" id="{D36C2B7D-CE2B-A840-A496-9F457AC0E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81" name="TextBox 15">
            <a:extLst>
              <a:ext uri="{FF2B5EF4-FFF2-40B4-BE49-F238E27FC236}">
                <a16:creationId xmlns:a16="http://schemas.microsoft.com/office/drawing/2014/main" id="{0FBC9D34-7841-DE40-869C-854A346C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762125"/>
            <a:ext cx="22367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FMUL R3 </a:t>
            </a: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 R1, R2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ADD   R4  R1, R2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4AEF902D-7CD2-2C4F-BE8C-A930CBB01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Solutions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3EF29EEF-6A6A-2141-9698-986145DA9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Reorder buffer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History buffer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Future register file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Checkpointing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Suggested reading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Smith and Plezskun,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Implementing Precise Interrupts in Pipelined Processors,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 IEEE Trans on Computers 1988 and ISCA 1985.</a:t>
            </a: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3FBC4763-AF38-8842-A88A-7603F9B63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A1D47-1E0B-E048-9F01-C4D62F24D7A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A7225-D164-5F46-8127-97A4A41D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77900"/>
            <a:ext cx="2743200" cy="533400"/>
          </a:xfrm>
          <a:prstGeom prst="rect">
            <a:avLst/>
          </a:prstGeom>
          <a:noFill/>
          <a:ln w="38100">
            <a:solidFill>
              <a:srgbClr val="2C6123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Tahom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597AE-DF56-6347-83D5-E9A801C5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3124200" cy="2209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0BBEC-6689-BA45-9A09-3B6FD3F6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667000"/>
            <a:ext cx="2554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We will not cover these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1A86B2B6-EF18-724F-8D5A-CEF62CE79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Recall: Solution I: Reorder Buffer (ROB)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D74317EC-6A7C-1443-8834-743BDD582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Idea: </a:t>
            </a:r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Complete instructions out-of-order, but reorder them before making results visible to architectural state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When instruction is decoded it reserves the next-sequential entry in the ROB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When instruction completes, it writes result into ROB entry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When instruction oldest in ROB and it has completed without exceptions, its result moved to reg. file or memory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40CA36B7-44F1-444F-A213-629D30961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4FB6BA-66B4-4E42-B3DB-C8880110D1DF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8" name="Rectangle 62">
            <a:extLst>
              <a:ext uri="{FF2B5EF4-FFF2-40B4-BE49-F238E27FC236}">
                <a16:creationId xmlns:a16="http://schemas.microsoft.com/office/drawing/2014/main" id="{F2C099CA-7E3E-7044-85C9-8A49E20A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4344988"/>
            <a:ext cx="1117600" cy="14589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9" name="TextBox 63">
            <a:extLst>
              <a:ext uri="{FF2B5EF4-FFF2-40B4-BE49-F238E27FC236}">
                <a16:creationId xmlns:a16="http://schemas.microsoft.com/office/drawing/2014/main" id="{867A483B-28BC-8446-BA4B-6ED68C860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4659313"/>
            <a:ext cx="104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Register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</a:p>
        </p:txBody>
      </p:sp>
      <p:sp>
        <p:nvSpPr>
          <p:cNvPr id="47110" name="Rectangle 64">
            <a:extLst>
              <a:ext uri="{FF2B5EF4-FFF2-40B4-BE49-F238E27FC236}">
                <a16:creationId xmlns:a16="http://schemas.microsoft.com/office/drawing/2014/main" id="{6B52BC74-E8CC-4543-A62A-7EB95B31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4256088"/>
            <a:ext cx="1117600" cy="4302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11" name="Rectangle 65">
            <a:extLst>
              <a:ext uri="{FF2B5EF4-FFF2-40B4-BE49-F238E27FC236}">
                <a16:creationId xmlns:a16="http://schemas.microsoft.com/office/drawing/2014/main" id="{6CF05041-2C29-A145-8CF2-244F3822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4875213"/>
            <a:ext cx="1117600" cy="4302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12" name="Rectangle 66">
            <a:extLst>
              <a:ext uri="{FF2B5EF4-FFF2-40B4-BE49-F238E27FC236}">
                <a16:creationId xmlns:a16="http://schemas.microsoft.com/office/drawing/2014/main" id="{66E0C9E2-6A18-DC4D-9B52-B502521B7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5457825"/>
            <a:ext cx="1117600" cy="4286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13" name="TextBox 67">
            <a:extLst>
              <a:ext uri="{FF2B5EF4-FFF2-40B4-BE49-F238E27FC236}">
                <a16:creationId xmlns:a16="http://schemas.microsoft.com/office/drawing/2014/main" id="{61D97CFF-6B4C-3242-82A6-BC902912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4302125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Func Unit</a:t>
            </a:r>
          </a:p>
        </p:txBody>
      </p:sp>
      <p:sp>
        <p:nvSpPr>
          <p:cNvPr id="47114" name="TextBox 68">
            <a:extLst>
              <a:ext uri="{FF2B5EF4-FFF2-40B4-BE49-F238E27FC236}">
                <a16:creationId xmlns:a16="http://schemas.microsoft.com/office/drawing/2014/main" id="{C3B6EB9A-EF79-E244-B498-2B236C5A3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4899025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Func Unit</a:t>
            </a:r>
          </a:p>
        </p:txBody>
      </p:sp>
      <p:sp>
        <p:nvSpPr>
          <p:cNvPr id="47115" name="TextBox 69">
            <a:extLst>
              <a:ext uri="{FF2B5EF4-FFF2-40B4-BE49-F238E27FC236}">
                <a16:creationId xmlns:a16="http://schemas.microsoft.com/office/drawing/2014/main" id="{B751D10E-B157-184C-89D2-1EC09CAB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5494338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Func Unit</a:t>
            </a:r>
          </a:p>
        </p:txBody>
      </p:sp>
      <p:sp>
        <p:nvSpPr>
          <p:cNvPr id="47116" name="Rectangle 70">
            <a:extLst>
              <a:ext uri="{FF2B5EF4-FFF2-40B4-BE49-F238E27FC236}">
                <a16:creationId xmlns:a16="http://schemas.microsoft.com/office/drawing/2014/main" id="{A07B4014-0F2B-E54E-969E-C7CAD2D7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4403725"/>
            <a:ext cx="1117600" cy="14605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17" name="TextBox 71">
            <a:extLst>
              <a:ext uri="{FF2B5EF4-FFF2-40B4-BE49-F238E27FC236}">
                <a16:creationId xmlns:a16="http://schemas.microsoft.com/office/drawing/2014/main" id="{3E130F88-036F-A147-9DB3-650EA403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550" y="4722813"/>
            <a:ext cx="1019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Reorder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Buffer</a:t>
            </a:r>
          </a:p>
        </p:txBody>
      </p:sp>
      <p:cxnSp>
        <p:nvCxnSpPr>
          <p:cNvPr id="47118" name="Straight Connector 73">
            <a:extLst>
              <a:ext uri="{FF2B5EF4-FFF2-40B4-BE49-F238E27FC236}">
                <a16:creationId xmlns:a16="http://schemas.microsoft.com/office/drawing/2014/main" id="{615CC4E7-458E-444B-BC6C-C7B9FF4E5B2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116637" y="5076826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Straight Arrow Connector 75">
            <a:extLst>
              <a:ext uri="{FF2B5EF4-FFF2-40B4-BE49-F238E27FC236}">
                <a16:creationId xmlns:a16="http://schemas.microsoft.com/office/drawing/2014/main" id="{3A2FF5DD-6C5C-634C-BEBE-ADC8C0F8A89F}"/>
              </a:ext>
            </a:extLst>
          </p:cNvPr>
          <p:cNvCxnSpPr>
            <a:cxnSpLocks noChangeShapeType="1"/>
            <a:stCxn id="47113" idx="3"/>
          </p:cNvCxnSpPr>
          <p:nvPr/>
        </p:nvCxnSpPr>
        <p:spPr bwMode="auto">
          <a:xfrm>
            <a:off x="6118225" y="4487863"/>
            <a:ext cx="587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Straight Arrow Connector 77">
            <a:extLst>
              <a:ext uri="{FF2B5EF4-FFF2-40B4-BE49-F238E27FC236}">
                <a16:creationId xmlns:a16="http://schemas.microsoft.com/office/drawing/2014/main" id="{C9D16B99-033B-7E47-B840-2CCA4213C3CB}"/>
              </a:ext>
            </a:extLst>
          </p:cNvPr>
          <p:cNvCxnSpPr>
            <a:cxnSpLocks noChangeShapeType="1"/>
            <a:stCxn id="47114" idx="3"/>
          </p:cNvCxnSpPr>
          <p:nvPr/>
        </p:nvCxnSpPr>
        <p:spPr bwMode="auto">
          <a:xfrm>
            <a:off x="6142038" y="5083175"/>
            <a:ext cx="563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Straight Arrow Connector 79">
            <a:extLst>
              <a:ext uri="{FF2B5EF4-FFF2-40B4-BE49-F238E27FC236}">
                <a16:creationId xmlns:a16="http://schemas.microsoft.com/office/drawing/2014/main" id="{90660F87-6344-9E4F-AE41-753F2496D487}"/>
              </a:ext>
            </a:extLst>
          </p:cNvPr>
          <p:cNvCxnSpPr>
            <a:cxnSpLocks noChangeShapeType="1"/>
            <a:stCxn id="47115" idx="3"/>
          </p:cNvCxnSpPr>
          <p:nvPr/>
        </p:nvCxnSpPr>
        <p:spPr bwMode="auto">
          <a:xfrm flipV="1">
            <a:off x="6137275" y="5665788"/>
            <a:ext cx="5683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Arrow Connector 83">
            <a:extLst>
              <a:ext uri="{FF2B5EF4-FFF2-40B4-BE49-F238E27FC236}">
                <a16:creationId xmlns:a16="http://schemas.microsoft.com/office/drawing/2014/main" id="{EE1EF8CB-3B1C-FC47-B97E-50C4DB192E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05600" y="5083175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Straight Connector 87">
            <a:extLst>
              <a:ext uri="{FF2B5EF4-FFF2-40B4-BE49-F238E27FC236}">
                <a16:creationId xmlns:a16="http://schemas.microsoft.com/office/drawing/2014/main" id="{2FFB3954-B130-E34D-8B96-B2A4FD39815E}"/>
              </a:ext>
            </a:extLst>
          </p:cNvPr>
          <p:cNvCxnSpPr>
            <a:cxnSpLocks noChangeShapeType="1"/>
            <a:stCxn id="47116" idx="2"/>
          </p:cNvCxnSpPr>
          <p:nvPr/>
        </p:nvCxnSpPr>
        <p:spPr bwMode="auto">
          <a:xfrm rot="5400000">
            <a:off x="7523163" y="6053137"/>
            <a:ext cx="3825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Straight Connector 89">
            <a:extLst>
              <a:ext uri="{FF2B5EF4-FFF2-40B4-BE49-F238E27FC236}">
                <a16:creationId xmlns:a16="http://schemas.microsoft.com/office/drawing/2014/main" id="{83E88876-058B-514D-9B77-6519F9A64B1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425825" y="6246813"/>
            <a:ext cx="42862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Straight Arrow Connector 91">
            <a:extLst>
              <a:ext uri="{FF2B5EF4-FFF2-40B4-BE49-F238E27FC236}">
                <a16:creationId xmlns:a16="http://schemas.microsoft.com/office/drawing/2014/main" id="{22A7FB1D-40B1-324C-900F-17792904547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204368" y="6025357"/>
            <a:ext cx="442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Straight Connector 96">
            <a:extLst>
              <a:ext uri="{FF2B5EF4-FFF2-40B4-BE49-F238E27FC236}">
                <a16:creationId xmlns:a16="http://schemas.microsoft.com/office/drawing/2014/main" id="{6114975D-7091-6445-9133-88066B1DCF2E}"/>
              </a:ext>
            </a:extLst>
          </p:cNvPr>
          <p:cNvCxnSpPr>
            <a:cxnSpLocks noChangeShapeType="1"/>
            <a:stCxn id="47108" idx="3"/>
          </p:cNvCxnSpPr>
          <p:nvPr/>
        </p:nvCxnSpPr>
        <p:spPr bwMode="auto">
          <a:xfrm>
            <a:off x="4008438" y="5073650"/>
            <a:ext cx="4064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Straight Connector 100">
            <a:extLst>
              <a:ext uri="{FF2B5EF4-FFF2-40B4-BE49-F238E27FC236}">
                <a16:creationId xmlns:a16="http://schemas.microsoft.com/office/drawing/2014/main" id="{D26EFC87-784D-CE47-A36A-BDC3D78E69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825875" y="5087938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Straight Arrow Connector 101">
            <a:extLst>
              <a:ext uri="{FF2B5EF4-FFF2-40B4-BE49-F238E27FC236}">
                <a16:creationId xmlns:a16="http://schemas.microsoft.com/office/drawing/2014/main" id="{0A7D7958-2637-4343-B313-6AC81E280C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4838" y="4484688"/>
            <a:ext cx="5857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Straight Arrow Connector 102">
            <a:extLst>
              <a:ext uri="{FF2B5EF4-FFF2-40B4-BE49-F238E27FC236}">
                <a16:creationId xmlns:a16="http://schemas.microsoft.com/office/drawing/2014/main" id="{90A93E87-E3F3-414E-B23B-B6DA2692ED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8650" y="5081588"/>
            <a:ext cx="561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Straight Arrow Connector 103">
            <a:extLst>
              <a:ext uri="{FF2B5EF4-FFF2-40B4-BE49-F238E27FC236}">
                <a16:creationId xmlns:a16="http://schemas.microsoft.com/office/drawing/2014/main" id="{5D34E1C8-C413-5D4D-AFC2-D30F588F64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4838" y="5662613"/>
            <a:ext cx="5857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1" name="Rectangle 107">
            <a:extLst>
              <a:ext uri="{FF2B5EF4-FFF2-40B4-BE49-F238E27FC236}">
                <a16:creationId xmlns:a16="http://schemas.microsoft.com/office/drawing/2014/main" id="{ED98A4CE-E5F9-C84D-B773-5891E780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4352925"/>
            <a:ext cx="1117600" cy="14605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32" name="TextBox 108">
            <a:extLst>
              <a:ext uri="{FF2B5EF4-FFF2-40B4-BE49-F238E27FC236}">
                <a16:creationId xmlns:a16="http://schemas.microsoft.com/office/drawing/2014/main" id="{CC848EC8-F657-CF4B-B8E1-B4262650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722813"/>
            <a:ext cx="1249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Instruction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Cache</a:t>
            </a:r>
          </a:p>
        </p:txBody>
      </p:sp>
      <p:cxnSp>
        <p:nvCxnSpPr>
          <p:cNvPr id="47133" name="Straight Arrow Connector 112">
            <a:extLst>
              <a:ext uri="{FF2B5EF4-FFF2-40B4-BE49-F238E27FC236}">
                <a16:creationId xmlns:a16="http://schemas.microsoft.com/office/drawing/2014/main" id="{F0129BA8-8F1B-844A-B6AA-4A5263B32E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87513" y="5083175"/>
            <a:ext cx="12033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44728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09" grpId="0"/>
      <p:bldP spid="47110" grpId="0" animBg="1"/>
      <p:bldP spid="47111" grpId="0" animBg="1"/>
      <p:bldP spid="47112" grpId="0" animBg="1"/>
      <p:bldP spid="47113" grpId="0"/>
      <p:bldP spid="47114" grpId="0"/>
      <p:bldP spid="47115" grpId="0"/>
      <p:bldP spid="47116" grpId="0" animBg="1"/>
      <p:bldP spid="47117" grpId="0"/>
      <p:bldP spid="47131" grpId="0" animBg="1"/>
      <p:bldP spid="471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3B1121F-A11D-A243-A612-85D6D75D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Reorder Buffer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676A7F62-204F-5442-8CC0-5892FD7C8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Buffers information about all instructions that are decoded but not yet retired/committed</a:t>
            </a: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E0D422EC-A290-FC4F-ADCC-DE3EF3216D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D5C33C-1E43-6140-853C-A5C797F36BFC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32979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BDF035FC-A59B-EA47-A5EB-B4051FCC6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What’s in a ROB Entry?</a:t>
            </a:r>
          </a:p>
        </p:txBody>
      </p:sp>
      <p:sp>
        <p:nvSpPr>
          <p:cNvPr id="113666" name="Content Placeholder 2">
            <a:extLst>
              <a:ext uri="{FF2B5EF4-FFF2-40B4-BE49-F238E27FC236}">
                <a16:creationId xmlns:a16="http://schemas.microsoft.com/office/drawing/2014/main" id="{B491D3EC-5DC5-9746-9285-BF976808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48005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Everything required to: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04D26"/>
                </a:solidFill>
                <a:ea typeface="ＭＳ Ｐゴシック" charset="-128"/>
              </a:rPr>
              <a:t>correctly reorder instructions </a:t>
            </a:r>
            <a:r>
              <a:rPr lang="en-US" altLang="en-US" dirty="0">
                <a:ea typeface="ＭＳ Ｐゴシック" charset="-128"/>
              </a:rPr>
              <a:t>back into the program order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update the architectural state </a:t>
            </a:r>
            <a:r>
              <a:rPr lang="en-US" altLang="en-US" dirty="0">
                <a:ea typeface="ＭＳ Ｐゴシック" charset="-128"/>
              </a:rPr>
              <a:t>with the instruction’s result(s), if instruction can retire without any issues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handle an exception/interrupt precisely</a:t>
            </a:r>
            <a:r>
              <a:rPr lang="en-US" altLang="en-US" dirty="0">
                <a:ea typeface="ＭＳ Ｐゴシック" charset="-128"/>
              </a:rPr>
              <a:t>, if an exception/interrupt needs to be handled before retiring the instruction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Need valid bits to keep track of readiness of the result(s) and find out if the instruction has completed execution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CA053AB0-5D3D-6945-B621-FF36B34E5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9EDD34-AF9A-324A-992E-316B00A9082C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5E330-3DDC-C745-806C-488851C55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1411288"/>
            <a:ext cx="8270875" cy="4619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4C74E-2F97-DC4D-9DB4-2090C26D4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6685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4D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23F955-DAE6-0C48-9DCF-AFF24C3E04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41351" y="1641475"/>
            <a:ext cx="461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7D6F04-91FF-894E-817C-D3CA210F1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1466850"/>
            <a:ext cx="106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DestRegID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D7897-6567-B347-82F5-B93865CA3A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01801" y="1641475"/>
            <a:ext cx="461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446FDB-5655-5349-9DFA-BB6743E2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1466850"/>
            <a:ext cx="1128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DestRegVal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66C8A9-69D0-554E-AE61-36074963B0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830513" y="1641475"/>
            <a:ext cx="461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61E7B-A8F9-FA46-B8DC-18FA5BD0A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1465263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StoreAddr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890D06-E9D1-DF4A-8B4D-65F05561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1466850"/>
            <a:ext cx="992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StoreData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0E825D-9549-174B-B4F0-749388ABD9F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816351" y="1641475"/>
            <a:ext cx="461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0B8896-52F2-8B4B-B7A8-C8607C9F663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808538" y="1641475"/>
            <a:ext cx="461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8C18EB-21A2-B541-98A8-3D9169B7F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1495425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E055D5-5795-F040-81E9-4D9734F716E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96162" y="1639888"/>
            <a:ext cx="4619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09B7C-BBDD-0547-A432-EE6BA0132D0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29262" y="1646238"/>
            <a:ext cx="4619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D920C1-652A-2F4F-AF9A-57447C3BA2B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59450" y="1371600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4D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Valid bits for reg/data + control 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58815D-50F2-5C4E-87CE-979C845C2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450" y="1473200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Exception?</a:t>
            </a:r>
          </a:p>
        </p:txBody>
      </p:sp>
    </p:spTree>
    <p:extLst>
      <p:ext uri="{BB962C8B-B14F-4D97-AF65-F5344CB8AC3E}">
        <p14:creationId xmlns:p14="http://schemas.microsoft.com/office/powerpoint/2010/main" val="2139046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0" grpId="0"/>
      <p:bldP spid="12" grpId="0"/>
      <p:bldP spid="13" grpId="0"/>
      <p:bldP spid="16" grpId="0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232A8-A4F9-0242-90DD-DF23B5E95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Reorder Buffer: Independent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48D5-EEC0-FE4F-AACE-C5B1B2E50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Result first written to ROB on instruction completion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Result written to register file at commit time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What if a later instruction needs a value in the reorder buffer?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One option: stall the operation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stall the pipeline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Better: Read the value from the reorder buffer.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How?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BC5FCB81-7E6B-6644-8A58-252068A670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A7C767-6FBB-9B4E-AD84-1BAFADD4C2E9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24" name="Rectangle 10">
            <a:extLst>
              <a:ext uri="{FF2B5EF4-FFF2-40B4-BE49-F238E27FC236}">
                <a16:creationId xmlns:a16="http://schemas.microsoft.com/office/drawing/2014/main" id="{7CE50908-278A-C540-813D-2B85E28D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250348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56325" name="Rectangle 11">
            <a:extLst>
              <a:ext uri="{FF2B5EF4-FFF2-40B4-BE49-F238E27FC236}">
                <a16:creationId xmlns:a16="http://schemas.microsoft.com/office/drawing/2014/main" id="{7E0AE161-B4B4-1F44-B9BF-477B713DE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250348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sp>
        <p:nvSpPr>
          <p:cNvPr id="56326" name="Rectangle 12">
            <a:extLst>
              <a:ext uri="{FF2B5EF4-FFF2-40B4-BE49-F238E27FC236}">
                <a16:creationId xmlns:a16="http://schemas.microsoft.com/office/drawing/2014/main" id="{46233E36-E0F9-6344-91D3-C337841D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0348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27" name="Rectangle 13">
            <a:extLst>
              <a:ext uri="{FF2B5EF4-FFF2-40B4-BE49-F238E27FC236}">
                <a16:creationId xmlns:a16="http://schemas.microsoft.com/office/drawing/2014/main" id="{D59ECD1E-4C28-CA47-89C6-DE1CBC3D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503488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</a:t>
            </a:r>
          </a:p>
        </p:txBody>
      </p:sp>
      <p:grpSp>
        <p:nvGrpSpPr>
          <p:cNvPr id="56328" name="Group 8">
            <a:extLst>
              <a:ext uri="{FF2B5EF4-FFF2-40B4-BE49-F238E27FC236}">
                <a16:creationId xmlns:a16="http://schemas.microsoft.com/office/drawing/2014/main" id="{4C29C432-034D-534E-870B-12C623E6084B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2133600"/>
            <a:ext cx="4430712" cy="369888"/>
            <a:chOff x="2953332" y="2410731"/>
            <a:chExt cx="4430823" cy="369318"/>
          </a:xfrm>
        </p:grpSpPr>
        <p:sp>
          <p:nvSpPr>
            <p:cNvPr id="56363" name="Rectangle 5">
              <a:extLst>
                <a:ext uri="{FF2B5EF4-FFF2-40B4-BE49-F238E27FC236}">
                  <a16:creationId xmlns:a16="http://schemas.microsoft.com/office/drawing/2014/main" id="{42A633E2-8466-2242-B237-265E8AEA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56364" name="Rectangle 6">
              <a:extLst>
                <a:ext uri="{FF2B5EF4-FFF2-40B4-BE49-F238E27FC236}">
                  <a16:creationId xmlns:a16="http://schemas.microsoft.com/office/drawing/2014/main" id="{E724DDFF-76F4-D64F-945D-5E02F028A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</a:t>
              </a:r>
            </a:p>
          </p:txBody>
        </p:sp>
        <p:sp>
          <p:nvSpPr>
            <p:cNvPr id="56365" name="Rectangle 7">
              <a:extLst>
                <a:ext uri="{FF2B5EF4-FFF2-40B4-BE49-F238E27FC236}">
                  <a16:creationId xmlns:a16="http://schemas.microsoft.com/office/drawing/2014/main" id="{CD6F595A-C61C-7843-B161-B8DA5291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56366" name="Rectangle 8">
              <a:extLst>
                <a:ext uri="{FF2B5EF4-FFF2-40B4-BE49-F238E27FC236}">
                  <a16:creationId xmlns:a16="http://schemas.microsoft.com/office/drawing/2014/main" id="{3796D9FF-72DB-D24E-8FB2-4E210518F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</a:t>
              </a:r>
            </a:p>
          </p:txBody>
        </p:sp>
        <p:sp>
          <p:nvSpPr>
            <p:cNvPr id="56367" name="Rectangle 7">
              <a:extLst>
                <a:ext uri="{FF2B5EF4-FFF2-40B4-BE49-F238E27FC236}">
                  <a16:creationId xmlns:a16="http://schemas.microsoft.com/office/drawing/2014/main" id="{F405FEE0-FA22-6646-A863-D22C504F3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56368" name="Rectangle 7">
              <a:extLst>
                <a:ext uri="{FF2B5EF4-FFF2-40B4-BE49-F238E27FC236}">
                  <a16:creationId xmlns:a16="http://schemas.microsoft.com/office/drawing/2014/main" id="{5FDC4BCA-E454-8247-BB6D-1D798EBDF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56369" name="Rectangle 7">
              <a:extLst>
                <a:ext uri="{FF2B5EF4-FFF2-40B4-BE49-F238E27FC236}">
                  <a16:creationId xmlns:a16="http://schemas.microsoft.com/office/drawing/2014/main" id="{AA2AC57D-0C4A-4249-A4BF-85918B5EF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56370" name="Rectangle 7">
              <a:extLst>
                <a:ext uri="{FF2B5EF4-FFF2-40B4-BE49-F238E27FC236}">
                  <a16:creationId xmlns:a16="http://schemas.microsoft.com/office/drawing/2014/main" id="{913DD644-72A4-194E-A9A7-C072F2069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56371" name="Rectangle 7">
              <a:extLst>
                <a:ext uri="{FF2B5EF4-FFF2-40B4-BE49-F238E27FC236}">
                  <a16:creationId xmlns:a16="http://schemas.microsoft.com/office/drawing/2014/main" id="{0C788FFB-B34E-0541-8C54-E6F24DDDB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56372" name="Rectangle 7">
              <a:extLst>
                <a:ext uri="{FF2B5EF4-FFF2-40B4-BE49-F238E27FC236}">
                  <a16:creationId xmlns:a16="http://schemas.microsoft.com/office/drawing/2014/main" id="{09B087D8-5CC3-A141-9289-29391CAB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56373" name="Rectangle 7">
              <a:extLst>
                <a:ext uri="{FF2B5EF4-FFF2-40B4-BE49-F238E27FC236}">
                  <a16:creationId xmlns:a16="http://schemas.microsoft.com/office/drawing/2014/main" id="{E36440A3-43AF-8246-9BC4-53899D1D4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</p:grpSp>
      <p:sp>
        <p:nvSpPr>
          <p:cNvPr id="56329" name="Rectangle 10">
            <a:extLst>
              <a:ext uri="{FF2B5EF4-FFF2-40B4-BE49-F238E27FC236}">
                <a16:creationId xmlns:a16="http://schemas.microsoft.com/office/drawing/2014/main" id="{112AEFF7-FE2C-4842-831B-CDF0829A0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287337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56330" name="Rectangle 11">
            <a:extLst>
              <a:ext uri="{FF2B5EF4-FFF2-40B4-BE49-F238E27FC236}">
                <a16:creationId xmlns:a16="http://schemas.microsoft.com/office/drawing/2014/main" id="{0D544568-7F40-C349-A04B-282DFDE56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7337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sp>
        <p:nvSpPr>
          <p:cNvPr id="56331" name="Rectangle 12">
            <a:extLst>
              <a:ext uri="{FF2B5EF4-FFF2-40B4-BE49-F238E27FC236}">
                <a16:creationId xmlns:a16="http://schemas.microsoft.com/office/drawing/2014/main" id="{16A3FBB4-622E-F042-B4A8-50602F8D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2873375"/>
            <a:ext cx="401638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32" name="Rectangle 13">
            <a:extLst>
              <a:ext uri="{FF2B5EF4-FFF2-40B4-BE49-F238E27FC236}">
                <a16:creationId xmlns:a16="http://schemas.microsoft.com/office/drawing/2014/main" id="{51EA46D3-A486-614D-85F5-85D4D9BD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287337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</a:t>
            </a:r>
          </a:p>
        </p:txBody>
      </p:sp>
      <p:sp>
        <p:nvSpPr>
          <p:cNvPr id="56333" name="Rectangle 10">
            <a:extLst>
              <a:ext uri="{FF2B5EF4-FFF2-40B4-BE49-F238E27FC236}">
                <a16:creationId xmlns:a16="http://schemas.microsoft.com/office/drawing/2014/main" id="{E48F4506-88BD-084F-8DA5-107E5B36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16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56334" name="Rectangle 11">
            <a:extLst>
              <a:ext uri="{FF2B5EF4-FFF2-40B4-BE49-F238E27FC236}">
                <a16:creationId xmlns:a16="http://schemas.microsoft.com/office/drawing/2014/main" id="{DB021E2E-8800-D147-8EA9-0B90ADC5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3241675"/>
            <a:ext cx="4016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sp>
        <p:nvSpPr>
          <p:cNvPr id="56335" name="Rectangle 12">
            <a:extLst>
              <a:ext uri="{FF2B5EF4-FFF2-40B4-BE49-F238E27FC236}">
                <a16:creationId xmlns:a16="http://schemas.microsoft.com/office/drawing/2014/main" id="{7D5D9FD2-FBA5-114E-8CCF-0034A801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32416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36" name="Rectangle 13">
            <a:extLst>
              <a:ext uri="{FF2B5EF4-FFF2-40B4-BE49-F238E27FC236}">
                <a16:creationId xmlns:a16="http://schemas.microsoft.com/office/drawing/2014/main" id="{ED371851-B223-CD4B-AC67-2FCA9D87E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32416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</a:t>
            </a:r>
          </a:p>
        </p:txBody>
      </p:sp>
      <p:sp>
        <p:nvSpPr>
          <p:cNvPr id="56337" name="Rectangle 10">
            <a:extLst>
              <a:ext uri="{FF2B5EF4-FFF2-40B4-BE49-F238E27FC236}">
                <a16:creationId xmlns:a16="http://schemas.microsoft.com/office/drawing/2014/main" id="{FA551E3F-5827-BC43-ACDE-473EF550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3981450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56338" name="Rectangle 11">
            <a:extLst>
              <a:ext uri="{FF2B5EF4-FFF2-40B4-BE49-F238E27FC236}">
                <a16:creationId xmlns:a16="http://schemas.microsoft.com/office/drawing/2014/main" id="{606736D1-1B5D-024F-A4E8-B8B21DD3E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3981450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sp>
        <p:nvSpPr>
          <p:cNvPr id="56339" name="Rectangle 12">
            <a:extLst>
              <a:ext uri="{FF2B5EF4-FFF2-40B4-BE49-F238E27FC236}">
                <a16:creationId xmlns:a16="http://schemas.microsoft.com/office/drawing/2014/main" id="{41776E8E-6A39-B246-9331-702D469F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981450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40" name="Rectangle 13">
            <a:extLst>
              <a:ext uri="{FF2B5EF4-FFF2-40B4-BE49-F238E27FC236}">
                <a16:creationId xmlns:a16="http://schemas.microsoft.com/office/drawing/2014/main" id="{23C6BF16-6C00-B542-8F64-2DE01DE6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981450"/>
            <a:ext cx="401637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</a:t>
            </a:r>
          </a:p>
        </p:txBody>
      </p:sp>
      <p:sp>
        <p:nvSpPr>
          <p:cNvPr id="56341" name="Rectangle 10">
            <a:extLst>
              <a:ext uri="{FF2B5EF4-FFF2-40B4-BE49-F238E27FC236}">
                <a16:creationId xmlns:a16="http://schemas.microsoft.com/office/drawing/2014/main" id="{4A633CDE-55A7-4944-8ABA-21719DA1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43545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56342" name="Rectangle 11">
            <a:extLst>
              <a:ext uri="{FF2B5EF4-FFF2-40B4-BE49-F238E27FC236}">
                <a16:creationId xmlns:a16="http://schemas.microsoft.com/office/drawing/2014/main" id="{28758DB4-2D73-BC40-A2A6-7E2302510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43545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sp>
        <p:nvSpPr>
          <p:cNvPr id="56343" name="Rectangle 12">
            <a:extLst>
              <a:ext uri="{FF2B5EF4-FFF2-40B4-BE49-F238E27FC236}">
                <a16:creationId xmlns:a16="http://schemas.microsoft.com/office/drawing/2014/main" id="{6B662883-6995-C24E-9F74-0F236F36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35451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44" name="Rectangle 13">
            <a:extLst>
              <a:ext uri="{FF2B5EF4-FFF2-40B4-BE49-F238E27FC236}">
                <a16:creationId xmlns:a16="http://schemas.microsoft.com/office/drawing/2014/main" id="{64BBD3F3-41FB-034B-BD88-A60F102A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43545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</a:t>
            </a:r>
          </a:p>
        </p:txBody>
      </p:sp>
      <p:sp>
        <p:nvSpPr>
          <p:cNvPr id="56345" name="Rectangle 5">
            <a:extLst>
              <a:ext uri="{FF2B5EF4-FFF2-40B4-BE49-F238E27FC236}">
                <a16:creationId xmlns:a16="http://schemas.microsoft.com/office/drawing/2014/main" id="{9F8EBDE5-D031-184C-9470-6AF5B8439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3611563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56346" name="Rectangle 6">
            <a:extLst>
              <a:ext uri="{FF2B5EF4-FFF2-40B4-BE49-F238E27FC236}">
                <a16:creationId xmlns:a16="http://schemas.microsoft.com/office/drawing/2014/main" id="{9D3A0B06-D0FE-9A43-A58E-88FBF0A4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3611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sp>
        <p:nvSpPr>
          <p:cNvPr id="56347" name="Rectangle 7">
            <a:extLst>
              <a:ext uri="{FF2B5EF4-FFF2-40B4-BE49-F238E27FC236}">
                <a16:creationId xmlns:a16="http://schemas.microsoft.com/office/drawing/2014/main" id="{E003A3B0-5723-694C-8642-3BC2029DC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3611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48" name="Rectangle 8">
            <a:extLst>
              <a:ext uri="{FF2B5EF4-FFF2-40B4-BE49-F238E27FC236}">
                <a16:creationId xmlns:a16="http://schemas.microsoft.com/office/drawing/2014/main" id="{7D6F6502-26A8-3248-A179-608474C0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3611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</a:t>
            </a:r>
          </a:p>
        </p:txBody>
      </p:sp>
      <p:sp>
        <p:nvSpPr>
          <p:cNvPr id="56349" name="Rectangle 7">
            <a:extLst>
              <a:ext uri="{FF2B5EF4-FFF2-40B4-BE49-F238E27FC236}">
                <a16:creationId xmlns:a16="http://schemas.microsoft.com/office/drawing/2014/main" id="{51AD7080-9D2B-E44F-8865-4C4CC3CE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611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50" name="Rectangle 7">
            <a:extLst>
              <a:ext uri="{FF2B5EF4-FFF2-40B4-BE49-F238E27FC236}">
                <a16:creationId xmlns:a16="http://schemas.microsoft.com/office/drawing/2014/main" id="{5C2D710B-9B1B-1547-9CBD-EFAA2550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61156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51" name="Rectangle 7">
            <a:extLst>
              <a:ext uri="{FF2B5EF4-FFF2-40B4-BE49-F238E27FC236}">
                <a16:creationId xmlns:a16="http://schemas.microsoft.com/office/drawing/2014/main" id="{DCA7CDE2-F04E-DA40-B79E-718A8E065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611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52" name="Rectangle 7">
            <a:extLst>
              <a:ext uri="{FF2B5EF4-FFF2-40B4-BE49-F238E27FC236}">
                <a16:creationId xmlns:a16="http://schemas.microsoft.com/office/drawing/2014/main" id="{E6DE18AB-1634-1A43-BC23-21A1F1DC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11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53" name="Rectangle 7">
            <a:extLst>
              <a:ext uri="{FF2B5EF4-FFF2-40B4-BE49-F238E27FC236}">
                <a16:creationId xmlns:a16="http://schemas.microsoft.com/office/drawing/2014/main" id="{F4F20787-ABD6-D84B-93F3-3EBFA79A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3611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54" name="Rectangle 7">
            <a:extLst>
              <a:ext uri="{FF2B5EF4-FFF2-40B4-BE49-F238E27FC236}">
                <a16:creationId xmlns:a16="http://schemas.microsoft.com/office/drawing/2014/main" id="{FCEF4EA4-82C4-1E43-980F-3CED9456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3611563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55" name="Rectangle 7">
            <a:extLst>
              <a:ext uri="{FF2B5EF4-FFF2-40B4-BE49-F238E27FC236}">
                <a16:creationId xmlns:a16="http://schemas.microsoft.com/office/drawing/2014/main" id="{13EB4F0E-5308-894E-975E-1CFEE238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3611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56356" name="Rectangle 13">
            <a:extLst>
              <a:ext uri="{FF2B5EF4-FFF2-40B4-BE49-F238E27FC236}">
                <a16:creationId xmlns:a16="http://schemas.microsoft.com/office/drawing/2014/main" id="{AB34C03B-68B1-3443-A114-B39FBBB4C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21336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</a:t>
            </a:r>
          </a:p>
        </p:txBody>
      </p:sp>
      <p:sp>
        <p:nvSpPr>
          <p:cNvPr id="56357" name="Rectangle 12">
            <a:extLst>
              <a:ext uri="{FF2B5EF4-FFF2-40B4-BE49-F238E27FC236}">
                <a16:creationId xmlns:a16="http://schemas.microsoft.com/office/drawing/2014/main" id="{CDBAD767-131F-C04D-8B53-1ACA2BCE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2503488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</a:t>
            </a:r>
          </a:p>
        </p:txBody>
      </p:sp>
      <p:sp>
        <p:nvSpPr>
          <p:cNvPr id="56358" name="Rectangle 12">
            <a:extLst>
              <a:ext uri="{FF2B5EF4-FFF2-40B4-BE49-F238E27FC236}">
                <a16:creationId xmlns:a16="http://schemas.microsoft.com/office/drawing/2014/main" id="{CAAB82A1-C8A9-F446-8E9A-18E82091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87337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</a:t>
            </a:r>
          </a:p>
        </p:txBody>
      </p:sp>
      <p:sp>
        <p:nvSpPr>
          <p:cNvPr id="56359" name="Rectangle 13">
            <a:extLst>
              <a:ext uri="{FF2B5EF4-FFF2-40B4-BE49-F238E27FC236}">
                <a16:creationId xmlns:a16="http://schemas.microsoft.com/office/drawing/2014/main" id="{BF6E0AAB-956F-3541-8E27-BB5F28B1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32416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</a:t>
            </a:r>
          </a:p>
        </p:txBody>
      </p:sp>
      <p:sp>
        <p:nvSpPr>
          <p:cNvPr id="56360" name="Rectangle 13">
            <a:extLst>
              <a:ext uri="{FF2B5EF4-FFF2-40B4-BE49-F238E27FC236}">
                <a16:creationId xmlns:a16="http://schemas.microsoft.com/office/drawing/2014/main" id="{8C6BD56C-CA10-2445-8193-1397E7C9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3611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</a:t>
            </a:r>
          </a:p>
        </p:txBody>
      </p:sp>
      <p:sp>
        <p:nvSpPr>
          <p:cNvPr id="56361" name="Rectangle 13">
            <a:extLst>
              <a:ext uri="{FF2B5EF4-FFF2-40B4-BE49-F238E27FC236}">
                <a16:creationId xmlns:a16="http://schemas.microsoft.com/office/drawing/2014/main" id="{83D02333-FB1F-9C4F-A1B8-D79B390EE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981450"/>
            <a:ext cx="401637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</a:t>
            </a:r>
          </a:p>
        </p:txBody>
      </p:sp>
      <p:sp>
        <p:nvSpPr>
          <p:cNvPr id="56362" name="Rectangle 13">
            <a:extLst>
              <a:ext uri="{FF2B5EF4-FFF2-40B4-BE49-F238E27FC236}">
                <a16:creationId xmlns:a16="http://schemas.microsoft.com/office/drawing/2014/main" id="{A85DD4CC-B9EB-C749-B87B-E0BC194D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434975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597028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2C812562-0F3D-9D43-9584-74EB012F8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How to Handle Data Dependences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7E3B301B-A030-B743-AD97-4B66C5616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7630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Anti and output dependences are easier to handle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write to the destination in one stage and in program order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Flow dependences are more interesting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Six fundamental ways of handling flow dependences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Detect and wait </a:t>
            </a:r>
            <a:r>
              <a:rPr lang="en-US" altLang="en-US">
                <a:ea typeface="ＭＳ Ｐゴシック" panose="020B0600070205080204" pitchFamily="34" charset="-128"/>
              </a:rPr>
              <a:t>until value is available in register file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Detect and forward/bypass </a:t>
            </a:r>
            <a:r>
              <a:rPr lang="en-US" altLang="en-US">
                <a:ea typeface="ＭＳ Ｐゴシック" panose="020B0600070205080204" pitchFamily="34" charset="-128"/>
              </a:rPr>
              <a:t>data to dependent instruction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Detect and eliminate </a:t>
            </a:r>
            <a:r>
              <a:rPr lang="en-US" altLang="en-US">
                <a:ea typeface="ＭＳ Ｐゴシック" panose="020B0600070205080204" pitchFamily="34" charset="-128"/>
              </a:rPr>
              <a:t>the dependence at the software level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 need for the hardware to detect dependence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Detect and move it out of the way </a:t>
            </a:r>
            <a:r>
              <a:rPr lang="en-US" altLang="en-US">
                <a:ea typeface="ＭＳ Ｐゴシック" panose="020B0600070205080204" pitchFamily="34" charset="-128"/>
              </a:rPr>
              <a:t>for independent instructions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Predict </a:t>
            </a:r>
            <a:r>
              <a:rPr lang="en-US" altLang="en-US">
                <a:ea typeface="ＭＳ Ｐゴシック" panose="020B0600070205080204" pitchFamily="34" charset="-128"/>
              </a:rPr>
              <a:t>the needed value(s), execute “speculatively”,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and verify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Do something else </a:t>
            </a:r>
            <a:r>
              <a:rPr lang="en-US" altLang="en-US">
                <a:ea typeface="ＭＳ Ｐゴシック" panose="020B0600070205080204" pitchFamily="34" charset="-128"/>
              </a:rPr>
              <a:t>(fine-grained multithreading)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 need to detect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102F8399-5A12-6D46-9E66-A01C546ED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E140F7-5597-C14C-8445-240DB07DEF70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D856F-C8A2-DF49-B359-78880FC4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1295400" cy="1981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0DCACF89-EE96-894E-B13B-6EE0B06A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Reorder Buffer: How to Access?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49402226-4421-0942-AE7B-3F05BC051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register value can be in the register file, reorder buffer, (or bypass/forwarding paths)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1181AC76-5793-6C44-AC09-32F5F6F219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CE4CC-BDE8-8F41-8269-6D83E9A9B420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38BD251-B837-F941-81BF-0F31BA268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195513"/>
            <a:ext cx="1117600" cy="14589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49" name="TextBox 5">
            <a:extLst>
              <a:ext uri="{FF2B5EF4-FFF2-40B4-BE49-F238E27FC236}">
                <a16:creationId xmlns:a16="http://schemas.microsoft.com/office/drawing/2014/main" id="{4E0E80C6-3D09-A14A-8204-0ABD5F96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2509838"/>
            <a:ext cx="104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Register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407B1D1B-037C-4545-9FC6-F7981953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3176588"/>
            <a:ext cx="1117600" cy="4302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F55E5D6F-0423-C44E-ABFC-8D08221F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3795713"/>
            <a:ext cx="1117600" cy="4302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A3A6A35A-D347-7046-9D5B-99C6B9E6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378325"/>
            <a:ext cx="1117600" cy="4286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53" name="TextBox 9">
            <a:extLst>
              <a:ext uri="{FF2B5EF4-FFF2-40B4-BE49-F238E27FC236}">
                <a16:creationId xmlns:a16="http://schemas.microsoft.com/office/drawing/2014/main" id="{0DCF7B4D-E022-994D-B9D9-A07336732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3222625"/>
            <a:ext cx="117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Func Unit</a:t>
            </a:r>
          </a:p>
        </p:txBody>
      </p:sp>
      <p:sp>
        <p:nvSpPr>
          <p:cNvPr id="57354" name="TextBox 10">
            <a:extLst>
              <a:ext uri="{FF2B5EF4-FFF2-40B4-BE49-F238E27FC236}">
                <a16:creationId xmlns:a16="http://schemas.microsoft.com/office/drawing/2014/main" id="{EF2333B3-C457-CF4A-BB64-8A141F03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819525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Func Unit</a:t>
            </a:r>
          </a:p>
        </p:txBody>
      </p:sp>
      <p:sp>
        <p:nvSpPr>
          <p:cNvPr id="57355" name="TextBox 11">
            <a:extLst>
              <a:ext uri="{FF2B5EF4-FFF2-40B4-BE49-F238E27FC236}">
                <a16:creationId xmlns:a16="http://schemas.microsoft.com/office/drawing/2014/main" id="{1FCE8290-9B5F-AA4D-B8E8-EA0DCDB4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4838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Func Unit</a:t>
            </a: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3CFDB852-A1CF-EC49-9418-CF2AC27F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4098925"/>
            <a:ext cx="1117600" cy="14589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57" name="TextBox 13">
            <a:extLst>
              <a:ext uri="{FF2B5EF4-FFF2-40B4-BE49-F238E27FC236}">
                <a16:creationId xmlns:a16="http://schemas.microsoft.com/office/drawing/2014/main" id="{E3981619-D172-3B4B-B3C7-22A53E869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4418013"/>
            <a:ext cx="1017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Reorder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Buffer</a:t>
            </a:r>
          </a:p>
        </p:txBody>
      </p:sp>
      <p:cxnSp>
        <p:nvCxnSpPr>
          <p:cNvPr id="57358" name="Straight Connector 14">
            <a:extLst>
              <a:ext uri="{FF2B5EF4-FFF2-40B4-BE49-F238E27FC236}">
                <a16:creationId xmlns:a16="http://schemas.microsoft.com/office/drawing/2014/main" id="{E6F37337-289F-3249-8697-1F15B59A1A3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170737" y="3997326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Straight Arrow Connector 15">
            <a:extLst>
              <a:ext uri="{FF2B5EF4-FFF2-40B4-BE49-F238E27FC236}">
                <a16:creationId xmlns:a16="http://schemas.microsoft.com/office/drawing/2014/main" id="{51CA4E34-FE4A-2E4A-8221-71C621B85843}"/>
              </a:ext>
            </a:extLst>
          </p:cNvPr>
          <p:cNvCxnSpPr>
            <a:cxnSpLocks noChangeShapeType="1"/>
            <a:stCxn id="57353" idx="3"/>
          </p:cNvCxnSpPr>
          <p:nvPr/>
        </p:nvCxnSpPr>
        <p:spPr bwMode="auto">
          <a:xfrm>
            <a:off x="7173913" y="3408363"/>
            <a:ext cx="5857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Straight Arrow Connector 16">
            <a:extLst>
              <a:ext uri="{FF2B5EF4-FFF2-40B4-BE49-F238E27FC236}">
                <a16:creationId xmlns:a16="http://schemas.microsoft.com/office/drawing/2014/main" id="{ED0E883E-725B-3A4B-BC09-2E9BEAB4D32F}"/>
              </a:ext>
            </a:extLst>
          </p:cNvPr>
          <p:cNvCxnSpPr>
            <a:cxnSpLocks noChangeShapeType="1"/>
            <a:stCxn id="57354" idx="3"/>
          </p:cNvCxnSpPr>
          <p:nvPr/>
        </p:nvCxnSpPr>
        <p:spPr bwMode="auto">
          <a:xfrm>
            <a:off x="7196138" y="4003675"/>
            <a:ext cx="563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Straight Arrow Connector 17">
            <a:extLst>
              <a:ext uri="{FF2B5EF4-FFF2-40B4-BE49-F238E27FC236}">
                <a16:creationId xmlns:a16="http://schemas.microsoft.com/office/drawing/2014/main" id="{EA2B08D1-1AD7-EF49-A3A3-03F5EF24C2DF}"/>
              </a:ext>
            </a:extLst>
          </p:cNvPr>
          <p:cNvCxnSpPr>
            <a:cxnSpLocks noChangeShapeType="1"/>
            <a:stCxn id="57355" idx="3"/>
          </p:cNvCxnSpPr>
          <p:nvPr/>
        </p:nvCxnSpPr>
        <p:spPr bwMode="auto">
          <a:xfrm flipV="1">
            <a:off x="7191375" y="4586288"/>
            <a:ext cx="5683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Straight Arrow Connector 18">
            <a:extLst>
              <a:ext uri="{FF2B5EF4-FFF2-40B4-BE49-F238E27FC236}">
                <a16:creationId xmlns:a16="http://schemas.microsoft.com/office/drawing/2014/main" id="{EB43F3BB-6505-584A-A29B-E35418F595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59700" y="4003675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Straight Connector 19">
            <a:extLst>
              <a:ext uri="{FF2B5EF4-FFF2-40B4-BE49-F238E27FC236}">
                <a16:creationId xmlns:a16="http://schemas.microsoft.com/office/drawing/2014/main" id="{59280393-B15D-3A44-8536-358EE54CEF0A}"/>
              </a:ext>
            </a:extLst>
          </p:cNvPr>
          <p:cNvCxnSpPr>
            <a:cxnSpLocks noChangeShapeType="1"/>
            <a:stCxn id="57356" idx="2"/>
          </p:cNvCxnSpPr>
          <p:nvPr/>
        </p:nvCxnSpPr>
        <p:spPr bwMode="auto">
          <a:xfrm rot="5400000">
            <a:off x="3409950" y="5748338"/>
            <a:ext cx="3841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Straight Arrow Connector 21">
            <a:extLst>
              <a:ext uri="{FF2B5EF4-FFF2-40B4-BE49-F238E27FC236}">
                <a16:creationId xmlns:a16="http://schemas.microsoft.com/office/drawing/2014/main" id="{DB3BECF3-959E-4F45-BD40-34857136352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359150" y="3876675"/>
            <a:ext cx="444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Straight Connector 22">
            <a:extLst>
              <a:ext uri="{FF2B5EF4-FFF2-40B4-BE49-F238E27FC236}">
                <a16:creationId xmlns:a16="http://schemas.microsoft.com/office/drawing/2014/main" id="{9AFBF05C-FE53-AD43-B3CB-423625F3E6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2538" y="3994150"/>
            <a:ext cx="4064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6" name="Straight Connector 23">
            <a:extLst>
              <a:ext uri="{FF2B5EF4-FFF2-40B4-BE49-F238E27FC236}">
                <a16:creationId xmlns:a16="http://schemas.microsoft.com/office/drawing/2014/main" id="{FC399118-C336-7545-B4AC-E52F49BCB40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879975" y="4008438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Straight Arrow Connector 24">
            <a:extLst>
              <a:ext uri="{FF2B5EF4-FFF2-40B4-BE49-F238E27FC236}">
                <a16:creationId xmlns:a16="http://schemas.microsoft.com/office/drawing/2014/main" id="{631285EE-80C8-634D-97CD-00B365BDA5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8938" y="3405188"/>
            <a:ext cx="587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Straight Arrow Connector 25">
            <a:extLst>
              <a:ext uri="{FF2B5EF4-FFF2-40B4-BE49-F238E27FC236}">
                <a16:creationId xmlns:a16="http://schemas.microsoft.com/office/drawing/2014/main" id="{9EC63798-26DD-124F-A025-0A2210E289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2750" y="4002088"/>
            <a:ext cx="563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Straight Arrow Connector 26">
            <a:extLst>
              <a:ext uri="{FF2B5EF4-FFF2-40B4-BE49-F238E27FC236}">
                <a16:creationId xmlns:a16="http://schemas.microsoft.com/office/drawing/2014/main" id="{F35E6BF1-54AC-D544-A4C2-F1120A38FB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8938" y="4583113"/>
            <a:ext cx="587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0" name="Rectangle 27">
            <a:extLst>
              <a:ext uri="{FF2B5EF4-FFF2-40B4-BE49-F238E27FC236}">
                <a16:creationId xmlns:a16="http://schemas.microsoft.com/office/drawing/2014/main" id="{667F4EA2-560D-A044-8EC5-2D7006C26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205038"/>
            <a:ext cx="1117600" cy="14589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71" name="TextBox 28">
            <a:extLst>
              <a:ext uri="{FF2B5EF4-FFF2-40B4-BE49-F238E27FC236}">
                <a16:creationId xmlns:a16="http://schemas.microsoft.com/office/drawing/2014/main" id="{22911732-1AC3-D248-B40A-513A7DC0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2574925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Instruction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Cache</a:t>
            </a:r>
          </a:p>
        </p:txBody>
      </p:sp>
      <p:cxnSp>
        <p:nvCxnSpPr>
          <p:cNvPr id="57372" name="Straight Arrow Connector 29">
            <a:extLst>
              <a:ext uri="{FF2B5EF4-FFF2-40B4-BE49-F238E27FC236}">
                <a16:creationId xmlns:a16="http://schemas.microsoft.com/office/drawing/2014/main" id="{50207FF6-FDC1-6B42-9836-67F9AD356B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43088" y="2935288"/>
            <a:ext cx="12017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3" name="Straight Connector 31">
            <a:extLst>
              <a:ext uri="{FF2B5EF4-FFF2-40B4-BE49-F238E27FC236}">
                <a16:creationId xmlns:a16="http://schemas.microsoft.com/office/drawing/2014/main" id="{15D70CC1-C214-0949-AB08-8C7AAB8DDE7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504156" y="3852069"/>
            <a:ext cx="18319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4" name="Straight Arrow Connector 34">
            <a:extLst>
              <a:ext uri="{FF2B5EF4-FFF2-40B4-BE49-F238E27FC236}">
                <a16:creationId xmlns:a16="http://schemas.microsoft.com/office/drawing/2014/main" id="{8F21E778-4687-304A-81EA-513A950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9350" y="4768850"/>
            <a:ext cx="6254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rapezoid 37">
            <a:extLst>
              <a:ext uri="{FF2B5EF4-FFF2-40B4-BE49-F238E27FC236}">
                <a16:creationId xmlns:a16="http://schemas.microsoft.com/office/drawing/2014/main" id="{040D20B8-0D22-DC41-B98F-302413C5AED8}"/>
              </a:ext>
            </a:extLst>
          </p:cNvPr>
          <p:cNvSpPr/>
          <p:nvPr/>
        </p:nvSpPr>
        <p:spPr bwMode="auto">
          <a:xfrm>
            <a:off x="4480903" y="3853593"/>
            <a:ext cx="877455" cy="30953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57376" name="Straight Arrow Connector 39">
            <a:extLst>
              <a:ext uri="{FF2B5EF4-FFF2-40B4-BE49-F238E27FC236}">
                <a16:creationId xmlns:a16="http://schemas.microsoft.com/office/drawing/2014/main" id="{14D60CF8-BE5A-C346-8556-BF224CBF896E}"/>
              </a:ext>
            </a:extLst>
          </p:cNvPr>
          <p:cNvCxnSpPr>
            <a:cxnSpLocks noChangeShapeType="1"/>
            <a:stCxn id="57348" idx="3"/>
          </p:cNvCxnSpPr>
          <p:nvPr/>
        </p:nvCxnSpPr>
        <p:spPr bwMode="auto">
          <a:xfrm>
            <a:off x="4162425" y="2925763"/>
            <a:ext cx="585788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Straight Arrow Connector 41">
            <a:extLst>
              <a:ext uri="{FF2B5EF4-FFF2-40B4-BE49-F238E27FC236}">
                <a16:creationId xmlns:a16="http://schemas.microsoft.com/office/drawing/2014/main" id="{A8CB6BD2-3C1F-A944-8EBE-BE5C1A1A28B4}"/>
              </a:ext>
            </a:extLst>
          </p:cNvPr>
          <p:cNvCxnSpPr>
            <a:cxnSpLocks noChangeShapeType="1"/>
            <a:stCxn id="57356" idx="3"/>
          </p:cNvCxnSpPr>
          <p:nvPr/>
        </p:nvCxnSpPr>
        <p:spPr bwMode="auto">
          <a:xfrm flipV="1">
            <a:off x="4162425" y="4162425"/>
            <a:ext cx="585788" cy="665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Straight Connector 43">
            <a:extLst>
              <a:ext uri="{FF2B5EF4-FFF2-40B4-BE49-F238E27FC236}">
                <a16:creationId xmlns:a16="http://schemas.microsoft.com/office/drawing/2014/main" id="{F158686B-ACBC-6042-8C9F-C9098338F4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42969" y="4971257"/>
            <a:ext cx="1939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9" name="Straight Connector 45">
            <a:extLst>
              <a:ext uri="{FF2B5EF4-FFF2-40B4-BE49-F238E27FC236}">
                <a16:creationId xmlns:a16="http://schemas.microsoft.com/office/drawing/2014/main" id="{BF813D07-710F-1441-B5FB-3DD249A6563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603625" y="5942013"/>
            <a:ext cx="460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ECEAF9-6040-3E48-A614-F80AEE81EF6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73131" y="5071269"/>
            <a:ext cx="97472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582553-1E43-DF42-B490-6C9C92CD277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481513" y="5559425"/>
            <a:ext cx="327818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45EFA0-C518-C94C-AAC6-62D8E07DB79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023519" y="4836319"/>
            <a:ext cx="1182688" cy="2667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696FF9-4D01-8540-9DD0-05F6ED2D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5187950"/>
            <a:ext cx="154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bypass paths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70C42D-29DA-D84C-81E9-72A401825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24400"/>
            <a:ext cx="43402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Content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Addressable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Memory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searched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register ID,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which is part of the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content of an entry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CBEBD9-A827-A740-8816-B453EB16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3673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Random Access Memory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(indexed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Register ID,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which is the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address of an entry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1011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639E922F-8A1D-7E42-AD19-86856344B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Simplifying Reorder Buffer Access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87EFB3B-2008-EB4C-8A07-71FB37B7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Use indirection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Access register file first (check if the register is valid)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register not valid, register file stores the ID of the reorder buffer entry that contains (or will contain) the value of the register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Mapping of the register to a ROB entry</a:t>
            </a:r>
            <a:r>
              <a:rPr lang="en-US" altLang="en-US">
                <a:ea typeface="ＭＳ Ｐゴシック" panose="020B0600070205080204" pitchFamily="34" charset="-128"/>
              </a:rPr>
              <a:t>: Register file maps the register to a reorder buffer entry if there is an in-flight instruction writing to the register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Access reorder buffer next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Now, reorder buffer does not need to be content addressable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09DACE12-77E5-8747-B72B-C73F59DCF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2FF2D0-9CCB-584E-A4F5-1421CDF42B37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216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3672277-C4B7-D940-9278-3D10B368E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Reorder Buffer in Intel Pentium III</a:t>
            </a:r>
          </a:p>
        </p:txBody>
      </p:sp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D08C9A55-C862-7D47-A39D-F8788C2F8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439335-D790-444A-B9F9-F4891645D5E3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9395" name="Picture 8">
            <a:extLst>
              <a:ext uri="{FF2B5EF4-FFF2-40B4-BE49-F238E27FC236}">
                <a16:creationId xmlns:a16="http://schemas.microsoft.com/office/drawing/2014/main" id="{7D7EE479-F01F-F24F-A861-F9484AF88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7863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9">
            <a:extLst>
              <a:ext uri="{FF2B5EF4-FFF2-40B4-BE49-F238E27FC236}">
                <a16:creationId xmlns:a16="http://schemas.microsoft.com/office/drawing/2014/main" id="{C69F9B81-F55C-EC46-B4C7-CC712E0C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95600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Boggs et al., 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The Microarchitecture of the Pentium 4 Processor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,” Intel Technology Journal, 2001.</a:t>
            </a:r>
          </a:p>
        </p:txBody>
      </p:sp>
    </p:spTree>
    <p:extLst>
      <p:ext uri="{BB962C8B-B14F-4D97-AF65-F5344CB8AC3E}">
        <p14:creationId xmlns:p14="http://schemas.microsoft.com/office/powerpoint/2010/main" val="32547791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BCE767EE-4738-D340-8042-992F06A65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300">
                <a:ea typeface="ＭＳ Ｐゴシック" panose="020B0600070205080204" pitchFamily="34" charset="-128"/>
              </a:rPr>
              <a:t>Important: Register Renaming with a Reorder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0027-93B2-C240-BAA6-45B72CE7B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82038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Output and anti dependencies are </a:t>
            </a:r>
            <a:r>
              <a:rPr lang="en-US" altLang="en-US" b="1"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</a:rPr>
              <a:t>true dependencies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WHY? The same register refers to values that have nothing to do with each other</a:t>
            </a:r>
          </a:p>
          <a:p>
            <a:pPr lvl="1"/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They exist due to lack of register ID’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s (i.e. names) in the ISA</a:t>
            </a:r>
          </a:p>
          <a:p>
            <a:pPr lvl="1"/>
            <a:endParaRPr lang="en-US" altLang="ja-JP" sz="2000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The register ID is </a:t>
            </a:r>
            <a:r>
              <a:rPr lang="en-US" altLang="en-US" b="1">
                <a:solidFill>
                  <a:srgbClr val="0000FF"/>
                </a:solidFill>
                <a:ea typeface="ＭＳ Ｐゴシック" panose="020B0600070205080204" pitchFamily="34" charset="-128"/>
              </a:rPr>
              <a:t>renamed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to the reorder buffer entry that will hold the register’</a:t>
            </a:r>
            <a:r>
              <a:rPr lang="en-US" altLang="ja-JP">
                <a:solidFill>
                  <a:srgbClr val="0000FF"/>
                </a:solidFill>
                <a:ea typeface="ＭＳ Ｐゴシック" panose="020B0600070205080204" pitchFamily="34" charset="-128"/>
              </a:rPr>
              <a:t>s value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Register ID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ROB entry ID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Architectural register ID  Physical register ID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After renaming, ROB entry ID used to refer to the register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This eliminates anti and output dependencies</a:t>
            </a:r>
          </a:p>
          <a:p>
            <a:pPr lvl="1"/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Gives the illusion that there are a large number of registers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C2B67522-B71B-6E4E-9509-2DC5EAFDE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E5A727-1188-384B-B731-A7217AB3D7D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98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CCED5D-D549-ED4A-8F90-D8B15B19D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Recall: Data Dependence Types</a:t>
            </a:r>
          </a:p>
        </p:txBody>
      </p:sp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4AE7ED3F-5688-F248-8025-EF4A414AC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F8AB2C-3CEA-7545-B59B-AFADB23799B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EEC191-79CD-4D41-B91F-3AE78A7A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6530975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True (flow) dependence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    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	         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Read-after-Write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5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4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(RAW) --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True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Anti dependence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Write-after-Read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4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5	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(WAR) --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Anti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Output-dependence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Write-after-Write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5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4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	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(WAW) --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Output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6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7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62ED10B2-C33A-D64B-A8C3-B22F40D332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400" y="1981200"/>
            <a:ext cx="609600" cy="2286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9E31A72E-B9CE-CF4B-9670-EE8835AD9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581400"/>
            <a:ext cx="762000" cy="1524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7774114-5662-CC4C-938C-6FF6AB0AB45D}"/>
              </a:ext>
            </a:extLst>
          </p:cNvPr>
          <p:cNvSpPr>
            <a:spLocks/>
          </p:cNvSpPr>
          <p:nvPr/>
        </p:nvSpPr>
        <p:spPr bwMode="auto">
          <a:xfrm>
            <a:off x="304800" y="5105400"/>
            <a:ext cx="444500" cy="914400"/>
          </a:xfrm>
          <a:custGeom>
            <a:avLst/>
            <a:gdLst>
              <a:gd name="T0" fmla="*/ 2147483647 w 280"/>
              <a:gd name="T1" fmla="*/ 2147483647 h 576"/>
              <a:gd name="T2" fmla="*/ 2147483647 w 280"/>
              <a:gd name="T3" fmla="*/ 2147483647 h 576"/>
              <a:gd name="T4" fmla="*/ 2147483647 w 280"/>
              <a:gd name="T5" fmla="*/ 2147483647 h 576"/>
              <a:gd name="T6" fmla="*/ 2147483647 w 28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576"/>
              <a:gd name="T14" fmla="*/ 280 w 28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576">
                <a:moveTo>
                  <a:pt x="280" y="576"/>
                </a:moveTo>
                <a:cubicBezTo>
                  <a:pt x="280" y="576"/>
                  <a:pt x="80" y="464"/>
                  <a:pt x="40" y="384"/>
                </a:cubicBezTo>
                <a:cubicBezTo>
                  <a:pt x="0" y="304"/>
                  <a:pt x="0" y="160"/>
                  <a:pt x="40" y="96"/>
                </a:cubicBezTo>
                <a:cubicBezTo>
                  <a:pt x="80" y="32"/>
                  <a:pt x="230" y="20"/>
                  <a:pt x="280" y="0"/>
                </a:cubicBezTo>
              </a:path>
            </a:pathLst>
          </a:cu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30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2127BF6C-5B9C-5947-8E8F-4E08869AD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Renaming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D3F0-8AA3-6F45-A240-883551ED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Assume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Register file has a pointer to the reorder buffer entry that contains or will contain the value, if the register is not valid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Reorder buffer works as described before</a:t>
            </a:r>
          </a:p>
          <a:p>
            <a:pPr lvl="1">
              <a:buFont typeface="Wingdings" charset="0"/>
              <a:buChar char="q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Where is the latest definition of R3 for each instruction below in sequential order?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/>
              <a:t>	LD R0(0) </a:t>
            </a:r>
            <a:r>
              <a:rPr lang="en-US" dirty="0">
                <a:sym typeface="Wingdings"/>
              </a:rPr>
              <a:t> R3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sym typeface="Wingdings"/>
              </a:rPr>
              <a:t>	LD R3, R1  R10</a:t>
            </a:r>
            <a:endParaRPr lang="en-US" dirty="0"/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/>
              <a:t>	MUL R1, R2 </a:t>
            </a:r>
            <a:r>
              <a:rPr lang="en-US" dirty="0">
                <a:sym typeface="Wingdings"/>
              </a:rPr>
              <a:t> R3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sym typeface="Wingdings"/>
              </a:rPr>
              <a:t>	MUL R3, R4  R11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sym typeface="Wingdings"/>
              </a:rPr>
              <a:t>	ADD R5, R6  R3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sym typeface="Wingdings"/>
              </a:rPr>
              <a:t>	ADD R7, R8  R12 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AEA7AACF-F829-0B4B-9855-F634185C35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E04655-D2F3-AD4E-8A3F-3BF5FCEBF244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104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D4CD85D0-D24B-874B-A9EF-DEB408A8A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In-Order Pipeline with Reorder Buffer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1C01E4EF-D5F1-B249-A2B6-243CE7F6C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804275" cy="5194300"/>
          </a:xfrm>
        </p:spPr>
        <p:txBody>
          <a:bodyPr/>
          <a:lstStyle/>
          <a:p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Decode (D)</a:t>
            </a:r>
            <a:r>
              <a:rPr lang="en-US" altLang="en-US" sz="2000">
                <a:ea typeface="ＭＳ Ｐゴシック" panose="020B0600070205080204" pitchFamily="34" charset="-128"/>
              </a:rPr>
              <a:t>: Access regfile/ROB, allocate entry in ROB, check if instruction can execute, if so </a:t>
            </a:r>
            <a:r>
              <a:rPr lang="en-US" altLang="en-US" sz="2000" b="1">
                <a:ea typeface="ＭＳ Ｐゴシック" panose="020B0600070205080204" pitchFamily="34" charset="-128"/>
              </a:rPr>
              <a:t>dispatch</a:t>
            </a:r>
            <a:r>
              <a:rPr lang="en-US" altLang="en-US" sz="2000">
                <a:ea typeface="ＭＳ Ｐゴシック" panose="020B0600070205080204" pitchFamily="34" charset="-128"/>
              </a:rPr>
              <a:t> instruction</a:t>
            </a:r>
          </a:p>
          <a:p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Execute (E)</a:t>
            </a:r>
            <a:r>
              <a:rPr lang="en-US" altLang="en-US" sz="2000">
                <a:ea typeface="ＭＳ Ｐゴシック" panose="020B0600070205080204" pitchFamily="34" charset="-128"/>
              </a:rPr>
              <a:t>: Instructions can complete out-of-order</a:t>
            </a:r>
          </a:p>
          <a:p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Completion (R)</a:t>
            </a:r>
            <a:r>
              <a:rPr lang="en-US" altLang="en-US" sz="2000">
                <a:ea typeface="ＭＳ Ｐゴシック" panose="020B0600070205080204" pitchFamily="34" charset="-128"/>
              </a:rPr>
              <a:t>: Write result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to reorder buffer</a:t>
            </a:r>
          </a:p>
          <a:p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Retirement/Commit (W)</a:t>
            </a:r>
            <a:r>
              <a:rPr lang="en-US" altLang="en-US" sz="2000">
                <a:ea typeface="ＭＳ Ｐゴシック" panose="020B0600070205080204" pitchFamily="34" charset="-128"/>
              </a:rPr>
              <a:t>: Check for exceptions; if none, write result to architectural register file or memory; else, flush pipeline and start from exception handler</a:t>
            </a:r>
          </a:p>
          <a:p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In-order dispatch/execution, out-of-order completion, in-order retirement 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33FF0781-8988-1F4E-8413-BBBCBB769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0872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C39BAE-B262-EF4B-AF85-DA3A56899777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3492" name="Group 4">
            <a:extLst>
              <a:ext uri="{FF2B5EF4-FFF2-40B4-BE49-F238E27FC236}">
                <a16:creationId xmlns:a16="http://schemas.microsoft.com/office/drawing/2014/main" id="{96AA70B3-0A7B-B046-ABC7-B844A383A2F4}"/>
              </a:ext>
            </a:extLst>
          </p:cNvPr>
          <p:cNvGrpSpPr>
            <a:grpSpLocks/>
          </p:cNvGrpSpPr>
          <p:nvPr/>
        </p:nvGrpSpPr>
        <p:grpSpPr bwMode="auto">
          <a:xfrm>
            <a:off x="1795463" y="4783138"/>
            <a:ext cx="804862" cy="369887"/>
            <a:chOff x="1001099" y="4100530"/>
            <a:chExt cx="805656" cy="369887"/>
          </a:xfrm>
        </p:grpSpPr>
        <p:sp>
          <p:nvSpPr>
            <p:cNvPr id="63539" name="Rectangle 10">
              <a:extLst>
                <a:ext uri="{FF2B5EF4-FFF2-40B4-BE49-F238E27FC236}">
                  <a16:creationId xmlns:a16="http://schemas.microsoft.com/office/drawing/2014/main" id="{943AA429-0D6F-674A-8B9D-251017A11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63540" name="Rectangle 11">
              <a:extLst>
                <a:ext uri="{FF2B5EF4-FFF2-40B4-BE49-F238E27FC236}">
                  <a16:creationId xmlns:a16="http://schemas.microsoft.com/office/drawing/2014/main" id="{37B0CB26-CAF6-654F-9D67-3848A43BC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</a:t>
              </a:r>
            </a:p>
          </p:txBody>
        </p:sp>
      </p:grpSp>
      <p:sp>
        <p:nvSpPr>
          <p:cNvPr id="63493" name="Rectangle 12">
            <a:extLst>
              <a:ext uri="{FF2B5EF4-FFF2-40B4-BE49-F238E27FC236}">
                <a16:creationId xmlns:a16="http://schemas.microsoft.com/office/drawing/2014/main" id="{90369AE5-CF34-E840-818C-0219C93B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3921125"/>
            <a:ext cx="401637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63494" name="Rectangle 13">
            <a:extLst>
              <a:ext uri="{FF2B5EF4-FFF2-40B4-BE49-F238E27FC236}">
                <a16:creationId xmlns:a16="http://schemas.microsoft.com/office/drawing/2014/main" id="{90C86B41-A505-4D4C-BE69-A3AE92BD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588" y="46196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</a:t>
            </a:r>
          </a:p>
        </p:txBody>
      </p:sp>
      <p:grpSp>
        <p:nvGrpSpPr>
          <p:cNvPr id="63495" name="Group 9">
            <a:extLst>
              <a:ext uri="{FF2B5EF4-FFF2-40B4-BE49-F238E27FC236}">
                <a16:creationId xmlns:a16="http://schemas.microsoft.com/office/drawing/2014/main" id="{6A12E740-145F-874D-A976-908DEE459350}"/>
              </a:ext>
            </a:extLst>
          </p:cNvPr>
          <p:cNvGrpSpPr>
            <a:grpSpLocks/>
          </p:cNvGrpSpPr>
          <p:nvPr/>
        </p:nvGrpSpPr>
        <p:grpSpPr bwMode="auto">
          <a:xfrm>
            <a:off x="3135313" y="4968875"/>
            <a:ext cx="3222625" cy="369888"/>
            <a:chOff x="2783717" y="3915586"/>
            <a:chExt cx="3222624" cy="369887"/>
          </a:xfrm>
        </p:grpSpPr>
        <p:sp>
          <p:nvSpPr>
            <p:cNvPr id="63531" name="Rectangle 12">
              <a:extLst>
                <a:ext uri="{FF2B5EF4-FFF2-40B4-BE49-F238E27FC236}">
                  <a16:creationId xmlns:a16="http://schemas.microsoft.com/office/drawing/2014/main" id="{3642214B-89DD-084E-B6F7-6E1F2ABEA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71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32" name="Rectangle 12">
              <a:extLst>
                <a:ext uri="{FF2B5EF4-FFF2-40B4-BE49-F238E27FC236}">
                  <a16:creationId xmlns:a16="http://schemas.microsoft.com/office/drawing/2014/main" id="{12DF819C-1048-E84C-A56D-253E9FDBD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33" name="Rectangle 12">
              <a:extLst>
                <a:ext uri="{FF2B5EF4-FFF2-40B4-BE49-F238E27FC236}">
                  <a16:creationId xmlns:a16="http://schemas.microsoft.com/office/drawing/2014/main" id="{3C4B8FE6-2D29-7643-A17F-EE7C403DA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34" name="Rectangle 13">
              <a:extLst>
                <a:ext uri="{FF2B5EF4-FFF2-40B4-BE49-F238E27FC236}">
                  <a16:creationId xmlns:a16="http://schemas.microsoft.com/office/drawing/2014/main" id="{2DFAE24B-154B-F648-B685-7312DD42C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35" name="Rectangle 12">
              <a:extLst>
                <a:ext uri="{FF2B5EF4-FFF2-40B4-BE49-F238E27FC236}">
                  <a16:creationId xmlns:a16="http://schemas.microsoft.com/office/drawing/2014/main" id="{8F95EB54-270A-134E-86C1-5E1FC77B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29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36" name="Rectangle 12">
              <a:extLst>
                <a:ext uri="{FF2B5EF4-FFF2-40B4-BE49-F238E27FC236}">
                  <a16:creationId xmlns:a16="http://schemas.microsoft.com/office/drawing/2014/main" id="{6EDBD512-C957-0C4A-B261-3FA2DEA7A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85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37" name="Rectangle 12">
              <a:extLst>
                <a:ext uri="{FF2B5EF4-FFF2-40B4-BE49-F238E27FC236}">
                  <a16:creationId xmlns:a16="http://schemas.microsoft.com/office/drawing/2014/main" id="{F859AE5C-B7FD-7A47-9421-33FC7C126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8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38" name="Rectangle 17">
              <a:extLst>
                <a:ext uri="{FF2B5EF4-FFF2-40B4-BE49-F238E27FC236}">
                  <a16:creationId xmlns:a16="http://schemas.microsoft.com/office/drawing/2014/main" id="{3CEF4DA0-63C1-B04F-AAD9-ACD2B5253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51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</p:grpSp>
      <p:grpSp>
        <p:nvGrpSpPr>
          <p:cNvPr id="63496" name="Group 18">
            <a:extLst>
              <a:ext uri="{FF2B5EF4-FFF2-40B4-BE49-F238E27FC236}">
                <a16:creationId xmlns:a16="http://schemas.microsoft.com/office/drawing/2014/main" id="{67C8C4D3-10DC-9043-AA76-2C5DAF9F51DF}"/>
              </a:ext>
            </a:extLst>
          </p:cNvPr>
          <p:cNvGrpSpPr>
            <a:grpSpLocks/>
          </p:cNvGrpSpPr>
          <p:nvPr/>
        </p:nvGrpSpPr>
        <p:grpSpPr bwMode="auto">
          <a:xfrm>
            <a:off x="3135313" y="4437063"/>
            <a:ext cx="1611312" cy="374650"/>
            <a:chOff x="2783717" y="3915586"/>
            <a:chExt cx="1611312" cy="374488"/>
          </a:xfrm>
        </p:grpSpPr>
        <p:sp>
          <p:nvSpPr>
            <p:cNvPr id="63527" name="Rectangle 12">
              <a:extLst>
                <a:ext uri="{FF2B5EF4-FFF2-40B4-BE49-F238E27FC236}">
                  <a16:creationId xmlns:a16="http://schemas.microsoft.com/office/drawing/2014/main" id="{8EC16EB9-18BF-8A45-B9C4-85F4F68D5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28" name="Rectangle 12">
              <a:extLst>
                <a:ext uri="{FF2B5EF4-FFF2-40B4-BE49-F238E27FC236}">
                  <a16:creationId xmlns:a16="http://schemas.microsoft.com/office/drawing/2014/main" id="{DEC7896D-F7C5-AD44-92E9-76A3AFA26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29" name="Rectangle 12">
              <a:extLst>
                <a:ext uri="{FF2B5EF4-FFF2-40B4-BE49-F238E27FC236}">
                  <a16:creationId xmlns:a16="http://schemas.microsoft.com/office/drawing/2014/main" id="{44E4D360-6AA8-E94A-A76C-81ACD5C7B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63530" name="Rectangle 12">
              <a:extLst>
                <a:ext uri="{FF2B5EF4-FFF2-40B4-BE49-F238E27FC236}">
                  <a16:creationId xmlns:a16="http://schemas.microsoft.com/office/drawing/2014/main" id="{123D556B-91E2-5E4B-80D9-F3878D4D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</p:grpSp>
      <p:grpSp>
        <p:nvGrpSpPr>
          <p:cNvPr id="63497" name="Group 23">
            <a:extLst>
              <a:ext uri="{FF2B5EF4-FFF2-40B4-BE49-F238E27FC236}">
                <a16:creationId xmlns:a16="http://schemas.microsoft.com/office/drawing/2014/main" id="{D247DEAF-FE56-D14D-AB14-AD34EB76FB69}"/>
              </a:ext>
            </a:extLst>
          </p:cNvPr>
          <p:cNvGrpSpPr>
            <a:grpSpLocks/>
          </p:cNvGrpSpPr>
          <p:nvPr/>
        </p:nvGrpSpPr>
        <p:grpSpPr bwMode="auto">
          <a:xfrm>
            <a:off x="3135313" y="5338763"/>
            <a:ext cx="3903662" cy="523875"/>
            <a:chOff x="2783717" y="5184853"/>
            <a:chExt cx="3904221" cy="523220"/>
          </a:xfrm>
        </p:grpSpPr>
        <p:grpSp>
          <p:nvGrpSpPr>
            <p:cNvPr id="63517" name="Group 24">
              <a:extLst>
                <a:ext uri="{FF2B5EF4-FFF2-40B4-BE49-F238E27FC236}">
                  <a16:creationId xmlns:a16="http://schemas.microsoft.com/office/drawing/2014/main" id="{3E70B571-DFD3-DF47-8416-21672FEE0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3717" y="5338186"/>
              <a:ext cx="3222624" cy="369887"/>
              <a:chOff x="2783717" y="3915586"/>
              <a:chExt cx="3222624" cy="369887"/>
            </a:xfrm>
          </p:grpSpPr>
          <p:sp>
            <p:nvSpPr>
              <p:cNvPr id="63519" name="Rectangle 12">
                <a:extLst>
                  <a:ext uri="{FF2B5EF4-FFF2-40B4-BE49-F238E27FC236}">
                    <a16:creationId xmlns:a16="http://schemas.microsoft.com/office/drawing/2014/main" id="{282ECF65-41BD-F44E-B757-013726536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71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63520" name="Rectangle 12">
                <a:extLst>
                  <a:ext uri="{FF2B5EF4-FFF2-40B4-BE49-F238E27FC236}">
                    <a16:creationId xmlns:a16="http://schemas.microsoft.com/office/drawing/2014/main" id="{C19AAE1D-39C7-8F49-94BF-780AC209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54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63521" name="Rectangle 12">
                <a:extLst>
                  <a:ext uri="{FF2B5EF4-FFF2-40B4-BE49-F238E27FC236}">
                    <a16:creationId xmlns:a16="http://schemas.microsoft.com/office/drawing/2014/main" id="{0CFC393A-62AE-8D49-AC23-25757D08F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37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63522" name="Rectangle 29">
                <a:extLst>
                  <a:ext uri="{FF2B5EF4-FFF2-40B4-BE49-F238E27FC236}">
                    <a16:creationId xmlns:a16="http://schemas.microsoft.com/office/drawing/2014/main" id="{BD7DAF32-4388-7245-B342-8A0AC6861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201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63523" name="Rectangle 12">
                <a:extLst>
                  <a:ext uri="{FF2B5EF4-FFF2-40B4-BE49-F238E27FC236}">
                    <a16:creationId xmlns:a16="http://schemas.microsoft.com/office/drawing/2014/main" id="{CFF71284-6926-7543-86A0-97C5803B8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029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63524" name="Rectangle 12">
                <a:extLst>
                  <a:ext uri="{FF2B5EF4-FFF2-40B4-BE49-F238E27FC236}">
                    <a16:creationId xmlns:a16="http://schemas.microsoft.com/office/drawing/2014/main" id="{9DBCCF7B-6B55-F642-B5FD-1C07D49C8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785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63525" name="Rectangle 12">
                <a:extLst>
                  <a:ext uri="{FF2B5EF4-FFF2-40B4-BE49-F238E27FC236}">
                    <a16:creationId xmlns:a16="http://schemas.microsoft.com/office/drawing/2014/main" id="{43BB4F32-C5CF-9A4E-AE22-D656723F9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68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63526" name="Rectangle 33">
                <a:extLst>
                  <a:ext uri="{FF2B5EF4-FFF2-40B4-BE49-F238E27FC236}">
                    <a16:creationId xmlns:a16="http://schemas.microsoft.com/office/drawing/2014/main" id="{F337BD8C-1BF0-8D4A-B1CB-25B718D22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351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</p:grpSp>
        <p:sp>
          <p:nvSpPr>
            <p:cNvPr id="63518" name="TextBox 25">
              <a:extLst>
                <a:ext uri="{FF2B5EF4-FFF2-40B4-BE49-F238E27FC236}">
                  <a16:creationId xmlns:a16="http://schemas.microsoft.com/office/drawing/2014/main" id="{89865CBC-65F1-2449-8343-31B873D66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6341" y="5184853"/>
              <a:ext cx="6815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 . .</a:t>
              </a:r>
            </a:p>
          </p:txBody>
        </p:sp>
      </p:grpSp>
      <p:cxnSp>
        <p:nvCxnSpPr>
          <p:cNvPr id="63498" name="Straight Connector 34">
            <a:extLst>
              <a:ext uri="{FF2B5EF4-FFF2-40B4-BE49-F238E27FC236}">
                <a16:creationId xmlns:a16="http://schemas.microsoft.com/office/drawing/2014/main" id="{E065EA7D-CF2D-5645-80B5-E5C144E395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0325" y="4968875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Straight Connector 35">
            <a:extLst>
              <a:ext uri="{FF2B5EF4-FFF2-40B4-BE49-F238E27FC236}">
                <a16:creationId xmlns:a16="http://schemas.microsoft.com/office/drawing/2014/main" id="{BFC411BD-3E90-0F43-B8A4-2AD89E3E9A9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40732" y="4882356"/>
            <a:ext cx="1606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0" name="Straight Arrow Connector 36">
            <a:extLst>
              <a:ext uri="{FF2B5EF4-FFF2-40B4-BE49-F238E27FC236}">
                <a16:creationId xmlns:a16="http://schemas.microsoft.com/office/drawing/2014/main" id="{C8AE1B6F-027C-6246-A1F3-E5DB59F23C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4800" y="5686425"/>
            <a:ext cx="290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1" name="Straight Arrow Connector 37">
            <a:extLst>
              <a:ext uri="{FF2B5EF4-FFF2-40B4-BE49-F238E27FC236}">
                <a16:creationId xmlns:a16="http://schemas.microsoft.com/office/drawing/2014/main" id="{7C87D34A-C9B4-614D-B6C0-2A9BA00E3B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4800" y="5153025"/>
            <a:ext cx="290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2" name="Straight Arrow Connector 38">
            <a:extLst>
              <a:ext uri="{FF2B5EF4-FFF2-40B4-BE49-F238E27FC236}">
                <a16:creationId xmlns:a16="http://schemas.microsoft.com/office/drawing/2014/main" id="{FB59AB9C-D60F-214D-B56C-B03E57696E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2738" y="4079875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3" name="Straight Arrow Connector 39">
            <a:extLst>
              <a:ext uri="{FF2B5EF4-FFF2-40B4-BE49-F238E27FC236}">
                <a16:creationId xmlns:a16="http://schemas.microsoft.com/office/drawing/2014/main" id="{34BCBF34-29B9-4A44-8B29-5DA21CDA84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1150" y="4625975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Straight Connector 40">
            <a:extLst>
              <a:ext uri="{FF2B5EF4-FFF2-40B4-BE49-F238E27FC236}">
                <a16:creationId xmlns:a16="http://schemas.microsoft.com/office/drawing/2014/main" id="{7451BC4A-8AAC-9849-901A-E85F1712191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25394" y="4883944"/>
            <a:ext cx="1606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5" name="Straight Arrow Connector 41">
            <a:extLst>
              <a:ext uri="{FF2B5EF4-FFF2-40B4-BE49-F238E27FC236}">
                <a16:creationId xmlns:a16="http://schemas.microsoft.com/office/drawing/2014/main" id="{427FAE95-B713-8840-B05E-CC5DC43932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9463" y="4811713"/>
            <a:ext cx="234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6" name="Straight Arrow Connector 42">
            <a:extLst>
              <a:ext uri="{FF2B5EF4-FFF2-40B4-BE49-F238E27FC236}">
                <a16:creationId xmlns:a16="http://schemas.microsoft.com/office/drawing/2014/main" id="{73746E6D-2B56-B542-B986-6A9D8F8164BC}"/>
              </a:ext>
            </a:extLst>
          </p:cNvPr>
          <p:cNvCxnSpPr>
            <a:cxnSpLocks noChangeShapeType="1"/>
            <a:stCxn id="63493" idx="3"/>
          </p:cNvCxnSpPr>
          <p:nvPr/>
        </p:nvCxnSpPr>
        <p:spPr bwMode="auto">
          <a:xfrm>
            <a:off x="3536950" y="4106863"/>
            <a:ext cx="3592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7" name="Straight Arrow Connector 43">
            <a:extLst>
              <a:ext uri="{FF2B5EF4-FFF2-40B4-BE49-F238E27FC236}">
                <a16:creationId xmlns:a16="http://schemas.microsoft.com/office/drawing/2014/main" id="{24ECAC27-C55B-A34F-ABF9-B9BC324A2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46625" y="4621213"/>
            <a:ext cx="23828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8" name="Straight Arrow Connector 44">
            <a:extLst>
              <a:ext uri="{FF2B5EF4-FFF2-40B4-BE49-F238E27FC236}">
                <a16:creationId xmlns:a16="http://schemas.microsoft.com/office/drawing/2014/main" id="{E756EF74-6AE6-7A41-896E-EAEF20E8274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57938" y="5153025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9" name="Straight Arrow Connector 45">
            <a:extLst>
              <a:ext uri="{FF2B5EF4-FFF2-40B4-BE49-F238E27FC236}">
                <a16:creationId xmlns:a16="http://schemas.microsoft.com/office/drawing/2014/main" id="{11E61F52-D89B-7C43-9138-AD59982A5C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27850" y="5688013"/>
            <a:ext cx="2016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0" name="TextBox 46">
            <a:extLst>
              <a:ext uri="{FF2B5EF4-FFF2-40B4-BE49-F238E27FC236}">
                <a16:creationId xmlns:a16="http://schemas.microsoft.com/office/drawing/2014/main" id="{96E64F1B-AADB-6443-91C1-688C61C05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3832225"/>
            <a:ext cx="1089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Integer add</a:t>
            </a:r>
          </a:p>
        </p:txBody>
      </p:sp>
      <p:sp>
        <p:nvSpPr>
          <p:cNvPr id="63511" name="TextBox 47">
            <a:extLst>
              <a:ext uri="{FF2B5EF4-FFF2-40B4-BE49-F238E27FC236}">
                <a16:creationId xmlns:a16="http://schemas.microsoft.com/office/drawing/2014/main" id="{41FF8A69-DA77-2A4D-AAFC-3E2D5991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422751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Integer mul</a:t>
            </a:r>
          </a:p>
        </p:txBody>
      </p:sp>
      <p:sp>
        <p:nvSpPr>
          <p:cNvPr id="63512" name="TextBox 48">
            <a:extLst>
              <a:ext uri="{FF2B5EF4-FFF2-40B4-BE49-F238E27FC236}">
                <a16:creationId xmlns:a16="http://schemas.microsoft.com/office/drawing/2014/main" id="{DA1CBA82-E37D-344D-BB36-03D179C2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783138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FP mul</a:t>
            </a:r>
          </a:p>
        </p:txBody>
      </p:sp>
      <p:sp>
        <p:nvSpPr>
          <p:cNvPr id="63513" name="TextBox 49">
            <a:extLst>
              <a:ext uri="{FF2B5EF4-FFF2-40B4-BE49-F238E27FC236}">
                <a16:creationId xmlns:a16="http://schemas.microsoft.com/office/drawing/2014/main" id="{1D0C734E-89C4-DE4B-9A74-129B2A8C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5870575"/>
            <a:ext cx="1220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Load/store</a:t>
            </a:r>
          </a:p>
        </p:txBody>
      </p:sp>
      <p:sp>
        <p:nvSpPr>
          <p:cNvPr id="63514" name="Rectangle 13">
            <a:extLst>
              <a:ext uri="{FF2B5EF4-FFF2-40B4-BE49-F238E27FC236}">
                <a16:creationId xmlns:a16="http://schemas.microsoft.com/office/drawing/2014/main" id="{9DF77289-C834-CA47-B2C7-1CA9F045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4627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</a:t>
            </a:r>
          </a:p>
        </p:txBody>
      </p:sp>
      <p:cxnSp>
        <p:nvCxnSpPr>
          <p:cNvPr id="63515" name="Straight Arrow Connector 51">
            <a:extLst>
              <a:ext uri="{FF2B5EF4-FFF2-40B4-BE49-F238E27FC236}">
                <a16:creationId xmlns:a16="http://schemas.microsoft.com/office/drawing/2014/main" id="{AC5CAFDF-E05D-D041-B5C3-B8F9AFB152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67638" y="4805363"/>
            <a:ext cx="234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6" name="Rectangle 13">
            <a:extLst>
              <a:ext uri="{FF2B5EF4-FFF2-40B4-BE49-F238E27FC236}">
                <a16:creationId xmlns:a16="http://schemas.microsoft.com/office/drawing/2014/main" id="{D34011F0-3925-3248-BA3E-0E9205FC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51514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5335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68BE1971-345C-3443-B104-23D5CC083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Reorder Buffer Tradeoffs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3613F24C-62FF-3D47-9E42-539CF9072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Advantages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Conceptually simple for supporting precise exceptions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Can eliminate false dependences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Disadvantages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Reorder buffer needs to be accessed to get the results that are yet to be written to the register file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CAM or indirection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increased latency and complexity</a:t>
            </a:r>
          </a:p>
          <a:p>
            <a:pPr lvl="2"/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Other solutions aim to eliminate the disadvantages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History buffer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Future file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Checkpointing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FE147A15-6F95-9944-8E75-2887E5F1A0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4EBF1-7416-9B4D-90BD-0BDDBD7F0A0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E305B-CD01-8D40-9AB8-BA6E1297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34000"/>
            <a:ext cx="2554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We will not cover these</a:t>
            </a:r>
          </a:p>
        </p:txBody>
      </p:sp>
    </p:spTree>
    <p:extLst>
      <p:ext uri="{BB962C8B-B14F-4D97-AF65-F5344CB8AC3E}">
        <p14:creationId xmlns:p14="http://schemas.microsoft.com/office/powerpoint/2010/main" val="2458966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4">
            <a:extLst>
              <a:ext uri="{FF2B5EF4-FFF2-40B4-BE49-F238E27FC236}">
                <a16:creationId xmlns:a16="http://schemas.microsoft.com/office/drawing/2014/main" id="{4C2DFC04-6DC3-AB4E-9F9F-31E9C8EC46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428038" cy="1720850"/>
          </a:xfrm>
        </p:spPr>
        <p:txBody>
          <a:bodyPr/>
          <a:lstStyle/>
          <a:p>
            <a:pPr algn="ctr" eaLnBrk="1" hangingPunct="1"/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4500" b="1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>
                <a:ea typeface="ＭＳ Ｐゴシック" panose="020B0600070205080204" pitchFamily="34" charset="-128"/>
              </a:rPr>
            </a:br>
            <a:br>
              <a:rPr lang="en-US" altLang="en-US" sz="1000" b="1">
                <a:ea typeface="ＭＳ Ｐゴシック" panose="020B0600070205080204" pitchFamily="34" charset="-128"/>
              </a:rPr>
            </a:br>
            <a:r>
              <a:rPr lang="en-US" altLang="en-US" sz="450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14: Pipelining Issues</a:t>
            </a:r>
          </a:p>
        </p:txBody>
      </p:sp>
      <p:sp>
        <p:nvSpPr>
          <p:cNvPr id="90114" name="Rectangle 5">
            <a:extLst>
              <a:ext uri="{FF2B5EF4-FFF2-40B4-BE49-F238E27FC236}">
                <a16:creationId xmlns:a16="http://schemas.microsoft.com/office/drawing/2014/main" id="{2E1C51D1-1828-B343-A00C-FE03E1EBC8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>
                <a:solidFill>
                  <a:srgbClr val="003399"/>
                </a:solidFill>
                <a:ea typeface="ＭＳ Ｐゴシック" panose="020B0600070205080204" pitchFamily="34" charset="-128"/>
              </a:rPr>
              <a:t>Prof. Onur Mutlu</a:t>
            </a:r>
          </a:p>
          <a:p>
            <a:pPr eaLnBrk="1" hangingPunct="1"/>
            <a:endParaRPr lang="en-US" altLang="en-US" sz="280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 April 2020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928CA1A5-DA09-0B49-AF2A-F213ECFD28D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Stalling</a:t>
            </a: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EF2CAF93-9766-D74C-B135-5712B7C41FE1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</p:nvPr>
        </p:nvGraphicFramePr>
        <p:xfrm>
          <a:off x="377825" y="1295400"/>
          <a:ext cx="7659688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VISIO" r:id="rId10" imgW="31381700" imgH="10502900" progId="Visio.Drawing.6">
                  <p:embed/>
                </p:oleObj>
              </mc:Choice>
              <mc:Fallback>
                <p:oleObj name="VISIO" r:id="rId10" imgW="31381700" imgH="10502900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295400"/>
                        <a:ext cx="7659688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2">
            <a:extLst>
              <a:ext uri="{FF2B5EF4-FFF2-40B4-BE49-F238E27FC236}">
                <a16:creationId xmlns:a16="http://schemas.microsoft.com/office/drawing/2014/main" id="{638456A7-0070-0C46-8C88-2E3A8C2C0F7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latin typeface="Times New Roman" panose="02020603050405020304" pitchFamily="18" charset="0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18DA293B-C032-DC47-B72B-740BAEC7764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8692C40-D973-D54F-AB1D-96E6E88F9C2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A94E933A-F785-1B4E-9C13-93AADFD9570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E8D1C37A-64B8-8B42-AFFF-7B1D514F2C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Stalling Hardware</a:t>
            </a: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7923F9-691F-6447-A9FE-1CD9A5ADB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Stalls are supported by: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adding enable inputs (EN) to the Fetch and Decode pipeline registers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and a synchronous reset/clear (CLR) input to the Execute pipeline register </a:t>
            </a:r>
          </a:p>
          <a:p>
            <a:pPr lvl="2" eaLnBrk="1" hangingPunct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or an INV bit associated with each pipeline register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a lw stall occurs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StallD and StallF are asserted to force the Decode and Fetch stage pipeline registers to hold their old values.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FlushE is also asserted to clear the contents of the Execute stage pipeline register, introducing a bubble</a:t>
            </a:r>
          </a:p>
          <a:p>
            <a:pPr eaLnBrk="1" hangingPunct="1"/>
            <a:endParaRPr lang="de-CH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886C4DE-A361-2C47-B008-D5F5BCE9866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latin typeface="Times New Roman" panose="02020603050405020304" pitchFamily="18" charset="0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C989A76-248E-2A4A-9419-20D7FC1A30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69A65F8-616D-1848-9C0D-E5444BB09BE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A552CEE6-E0F7-8147-923A-79FF5FC1A35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>
            <a:extLst>
              <a:ext uri="{FF2B5EF4-FFF2-40B4-BE49-F238E27FC236}">
                <a16:creationId xmlns:a16="http://schemas.microsoft.com/office/drawing/2014/main" id="{2F4AFD6B-00E9-BB42-9137-03E98FE0CA8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Stalling Hardware</a:t>
            </a: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47FBE3F5-DCEC-AD47-8A0F-7C787336B89A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</p:nvPr>
        </p:nvGraphicFramePr>
        <p:xfrm>
          <a:off x="860425" y="1773238"/>
          <a:ext cx="6967538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VISIO" r:id="rId9" imgW="41795700" imgH="24892000" progId="Visio.Drawing.6">
                  <p:embed/>
                </p:oleObj>
              </mc:Choice>
              <mc:Fallback>
                <p:oleObj name="VISIO" r:id="rId9" imgW="41795700" imgH="24892000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773238"/>
                        <a:ext cx="6967538" cy="41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4">
            <a:extLst>
              <a:ext uri="{FF2B5EF4-FFF2-40B4-BE49-F238E27FC236}">
                <a16:creationId xmlns:a16="http://schemas.microsoft.com/office/drawing/2014/main" id="{8B2D763A-A6F3-5B46-A4C4-7E2FB37842F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/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C6F17F92-4FC9-E743-8971-C766D6DF9C1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/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1CA59C7E-DA84-E948-A343-A0C42E8FF05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C1FAF727-4D1D-FF4C-87FD-C82511D0AA7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Control Dependences</a:t>
            </a: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885F24BC-9F93-2344-BDAD-70EE89DDDFB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Special case of data dependence: </a:t>
            </a:r>
            <a:r>
              <a:rPr lang="en-US" altLang="en-US">
                <a:solidFill>
                  <a:srgbClr val="003E89"/>
                </a:solidFill>
                <a:ea typeface="ＭＳ Ｐゴシック" panose="020B0600070205080204" pitchFamily="34" charset="-128"/>
              </a:rPr>
              <a:t>dependence on PC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</a:rPr>
              <a:t>beq</a:t>
            </a:r>
            <a:r>
              <a:rPr lang="en-US" altLang="en-US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branch is not determined until the fourth stage of the pipeline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Instructions after the branch are fetched before branch is resolved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Always predict that the next sequential instruction is fetched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Called “Always not taken” prediction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These instructions must be flushed if the branch is taken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Branch misprediction penalty</a:t>
            </a:r>
          </a:p>
          <a:p>
            <a:pPr lvl="1" eaLnBrk="1" hangingPunct="1"/>
            <a:r>
              <a:rPr lang="en-US" altLang="en-US" b="1">
                <a:solidFill>
                  <a:srgbClr val="0000FF"/>
                </a:solidFill>
                <a:ea typeface="ＭＳ Ｐゴシック" panose="020B0600070205080204" pitchFamily="34" charset="-128"/>
              </a:rPr>
              <a:t>number of instructions flushed when branch is taken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May be reduced by determining branch earlier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738716E-0675-DE4D-8475-F38E6A26E3D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B5D6D4C1-A881-2246-B521-B25E01850D4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E0DDD889-7FCC-A44E-8098-7D15E36F6A4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CD307020-BDA3-BE4D-9AB4-9A3EF7BCAF4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>
            <a:extLst>
              <a:ext uri="{FF2B5EF4-FFF2-40B4-BE49-F238E27FC236}">
                <a16:creationId xmlns:a16="http://schemas.microsoft.com/office/drawing/2014/main" id="{0FB521C0-59B7-EB4F-B0EB-2EBF16A17CE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Control Dependence: Original Pipeline</a:t>
            </a: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83C959C7-7CC3-4E4D-BC8C-06B7E1479BBE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</p:nvPr>
        </p:nvGraphicFramePr>
        <p:xfrm>
          <a:off x="160338" y="1295400"/>
          <a:ext cx="8374062" cy="510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VISIO" r:id="rId10" imgW="41592500" imgH="25374600" progId="Visio.Drawing.6">
                  <p:embed/>
                </p:oleObj>
              </mc:Choice>
              <mc:Fallback>
                <p:oleObj name="VISIO" r:id="rId10" imgW="41592500" imgH="25374600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1295400"/>
                        <a:ext cx="8374062" cy="510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2">
            <a:extLst>
              <a:ext uri="{FF2B5EF4-FFF2-40B4-BE49-F238E27FC236}">
                <a16:creationId xmlns:a16="http://schemas.microsoft.com/office/drawing/2014/main" id="{49A93983-6A8D-0744-A4F9-3C463BFFB2E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CFC59CA3-9399-D146-858A-A2713CAB9A1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3916B24-7375-8D48-B6BC-60AF75A98DC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800" b="0">
              <a:solidFill>
                <a:srgbClr val="000000"/>
              </a:solidFill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5A376C06-A457-9246-BF8E-21372828BF19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400"/>
              </a:spcBef>
              <a:buClr>
                <a:srgbClr val="A81E5B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A81E5B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2014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8B3735"/>
      </a:accent2>
      <a:accent3>
        <a:srgbClr val="A03232"/>
      </a:accent3>
      <a:accent4>
        <a:srgbClr val="F7F0BC"/>
      </a:accent4>
      <a:accent5>
        <a:srgbClr val="C8DEC8"/>
      </a:accent5>
      <a:accent6>
        <a:srgbClr val="DEE9F6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plate_2014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8B3735"/>
      </a:accent2>
      <a:accent3>
        <a:srgbClr val="A03232"/>
      </a:accent3>
      <a:accent4>
        <a:srgbClr val="F7F0BC"/>
      </a:accent4>
      <a:accent5>
        <a:srgbClr val="C8DEC8"/>
      </a:accent5>
      <a:accent6>
        <a:srgbClr val="DEE9F6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emplate_2014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8B3735"/>
      </a:accent2>
      <a:accent3>
        <a:srgbClr val="A03232"/>
      </a:accent3>
      <a:accent4>
        <a:srgbClr val="F7F0BC"/>
      </a:accent4>
      <a:accent5>
        <a:srgbClr val="C8DEC8"/>
      </a:accent5>
      <a:accent6>
        <a:srgbClr val="DEE9F6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15307</TotalTime>
  <Words>2527</Words>
  <Application>Microsoft Macintosh PowerPoint</Application>
  <PresentationFormat>On-screen Show (4:3)</PresentationFormat>
  <Paragraphs>768</Paragraphs>
  <Slides>48</Slides>
  <Notes>21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</vt:lpstr>
      <vt:lpstr>ＭＳ Ｐゴシック</vt:lpstr>
      <vt:lpstr>Garamond</vt:lpstr>
      <vt:lpstr>Tahoma</vt:lpstr>
      <vt:lpstr>Wingdings</vt:lpstr>
      <vt:lpstr>Calibri</vt:lpstr>
      <vt:lpstr>Wingdings 2</vt:lpstr>
      <vt:lpstr>Times New Roman</vt:lpstr>
      <vt:lpstr>Consolas</vt:lpstr>
      <vt:lpstr>Symbol</vt:lpstr>
      <vt:lpstr>Edge</vt:lpstr>
      <vt:lpstr>1_template_2014</vt:lpstr>
      <vt:lpstr>2_template_2014</vt:lpstr>
      <vt:lpstr>3_template_2014</vt:lpstr>
      <vt:lpstr>1_Edge</vt:lpstr>
      <vt:lpstr>2_Edge</vt:lpstr>
      <vt:lpstr>VISIO</vt:lpstr>
      <vt:lpstr> Digital Design &amp; Computer Arch.  Lecture 14: Pipelining Issues</vt:lpstr>
      <vt:lpstr>Required Readings</vt:lpstr>
      <vt:lpstr>Agenda for Today &amp; Next Few Lectures</vt:lpstr>
      <vt:lpstr>Review: How to Handle Data Dependences</vt:lpstr>
      <vt:lpstr>Stalling</vt:lpstr>
      <vt:lpstr>Stalling Hardware</vt:lpstr>
      <vt:lpstr>Stalling Hardware</vt:lpstr>
      <vt:lpstr>Control Dependences</vt:lpstr>
      <vt:lpstr>Control Dependence: Original Pipeline</vt:lpstr>
      <vt:lpstr>Control Dependence</vt:lpstr>
      <vt:lpstr>Early Branch Resolution</vt:lpstr>
      <vt:lpstr>Early Branch Resolution</vt:lpstr>
      <vt:lpstr>Early Branch Resolution: Good Idea?</vt:lpstr>
      <vt:lpstr>Data Forwarding for Early Branch Resolution</vt:lpstr>
      <vt:lpstr>Control Forwarding and Stalling Hardware</vt:lpstr>
      <vt:lpstr>Doing Better: Smarter Branch Prediction</vt:lpstr>
      <vt:lpstr>Pipelined Performance Example</vt:lpstr>
      <vt:lpstr>Pipelined Performance Example Solution</vt:lpstr>
      <vt:lpstr>Pipelined Performance Example Solution</vt:lpstr>
      <vt:lpstr>Pipelined Performance</vt:lpstr>
      <vt:lpstr>Pipelined Performance Example</vt:lpstr>
      <vt:lpstr>Pipelined Performance Example</vt:lpstr>
      <vt:lpstr>Performance Summary for MIPS arch.</vt:lpstr>
      <vt:lpstr>Questions to Ponder</vt:lpstr>
      <vt:lpstr>Questions to Ponder</vt:lpstr>
      <vt:lpstr>More on Software vs. Hardware</vt:lpstr>
      <vt:lpstr>Pipelining and Precise Exceptions: Preserving Sequential Semantics</vt:lpstr>
      <vt:lpstr>Multi-Cycle Execution</vt:lpstr>
      <vt:lpstr>Issues in Pipelining: Multi-Cycle Execute</vt:lpstr>
      <vt:lpstr>Exceptions vs. Interrupts</vt:lpstr>
      <vt:lpstr>Precise Exceptions/Interrupts</vt:lpstr>
      <vt:lpstr>Checking for and Handling Exceptions in Pipelining</vt:lpstr>
      <vt:lpstr>Why Do We Want Precise Exceptions?</vt:lpstr>
      <vt:lpstr>Ensuring Precise Exceptions in Pipelining</vt:lpstr>
      <vt:lpstr>Solutions</vt:lpstr>
      <vt:lpstr>Recall: Solution I: Reorder Buffer (ROB)</vt:lpstr>
      <vt:lpstr>Reorder Buffer</vt:lpstr>
      <vt:lpstr>What’s in a ROB Entry?</vt:lpstr>
      <vt:lpstr>Reorder Buffer: Independent Operations</vt:lpstr>
      <vt:lpstr>Reorder Buffer: How to Access?</vt:lpstr>
      <vt:lpstr>Simplifying Reorder Buffer Access</vt:lpstr>
      <vt:lpstr>Reorder Buffer in Intel Pentium III</vt:lpstr>
      <vt:lpstr>Important: Register Renaming with a Reorder Buffer</vt:lpstr>
      <vt:lpstr>Recall: Data Dependence Types</vt:lpstr>
      <vt:lpstr>Renaming Example</vt:lpstr>
      <vt:lpstr>In-Order Pipeline with Reorder Buffer</vt:lpstr>
      <vt:lpstr>Reorder Buffer Tradeoffs</vt:lpstr>
      <vt:lpstr> Digital Design &amp; Computer Arch.  Lecture 14: Pipelining Issues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Onur Mutlu</cp:lastModifiedBy>
  <cp:revision>440</cp:revision>
  <cp:lastPrinted>2017-04-27T11:01:42Z</cp:lastPrinted>
  <dcterms:created xsi:type="dcterms:W3CDTF">2010-09-08T00:51:32Z</dcterms:created>
  <dcterms:modified xsi:type="dcterms:W3CDTF">2020-03-30T21:57:55Z</dcterms:modified>
</cp:coreProperties>
</file>