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385" r:id="rId2"/>
    <p:sldMasterId id="2147484565" r:id="rId3"/>
    <p:sldMasterId id="2147484578" r:id="rId4"/>
  </p:sldMasterIdLst>
  <p:notesMasterIdLst>
    <p:notesMasterId r:id="rId24"/>
  </p:notesMasterIdLst>
  <p:sldIdLst>
    <p:sldId id="5149" r:id="rId5"/>
    <p:sldId id="1405" r:id="rId6"/>
    <p:sldId id="1251" r:id="rId7"/>
    <p:sldId id="1418" r:id="rId8"/>
    <p:sldId id="1905" r:id="rId9"/>
    <p:sldId id="1421" r:id="rId10"/>
    <p:sldId id="1278" r:id="rId11"/>
    <p:sldId id="1353" r:id="rId12"/>
    <p:sldId id="1281" r:id="rId13"/>
    <p:sldId id="1280" r:id="rId14"/>
    <p:sldId id="1282" r:id="rId15"/>
    <p:sldId id="1336" r:id="rId16"/>
    <p:sldId id="1337" r:id="rId17"/>
    <p:sldId id="1331" r:id="rId18"/>
    <p:sldId id="1338" r:id="rId19"/>
    <p:sldId id="1333" r:id="rId20"/>
    <p:sldId id="1339" r:id="rId21"/>
    <p:sldId id="1340" r:id="rId22"/>
    <p:sldId id="515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761"/>
  </p:normalViewPr>
  <p:slideViewPr>
    <p:cSldViewPr>
      <p:cViewPr varScale="1">
        <p:scale>
          <a:sx n="87" d="100"/>
          <a:sy n="87" d="100"/>
        </p:scale>
        <p:origin x="125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B5B08A-6C4D-BE45-A2DF-A129722CB1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9700F-4ADE-494A-A81C-1FB045ED9B9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5F6736B7-798A-BA48-B725-5E0F960BC660}" type="datetime1">
              <a:rPr lang="en-US" altLang="en-US"/>
              <a:pPr/>
              <a:t>4/19/20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CD6BA96-9652-9B4E-B9B0-767AE50BF5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E43CFCC-648D-E84D-A90E-8065EC28D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4F8B3-642A-9E4C-A49C-BCBA2230A8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E9554-EBB2-834B-9A42-A67EC9953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77BBBDF4-3D20-374A-8AF6-66516D4C03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811DDEB-23E5-1A4A-A4FA-2FB462DC4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CF1C65-F0E2-8E44-882C-5DBA87F125D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AB01437-07BF-AD4E-82F9-DDA0E0B2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5423678-1E4A-644F-87FF-81A34DC4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13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9A7179-3C62-4B31-AD6D-698978FDEBF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6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3AE3DDFE-DFD4-9C43-AFB1-699B2C6E11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0C6FC1-131C-734E-ADAC-D4B8AACD534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E2568230-AE8A-B44F-8BC1-448D04813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AABFA6D-0D54-6A42-91F6-CC96F8FA3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618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B92B8778-0465-B14E-99AF-E64B41A2B1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C0C6C2-D904-E84A-9AA2-CDA5AEE6EBB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A86AFF7A-2D5E-E049-8158-0034A61624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CC24D8C-1DDD-EF48-9A35-7FF431168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760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19E260A3-CE1C-AC4B-B7B6-03D3AE471E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3397F1-ECAE-B441-9C54-D0106341C61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EC1D8350-0903-4C42-ABA7-BD7E892ACB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2C20A8B-5761-474A-A6F6-D01209012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053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>
            <a:extLst>
              <a:ext uri="{FF2B5EF4-FFF2-40B4-BE49-F238E27FC236}">
                <a16:creationId xmlns:a16="http://schemas.microsoft.com/office/drawing/2014/main" id="{48655F23-5F02-CC43-8A40-4BFFD22057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23E1A2-48CE-FF4D-98E3-649B92965F34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5A2EF331-C1EA-F04F-97AC-8688CC94A3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BC3C74E2-CAB9-434E-AA67-38FB37C14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001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811DDEB-23E5-1A4A-A4FA-2FB462DC4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CF1C65-F0E2-8E44-882C-5DBA87F125D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AB01437-07BF-AD4E-82F9-DDA0E0B2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5423678-1E4A-644F-87FF-81A34DC4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192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5B1FC3E2-D43B-E94B-BA83-ED8150FD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5EC74403-99B7-CB40-B4F8-F55599D98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FD60F75A-C02C-AD4A-AF9E-52EEAF82EB6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36E699-80FA-6548-AEB0-CB2F2C8071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AB0B192-A24B-1440-89C8-F42BEC8DC5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5283A1B-9D1B-4E45-AA07-20B134BA37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7A0DBEC-EF25-5044-99C0-103195550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27738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A4D3F33-B6A7-AF4E-BBA2-5D60152157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353CFA4-7231-3E40-BE0C-D71465BEBF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6B7CA-B932-994D-B971-2260EDB50B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82833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C83800E-91E2-F44E-8B1A-96E8F4B25A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5479B90-DAFC-F34D-AC75-394C8643F9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B12352-B84B-6B4C-ACEA-8DB3E16F2C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56926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272B4CA-4912-5248-8374-7A8792B5B8B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3F9E00E-DB83-E844-BFB6-3D6DB6E927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E42CE-1A5C-E24B-BAF7-4A99E5980E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70264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5E2C2F6E-A300-964C-A488-EB3F916B2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A4604FE2-5C1E-3643-8FD7-96FF4A19E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66D25AF3-7294-A54E-93E3-9AED6E62A3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6951BC-C3A6-474F-AAAE-6D8E80CEF1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0D9967A-3F56-774A-AEF6-40E46ACEE0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C327038-993D-3741-956C-01160C353B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507A95F-1B64-8D4B-A456-E868DA7E70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35382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D146459-072A-6A41-98C5-35822A1AFF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5DA1927-6840-924F-8828-30BE68442F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69147A-A377-5D4E-876F-7E6A63ADB0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6171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3E321B6-2825-6946-A885-FCC32FCCADB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7B52F4A-F418-C844-8CB7-7410405D51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D24F9-4A7B-2743-BEF3-6AB7389D8B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2919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FD6663D-1838-F84C-9BE5-2892950337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8B8F438-40E4-2647-9EFD-72ADD27ADD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F18F68-0FB8-5C44-96BC-40C897E587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30016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2C0B797D-58B2-6742-9D3C-008CA763CF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A967CF05-63C5-AA47-AF56-947AD4341F8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05E9F-3068-1645-BC8E-A6B6C6D5CA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19293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F9A6D327-D9C4-3C45-8246-816431C654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5EF442AD-6F44-C74B-9183-9E82CF8240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E34CB-E54F-DA4B-9794-FC89423B4E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64640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D81A4030-5974-4E4B-8DBE-15875B2B2A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A00C7942-0620-BC4B-A184-0037DE40037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828D37-A7D2-774F-AE81-10B32BA3D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1906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FE28B04-A615-BF4B-9AFD-CB83F7A189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C62E23A-AA2A-754F-A2F9-92FB7757B8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53678-ACF1-F343-B850-648AB6B627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95150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E58AA0C-76B2-364F-B826-947EE6C234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543818B-3C8E-C541-A285-C42350049E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4AC6C5-F14F-3642-A925-CD6ABEBD3F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05061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648D13A-E866-814F-9CF1-B6D25F8A30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E1AC6AA-841C-8E44-9C3F-1A40E2BF8B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FB738B-019D-3C4E-9FB4-207A11B75E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43879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4DD8BE7-E10F-EC40-B3C6-0938E3FE3B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A46C2C9-42F8-FD4C-A462-AB77571D00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FD8B2-63E2-4041-A9C1-7C29D9D890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812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40C0EF6-2040-E144-8569-AB8E462922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01202C7-34E7-D947-A1F4-518318E06F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E4854-AC50-5B4E-ACD6-EE03326986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07914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7F58150-138D-C647-B90C-EFB4B50CB2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45EF351-D25A-6F4E-A092-66F27772D5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E2FA51-ABE3-504C-9C81-742AF33A28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01964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55834A1A-7469-3645-8CE4-E602C8676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64F615E-286C-A14C-9F65-2BAD5A255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D926CFD5-8F67-A24A-9FC1-BB2CC915F27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57950A5-CA27-8F4C-BA45-6DDEA832E0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706C27B-B5ED-BA44-8658-916F5DC228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AAF95C6-8B8C-BF4F-905B-46A03401C0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25F0709-7BF5-D04E-8A39-27AE0055BE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5691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F343E9A-6457-1D45-9FE8-920350043D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B5C4ADC-3F0C-EC4B-8CE1-F506B15F86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E54D1-B2F6-B74C-A3C8-87499DC404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24132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A3741D0-24AA-1742-AB61-FD21F8ED5C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74360A1-48E7-5346-B235-9260337134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13669-6BFA-F143-808B-BA27187F67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51020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60909AA-1D55-0A4C-AF7D-00DFCC79ED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FA1D567-0FC7-9B47-9A14-D93F66A1326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31E1D-F4F1-304B-AE8E-748EA90ACD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2700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222795C2-218A-5247-AB77-3F6BC21441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0E58E5DC-6D73-754D-817A-8737DD82FA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201E1-4230-914C-92EE-D1F1AF0903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6918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6AC580D-9390-694B-BC56-18E6DC1E7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716D7D1-6F7B-AD4D-B942-9594AB3BE3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C1AC3-30DF-8B4A-9E37-2A0B69C54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98996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9756E4E9-DB33-9D4F-8520-7D971D66A9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2D291D92-DD5B-F24B-9598-989FC9CEF6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5C6BC-C003-7041-948E-F4ACC7F5EA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18326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A2219D38-15DC-0146-8547-E713FE4375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C298F12B-AFF2-7447-B48E-112AD422FE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53E7C-BCEE-6041-9919-DF7C4D3BA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06956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8D620EB-2DF4-8E43-8352-9E94203C5D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73A470D-A98E-3C45-907C-4A9DE612D2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59717-176F-5840-9BA8-C43881F8CE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76294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4FFDDE6-6540-6543-BBD7-18F1DDC936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22AA8E5-DBA9-FD4D-8B98-2822361055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D2BCE-D3C3-7641-8F61-D660697DE9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90969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E2AC61C-003A-2243-9FA6-C527733F67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A1D642F-FB90-384A-A32C-D5C43A26EE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A70CF-A839-D044-8CAD-D3619BDAA9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85632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89330A8-DFF5-D843-8E3B-35EE77122D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A87E60D-847F-B241-B048-B0F48460D6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D9433-930B-B940-90BE-2610E26C2F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34167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07CA867-4D97-2641-90E4-8B45F85765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0A8C537-9896-684B-A1BB-2B2A3DFD2A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24F8B-A4F6-5449-8EFE-99619D351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59230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8235073B-5115-2A4C-985F-48AE885FD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7772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Design of Digital Circuits 2016</a:t>
            </a:r>
          </a:p>
          <a:p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Srdjan Capkun</a:t>
            </a:r>
          </a:p>
          <a:p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Frank K. Gürkaynak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549AEF65-4DB2-F648-B97B-0397C070C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6581775"/>
            <a:ext cx="7772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i="1">
                <a:solidFill>
                  <a:srgbClr val="404040"/>
                </a:solidFill>
                <a:latin typeface="Calibri" panose="020F0502020204030204" pitchFamily="34" charset="0"/>
              </a:rPr>
              <a:t>Adapted from Digital Design and Computer Architecture, David Money Harris &amp; Sarah L. Harris ©2007 Elsevier</a:t>
            </a:r>
            <a:endParaRPr lang="de-CH" altLang="en-US" sz="1200" i="1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526220E-1EC1-A344-B46B-24ABB0729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19663"/>
            <a:ext cx="6553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A81E5B"/>
                </a:solidFill>
                <a:latin typeface="Consolas" panose="020B0609020204030204" pitchFamily="49" charset="0"/>
              </a:rPr>
              <a:t>http://www.syssec.ethz.ch/education/Digitaltechnik_16</a:t>
            </a:r>
            <a:endParaRPr lang="de-CH" altLang="en-US" sz="1600">
              <a:solidFill>
                <a:srgbClr val="A81E5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548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215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404565" y="3886201"/>
            <a:ext cx="7896225" cy="245238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2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B0CE2EA2-CEF4-6C4F-B821-02BA1B5A47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2742B8F-F63F-A645-9548-9448055AFE6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618AC-FEC1-C641-B975-6F58258791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92537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3870325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1362075"/>
            <a:ext cx="3870325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846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3870325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1362075"/>
            <a:ext cx="3870325" cy="23717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572000" y="3962400"/>
            <a:ext cx="3870325" cy="23717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782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36" y="1362075"/>
            <a:ext cx="7896225" cy="4972050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2238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oubl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85307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511" y="1904999"/>
            <a:ext cx="3870325" cy="4429125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57636" y="1904999"/>
            <a:ext cx="3870325" cy="4429126"/>
          </a:xfrm>
          <a:solidFill>
            <a:schemeClr val="accent5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83997" y="1447800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52238" y="1447799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4619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oubleCode_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85307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904999"/>
            <a:ext cx="3870325" cy="1905001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64075" y="1904999"/>
            <a:ext cx="3870325" cy="1905001"/>
          </a:xfrm>
          <a:solidFill>
            <a:schemeClr val="accent5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90436" y="1447800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53306" y="1447799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96875" y="39528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498849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ode_and_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3810001"/>
            <a:ext cx="7896225" cy="2524124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96875" y="13620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794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Explanation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362076"/>
            <a:ext cx="7896225" cy="2524124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3997" y="39528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329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935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40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CEE05385-E561-734C-B41F-4E65C3DFD3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6E7D70FC-BFDC-AD42-B845-383975983E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805212-C8C9-F741-882A-BFB0ACC896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63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DE90F07E-0F31-A344-B591-D820A200E8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1DFDAA4E-86AE-6549-87DD-492D245A55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A3586-1A83-1B40-B5E8-394AE58747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9097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12547F92-ADEF-BB49-8878-7FEC1664EC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456CC851-00A4-C549-9B21-D4E13D1BE3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CE5F4-D41A-3040-ADB1-EB21204BF3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64237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7D7A80C-3C6D-444F-98CF-C85F51843B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44620A6-C1A1-EF40-88FF-8A8B7B7F72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8F3669-DA65-AC4D-91CC-3BA90E8EE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18778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E3E223C-EB41-344B-8F52-F5B2F44D73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B395C5B-D31D-8D41-84D3-5933BE3DFA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0DA01-3EC5-A04D-ADF7-A0BF137C86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0634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796B2D52-14C3-6A4E-A692-BA73F4B10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E33CBC86-E49D-9940-BAB6-FB6B4F2DB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28149A3-AC2E-534B-B636-02F7D6E5BD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3D42194F-791A-4448-8CB9-4953BD686E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fld id="{AB233638-CB85-2C49-A638-67573182FC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0AE1C05B-73C2-5E40-96AB-6A4331424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01C7F8ED-0298-F24A-8FF9-F9C7B0B7E2D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76" r:id="rId2"/>
    <p:sldLayoutId id="2147484477" r:id="rId3"/>
    <p:sldLayoutId id="2147484478" r:id="rId4"/>
    <p:sldLayoutId id="2147484479" r:id="rId5"/>
    <p:sldLayoutId id="2147484480" r:id="rId6"/>
    <p:sldLayoutId id="2147484481" r:id="rId7"/>
    <p:sldLayoutId id="2147484482" r:id="rId8"/>
    <p:sldLayoutId id="2147484483" r:id="rId9"/>
    <p:sldLayoutId id="2147484484" r:id="rId10"/>
    <p:sldLayoutId id="2147484485" r:id="rId11"/>
    <p:sldLayoutId id="2147484486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0E913E6D-B2C8-3E42-BDB2-5C97A7DDC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1E9205A1-66B3-804B-9286-AB5495164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16EDF8F8-B8D2-9B4D-B4C8-27DFAF1968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4C6AB7E-95F6-5C41-8E4F-CD2E76BC98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fld id="{926A5953-B0B1-4343-A9BB-762545A6C27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342" name="Line 1032">
            <a:extLst>
              <a:ext uri="{FF2B5EF4-FFF2-40B4-BE49-F238E27FC236}">
                <a16:creationId xmlns:a16="http://schemas.microsoft.com/office/drawing/2014/main" id="{2116B3D3-536D-3E4C-9570-42F36BE28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>
            <a:extLst>
              <a:ext uri="{FF2B5EF4-FFF2-40B4-BE49-F238E27FC236}">
                <a16:creationId xmlns:a16="http://schemas.microsoft.com/office/drawing/2014/main" id="{647D7C40-D729-F347-B4F6-DDD3D6B4F7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9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  <p:sldLayoutId id="2147484497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035D70CC-0B85-E64E-A55C-88C21BE34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A3FDA6C5-9B4A-4F44-82E3-015A29A76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13D5E067-1A61-1541-A9AA-2ED2B3E06F4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75D41AA-4AE7-2842-8797-66FA96BB2F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815301CB-F806-6C4C-B4BF-311ACFCBC2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F4D97339-4ED2-D247-ACDF-6C7B7F6A1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A53CC27A-4692-8B4C-BC5E-8A43DE4C7B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6" r:id="rId1"/>
    <p:sldLayoutId id="2147484567" r:id="rId2"/>
    <p:sldLayoutId id="2147484568" r:id="rId3"/>
    <p:sldLayoutId id="2147484569" r:id="rId4"/>
    <p:sldLayoutId id="2147484570" r:id="rId5"/>
    <p:sldLayoutId id="2147484571" r:id="rId6"/>
    <p:sldLayoutId id="2147484572" r:id="rId7"/>
    <p:sldLayoutId id="2147484573" r:id="rId8"/>
    <p:sldLayoutId id="2147484574" r:id="rId9"/>
    <p:sldLayoutId id="2147484575" r:id="rId10"/>
    <p:sldLayoutId id="2147484576" r:id="rId11"/>
    <p:sldLayoutId id="2147484577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B0DCE9F0-F1E9-F04C-AEFB-8595FBA94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71B099DA-2F86-A340-A0A4-B76FEA482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38244" name="Text Box 5">
            <a:extLst>
              <a:ext uri="{FF2B5EF4-FFF2-40B4-BE49-F238E27FC236}">
                <a16:creationId xmlns:a16="http://schemas.microsoft.com/office/drawing/2014/main" id="{D9F31003-B8BA-2740-87E5-59ED72399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  <a:latin typeface="Times New Roman" panose="02020603050405020304" pitchFamily="18" charset="0"/>
              </a:rPr>
              <a:t>Carnegie Mellon</a:t>
            </a:r>
          </a:p>
        </p:txBody>
      </p:sp>
      <p:sp>
        <p:nvSpPr>
          <p:cNvPr id="138245" name="TextBox 1">
            <a:extLst>
              <a:ext uri="{FF2B5EF4-FFF2-40B4-BE49-F238E27FC236}">
                <a16:creationId xmlns:a16="http://schemas.microsoft.com/office/drawing/2014/main" id="{64F1C348-36B0-3B40-9653-F414DE424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698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4BD05E8-DAB1-7848-8F28-88DBF0B82C91}" type="slidenum">
              <a:rPr lang="de-CH" altLang="en-US" sz="1400">
                <a:solidFill>
                  <a:srgbClr val="A6A6A6"/>
                </a:solidFill>
                <a:latin typeface="Calibri" panose="020F0502020204030204" pitchFamily="34" charset="0"/>
              </a:rPr>
              <a:pPr algn="r"/>
              <a:t>‹#›</a:t>
            </a:fld>
            <a:endParaRPr lang="de-CH" altLang="en-US" sz="1400">
              <a:solidFill>
                <a:srgbClr val="A6A6A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5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9" r:id="rId1"/>
    <p:sldLayoutId id="2147484580" r:id="rId2"/>
    <p:sldLayoutId id="2147484581" r:id="rId3"/>
    <p:sldLayoutId id="2147484582" r:id="rId4"/>
    <p:sldLayoutId id="2147484583" r:id="rId5"/>
    <p:sldLayoutId id="2147484584" r:id="rId6"/>
    <p:sldLayoutId id="2147484585" r:id="rId7"/>
    <p:sldLayoutId id="2147484586" r:id="rId8"/>
    <p:sldLayoutId id="2147484587" r:id="rId9"/>
    <p:sldLayoutId id="2147484588" r:id="rId10"/>
    <p:sldLayoutId id="2147484589" r:id="rId11"/>
    <p:sldLayoutId id="2147484590" r:id="rId12"/>
  </p:sldLayoutIdLst>
  <p:hf sldNum="0"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anose="020B0600070205080204" pitchFamily="34" charset="-128"/>
          <a:cs typeface="+mj-cs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A81E5B"/>
        </a:buClr>
        <a:buSzPct val="60000"/>
        <a:buFont typeface="Wingdings 2" pitchFamily="2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anose="020B0600070205080204" pitchFamily="34" charset="-128"/>
          <a:cs typeface="+mn-cs"/>
        </a:defRPr>
      </a:lvl1pPr>
      <a:lvl2pPr marL="742950" indent="-285750" algn="l" rtl="0" fontAlgn="base">
        <a:spcBef>
          <a:spcPts val="600"/>
        </a:spcBef>
        <a:spcAft>
          <a:spcPct val="0"/>
        </a:spcAft>
        <a:buClr>
          <a:srgbClr val="A81E5B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anose="020B0600070205080204" pitchFamily="34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anose="020B0600070205080204" pitchFamily="34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anose="020B0600070205080204" pitchFamily="34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39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9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>
            <a:extLst>
              <a:ext uri="{FF2B5EF4-FFF2-40B4-BE49-F238E27FC236}">
                <a16:creationId xmlns:a16="http://schemas.microsoft.com/office/drawing/2014/main" id="{449D8DDE-B114-874A-8B5A-CE4E2F84B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6700" y="381000"/>
            <a:ext cx="8686800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16a: Dataflow &amp; </a:t>
            </a:r>
            <a:br>
              <a:rPr lang="en-US" altLang="en-US" sz="4500" dirty="0">
                <a:solidFill>
                  <a:srgbClr val="FF0000"/>
                </a:solidFill>
                <a:ea typeface="ＭＳ Ｐゴシック" panose="020B0600070205080204" pitchFamily="34" charset="-128"/>
              </a:rPr>
            </a:br>
            <a:r>
              <a:rPr lang="en-US" altLang="en-US" sz="4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Superscalar Execution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435E454D-D444-0541-B91A-9C35CDC08D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23 April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01125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8BBA7D3F-6674-AD4B-946E-16019820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Data Flow Summary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21BD9996-2AFC-4547-8B8F-2FCF42A6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Availability of data determines order of execution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 data flow node fires when its sources are ready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Programs represented as data flow graphs (of nodes)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Data Flow at the ISA level has not been (as) successful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Data Flow implementations at the microarchitecture level (while preserving Von Neumann semantics) have been very successful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Out of order execution is the prime example</a:t>
            </a: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0751831B-8C8A-5040-8688-9397B7B160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A2A26F-4FD5-5942-A532-74F6D717D95C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65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49EEE5F2-7457-B84D-9ADA-75377850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Pure Data Flow Advantages/Disadvantages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EF25271F-34E3-E04E-93E3-5F0E9ACD1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194300"/>
          </a:xfrm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Advantages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Very good at exploiting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irregular parallelism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Only real dependencies constrain processing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parallelism can be exposed than Von Neumann model</a:t>
            </a:r>
          </a:p>
          <a:p>
            <a:pPr lvl="1"/>
            <a:endParaRPr lang="en-US" altLang="en-US" sz="14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14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Disadvantages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precise state semantics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Debugging very difficult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Interrupt/exception handling is difficult (what is precise state semantics?)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Too much parallelism? (Parallelism control needed)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High bookkeeping overhead (tag matching, data storage)</a:t>
            </a:r>
          </a:p>
          <a:p>
            <a:pPr lvl="1"/>
            <a:r>
              <a:rPr lang="is-IS" altLang="en-US" dirty="0">
                <a:ea typeface="ＭＳ Ｐゴシック" panose="020B0600070205080204" pitchFamily="34" charset="-128"/>
              </a:rPr>
              <a:t>…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7F7F3935-8E58-9D41-A811-B6B1037D37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F4E654-8BDF-9E42-8229-61072301A85B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2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CB9B256C-96E4-964D-99C7-43D49F11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Approaches to (Instruction-Level) Concurrency</a:t>
            </a:r>
          </a:p>
        </p:txBody>
      </p:sp>
      <p:sp>
        <p:nvSpPr>
          <p:cNvPr id="94210" name="Content Placeholder 2">
            <a:extLst>
              <a:ext uri="{FF2B5EF4-FFF2-40B4-BE49-F238E27FC236}">
                <a16:creationId xmlns:a16="http://schemas.microsoft.com/office/drawing/2014/main" id="{17696944-7D6D-674B-BFFE-09C353E5A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Pipelining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Out-of-order execution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Dataflow (at the ISA level)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0000FF"/>
                </a:solidFill>
              </a:rPr>
              <a:t>Superscalar Execution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VLIW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Fine-Grained Multithreading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SIMD Processing (Vector and array processors, GPUs)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Decoupled Access Execute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Systolic Arrays</a:t>
            </a:r>
          </a:p>
        </p:txBody>
      </p:sp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45D4DC97-85C1-B345-9305-D9154791BB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A03AAF-1C3D-9E44-A5B4-613C8C68F8D3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0901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4">
            <a:extLst>
              <a:ext uri="{FF2B5EF4-FFF2-40B4-BE49-F238E27FC236}">
                <a16:creationId xmlns:a16="http://schemas.microsoft.com/office/drawing/2014/main" id="{7AED179D-5EF1-3949-84A2-83715A0B3D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66713" y="170815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altLang="en-US" sz="4400">
                <a:ea typeface="ＭＳ Ｐゴシック" panose="020B0600070205080204" pitchFamily="34" charset="-128"/>
              </a:rPr>
              <a:t>Superscalar Execution</a:t>
            </a:r>
          </a:p>
        </p:txBody>
      </p:sp>
      <p:sp>
        <p:nvSpPr>
          <p:cNvPr id="64514" name="Rectangle 5">
            <a:extLst>
              <a:ext uri="{FF2B5EF4-FFF2-40B4-BE49-F238E27FC236}">
                <a16:creationId xmlns:a16="http://schemas.microsoft.com/office/drawing/2014/main" id="{50B9E539-0D9B-D04F-A5CA-B8FD3298FCF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i="1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334497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>
            <a:extLst>
              <a:ext uri="{FF2B5EF4-FFF2-40B4-BE49-F238E27FC236}">
                <a16:creationId xmlns:a16="http://schemas.microsoft.com/office/drawing/2014/main" id="{CC5FCEEA-35A3-B74C-892A-BAD7B4A7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Superscalar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2003-0811-974F-875C-FF46FD89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/>
              <a:t>Idea: Fetch, decode, execute, retire </a:t>
            </a:r>
            <a:r>
              <a:rPr lang="en-US" dirty="0">
                <a:solidFill>
                  <a:srgbClr val="0000FF"/>
                </a:solidFill>
              </a:rPr>
              <a:t>multiple instructions per cycle 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>
                <a:solidFill>
                  <a:srgbClr val="0D0D0D"/>
                </a:solidFill>
              </a:rPr>
              <a:t>N-wide superscalar </a:t>
            </a:r>
            <a:r>
              <a:rPr lang="en-US" dirty="0">
                <a:solidFill>
                  <a:srgbClr val="0D0D0D"/>
                </a:solidFill>
                <a:sym typeface="Wingdings"/>
              </a:rPr>
              <a:t> N instructions per cycle</a:t>
            </a:r>
            <a:endParaRPr lang="en-US" dirty="0">
              <a:solidFill>
                <a:srgbClr val="0D0D0D"/>
              </a:solidFill>
            </a:endParaRPr>
          </a:p>
          <a:p>
            <a:pPr>
              <a:buFont typeface="Wingdings" charset="0"/>
              <a:buChar char="n"/>
              <a:defRPr/>
            </a:pPr>
            <a:endParaRPr lang="en-US" dirty="0">
              <a:solidFill>
                <a:srgbClr val="0000FF"/>
              </a:solidFill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0D0D0D"/>
                </a:solidFill>
              </a:rPr>
              <a:t>Need to add the hardware resources for doing so</a:t>
            </a:r>
          </a:p>
          <a:p>
            <a:pPr>
              <a:buFont typeface="Wingdings" charset="0"/>
              <a:buChar char="n"/>
              <a:defRPr/>
            </a:pPr>
            <a:endParaRPr lang="en-US" dirty="0">
              <a:solidFill>
                <a:srgbClr val="0000FF"/>
              </a:solidFill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Hardware performs the dependence checking between concurrently-fetched instructions</a:t>
            </a:r>
          </a:p>
          <a:p>
            <a:pPr>
              <a:buFont typeface="Wingdings" charset="0"/>
              <a:buChar char="n"/>
              <a:defRPr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Superscalar execution and out-of-order execution are orthogonal concepts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 have all four combinations of processors:</a:t>
            </a:r>
          </a:p>
          <a:p>
            <a:pPr marL="671512" lvl="2" indent="0">
              <a:buFont typeface="Wingdings" charset="0"/>
              <a:buNone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[in-order, out-of-order] x [scalar, superscalar]</a:t>
            </a:r>
          </a:p>
          <a:p>
            <a:pPr>
              <a:buFont typeface="Wingdings" charset="0"/>
              <a:buChar char="n"/>
              <a:defRPr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charset="0"/>
              <a:buChar char="n"/>
              <a:defRPr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charset="0"/>
              <a:buChar char="n"/>
              <a:defRPr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2339" name="Slide Number Placeholder 3">
            <a:extLst>
              <a:ext uri="{FF2B5EF4-FFF2-40B4-BE49-F238E27FC236}">
                <a16:creationId xmlns:a16="http://schemas.microsoft.com/office/drawing/2014/main" id="{5F130869-A065-A14C-BDFB-2CFACC1EF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47668F-3C1F-E246-9688-525B3ABCBCFC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083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3">
            <a:extLst>
              <a:ext uri="{FF2B5EF4-FFF2-40B4-BE49-F238E27FC236}">
                <a16:creationId xmlns:a16="http://schemas.microsoft.com/office/drawing/2014/main" id="{6946EB40-27C5-DF46-A264-EA3993706C9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57188" y="434975"/>
            <a:ext cx="8786812" cy="762000"/>
          </a:xfrm>
        </p:spPr>
        <p:txBody>
          <a:bodyPr/>
          <a:lstStyle/>
          <a:p>
            <a:r>
              <a:rPr lang="en-US" altLang="en-US"/>
              <a:t>In-Order Superscalar Processor Example</a:t>
            </a:r>
            <a:endParaRPr lang="en-US" altLang="en-US">
              <a:latin typeface="Consolas" panose="020B0609020204030204" pitchFamily="49" charset="0"/>
            </a:endParaRPr>
          </a:p>
        </p:txBody>
      </p:sp>
      <p:sp>
        <p:nvSpPr>
          <p:cNvPr id="66562" name="Rectangle 4">
            <a:extLst>
              <a:ext uri="{FF2B5EF4-FFF2-40B4-BE49-F238E27FC236}">
                <a16:creationId xmlns:a16="http://schemas.microsoft.com/office/drawing/2014/main" id="{3F93ED6F-3A67-FB4B-9DF5-E7A4BE5A0647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en-US" dirty="0"/>
              <a:t>Multiple copies of </a:t>
            </a:r>
            <a:r>
              <a:rPr lang="en-US" altLang="en-US" dirty="0" err="1"/>
              <a:t>datapath</a:t>
            </a:r>
            <a:r>
              <a:rPr lang="en-US" altLang="en-US" dirty="0"/>
              <a:t>: Can fetch/decode/execute multiple instructions per cycle</a:t>
            </a:r>
          </a:p>
          <a:p>
            <a:r>
              <a:rPr lang="en-US" altLang="en-US" dirty="0"/>
              <a:t>Dependencies make it tricky to issue multiple instructions at once</a:t>
            </a:r>
          </a:p>
        </p:txBody>
      </p:sp>
      <p:graphicFrame>
        <p:nvGraphicFramePr>
          <p:cNvPr id="66563" name="Content Placeholder 2">
            <a:extLst>
              <a:ext uri="{FF2B5EF4-FFF2-40B4-BE49-F238E27FC236}">
                <a16:creationId xmlns:a16="http://schemas.microsoft.com/office/drawing/2014/main" id="{24B6129B-C009-7E48-B1D9-BDA91697908C}"/>
              </a:ext>
            </a:extLst>
          </p:cNvPr>
          <p:cNvGraphicFramePr>
            <a:graphicFrameLocks noGrp="1" noChangeAspect="1"/>
          </p:cNvGraphicFramePr>
          <p:nvPr>
            <p:ph idx="11"/>
            <p:custDataLst>
              <p:tags r:id="rId4"/>
            </p:custDataLst>
          </p:nvPr>
        </p:nvGraphicFramePr>
        <p:xfrm>
          <a:off x="350838" y="3352800"/>
          <a:ext cx="8335962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VISIO" r:id="rId8" imgW="28232100" imgH="9423400" progId="Visio.Drawing.6">
                  <p:embed/>
                </p:oleObj>
              </mc:Choice>
              <mc:Fallback>
                <p:oleObj name="VISIO" r:id="rId8" imgW="28232100" imgH="9423400" progId="Visio.Drawing.6">
                  <p:embed/>
                  <p:pic>
                    <p:nvPicPr>
                      <p:cNvPr id="66563" name="Content Placeholder 2">
                        <a:extLst>
                          <a:ext uri="{FF2B5EF4-FFF2-40B4-BE49-F238E27FC236}">
                            <a16:creationId xmlns:a16="http://schemas.microsoft.com/office/drawing/2014/main" id="{24B6129B-C009-7E48-B1D9-BDA91697908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3352800"/>
                        <a:ext cx="8335962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2">
            <a:extLst>
              <a:ext uri="{FF2B5EF4-FFF2-40B4-BE49-F238E27FC236}">
                <a16:creationId xmlns:a16="http://schemas.microsoft.com/office/drawing/2014/main" id="{50295169-D440-2E43-A251-DB555EAFDAE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DB996AD-280D-5E46-89DE-40EDFC2963FB}"/>
              </a:ext>
            </a:extLst>
          </p:cNvPr>
          <p:cNvSpPr txBox="1">
            <a:spLocks/>
          </p:cNvSpPr>
          <p:nvPr/>
        </p:nvSpPr>
        <p:spPr>
          <a:xfrm>
            <a:off x="2438400" y="6289675"/>
            <a:ext cx="3870325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1">
                  <a:lumMod val="75000"/>
                  <a:lumOff val="25000"/>
                </a:schemeClr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  <a:lumOff val="25000"/>
                </a:schemeClr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4F0E2B">
                  <a:lumMod val="75000"/>
                  <a:lumOff val="25000"/>
                </a:srgbClr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4F0E2B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Here: Ideal IPC = 2</a:t>
            </a:r>
          </a:p>
        </p:txBody>
      </p:sp>
    </p:spTree>
    <p:extLst>
      <p:ext uri="{BB962C8B-B14F-4D97-AF65-F5344CB8AC3E}">
        <p14:creationId xmlns:p14="http://schemas.microsoft.com/office/powerpoint/2010/main" val="2613755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4">
            <a:extLst>
              <a:ext uri="{FF2B5EF4-FFF2-40B4-BE49-F238E27FC236}">
                <a16:creationId xmlns:a16="http://schemas.microsoft.com/office/drawing/2014/main" id="{A9388D5D-CC15-7147-A96C-974F9AD9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434975"/>
            <a:ext cx="8786812" cy="762000"/>
          </a:xfrm>
        </p:spPr>
        <p:txBody>
          <a:bodyPr/>
          <a:lstStyle/>
          <a:p>
            <a:r>
              <a:rPr lang="en-US" altLang="en-US"/>
              <a:t>In-Order Superscalar Performance Example</a:t>
            </a:r>
            <a:endParaRPr lang="de-CH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03B32-F14A-3942-9953-26E95CA2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19200"/>
            <a:ext cx="3870325" cy="1752600"/>
          </a:xfrm>
        </p:spPr>
        <p:txBody>
          <a:bodyPr/>
          <a:lstStyle/>
          <a:p>
            <a:pPr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US" sz="1800" b="1" dirty="0" err="1">
                <a:ea typeface="+mn-ea"/>
              </a:rPr>
              <a:t>lw</a:t>
            </a:r>
            <a:r>
              <a:rPr lang="en-US" sz="1800" dirty="0">
                <a:ea typeface="+mn-ea"/>
              </a:rPr>
              <a:t>  $t0, 40($s0)</a:t>
            </a:r>
          </a:p>
          <a:p>
            <a:pPr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US" sz="1800" b="1" dirty="0">
                <a:ea typeface="+mn-ea"/>
              </a:rPr>
              <a:t>add</a:t>
            </a:r>
            <a:r>
              <a:rPr lang="en-US" sz="1800" dirty="0">
                <a:ea typeface="+mn-ea"/>
              </a:rPr>
              <a:t> $t1, $s1, $s2		</a:t>
            </a:r>
          </a:p>
          <a:p>
            <a:pPr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US" sz="1800" b="1" dirty="0">
                <a:ea typeface="+mn-ea"/>
              </a:rPr>
              <a:t>sub</a:t>
            </a:r>
            <a:r>
              <a:rPr lang="en-US" sz="1800" dirty="0">
                <a:ea typeface="+mn-ea"/>
              </a:rPr>
              <a:t> $t2, $s1, $s3		 </a:t>
            </a:r>
            <a:r>
              <a:rPr lang="en-US" sz="1800" b="1" dirty="0">
                <a:ea typeface="+mn-ea"/>
              </a:rPr>
              <a:t>and</a:t>
            </a:r>
            <a:r>
              <a:rPr lang="en-US" sz="1800" dirty="0">
                <a:ea typeface="+mn-ea"/>
              </a:rPr>
              <a:t> $t3, $s3, $s4		 </a:t>
            </a:r>
            <a:r>
              <a:rPr lang="en-US" sz="1800" b="1" dirty="0">
                <a:ea typeface="+mn-ea"/>
              </a:rPr>
              <a:t>or</a:t>
            </a:r>
            <a:r>
              <a:rPr lang="en-US" sz="1800" dirty="0">
                <a:ea typeface="+mn-ea"/>
              </a:rPr>
              <a:t>  $t4, $s1, $s5</a:t>
            </a:r>
          </a:p>
          <a:p>
            <a:pPr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US" sz="1800" b="1" dirty="0" err="1">
                <a:ea typeface="+mn-ea"/>
              </a:rPr>
              <a:t>sw</a:t>
            </a:r>
            <a:r>
              <a:rPr lang="en-US" sz="1800" dirty="0">
                <a:ea typeface="+mn-ea"/>
              </a:rPr>
              <a:t>  $s5, 80($s0)</a:t>
            </a:r>
          </a:p>
          <a:p>
            <a:pPr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endParaRPr lang="de-CH" dirty="0">
              <a:ea typeface="+mn-ea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27AAC5D-D487-7843-A871-E2F2A29EB7BF}"/>
              </a:ext>
            </a:extLst>
          </p:cNvPr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</p:nvPr>
        </p:nvGraphicFramePr>
        <p:xfrm>
          <a:off x="627063" y="2947988"/>
          <a:ext cx="6383337" cy="284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VISIO" r:id="rId4" imgW="29692600" imgH="13220700" progId="Visio.Drawing.6">
                  <p:embed/>
                </p:oleObj>
              </mc:Choice>
              <mc:Fallback>
                <p:oleObj name="VISIO" r:id="rId4" imgW="29692600" imgH="13220700" progId="Visio.Drawing.6">
                  <p:embed/>
                  <p:pic>
                    <p:nvPicPr>
                      <p:cNvPr id="3" name="Content Placeholder 2">
                        <a:extLst>
                          <a:ext uri="{FF2B5EF4-FFF2-40B4-BE49-F238E27FC236}">
                            <a16:creationId xmlns:a16="http://schemas.microsoft.com/office/drawing/2014/main" id="{C27AAC5D-D487-7843-A871-E2F2A29EB7B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2947988"/>
                        <a:ext cx="6383337" cy="284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C9079-5466-E14E-9F66-CF18BDD59A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9950" y="1223963"/>
            <a:ext cx="3870325" cy="457200"/>
          </a:xfrm>
        </p:spPr>
        <p:txBody>
          <a:bodyPr/>
          <a:lstStyle/>
          <a:p>
            <a:pPr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US" dirty="0">
                <a:ea typeface="+mn-ea"/>
              </a:rPr>
              <a:t>Ideal IPC =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2C78FF-0885-8C48-80EA-71AE29ED27C9}"/>
              </a:ext>
            </a:extLst>
          </p:cNvPr>
          <p:cNvSpPr txBox="1"/>
          <p:nvPr/>
        </p:nvSpPr>
        <p:spPr>
          <a:xfrm>
            <a:off x="1241425" y="6389688"/>
            <a:ext cx="60658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F0E2B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Actual IPC = 2</a:t>
            </a:r>
            <a:r>
              <a:rPr kumimoji="0" lang="de-CH" sz="2400" b="1" i="1" u="none" strike="noStrike" kern="1200" cap="none" spc="0" normalizeH="0" baseline="0" noProof="0" dirty="0">
                <a:ln>
                  <a:noFill/>
                </a:ln>
                <a:solidFill>
                  <a:srgbClr val="4F0E2B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(6 instructions issued in 3 cycles)</a:t>
            </a:r>
          </a:p>
        </p:txBody>
      </p:sp>
    </p:spTree>
    <p:extLst>
      <p:ext uri="{BB962C8B-B14F-4D97-AF65-F5344CB8AC3E}">
        <p14:creationId xmlns:p14="http://schemas.microsoft.com/office/powerpoint/2010/main" val="408838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4">
            <a:extLst>
              <a:ext uri="{FF2B5EF4-FFF2-40B4-BE49-F238E27FC236}">
                <a16:creationId xmlns:a16="http://schemas.microsoft.com/office/drawing/2014/main" id="{F1DA6182-D9EF-0B47-8175-3D38807C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434975"/>
            <a:ext cx="8786812" cy="762000"/>
          </a:xfrm>
        </p:spPr>
        <p:txBody>
          <a:bodyPr/>
          <a:lstStyle/>
          <a:p>
            <a:r>
              <a:rPr lang="de-CH" altLang="en-US"/>
              <a:t>Superscalar Performance with Dependencies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BEC20-546B-8A49-B005-6FDE02BA5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19200"/>
            <a:ext cx="3870325" cy="1752600"/>
          </a:xfrm>
        </p:spPr>
        <p:txBody>
          <a:bodyPr/>
          <a:lstStyle/>
          <a:p>
            <a:pPr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US" sz="1800" b="1" dirty="0" err="1">
                <a:ea typeface="+mn-ea"/>
              </a:rPr>
              <a:t>lw</a:t>
            </a:r>
            <a:r>
              <a:rPr lang="en-US" sz="1800" dirty="0">
                <a:ea typeface="+mn-ea"/>
              </a:rPr>
              <a:t>  $t0, 40($s0)		</a:t>
            </a:r>
          </a:p>
          <a:p>
            <a:pPr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US" sz="1800" b="1" dirty="0">
                <a:ea typeface="+mn-ea"/>
              </a:rPr>
              <a:t>add</a:t>
            </a:r>
            <a:r>
              <a:rPr lang="en-US" sz="1800" dirty="0">
                <a:ea typeface="+mn-ea"/>
              </a:rPr>
              <a:t> $t1, $t0, $s1		</a:t>
            </a:r>
          </a:p>
          <a:p>
            <a:pPr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US" sz="1800" b="1" dirty="0">
                <a:ea typeface="+mn-ea"/>
              </a:rPr>
              <a:t>sub</a:t>
            </a:r>
            <a:r>
              <a:rPr lang="en-US" sz="1800" dirty="0">
                <a:ea typeface="+mn-ea"/>
              </a:rPr>
              <a:t> $t0, $s2, $s3		 </a:t>
            </a:r>
            <a:r>
              <a:rPr lang="en-US" sz="1800" b="1" dirty="0">
                <a:ea typeface="+mn-ea"/>
              </a:rPr>
              <a:t>and</a:t>
            </a:r>
            <a:r>
              <a:rPr lang="en-US" sz="1800" dirty="0">
                <a:ea typeface="+mn-ea"/>
              </a:rPr>
              <a:t> $t2, $s4, $t0		 </a:t>
            </a:r>
            <a:r>
              <a:rPr lang="en-US" sz="1800" b="1" dirty="0">
                <a:ea typeface="+mn-ea"/>
              </a:rPr>
              <a:t>or</a:t>
            </a:r>
            <a:r>
              <a:rPr lang="en-US" sz="1800" dirty="0">
                <a:ea typeface="+mn-ea"/>
              </a:rPr>
              <a:t>  $t3, $s5, $s6</a:t>
            </a:r>
          </a:p>
          <a:p>
            <a:pPr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US" sz="1800" b="1" dirty="0" err="1">
                <a:ea typeface="+mn-ea"/>
              </a:rPr>
              <a:t>sw</a:t>
            </a:r>
            <a:r>
              <a:rPr lang="en-US" sz="1800" dirty="0">
                <a:ea typeface="+mn-ea"/>
              </a:rPr>
              <a:t>  $s7, 80($t3)</a:t>
            </a:r>
          </a:p>
          <a:p>
            <a:pPr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endParaRPr lang="de-CH" dirty="0">
              <a:ea typeface="+mn-ea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CD04396-7AB3-3A4E-A420-36E0CAC374C9}"/>
              </a:ext>
            </a:extLst>
          </p:cNvPr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</p:nvPr>
        </p:nvGraphicFramePr>
        <p:xfrm>
          <a:off x="519113" y="2954338"/>
          <a:ext cx="6981825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VISIO" r:id="rId4" imgW="32410400" imgH="16637000" progId="Visio.Drawing.6">
                  <p:embed/>
                </p:oleObj>
              </mc:Choice>
              <mc:Fallback>
                <p:oleObj name="VISIO" r:id="rId4" imgW="32410400" imgH="16637000" progId="Visio.Drawing.6">
                  <p:embed/>
                  <p:pic>
                    <p:nvPicPr>
                      <p:cNvPr id="11" name="Content Placeholder 10">
                        <a:extLst>
                          <a:ext uri="{FF2B5EF4-FFF2-40B4-BE49-F238E27FC236}">
                            <a16:creationId xmlns:a16="http://schemas.microsoft.com/office/drawing/2014/main" id="{7CD04396-7AB3-3A4E-A420-36E0CAC374C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2954338"/>
                        <a:ext cx="6981825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2A604D-324A-E14C-9C25-5A9D5F7A7B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9950" y="1223963"/>
            <a:ext cx="3870325" cy="457200"/>
          </a:xfrm>
        </p:spPr>
        <p:txBody>
          <a:bodyPr/>
          <a:lstStyle/>
          <a:p>
            <a:pPr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US" dirty="0">
                <a:ea typeface="+mn-ea"/>
              </a:rPr>
              <a:t>Ideal IPC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F647E-22AC-9048-BFB5-C68BAF4F097F}"/>
              </a:ext>
            </a:extLst>
          </p:cNvPr>
          <p:cNvSpPr txBox="1"/>
          <p:nvPr/>
        </p:nvSpPr>
        <p:spPr>
          <a:xfrm>
            <a:off x="1241425" y="6389688"/>
            <a:ext cx="63023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F0E2B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Actual IPC = 1.2</a:t>
            </a:r>
            <a:r>
              <a:rPr kumimoji="0" lang="de-CH" sz="2400" b="1" i="1" u="none" strike="noStrike" kern="1200" cap="none" spc="0" normalizeH="0" baseline="0" noProof="0" dirty="0">
                <a:ln>
                  <a:noFill/>
                </a:ln>
                <a:solidFill>
                  <a:srgbClr val="4F0E2B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(6 instructions issued in 5 cycles)</a:t>
            </a:r>
          </a:p>
        </p:txBody>
      </p:sp>
    </p:spTree>
    <p:extLst>
      <p:ext uri="{BB962C8B-B14F-4D97-AF65-F5344CB8AC3E}">
        <p14:creationId xmlns:p14="http://schemas.microsoft.com/office/powerpoint/2010/main" val="234271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59DB7FBB-A57F-DA46-B367-3DADAB7F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Superscalar Execution Tradeoffs</a:t>
            </a:r>
          </a:p>
        </p:txBody>
      </p:sp>
      <p:sp>
        <p:nvSpPr>
          <p:cNvPr id="94210" name="Content Placeholder 2">
            <a:extLst>
              <a:ext uri="{FF2B5EF4-FFF2-40B4-BE49-F238E27FC236}">
                <a16:creationId xmlns:a16="http://schemas.microsoft.com/office/drawing/2014/main" id="{68310260-4BB2-2449-9017-F23CFC256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1943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/>
              <a:t>Advantages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Higher IPC </a:t>
            </a:r>
            <a:r>
              <a:rPr lang="en-US" dirty="0"/>
              <a:t>(instructions per cycle)</a:t>
            </a:r>
          </a:p>
          <a:p>
            <a:pPr lvl="1">
              <a:buFont typeface="Wingdings" charset="0"/>
              <a:buChar char="q"/>
              <a:defRPr/>
            </a:pPr>
            <a:endParaRPr lang="en-US" dirty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000000"/>
                </a:solidFill>
              </a:rPr>
              <a:t>Disadvantages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Higher complexity for dependency checking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dirty="0">
                <a:solidFill>
                  <a:srgbClr val="000000"/>
                </a:solidFill>
              </a:rPr>
              <a:t>Require checking within a pipeline stage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dirty="0">
                <a:solidFill>
                  <a:srgbClr val="000000"/>
                </a:solidFill>
              </a:rPr>
              <a:t>Renaming becomes more complex in an </a:t>
            </a:r>
            <a:r>
              <a:rPr lang="en-US" dirty="0" err="1">
                <a:solidFill>
                  <a:srgbClr val="000000"/>
                </a:solidFill>
              </a:rPr>
              <a:t>OoO</a:t>
            </a:r>
            <a:r>
              <a:rPr lang="en-US" dirty="0">
                <a:solidFill>
                  <a:srgbClr val="000000"/>
                </a:solidFill>
              </a:rPr>
              <a:t> processor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More hardware </a:t>
            </a:r>
            <a:r>
              <a:rPr lang="en-US" dirty="0">
                <a:solidFill>
                  <a:srgbClr val="000000"/>
                </a:solidFill>
              </a:rPr>
              <a:t>resources needed</a:t>
            </a: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5A1C9C6D-55CD-EE45-A11F-AD1DEFE356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691842-4F24-4840-AB6B-EF3972469FB2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143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>
            <a:extLst>
              <a:ext uri="{FF2B5EF4-FFF2-40B4-BE49-F238E27FC236}">
                <a16:creationId xmlns:a16="http://schemas.microsoft.com/office/drawing/2014/main" id="{449D8DDE-B114-874A-8B5A-CE4E2F84B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6700" y="381000"/>
            <a:ext cx="8686800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16a: Dataflow &amp; </a:t>
            </a:r>
            <a:br>
              <a:rPr lang="en-US" altLang="en-US" sz="4500" dirty="0">
                <a:solidFill>
                  <a:srgbClr val="FF0000"/>
                </a:solidFill>
                <a:ea typeface="ＭＳ Ｐゴシック" panose="020B0600070205080204" pitchFamily="34" charset="-128"/>
              </a:rPr>
            </a:br>
            <a:r>
              <a:rPr lang="en-US" altLang="en-US" sz="4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Superscalar Execution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435E454D-D444-0541-B91A-9C35CDC08D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23 April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9181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DCBA2D77-10A7-FB4F-8464-4DEBF2796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Required </a:t>
            </a:r>
            <a:r>
              <a:rPr lang="en-US" altLang="en-US">
                <a:ea typeface="ＭＳ Ｐゴシック" panose="020B0600070205080204" pitchFamily="34" charset="-128"/>
              </a:rPr>
              <a:t>Readings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11999A4A-8D8C-0542-9D21-8306EAFE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This week</a:t>
            </a:r>
          </a:p>
          <a:p>
            <a:pPr>
              <a:defRPr/>
            </a:pPr>
            <a:endParaRPr lang="en-US" altLang="en-US" dirty="0">
              <a:solidFill>
                <a:srgbClr val="0432FF"/>
              </a:solidFill>
              <a:ea typeface="ＭＳ Ｐゴシック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Smith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Sohi</a:t>
            </a:r>
            <a:r>
              <a:rPr lang="en-US" altLang="en-US" dirty="0">
                <a:ea typeface="ＭＳ Ｐゴシック" panose="020B0600070205080204" pitchFamily="34" charset="-128"/>
              </a:rPr>
              <a:t>, “</a:t>
            </a:r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The Microarchitecture of Superscalar Processors</a:t>
            </a:r>
            <a:r>
              <a:rPr lang="en-US" altLang="ja-JP" dirty="0">
                <a:ea typeface="ＭＳ Ｐゴシック" panose="020B0600070205080204" pitchFamily="34" charset="-128"/>
              </a:rPr>
              <a:t>,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Proceedings of the IEEE, 1995</a:t>
            </a:r>
          </a:p>
          <a:p>
            <a:pPr lvl="1"/>
            <a:endParaRPr lang="en-US" altLang="ja-JP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H&amp;H Chapters 7.8 and 7.9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marL="344487" lvl="1" indent="0">
              <a:buNone/>
            </a:pPr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 err="1">
                <a:ea typeface="ＭＳ Ｐゴシック" charset="-128"/>
              </a:rPr>
              <a:t>McFarling</a:t>
            </a:r>
            <a:r>
              <a:rPr lang="en-US" altLang="en-US" dirty="0">
                <a:ea typeface="ＭＳ Ｐゴシック" charset="-128"/>
              </a:rPr>
              <a:t>, “</a:t>
            </a:r>
            <a:r>
              <a:rPr lang="en-US" altLang="ja-JP" dirty="0">
                <a:solidFill>
                  <a:srgbClr val="FF0000"/>
                </a:solidFill>
                <a:ea typeface="ＭＳ Ｐゴシック" charset="-128"/>
              </a:rPr>
              <a:t>Combining Branch Predictors</a:t>
            </a:r>
            <a:r>
              <a:rPr lang="en-US" altLang="ja-JP" dirty="0">
                <a:ea typeface="ＭＳ Ｐゴシック" charset="-128"/>
              </a:rPr>
              <a:t>,</a:t>
            </a:r>
            <a:r>
              <a:rPr lang="en-US" altLang="en-US" dirty="0">
                <a:ea typeface="ＭＳ Ｐゴシック" charset="-128"/>
              </a:rPr>
              <a:t>”</a:t>
            </a:r>
            <a:r>
              <a:rPr lang="en-US" altLang="ja-JP" dirty="0">
                <a:ea typeface="ＭＳ Ｐゴシック" charset="-128"/>
              </a:rPr>
              <a:t> DEC WRL Technical Report, 1993.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 lvl="2">
              <a:buFont typeface="Wingdings" charset="2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4BB372DE-F40F-AF46-91EC-3A0AAE9B75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EA1321-6DFB-8545-868E-038B205D4960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411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9FDC269B-6380-144A-89D7-8151CF18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Agenda for Today &amp; Next Few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C981-2B72-A149-8D62-44083326F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Single-cycle Microarchitectures</a:t>
            </a:r>
          </a:p>
          <a:p>
            <a:endParaRPr lang="en-US" altLang="en-US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3B812F"/>
                </a:solidFill>
                <a:ea typeface="ＭＳ Ｐゴシック" panose="020B0600070205080204" pitchFamily="34" charset="-128"/>
              </a:rPr>
              <a:t>Multi-cycle and Microprogrammed Microarchitectures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Pipelining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Issues in Pipelining: Control &amp; Data Dependence Handling, State Maintenance and Recovery, …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Out-of-Order Execution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Other Execution Paradigms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563262BD-639D-534B-8860-A1A7071388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59AE769-7523-6B4F-8B77-73FD96590FBE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3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4123B037-1ABC-D24F-BCE9-D5303A4D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Recall: OOO Execution: Restricted Dataflow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B1E9A69C-D553-074A-9C0E-F20CBB21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itchFamily="2" charset="2"/>
              </a:rPr>
              <a:t>An out-of-order engine dynamically builds the dataflow graph</a:t>
            </a: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 of a piece of the program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  <a:sym typeface="Wingdings" pitchFamily="2" charset="2"/>
              </a:rPr>
              <a:t>The dataflow graph is limited to the </a:t>
            </a:r>
            <a:r>
              <a:rPr lang="en-US" altLang="en-US" b="1" dirty="0">
                <a:solidFill>
                  <a:srgbClr val="0000FF"/>
                </a:solidFill>
                <a:ea typeface="ＭＳ Ｐゴシック" panose="020B0600070205080204" pitchFamily="34" charset="-128"/>
                <a:sym typeface="Wingdings" pitchFamily="2" charset="2"/>
              </a:rPr>
              <a:t>instruction window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Instruction window: all decoded but not yet retired instructions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Can we do it for the whole program?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In other words, how can we have a large instruction window?</a:t>
            </a:r>
          </a:p>
          <a:p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Can we do it efficiently with </a:t>
            </a:r>
            <a:r>
              <a:rPr lang="en-US" altLang="en-US" dirty="0" err="1">
                <a:ea typeface="ＭＳ Ｐゴシック" panose="020B0600070205080204" pitchFamily="34" charset="-128"/>
                <a:sym typeface="Wingdings" pitchFamily="2" charset="2"/>
              </a:rPr>
              <a:t>Tomasulo’s</a:t>
            </a: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 algorithm?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E14467D2-306B-6147-8C67-D4C5853D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B4A5BC-A4DC-8646-9336-A786C5E52363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9950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AAC74118-E510-4D8B-BF6C-1833BC235BA0}"/>
              </a:ext>
            </a:extLst>
          </p:cNvPr>
          <p:cNvSpPr/>
          <p:nvPr/>
        </p:nvSpPr>
        <p:spPr bwMode="auto">
          <a:xfrm>
            <a:off x="228600" y="2605500"/>
            <a:ext cx="2006558" cy="25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74B6EBB-F385-4C6F-B686-08C21CC75420}"/>
              </a:ext>
            </a:extLst>
          </p:cNvPr>
          <p:cNvSpPr/>
          <p:nvPr/>
        </p:nvSpPr>
        <p:spPr bwMode="auto">
          <a:xfrm>
            <a:off x="4238174" y="951055"/>
            <a:ext cx="331200" cy="1918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FDBD3-8031-42D6-80CF-FE05E4EE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Recall: State of RAT and RS in Cycle 7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BFAF7-D375-4D96-BA5E-AF0327B958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640EF-F0E2-4E49-9455-7E266BCEBB78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AA7E21-7B39-4D87-8095-EBAAA1B5887A}"/>
              </a:ext>
            </a:extLst>
          </p:cNvPr>
          <p:cNvGrpSpPr/>
          <p:nvPr/>
        </p:nvGrpSpPr>
        <p:grpSpPr>
          <a:xfrm>
            <a:off x="3398728" y="4989344"/>
            <a:ext cx="1449705" cy="798651"/>
            <a:chOff x="6998109" y="2092803"/>
            <a:chExt cx="3805084" cy="2096244"/>
          </a:xfrm>
        </p:grpSpPr>
        <p:sp>
          <p:nvSpPr>
            <p:cNvPr id="20" name="Flowchart: Manual Operation 19">
              <a:extLst>
                <a:ext uri="{FF2B5EF4-FFF2-40B4-BE49-F238E27FC236}">
                  <a16:creationId xmlns:a16="http://schemas.microsoft.com/office/drawing/2014/main" id="{D9788A89-F980-424B-B3EA-FD96B8BD3A8E}"/>
                </a:ext>
              </a:extLst>
            </p:cNvPr>
            <p:cNvSpPr/>
            <p:nvPr/>
          </p:nvSpPr>
          <p:spPr>
            <a:xfrm>
              <a:off x="6998109" y="2573594"/>
              <a:ext cx="3805084" cy="1143000"/>
            </a:xfrm>
            <a:prstGeom prst="flowChartManualOperatio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+</a:t>
              </a:r>
              <a:endParaRPr kumimoji="0" lang="en-CH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11E8E30-D2BE-4453-842F-BFE9A1A107DA}"/>
                </a:ext>
              </a:extLst>
            </p:cNvPr>
            <p:cNvCxnSpPr>
              <a:cxnSpLocks/>
            </p:cNvCxnSpPr>
            <p:nvPr/>
          </p:nvCxnSpPr>
          <p:spPr>
            <a:xfrm>
              <a:off x="8329141" y="3716595"/>
              <a:ext cx="0" cy="472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9DD9CB-A55D-427D-99E0-64627FC8AE38}"/>
                </a:ext>
              </a:extLst>
            </p:cNvPr>
            <p:cNvCxnSpPr>
              <a:cxnSpLocks/>
            </p:cNvCxnSpPr>
            <p:nvPr/>
          </p:nvCxnSpPr>
          <p:spPr>
            <a:xfrm>
              <a:off x="9473166" y="3716595"/>
              <a:ext cx="0" cy="472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ECA4318-6D66-4D09-AE89-D97B30539D8A}"/>
                </a:ext>
              </a:extLst>
            </p:cNvPr>
            <p:cNvCxnSpPr>
              <a:cxnSpLocks/>
            </p:cNvCxnSpPr>
            <p:nvPr/>
          </p:nvCxnSpPr>
          <p:spPr>
            <a:xfrm>
              <a:off x="7768703" y="2092803"/>
              <a:ext cx="0" cy="4724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79CD7C-A37E-433C-B255-46FD6FEBCF89}"/>
                </a:ext>
              </a:extLst>
            </p:cNvPr>
            <p:cNvCxnSpPr>
              <a:cxnSpLocks/>
            </p:cNvCxnSpPr>
            <p:nvPr/>
          </p:nvCxnSpPr>
          <p:spPr>
            <a:xfrm>
              <a:off x="10017832" y="2092803"/>
              <a:ext cx="0" cy="4724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84043F-213C-4FA2-A503-A68507FB5934}"/>
                </a:ext>
              </a:extLst>
            </p:cNvPr>
            <p:cNvCxnSpPr>
              <a:cxnSpLocks/>
            </p:cNvCxnSpPr>
            <p:nvPr/>
          </p:nvCxnSpPr>
          <p:spPr>
            <a:xfrm>
              <a:off x="8911705" y="2092803"/>
              <a:ext cx="0" cy="4724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B88D05-5CA0-48B4-9863-D2A4299DDDA4}"/>
              </a:ext>
            </a:extLst>
          </p:cNvPr>
          <p:cNvGrpSpPr/>
          <p:nvPr/>
        </p:nvGrpSpPr>
        <p:grpSpPr>
          <a:xfrm>
            <a:off x="6477000" y="4989344"/>
            <a:ext cx="1449705" cy="795474"/>
            <a:chOff x="6998109" y="2101142"/>
            <a:chExt cx="3805084" cy="2087904"/>
          </a:xfrm>
        </p:grpSpPr>
        <p:sp>
          <p:nvSpPr>
            <p:cNvPr id="27" name="Flowchart: Manual Operation 26">
              <a:extLst>
                <a:ext uri="{FF2B5EF4-FFF2-40B4-BE49-F238E27FC236}">
                  <a16:creationId xmlns:a16="http://schemas.microsoft.com/office/drawing/2014/main" id="{697BEE34-7099-4A97-B1AC-C9CE1D11B917}"/>
                </a:ext>
              </a:extLst>
            </p:cNvPr>
            <p:cNvSpPr/>
            <p:nvPr/>
          </p:nvSpPr>
          <p:spPr>
            <a:xfrm>
              <a:off x="6998109" y="2573594"/>
              <a:ext cx="3805084" cy="1143000"/>
            </a:xfrm>
            <a:prstGeom prst="flowChartManualOperatio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H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∗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A4EB639-D558-45E4-9466-BDE2F837293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141" y="3716595"/>
              <a:ext cx="0" cy="4724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5582676-F310-42D3-80E5-0D91022531B7}"/>
                </a:ext>
              </a:extLst>
            </p:cNvPr>
            <p:cNvCxnSpPr>
              <a:cxnSpLocks/>
            </p:cNvCxnSpPr>
            <p:nvPr/>
          </p:nvCxnSpPr>
          <p:spPr>
            <a:xfrm>
              <a:off x="9473166" y="3716595"/>
              <a:ext cx="0" cy="4724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D48D83-B4BE-48B5-9027-5A30266F2B1B}"/>
                </a:ext>
              </a:extLst>
            </p:cNvPr>
            <p:cNvCxnSpPr>
              <a:cxnSpLocks/>
            </p:cNvCxnSpPr>
            <p:nvPr/>
          </p:nvCxnSpPr>
          <p:spPr>
            <a:xfrm>
              <a:off x="7768703" y="2101142"/>
              <a:ext cx="0" cy="4724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4A397-3F5E-43B7-A316-493D0DF44868}"/>
                </a:ext>
              </a:extLst>
            </p:cNvPr>
            <p:cNvCxnSpPr>
              <a:cxnSpLocks/>
            </p:cNvCxnSpPr>
            <p:nvPr/>
          </p:nvCxnSpPr>
          <p:spPr>
            <a:xfrm>
              <a:off x="10017832" y="2101142"/>
              <a:ext cx="0" cy="4724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55A5D3E-8DEE-420C-BF49-4FDB538C5A67}"/>
                </a:ext>
              </a:extLst>
            </p:cNvPr>
            <p:cNvCxnSpPr>
              <a:cxnSpLocks/>
            </p:cNvCxnSpPr>
            <p:nvPr/>
          </p:nvCxnSpPr>
          <p:spPr>
            <a:xfrm>
              <a:off x="8911705" y="2101142"/>
              <a:ext cx="0" cy="4724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Rectangle 48">
            <a:extLst>
              <a:ext uri="{FF2B5EF4-FFF2-40B4-BE49-F238E27FC236}">
                <a16:creationId xmlns:a16="http://schemas.microsoft.com/office/drawing/2014/main" id="{297F945E-8439-4238-B96E-115E46847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893" y="1327562"/>
            <a:ext cx="331200" cy="252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rPr>
              <a:t>E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CH" altLang="en-CH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6" name="Rectangle 29">
            <a:extLst>
              <a:ext uri="{FF2B5EF4-FFF2-40B4-BE49-F238E27FC236}">
                <a16:creationId xmlns:a16="http://schemas.microsoft.com/office/drawing/2014/main" id="{234ED10A-8BF0-43DC-B80F-E1C978196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893" y="1004738"/>
            <a:ext cx="331200" cy="32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CH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CH" altLang="en-CH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7" name="Rectangle 48">
            <a:extLst>
              <a:ext uri="{FF2B5EF4-FFF2-40B4-BE49-F238E27FC236}">
                <a16:creationId xmlns:a16="http://schemas.microsoft.com/office/drawing/2014/main" id="{387A1859-590F-4BE2-810A-4A6E69651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893" y="1579562"/>
            <a:ext cx="331200" cy="252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CH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rPr>
              <a:t>-</a:t>
            </a:r>
            <a:endParaRPr kumimoji="0" lang="en-CH" altLang="en-CH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8" name="Rectangle 48">
            <a:extLst>
              <a:ext uri="{FF2B5EF4-FFF2-40B4-BE49-F238E27FC236}">
                <a16:creationId xmlns:a16="http://schemas.microsoft.com/office/drawing/2014/main" id="{EF5B30EB-E433-4708-91AE-AA87A2BC6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893" y="1831824"/>
            <a:ext cx="331200" cy="252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rPr>
              <a:t>E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CH" altLang="en-CH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9" name="Rectangle 48">
            <a:extLst>
              <a:ext uri="{FF2B5EF4-FFF2-40B4-BE49-F238E27FC236}">
                <a16:creationId xmlns:a16="http://schemas.microsoft.com/office/drawing/2014/main" id="{6EF03208-866E-4C87-9D31-A40DD67D4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893" y="2083593"/>
            <a:ext cx="331200" cy="252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rPr>
              <a:t>E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CH" altLang="en-CH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0" name="Rectangle 48">
            <a:extLst>
              <a:ext uri="{FF2B5EF4-FFF2-40B4-BE49-F238E27FC236}">
                <a16:creationId xmlns:a16="http://schemas.microsoft.com/office/drawing/2014/main" id="{3589C470-B0A0-4CDD-8141-D072CE5F5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893" y="2335593"/>
            <a:ext cx="331200" cy="252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CH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rPr>
              <a:t>-</a:t>
            </a:r>
            <a:endParaRPr kumimoji="0" lang="en-CH" altLang="en-CH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1" name="Rectangle 48">
            <a:extLst>
              <a:ext uri="{FF2B5EF4-FFF2-40B4-BE49-F238E27FC236}">
                <a16:creationId xmlns:a16="http://schemas.microsoft.com/office/drawing/2014/main" id="{6B64D656-AA6D-4CF1-A146-1DF571C71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893" y="2587855"/>
            <a:ext cx="331200" cy="252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CH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rPr>
              <a:t>D</a:t>
            </a:r>
            <a:endParaRPr kumimoji="0" lang="en-CH" altLang="en-CH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35D5D976-C5CB-4915-A940-F1F859F0DCEB}"/>
              </a:ext>
            </a:extLst>
          </p:cNvPr>
          <p:cNvGrpSpPr/>
          <p:nvPr/>
        </p:nvGrpSpPr>
        <p:grpSpPr>
          <a:xfrm>
            <a:off x="3909615" y="1004738"/>
            <a:ext cx="331200" cy="1835117"/>
            <a:chOff x="5410200" y="1004738"/>
            <a:chExt cx="331200" cy="1835117"/>
          </a:xfrm>
        </p:grpSpPr>
        <p:sp>
          <p:nvSpPr>
            <p:cNvPr id="343" name="Rectangle 48">
              <a:extLst>
                <a:ext uri="{FF2B5EF4-FFF2-40B4-BE49-F238E27FC236}">
                  <a16:creationId xmlns:a16="http://schemas.microsoft.com/office/drawing/2014/main" id="{DB108FB9-796F-4D35-BC0A-CC0464243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327562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E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4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Rectangle 29">
              <a:extLst>
                <a:ext uri="{FF2B5EF4-FFF2-40B4-BE49-F238E27FC236}">
                  <a16:creationId xmlns:a16="http://schemas.microsoft.com/office/drawing/2014/main" id="{B433B9A4-94B1-4C87-A6E1-55518397A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004738"/>
              <a:ext cx="331200" cy="324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6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Rectangle 48">
              <a:extLst>
                <a:ext uri="{FF2B5EF4-FFF2-40B4-BE49-F238E27FC236}">
                  <a16:creationId xmlns:a16="http://schemas.microsoft.com/office/drawing/2014/main" id="{01CE9CD9-3BA8-48AF-97F3-8DBD484E4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579562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-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Rectangle 48">
              <a:extLst>
                <a:ext uri="{FF2B5EF4-FFF2-40B4-BE49-F238E27FC236}">
                  <a16:creationId xmlns:a16="http://schemas.microsoft.com/office/drawing/2014/main" id="{615243F1-AB54-43A6-B06A-0C6CE1214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831824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E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2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Rectangle 48">
              <a:extLst>
                <a:ext uri="{FF2B5EF4-FFF2-40B4-BE49-F238E27FC236}">
                  <a16:creationId xmlns:a16="http://schemas.microsoft.com/office/drawing/2014/main" id="{28949A8F-4EB4-4CC9-BBAF-C67DBBE38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083593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E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Rectangle 48">
              <a:extLst>
                <a:ext uri="{FF2B5EF4-FFF2-40B4-BE49-F238E27FC236}">
                  <a16:creationId xmlns:a16="http://schemas.microsoft.com/office/drawing/2014/main" id="{B8EFCFE0-6C94-4A1A-8750-7EBCECD3A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335593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D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Rectangle 48">
              <a:extLst>
                <a:ext uri="{FF2B5EF4-FFF2-40B4-BE49-F238E27FC236}">
                  <a16:creationId xmlns:a16="http://schemas.microsoft.com/office/drawing/2014/main" id="{B3BB5F8C-F65C-4C77-9345-C1A084715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587855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F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F64DB39A-2EDA-4EE0-89CA-B7E7863F05E0}"/>
              </a:ext>
            </a:extLst>
          </p:cNvPr>
          <p:cNvGrpSpPr/>
          <p:nvPr/>
        </p:nvGrpSpPr>
        <p:grpSpPr>
          <a:xfrm>
            <a:off x="3578145" y="1004738"/>
            <a:ext cx="331200" cy="1835117"/>
            <a:chOff x="5410200" y="1004738"/>
            <a:chExt cx="331200" cy="1835117"/>
          </a:xfrm>
        </p:grpSpPr>
        <p:sp>
          <p:nvSpPr>
            <p:cNvPr id="351" name="Rectangle 48">
              <a:extLst>
                <a:ext uri="{FF2B5EF4-FFF2-40B4-BE49-F238E27FC236}">
                  <a16:creationId xmlns:a16="http://schemas.microsoft.com/office/drawing/2014/main" id="{948C3007-FCCB-4C6E-AC3E-7A3E53F18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327562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E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3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29">
              <a:extLst>
                <a:ext uri="{FF2B5EF4-FFF2-40B4-BE49-F238E27FC236}">
                  <a16:creationId xmlns:a16="http://schemas.microsoft.com/office/drawing/2014/main" id="{99A1184C-590C-48A6-B563-6107C0ED8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004738"/>
              <a:ext cx="331200" cy="324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5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Rectangle 48">
              <a:extLst>
                <a:ext uri="{FF2B5EF4-FFF2-40B4-BE49-F238E27FC236}">
                  <a16:creationId xmlns:a16="http://schemas.microsoft.com/office/drawing/2014/main" id="{F7C02F4A-2BDB-4EDC-B5CD-C21DA4AA5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579562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-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Rectangle 48">
              <a:extLst>
                <a:ext uri="{FF2B5EF4-FFF2-40B4-BE49-F238E27FC236}">
                  <a16:creationId xmlns:a16="http://schemas.microsoft.com/office/drawing/2014/main" id="{BDA0FFCA-B617-4185-A4E4-C01BE10E6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831824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E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Rectangle 48">
              <a:extLst>
                <a:ext uri="{FF2B5EF4-FFF2-40B4-BE49-F238E27FC236}">
                  <a16:creationId xmlns:a16="http://schemas.microsoft.com/office/drawing/2014/main" id="{D0A0FC86-ADFC-4188-A139-A27828021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083593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D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Rectangle 48">
              <a:extLst>
                <a:ext uri="{FF2B5EF4-FFF2-40B4-BE49-F238E27FC236}">
                  <a16:creationId xmlns:a16="http://schemas.microsoft.com/office/drawing/2014/main" id="{C1B0E32B-96BA-4122-95E4-2EEAEF749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335593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F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7" name="Rectangle 48">
              <a:extLst>
                <a:ext uri="{FF2B5EF4-FFF2-40B4-BE49-F238E27FC236}">
                  <a16:creationId xmlns:a16="http://schemas.microsoft.com/office/drawing/2014/main" id="{1BCD692A-E03D-446D-805F-8727CCA16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587855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D0D0D1D7-221D-499B-A7D7-74C40B469889}"/>
              </a:ext>
            </a:extLst>
          </p:cNvPr>
          <p:cNvGrpSpPr/>
          <p:nvPr/>
        </p:nvGrpSpPr>
        <p:grpSpPr>
          <a:xfrm>
            <a:off x="3248214" y="1004738"/>
            <a:ext cx="331200" cy="1835117"/>
            <a:chOff x="5410200" y="1004738"/>
            <a:chExt cx="331200" cy="1835117"/>
          </a:xfrm>
        </p:grpSpPr>
        <p:sp>
          <p:nvSpPr>
            <p:cNvPr id="391" name="Rectangle 48">
              <a:extLst>
                <a:ext uri="{FF2B5EF4-FFF2-40B4-BE49-F238E27FC236}">
                  <a16:creationId xmlns:a16="http://schemas.microsoft.com/office/drawing/2014/main" id="{142C9FB2-4DFA-45FE-9967-3D16C5807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327562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E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2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2" name="Rectangle 29">
              <a:extLst>
                <a:ext uri="{FF2B5EF4-FFF2-40B4-BE49-F238E27FC236}">
                  <a16:creationId xmlns:a16="http://schemas.microsoft.com/office/drawing/2014/main" id="{13C845B4-BBD0-4E88-86A5-1201EC939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004738"/>
              <a:ext cx="331200" cy="324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4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3" name="Rectangle 48">
              <a:extLst>
                <a:ext uri="{FF2B5EF4-FFF2-40B4-BE49-F238E27FC236}">
                  <a16:creationId xmlns:a16="http://schemas.microsoft.com/office/drawing/2014/main" id="{4FC63368-BB30-4160-8128-E1956EDEE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579562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-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4" name="Rectangle 48">
              <a:extLst>
                <a:ext uri="{FF2B5EF4-FFF2-40B4-BE49-F238E27FC236}">
                  <a16:creationId xmlns:a16="http://schemas.microsoft.com/office/drawing/2014/main" id="{5A872067-9D5D-455D-B495-E18252EE3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831824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D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5" name="Rectangle 48">
              <a:extLst>
                <a:ext uri="{FF2B5EF4-FFF2-40B4-BE49-F238E27FC236}">
                  <a16:creationId xmlns:a16="http://schemas.microsoft.com/office/drawing/2014/main" id="{EB1BAB0E-8365-4C09-B376-99F62A1D9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083593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F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6" name="Rectangle 48">
              <a:extLst>
                <a:ext uri="{FF2B5EF4-FFF2-40B4-BE49-F238E27FC236}">
                  <a16:creationId xmlns:a16="http://schemas.microsoft.com/office/drawing/2014/main" id="{CABB04FE-6DE0-4414-A1A8-D9186CBEA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335593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Rectangle 48">
              <a:extLst>
                <a:ext uri="{FF2B5EF4-FFF2-40B4-BE49-F238E27FC236}">
                  <a16:creationId xmlns:a16="http://schemas.microsoft.com/office/drawing/2014/main" id="{D449F55E-6A28-4068-9352-3D600B69D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587855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83D1EE34-BD69-4228-8815-3E2F99EC7E75}"/>
              </a:ext>
            </a:extLst>
          </p:cNvPr>
          <p:cNvGrpSpPr/>
          <p:nvPr/>
        </p:nvGrpSpPr>
        <p:grpSpPr>
          <a:xfrm>
            <a:off x="2916744" y="1004738"/>
            <a:ext cx="331200" cy="1835117"/>
            <a:chOff x="5410200" y="1004738"/>
            <a:chExt cx="331200" cy="1835117"/>
          </a:xfrm>
        </p:grpSpPr>
        <p:sp>
          <p:nvSpPr>
            <p:cNvPr id="399" name="Rectangle 48">
              <a:extLst>
                <a:ext uri="{FF2B5EF4-FFF2-40B4-BE49-F238E27FC236}">
                  <a16:creationId xmlns:a16="http://schemas.microsoft.com/office/drawing/2014/main" id="{CDFC79D4-F0D6-4806-BBCC-A199E0E36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327562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E</a:t>
              </a:r>
              <a:r>
                <a:rPr kumimoji="0" lang="en-US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0" name="Rectangle 29">
              <a:extLst>
                <a:ext uri="{FF2B5EF4-FFF2-40B4-BE49-F238E27FC236}">
                  <a16:creationId xmlns:a16="http://schemas.microsoft.com/office/drawing/2014/main" id="{8456C1BF-C019-45CA-9136-7AF43E6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004738"/>
              <a:ext cx="331200" cy="324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1" name="Rectangle 48">
              <a:extLst>
                <a:ext uri="{FF2B5EF4-FFF2-40B4-BE49-F238E27FC236}">
                  <a16:creationId xmlns:a16="http://schemas.microsoft.com/office/drawing/2014/main" id="{603066F0-C071-4BB9-915E-ED891C4BA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579562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D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2" name="Rectangle 48">
              <a:extLst>
                <a:ext uri="{FF2B5EF4-FFF2-40B4-BE49-F238E27FC236}">
                  <a16:creationId xmlns:a16="http://schemas.microsoft.com/office/drawing/2014/main" id="{970BA58B-509E-4458-8B4B-FA40620B2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831824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F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3" name="Rectangle 48">
              <a:extLst>
                <a:ext uri="{FF2B5EF4-FFF2-40B4-BE49-F238E27FC236}">
                  <a16:creationId xmlns:a16="http://schemas.microsoft.com/office/drawing/2014/main" id="{ACFC700F-1EF3-4765-B4A7-89DB13F1E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083593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Rectangle 48">
              <a:extLst>
                <a:ext uri="{FF2B5EF4-FFF2-40B4-BE49-F238E27FC236}">
                  <a16:creationId xmlns:a16="http://schemas.microsoft.com/office/drawing/2014/main" id="{62E8CF34-1D1A-44E1-81AE-291184DC8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335593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5" name="Rectangle 48">
              <a:extLst>
                <a:ext uri="{FF2B5EF4-FFF2-40B4-BE49-F238E27FC236}">
                  <a16:creationId xmlns:a16="http://schemas.microsoft.com/office/drawing/2014/main" id="{6B08EDC5-DFB0-47A0-8E71-4AD7900E0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587855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04D9F499-8E91-4BB3-880A-CCC85C9720BB}"/>
              </a:ext>
            </a:extLst>
          </p:cNvPr>
          <p:cNvGrpSpPr/>
          <p:nvPr/>
        </p:nvGrpSpPr>
        <p:grpSpPr>
          <a:xfrm>
            <a:off x="2581466" y="1004738"/>
            <a:ext cx="331200" cy="1835117"/>
            <a:chOff x="5410200" y="1004738"/>
            <a:chExt cx="331200" cy="1835117"/>
          </a:xfrm>
        </p:grpSpPr>
        <p:sp>
          <p:nvSpPr>
            <p:cNvPr id="407" name="Rectangle 48">
              <a:extLst>
                <a:ext uri="{FF2B5EF4-FFF2-40B4-BE49-F238E27FC236}">
                  <a16:creationId xmlns:a16="http://schemas.microsoft.com/office/drawing/2014/main" id="{27B534A0-1731-4C7B-AC8C-3E952B8E9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327562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D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8" name="Rectangle 29">
              <a:extLst>
                <a:ext uri="{FF2B5EF4-FFF2-40B4-BE49-F238E27FC236}">
                  <a16:creationId xmlns:a16="http://schemas.microsoft.com/office/drawing/2014/main" id="{19AE8AE4-23C5-411E-A72A-CF7583142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004738"/>
              <a:ext cx="331200" cy="324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9" name="Rectangle 48">
              <a:extLst>
                <a:ext uri="{FF2B5EF4-FFF2-40B4-BE49-F238E27FC236}">
                  <a16:creationId xmlns:a16="http://schemas.microsoft.com/office/drawing/2014/main" id="{D60C497F-5863-432A-872C-7CC5B7AB8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579562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F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Rectangle 48">
              <a:extLst>
                <a:ext uri="{FF2B5EF4-FFF2-40B4-BE49-F238E27FC236}">
                  <a16:creationId xmlns:a16="http://schemas.microsoft.com/office/drawing/2014/main" id="{259E1573-4CCB-4122-9F76-DDF3F9C6E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831824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1" name="Rectangle 48">
              <a:extLst>
                <a:ext uri="{FF2B5EF4-FFF2-40B4-BE49-F238E27FC236}">
                  <a16:creationId xmlns:a16="http://schemas.microsoft.com/office/drawing/2014/main" id="{E7AD8661-72B6-434D-BAAE-A37760DEA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083593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Rectangle 48">
              <a:extLst>
                <a:ext uri="{FF2B5EF4-FFF2-40B4-BE49-F238E27FC236}">
                  <a16:creationId xmlns:a16="http://schemas.microsoft.com/office/drawing/2014/main" id="{FFDF3ED4-98B5-48BE-80CC-22D8F973F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335593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Rectangle 48">
              <a:extLst>
                <a:ext uri="{FF2B5EF4-FFF2-40B4-BE49-F238E27FC236}">
                  <a16:creationId xmlns:a16="http://schemas.microsoft.com/office/drawing/2014/main" id="{B05C23C0-D121-4693-B294-D836B1DE4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587855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D168BC2F-0974-4F0A-BFFB-E18AAB4F1C15}"/>
              </a:ext>
            </a:extLst>
          </p:cNvPr>
          <p:cNvGrpSpPr/>
          <p:nvPr/>
        </p:nvGrpSpPr>
        <p:grpSpPr>
          <a:xfrm>
            <a:off x="2249996" y="1004738"/>
            <a:ext cx="331200" cy="1835117"/>
            <a:chOff x="5410200" y="1004738"/>
            <a:chExt cx="331200" cy="1835117"/>
          </a:xfrm>
        </p:grpSpPr>
        <p:sp>
          <p:nvSpPr>
            <p:cNvPr id="415" name="Rectangle 48">
              <a:extLst>
                <a:ext uri="{FF2B5EF4-FFF2-40B4-BE49-F238E27FC236}">
                  <a16:creationId xmlns:a16="http://schemas.microsoft.com/office/drawing/2014/main" id="{DF6050E3-65BA-4872-BF70-2695E8DD5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327562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F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Rectangle 29">
              <a:extLst>
                <a:ext uri="{FF2B5EF4-FFF2-40B4-BE49-F238E27FC236}">
                  <a16:creationId xmlns:a16="http://schemas.microsoft.com/office/drawing/2014/main" id="{E633F1E3-BF51-4A22-A2FE-6031B8D6A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004738"/>
              <a:ext cx="331200" cy="324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7" name="Rectangle 48">
              <a:extLst>
                <a:ext uri="{FF2B5EF4-FFF2-40B4-BE49-F238E27FC236}">
                  <a16:creationId xmlns:a16="http://schemas.microsoft.com/office/drawing/2014/main" id="{D4FCBAF0-A16A-4869-AC17-83637C14C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579562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8" name="Rectangle 48">
              <a:extLst>
                <a:ext uri="{FF2B5EF4-FFF2-40B4-BE49-F238E27FC236}">
                  <a16:creationId xmlns:a16="http://schemas.microsoft.com/office/drawing/2014/main" id="{65EE864A-41B2-4B33-9FF8-1150A7CF8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831824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9" name="Rectangle 48">
              <a:extLst>
                <a:ext uri="{FF2B5EF4-FFF2-40B4-BE49-F238E27FC236}">
                  <a16:creationId xmlns:a16="http://schemas.microsoft.com/office/drawing/2014/main" id="{65D34BCB-11DF-4DD0-BF8B-DE25D4AE1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083593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0" name="Rectangle 48">
              <a:extLst>
                <a:ext uri="{FF2B5EF4-FFF2-40B4-BE49-F238E27FC236}">
                  <a16:creationId xmlns:a16="http://schemas.microsoft.com/office/drawing/2014/main" id="{18D60625-9BC7-4C6D-99B1-E813F3C54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335593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1" name="Rectangle 48">
              <a:extLst>
                <a:ext uri="{FF2B5EF4-FFF2-40B4-BE49-F238E27FC236}">
                  <a16:creationId xmlns:a16="http://schemas.microsoft.com/office/drawing/2014/main" id="{FC1191EF-0526-421E-9971-AA816F7AF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587855"/>
              <a:ext cx="331200" cy="2520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alt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25" name="Rectangle 29">
            <a:extLst>
              <a:ext uri="{FF2B5EF4-FFF2-40B4-BE49-F238E27FC236}">
                <a16:creationId xmlns:a16="http://schemas.microsoft.com/office/drawing/2014/main" id="{AED3A31C-147D-48A2-BB70-585A3895D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2" y="1004752"/>
            <a:ext cx="724441" cy="32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CH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Cycle</a:t>
            </a:r>
            <a:endParaRPr kumimoji="0" lang="en-CH" altLang="en-CH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183" name="Table 182">
            <a:extLst>
              <a:ext uri="{FF2B5EF4-FFF2-40B4-BE49-F238E27FC236}">
                <a16:creationId xmlns:a16="http://schemas.microsoft.com/office/drawing/2014/main" id="{EC8722A4-BC07-4377-AF70-204E93F2B8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1457" y="1347785"/>
          <a:ext cx="2013700" cy="1521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368285122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171413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26253014"/>
                    </a:ext>
                  </a:extLst>
                </a:gridCol>
                <a:gridCol w="465700">
                  <a:extLst>
                    <a:ext uri="{9D8B030D-6E8A-4147-A177-3AD203B41FA5}">
                      <a16:colId xmlns:a16="http://schemas.microsoft.com/office/drawing/2014/main" val="3517611654"/>
                    </a:ext>
                  </a:extLst>
                </a:gridCol>
              </a:tblGrid>
              <a:tr h="171963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MUL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R1, R2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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R3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241112"/>
                  </a:ext>
                </a:extLst>
              </a:tr>
              <a:tr h="27449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ADD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R3, R4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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R5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7394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ADD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R2, R6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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R7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21130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ADD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R8, R9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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R10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2265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MUL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R7, R10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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R11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1479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ADD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R5, R11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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R5</a:t>
                      </a:r>
                      <a:endParaRPr lang="en-CH" sz="1400" dirty="0">
                        <a:latin typeface="Consolas" panose="020B0609020204030204" pitchFamily="49" charset="0"/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8953267"/>
                  </a:ext>
                </a:extLst>
              </a:tr>
            </a:tbl>
          </a:graphicData>
        </a:graphic>
      </p:graphicFrame>
      <p:graphicFrame>
        <p:nvGraphicFramePr>
          <p:cNvPr id="184" name="Table 183">
            <a:extLst>
              <a:ext uri="{FF2B5EF4-FFF2-40B4-BE49-F238E27FC236}">
                <a16:creationId xmlns:a16="http://schemas.microsoft.com/office/drawing/2014/main" id="{5910B334-5E3C-449F-8601-E7D99CF3C6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8600" y="3060460"/>
          <a:ext cx="2021396" cy="30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197">
                  <a:extLst>
                    <a:ext uri="{9D8B030D-6E8A-4147-A177-3AD203B41FA5}">
                      <a16:colId xmlns:a16="http://schemas.microsoft.com/office/drawing/2014/main" val="178228208"/>
                    </a:ext>
                  </a:extLst>
                </a:gridCol>
                <a:gridCol w="456057">
                  <a:extLst>
                    <a:ext uri="{9D8B030D-6E8A-4147-A177-3AD203B41FA5}">
                      <a16:colId xmlns:a16="http://schemas.microsoft.com/office/drawing/2014/main" val="514640341"/>
                    </a:ext>
                  </a:extLst>
                </a:gridCol>
                <a:gridCol w="374587">
                  <a:extLst>
                    <a:ext uri="{9D8B030D-6E8A-4147-A177-3AD203B41FA5}">
                      <a16:colId xmlns:a16="http://schemas.microsoft.com/office/drawing/2014/main" val="380737568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7605207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Register</a:t>
                      </a:r>
                      <a:endParaRPr lang="en-CH" sz="1200" b="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Valid</a:t>
                      </a:r>
                      <a:endParaRPr lang="en-CH" sz="1200" b="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Tag</a:t>
                      </a:r>
                      <a:endParaRPr lang="en-CH" sz="1200" b="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Value</a:t>
                      </a:r>
                      <a:endParaRPr lang="en-CH" sz="1200" b="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9855663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R1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H" sz="1100" dirty="0"/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667566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R2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H" sz="1100" dirty="0"/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9717070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R3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CH" sz="1100" dirty="0"/>
                    </a:p>
                  </a:txBody>
                  <a:tcPr marL="45720" marR="4572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100" dirty="0"/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8068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R4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H" sz="1100" dirty="0"/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8062439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R5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</a:t>
                      </a:r>
                      <a:endParaRPr lang="en-CH" sz="1100" dirty="0"/>
                    </a:p>
                  </a:txBody>
                  <a:tcPr marL="45720" marR="4572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100" dirty="0"/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9616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R6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H" sz="1100" dirty="0"/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1653268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R7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</a:t>
                      </a:r>
                      <a:endParaRPr lang="en-CH" sz="1100" dirty="0"/>
                    </a:p>
                  </a:txBody>
                  <a:tcPr marL="45720" marR="4572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100" dirty="0"/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8406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R8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H" sz="1100" dirty="0"/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7141418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R9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H" sz="1100" dirty="0"/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6960802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R10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</a:t>
                      </a:r>
                      <a:endParaRPr lang="en-CH" sz="1100" dirty="0"/>
                    </a:p>
                  </a:txBody>
                  <a:tcPr marL="45720" marR="4572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100" dirty="0"/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1068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R11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CH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  <a:endParaRPr lang="en-CH" sz="1100" dirty="0"/>
                    </a:p>
                  </a:txBody>
                  <a:tcPr marL="45720" marR="4572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100" dirty="0"/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08428"/>
                  </a:ext>
                </a:extLst>
              </a:tr>
            </a:tbl>
          </a:graphicData>
        </a:graphic>
      </p:graphicFrame>
      <p:graphicFrame>
        <p:nvGraphicFramePr>
          <p:cNvPr id="185" name="Table 184">
            <a:extLst>
              <a:ext uri="{FF2B5EF4-FFF2-40B4-BE49-F238E27FC236}">
                <a16:creationId xmlns:a16="http://schemas.microsoft.com/office/drawing/2014/main" id="{956F218F-9FAB-4DA8-8056-7368789621E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05320" y="3198590"/>
          <a:ext cx="2500215" cy="1512190"/>
        </p:xfrm>
        <a:graphic>
          <a:graphicData uri="http://schemas.openxmlformats.org/drawingml/2006/table">
            <a:tbl>
              <a:tblPr firstRow="1" bandRow="1"/>
              <a:tblGrid>
                <a:gridCol w="196215">
                  <a:extLst>
                    <a:ext uri="{9D8B030D-6E8A-4147-A177-3AD203B41FA5}">
                      <a16:colId xmlns:a16="http://schemas.microsoft.com/office/drawing/2014/main" val="1480437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201825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274852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514237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464110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0368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71918201"/>
                    </a:ext>
                  </a:extLst>
                </a:gridCol>
              </a:tblGrid>
              <a:tr h="25209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 1</a:t>
                      </a:r>
                      <a:endParaRPr lang="en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>
                      <a:noFill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 2</a:t>
                      </a:r>
                      <a:endParaRPr lang="en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21989"/>
                  </a:ext>
                </a:extLst>
              </a:tr>
              <a:tr h="252095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Tag</a:t>
                      </a:r>
                      <a:endParaRPr lang="en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>
                      <a:noFill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Tag</a:t>
                      </a:r>
                      <a:endParaRPr lang="en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6712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852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1162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143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415154"/>
                  </a:ext>
                </a:extLst>
              </a:tr>
            </a:tbl>
          </a:graphicData>
        </a:graphic>
      </p:graphicFrame>
      <p:sp>
        <p:nvSpPr>
          <p:cNvPr id="188" name="TextBox 187">
            <a:extLst>
              <a:ext uri="{FF2B5EF4-FFF2-40B4-BE49-F238E27FC236}">
                <a16:creationId xmlns:a16="http://schemas.microsoft.com/office/drawing/2014/main" id="{954DF918-0526-4ABE-B5B0-9F5A5468E8A4}"/>
              </a:ext>
            </a:extLst>
          </p:cNvPr>
          <p:cNvSpPr txBox="1"/>
          <p:nvPr/>
        </p:nvSpPr>
        <p:spPr>
          <a:xfrm>
            <a:off x="3730082" y="4464781"/>
            <a:ext cx="411480" cy="2377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H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4C303D4-489C-497A-AB52-605EBE7BEBE4}"/>
              </a:ext>
            </a:extLst>
          </p:cNvPr>
          <p:cNvSpPr txBox="1"/>
          <p:nvPr/>
        </p:nvSpPr>
        <p:spPr>
          <a:xfrm>
            <a:off x="3004943" y="4454052"/>
            <a:ext cx="356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0</a:t>
            </a:r>
            <a:endParaRPr kumimoji="0" lang="en-CH" sz="1100" b="0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E1A8CC2-FCDE-4DDF-AF28-67EF65161379}"/>
              </a:ext>
            </a:extLst>
          </p:cNvPr>
          <p:cNvSpPr txBox="1"/>
          <p:nvPr/>
        </p:nvSpPr>
        <p:spPr>
          <a:xfrm>
            <a:off x="3365758" y="4454052"/>
            <a:ext cx="356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a</a:t>
            </a:r>
            <a:endParaRPr kumimoji="0" lang="en-CH" sz="1100" b="0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0CA34B3-B035-44A3-8277-924DCD153100}"/>
              </a:ext>
            </a:extLst>
          </p:cNvPr>
          <p:cNvSpPr txBox="1"/>
          <p:nvPr/>
        </p:nvSpPr>
        <p:spPr>
          <a:xfrm>
            <a:off x="4155884" y="4454518"/>
            <a:ext cx="356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0</a:t>
            </a:r>
            <a:endParaRPr kumimoji="0" lang="en-CH" sz="1100" b="0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84E102A-39F8-45E6-9F8D-1C8C731CD600}"/>
              </a:ext>
            </a:extLst>
          </p:cNvPr>
          <p:cNvSpPr txBox="1"/>
          <p:nvPr/>
        </p:nvSpPr>
        <p:spPr>
          <a:xfrm>
            <a:off x="4516699" y="4454518"/>
            <a:ext cx="356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y</a:t>
            </a:r>
            <a:endParaRPr kumimoji="0" lang="en-CH" sz="1100" b="0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477F6AD-C541-47B4-BBCF-D2BCB8408901}"/>
              </a:ext>
            </a:extLst>
          </p:cNvPr>
          <p:cNvSpPr txBox="1"/>
          <p:nvPr/>
        </p:nvSpPr>
        <p:spPr>
          <a:xfrm>
            <a:off x="4883785" y="4464781"/>
            <a:ext cx="411480" cy="2377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H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D1C3DCF-0A9C-472D-B1FB-9EDD55E8450D}"/>
              </a:ext>
            </a:extLst>
          </p:cNvPr>
          <p:cNvSpPr txBox="1"/>
          <p:nvPr/>
        </p:nvSpPr>
        <p:spPr>
          <a:xfrm>
            <a:off x="923942" y="4328830"/>
            <a:ext cx="438912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0</a:t>
            </a:r>
            <a:endParaRPr kumimoji="0" lang="en-CH" sz="1100" b="0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A0BE90B-2855-4404-B099-BEC961BF5079}"/>
              </a:ext>
            </a:extLst>
          </p:cNvPr>
          <p:cNvSpPr txBox="1"/>
          <p:nvPr/>
        </p:nvSpPr>
        <p:spPr>
          <a:xfrm>
            <a:off x="1381123" y="4328830"/>
            <a:ext cx="356616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</a:rPr>
              <a:t>d</a:t>
            </a:r>
            <a:endParaRPr kumimoji="0" lang="en-CH" sz="1100" b="0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7F86C3A-AC68-4362-B203-519869DE59C3}"/>
              </a:ext>
            </a:extLst>
          </p:cNvPr>
          <p:cNvSpPr txBox="1"/>
          <p:nvPr/>
        </p:nvSpPr>
        <p:spPr>
          <a:xfrm>
            <a:off x="1758950" y="4332383"/>
            <a:ext cx="475488" cy="234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H" sz="1100" b="0" i="0" u="none" strike="noStrike" kern="1200" cap="none" spc="0" normalizeH="0" baseline="0" noProof="0" dirty="0">
              <a:ln>
                <a:noFill/>
              </a:ln>
              <a:solidFill>
                <a:srgbClr val="CC99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C7B72528-F910-46E6-AE3D-0BA19F6994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60859" y="3198590"/>
          <a:ext cx="2500215" cy="1512190"/>
        </p:xfrm>
        <a:graphic>
          <a:graphicData uri="http://schemas.openxmlformats.org/drawingml/2006/table">
            <a:tbl>
              <a:tblPr firstRow="1" bandRow="1"/>
              <a:tblGrid>
                <a:gridCol w="196215">
                  <a:extLst>
                    <a:ext uri="{9D8B030D-6E8A-4147-A177-3AD203B41FA5}">
                      <a16:colId xmlns:a16="http://schemas.microsoft.com/office/drawing/2014/main" val="1480437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201825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274852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514237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464110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0368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71918201"/>
                    </a:ext>
                  </a:extLst>
                </a:gridCol>
              </a:tblGrid>
              <a:tr h="25209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 1</a:t>
                      </a:r>
                      <a:endParaRPr lang="en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>
                      <a:noFill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 2</a:t>
                      </a:r>
                      <a:endParaRPr lang="en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21989"/>
                  </a:ext>
                </a:extLst>
              </a:tr>
              <a:tr h="252095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Tag</a:t>
                      </a:r>
                      <a:endParaRPr lang="en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>
                      <a:noFill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Tag</a:t>
                      </a:r>
                      <a:endParaRPr lang="en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6712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852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162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143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CH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415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45105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148A3A26-974E-EC4F-AC24-3D45FF8B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Recall: Dataflow Graph</a:t>
            </a:r>
          </a:p>
        </p:txBody>
      </p:sp>
      <p:pic>
        <p:nvPicPr>
          <p:cNvPr id="46082" name="Content Placeholder 4">
            <a:extLst>
              <a:ext uri="{FF2B5EF4-FFF2-40B4-BE49-F238E27FC236}">
                <a16:creationId xmlns:a16="http://schemas.microsoft.com/office/drawing/2014/main" id="{4EC04678-1F85-F548-8BE1-F71D6FB1E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7" b="2957"/>
          <a:stretch>
            <a:fillRect/>
          </a:stretch>
        </p:blipFill>
        <p:spPr>
          <a:xfrm>
            <a:off x="228600" y="996950"/>
            <a:ext cx="8610600" cy="5194300"/>
          </a:xfrm>
        </p:spPr>
      </p:pic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AE181587-86F1-0B49-B1C2-6F9AAB4718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69B5C6-2ACA-4142-986B-30B645934064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549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4">
            <a:extLst>
              <a:ext uri="{FF2B5EF4-FFF2-40B4-BE49-F238E27FC236}">
                <a16:creationId xmlns:a16="http://schemas.microsoft.com/office/drawing/2014/main" id="{017F8100-E186-1A46-9356-871C5B5C5A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66713" y="152400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altLang="en-US" sz="4400">
                <a:ea typeface="ＭＳ Ｐゴシック" panose="020B0600070205080204" pitchFamily="34" charset="-128"/>
              </a:rPr>
              <a:t>Other Approaches to Concurrency (or Instruction Level Parallelism)</a:t>
            </a:r>
          </a:p>
        </p:txBody>
      </p:sp>
      <p:sp>
        <p:nvSpPr>
          <p:cNvPr id="56322" name="Rectangle 5">
            <a:extLst>
              <a:ext uri="{FF2B5EF4-FFF2-40B4-BE49-F238E27FC236}">
                <a16:creationId xmlns:a16="http://schemas.microsoft.com/office/drawing/2014/main" id="{1BADED01-E6E6-A649-8547-645C7D59FB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i="1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945070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CB9B256C-96E4-964D-99C7-43D49F11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Approaches to (Instruction-Level) Concurrency</a:t>
            </a:r>
          </a:p>
        </p:txBody>
      </p:sp>
      <p:sp>
        <p:nvSpPr>
          <p:cNvPr id="94210" name="Content Placeholder 2">
            <a:extLst>
              <a:ext uri="{FF2B5EF4-FFF2-40B4-BE49-F238E27FC236}">
                <a16:creationId xmlns:a16="http://schemas.microsoft.com/office/drawing/2014/main" id="{17696944-7D6D-674B-BFFE-09C353E5A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Pipelining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Out-of-order execution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0432FF"/>
                </a:solidFill>
              </a:rPr>
              <a:t>Dataflow (at the ISA level)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Superscalar Execution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VLIW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Fine-Grained Multithreading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SIMD Processing (Vector and array processors, GPUs)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Decoupled Access Execute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Systolic Arrays</a:t>
            </a:r>
          </a:p>
        </p:txBody>
      </p:sp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45D4DC97-85C1-B345-9305-D9154791BB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A03AAF-1C3D-9E44-A5B4-613C8C68F8D3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180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4">
            <a:extLst>
              <a:ext uri="{FF2B5EF4-FFF2-40B4-BE49-F238E27FC236}">
                <a16:creationId xmlns:a16="http://schemas.microsoft.com/office/drawing/2014/main" id="{4957EC9B-CD3C-6743-A572-95A9F14926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66713" y="144780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altLang="en-US" sz="4400">
                <a:ea typeface="ＭＳ Ｐゴシック" panose="020B0600070205080204" pitchFamily="34" charset="-128"/>
              </a:rPr>
              <a:t>Review: Data Flow:</a:t>
            </a:r>
            <a:br>
              <a:rPr lang="en-US" altLang="en-US" sz="4400">
                <a:ea typeface="ＭＳ Ｐゴシック" panose="020B0600070205080204" pitchFamily="34" charset="-128"/>
              </a:rPr>
            </a:br>
            <a:r>
              <a:rPr lang="en-US" altLang="en-US" sz="4400">
                <a:solidFill>
                  <a:srgbClr val="0000FF"/>
                </a:solidFill>
                <a:ea typeface="ＭＳ Ｐゴシック" panose="020B0600070205080204" pitchFamily="34" charset="-128"/>
              </a:rPr>
              <a:t>Exploiting Irregular Parallelism</a:t>
            </a:r>
            <a:br>
              <a:rPr lang="en-US" altLang="en-US" sz="4400">
                <a:ea typeface="ＭＳ Ｐゴシック" panose="020B0600070205080204" pitchFamily="34" charset="-128"/>
              </a:rPr>
            </a:br>
            <a:endParaRPr lang="en-US" altLang="en-US" sz="4400">
              <a:ea typeface="ＭＳ Ｐゴシック" panose="020B0600070205080204" pitchFamily="34" charset="-128"/>
            </a:endParaRPr>
          </a:p>
        </p:txBody>
      </p:sp>
      <p:sp>
        <p:nvSpPr>
          <p:cNvPr id="59394" name="Rectangle 5">
            <a:extLst>
              <a:ext uri="{FF2B5EF4-FFF2-40B4-BE49-F238E27FC236}">
                <a16:creationId xmlns:a16="http://schemas.microsoft.com/office/drawing/2014/main" id="{1C6C2E4B-6D6B-ED4A-AEA5-15591CFAF0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i="1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72258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plate_2014">
  <a:themeElements>
    <a:clrScheme name="ETH">
      <a:dk1>
        <a:srgbClr val="000000"/>
      </a:dk1>
      <a:lt1>
        <a:srgbClr val="FFFFFF"/>
      </a:lt1>
      <a:dk2>
        <a:srgbClr val="002B5F"/>
      </a:dk2>
      <a:lt2>
        <a:srgbClr val="808080"/>
      </a:lt2>
      <a:accent1>
        <a:srgbClr val="4F0E2B"/>
      </a:accent1>
      <a:accent2>
        <a:srgbClr val="8B3735"/>
      </a:accent2>
      <a:accent3>
        <a:srgbClr val="A03232"/>
      </a:accent3>
      <a:accent4>
        <a:srgbClr val="F7F0BC"/>
      </a:accent4>
      <a:accent5>
        <a:srgbClr val="C8DEC8"/>
      </a:accent5>
      <a:accent6>
        <a:srgbClr val="DEE9F6"/>
      </a:accent6>
      <a:hlink>
        <a:srgbClr val="A71D5B"/>
      </a:hlink>
      <a:folHlink>
        <a:srgbClr val="A71D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35454</TotalTime>
  <Words>800</Words>
  <Application>Microsoft Macintosh PowerPoint</Application>
  <PresentationFormat>On-screen Show (4:3)</PresentationFormat>
  <Paragraphs>321</Paragraphs>
  <Slides>19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ＭＳ Ｐゴシック</vt:lpstr>
      <vt:lpstr>ＭＳ Ｐゴシック</vt:lpstr>
      <vt:lpstr>Arial</vt:lpstr>
      <vt:lpstr>Arial Narrow</vt:lpstr>
      <vt:lpstr>Calibri</vt:lpstr>
      <vt:lpstr>Consolas</vt:lpstr>
      <vt:lpstr>Garamond</vt:lpstr>
      <vt:lpstr>Tahoma</vt:lpstr>
      <vt:lpstr>Times New Roman</vt:lpstr>
      <vt:lpstr>Wingdings</vt:lpstr>
      <vt:lpstr>Wingdings 2</vt:lpstr>
      <vt:lpstr>Edge</vt:lpstr>
      <vt:lpstr>2_Edge</vt:lpstr>
      <vt:lpstr>6_Edge</vt:lpstr>
      <vt:lpstr>template_2014</vt:lpstr>
      <vt:lpstr>VISIO</vt:lpstr>
      <vt:lpstr> Digital Design &amp; Computer Arch.  Lecture 16a: Dataflow &amp;  Superscalar Execution</vt:lpstr>
      <vt:lpstr>Required Readings</vt:lpstr>
      <vt:lpstr>Agenda for Today &amp; Next Few Lectures</vt:lpstr>
      <vt:lpstr>Recall: OOO Execution: Restricted Dataflow</vt:lpstr>
      <vt:lpstr>Recall: State of RAT and RS in Cycle 7</vt:lpstr>
      <vt:lpstr>Recall: Dataflow Graph</vt:lpstr>
      <vt:lpstr>Other Approaches to Concurrency (or Instruction Level Parallelism)</vt:lpstr>
      <vt:lpstr>Approaches to (Instruction-Level) Concurrency</vt:lpstr>
      <vt:lpstr>Review: Data Flow: Exploiting Irregular Parallelism </vt:lpstr>
      <vt:lpstr>Data Flow Summary</vt:lpstr>
      <vt:lpstr>Pure Data Flow Advantages/Disadvantages</vt:lpstr>
      <vt:lpstr>Approaches to (Instruction-Level) Concurrency</vt:lpstr>
      <vt:lpstr>Superscalar Execution</vt:lpstr>
      <vt:lpstr>Superscalar Execution</vt:lpstr>
      <vt:lpstr>In-Order Superscalar Processor Example</vt:lpstr>
      <vt:lpstr>In-Order Superscalar Performance Example</vt:lpstr>
      <vt:lpstr>Superscalar Performance with Dependencies</vt:lpstr>
      <vt:lpstr>Superscalar Execution Tradeoffs</vt:lpstr>
      <vt:lpstr> Digital Design &amp; Computer Arch.  Lecture 16a: Dataflow &amp;  Superscalar Execution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Onur Mutlu</cp:lastModifiedBy>
  <cp:revision>516</cp:revision>
  <cp:lastPrinted>2018-04-26T10:57:00Z</cp:lastPrinted>
  <dcterms:created xsi:type="dcterms:W3CDTF">2010-09-08T00:51:32Z</dcterms:created>
  <dcterms:modified xsi:type="dcterms:W3CDTF">2020-04-19T19:39:09Z</dcterms:modified>
</cp:coreProperties>
</file>