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631" r:id="rId2"/>
    <p:sldMasterId id="2147484644" r:id="rId3"/>
    <p:sldMasterId id="2147484657" r:id="rId4"/>
    <p:sldMasterId id="2147484670" r:id="rId5"/>
    <p:sldMasterId id="2147484696" r:id="rId6"/>
  </p:sldMasterIdLst>
  <p:notesMasterIdLst>
    <p:notesMasterId r:id="rId89"/>
  </p:notesMasterIdLst>
  <p:sldIdLst>
    <p:sldId id="5149" r:id="rId7"/>
    <p:sldId id="1915" r:id="rId8"/>
    <p:sldId id="1567" r:id="rId9"/>
    <p:sldId id="1686" r:id="rId10"/>
    <p:sldId id="1805" r:id="rId11"/>
    <p:sldId id="1615" r:id="rId12"/>
    <p:sldId id="1616" r:id="rId13"/>
    <p:sldId id="1617" r:id="rId14"/>
    <p:sldId id="1618" r:id="rId15"/>
    <p:sldId id="1691" r:id="rId16"/>
    <p:sldId id="1620" r:id="rId17"/>
    <p:sldId id="1621" r:id="rId18"/>
    <p:sldId id="1917" r:id="rId19"/>
    <p:sldId id="1622" r:id="rId20"/>
    <p:sldId id="1692" r:id="rId21"/>
    <p:sldId id="1693" r:id="rId22"/>
    <p:sldId id="1712" r:id="rId23"/>
    <p:sldId id="1713" r:id="rId24"/>
    <p:sldId id="1694" r:id="rId25"/>
    <p:sldId id="1695" r:id="rId26"/>
    <p:sldId id="1696" r:id="rId27"/>
    <p:sldId id="1697" r:id="rId28"/>
    <p:sldId id="1698" r:id="rId29"/>
    <p:sldId id="1700" r:id="rId30"/>
    <p:sldId id="1701" r:id="rId31"/>
    <p:sldId id="1702" r:id="rId32"/>
    <p:sldId id="1703" r:id="rId33"/>
    <p:sldId id="1714" r:id="rId34"/>
    <p:sldId id="1715" r:id="rId35"/>
    <p:sldId id="1716" r:id="rId36"/>
    <p:sldId id="1717" r:id="rId37"/>
    <p:sldId id="1718" r:id="rId38"/>
    <p:sldId id="1719" r:id="rId39"/>
    <p:sldId id="1721" r:id="rId40"/>
    <p:sldId id="1722" r:id="rId41"/>
    <p:sldId id="1723" r:id="rId42"/>
    <p:sldId id="1724" r:id="rId43"/>
    <p:sldId id="1903" r:id="rId44"/>
    <p:sldId id="1904" r:id="rId45"/>
    <p:sldId id="1905" r:id="rId46"/>
    <p:sldId id="1906" r:id="rId47"/>
    <p:sldId id="1907" r:id="rId48"/>
    <p:sldId id="1908" r:id="rId49"/>
    <p:sldId id="1909" r:id="rId50"/>
    <p:sldId id="1910" r:id="rId51"/>
    <p:sldId id="1911" r:id="rId52"/>
    <p:sldId id="1888" r:id="rId53"/>
    <p:sldId id="1765" r:id="rId54"/>
    <p:sldId id="1766" r:id="rId55"/>
    <p:sldId id="1767" r:id="rId56"/>
    <p:sldId id="1768" r:id="rId57"/>
    <p:sldId id="1769" r:id="rId58"/>
    <p:sldId id="5150" r:id="rId59"/>
    <p:sldId id="1444" r:id="rId60"/>
    <p:sldId id="1770" r:id="rId61"/>
    <p:sldId id="1647" r:id="rId62"/>
    <p:sldId id="1779" r:id="rId63"/>
    <p:sldId id="1780" r:id="rId64"/>
    <p:sldId id="1649" r:id="rId65"/>
    <p:sldId id="1786" r:id="rId66"/>
    <p:sldId id="1650" r:id="rId67"/>
    <p:sldId id="1652" r:id="rId68"/>
    <p:sldId id="1787" r:id="rId69"/>
    <p:sldId id="1653" r:id="rId70"/>
    <p:sldId id="1654" r:id="rId71"/>
    <p:sldId id="1655" r:id="rId72"/>
    <p:sldId id="1656" r:id="rId73"/>
    <p:sldId id="1657" r:id="rId74"/>
    <p:sldId id="1658" r:id="rId75"/>
    <p:sldId id="1659" r:id="rId76"/>
    <p:sldId id="1660" r:id="rId77"/>
    <p:sldId id="1666" r:id="rId78"/>
    <p:sldId id="1667" r:id="rId79"/>
    <p:sldId id="1668" r:id="rId80"/>
    <p:sldId id="1887" r:id="rId81"/>
    <p:sldId id="1669" r:id="rId82"/>
    <p:sldId id="1670" r:id="rId83"/>
    <p:sldId id="1671" r:id="rId84"/>
    <p:sldId id="1879" r:id="rId85"/>
    <p:sldId id="1900" r:id="rId86"/>
    <p:sldId id="1674" r:id="rId87"/>
    <p:sldId id="1675" r:id="rId8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66"/>
    <p:restoredTop sz="94674"/>
  </p:normalViewPr>
  <p:slideViewPr>
    <p:cSldViewPr>
      <p:cViewPr varScale="1">
        <p:scale>
          <a:sx n="124" d="100"/>
          <a:sy n="124" d="100"/>
        </p:scale>
        <p:origin x="32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90" Type="http://schemas.openxmlformats.org/officeDocument/2006/relationships/presProps" Target="presProps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B5B08A-6C4D-BE45-A2DF-A129722CB1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9700F-4ADE-494A-A81C-1FB045ED9B9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5F6736B7-798A-BA48-B725-5E0F960BC660}" type="datetime1">
              <a:rPr lang="en-US" altLang="en-US"/>
              <a:pPr/>
              <a:t>5/12/20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CD6BA96-9652-9B4E-B9B0-767AE50BF5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E43CFCC-648D-E84D-A90E-8065EC28D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4F8B3-642A-9E4C-A49C-BCBA2230A8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E9554-EBB2-834B-9A42-A67EC9953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77BBBDF4-3D20-374A-8AF6-66516D4C03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811DDEB-23E5-1A4A-A4FA-2FB462DC4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CF1C65-F0E2-8E44-882C-5DBA87F125D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AB01437-07BF-AD4E-82F9-DDA0E0B2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423678-1E4A-644F-87FF-81A34DC4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4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with j=3, last iteration that is not taken…</a:t>
            </a: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FCB70D-6FF6-7E4A-91FD-8E2EE91E3B8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717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811DDEB-23E5-1A4A-A4FA-2FB462DC4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CF1C65-F0E2-8E44-882C-5DBA87F125D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AB01437-07BF-AD4E-82F9-DDA0E0B2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423678-1E4A-644F-87FF-81A34DC4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47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5B1FC3E2-D43B-E94B-BA83-ED8150FD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5EC74403-99B7-CB40-B4F8-F55599D98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FD60F75A-C02C-AD4A-AF9E-52EEAF82EB6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36E699-80FA-6548-AEB0-CB2F2C8071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AB0B192-A24B-1440-89C8-F42BEC8DC5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5283A1B-9D1B-4E45-AA07-20B134BA37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7A0DBEC-EF25-5044-99C0-103195550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27738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A4D3F33-B6A7-AF4E-BBA2-5D60152157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353CFA4-7231-3E40-BE0C-D71465BEBF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6B7CA-B932-994D-B971-2260EDB50B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82833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C83800E-91E2-F44E-8B1A-96E8F4B25A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5479B90-DAFC-F34D-AC75-394C8643F9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B12352-B84B-6B4C-ACEA-8DB3E16F2C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56926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272B4CA-4912-5248-8374-7A8792B5B8B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3F9E00E-DB83-E844-BFB6-3D6DB6E927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E42CE-1A5C-E24B-BAF7-4A99E5980E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70264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 eaLnBrk="1" hangingPunct="1"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07C91DC6-7F7D-6D42-85B7-690327E44D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24389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BEDFE-C75E-C64C-9ECA-014BBB9318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1363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228CC-5956-5B42-91DF-6CFFECA7FB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54140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B3FF4-7CBB-A341-9743-5BF8692671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00145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05A5B-D5F0-4F48-AFD6-0F6A9B111F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99493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13780-89B6-A342-A0FE-479C0A05A5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11468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7D316-15B3-664E-B565-09523CE925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6511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FE28B04-A615-BF4B-9AFD-CB83F7A189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C62E23A-AA2A-754F-A2F9-92FB7757B8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53678-ACF1-F343-B850-648AB6B627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95150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FF959-69CE-0F4A-BA25-7B0829DCD4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55319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252C5-2CCC-BF49-946A-6C097D710A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99481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4E936-0F14-3B4C-9D7D-C25B60148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72675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0498F-B2BF-1A49-8652-8D3D87DD1E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56877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C3773A-9BA5-B342-A00F-CE639884AF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20624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 eaLnBrk="1" hangingPunct="1"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03B9BBC1-C6FD-2A4E-9273-059A25225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77827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75AE7-5B2E-B94F-95B1-7E662A0EF8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5256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2EF84-AD16-BD45-81F7-AB66FCD21F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74564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E2E5D-3562-8F4F-8DB6-073BDC99AD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47849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E997E9-5C59-034E-BC49-C92A8896AB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83983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6AC580D-9390-694B-BC56-18E6DC1E7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716D7D1-6F7B-AD4D-B942-9594AB3BE3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C1AC3-30DF-8B4A-9E37-2A0B69C54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98996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124D34-A466-434C-84B3-11F9557ECF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12559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2D22F-2B33-DB43-953C-59F0AC24B3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49804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4BF857-8878-F24B-90D3-31406A7E1B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92488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74D2C-7712-DD4F-A2A1-A4F04289CB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55369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B1A0DF-4B80-1945-B858-82561B4966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1809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70A3E-B786-1847-9B26-E51B26D206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33808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7F8548-DDF8-2546-A58F-3B3747DD02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50309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charset="0"/>
                <a:ea typeface="Arial" charset="0"/>
                <a:cs typeface="Arial" charset="0"/>
              </a:defRPr>
            </a:lvl1pPr>
          </a:lstStyle>
          <a:p>
            <a:pPr eaLnBrk="1" hangingPunct="1"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E337B35D-5433-0348-9208-B1F8B86867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46328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82A59D-F7DB-3C40-9CB4-7C6819D95D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06459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3A55F3-0722-3642-8C63-DDECA50DE0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6182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B0CE2EA2-CEF4-6C4F-B821-02BA1B5A47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2742B8F-F63F-A645-9548-9448055AFE6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618AC-FEC1-C641-B975-6F58258791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92537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66CCF8-38A1-9447-9322-6A2FB66805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74738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885339-D0D5-064E-9D66-C31A2AF9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24738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98186F-090C-4946-91B8-32F0BCA370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448498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465565-C915-B142-A449-83617D8EE8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54472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B6B749-1E41-234E-AB05-235D489320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4234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839D48-AA9B-2F4E-95E8-CC8EE752CB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583226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F65FAA-C4AF-8946-9949-CF640B50F6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152713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655B4E-B520-384D-9471-F68059CC4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13572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78F655-7D5D-8A4B-96A7-3D9FB59206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65221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charset="0"/>
                <a:ea typeface="Arial" charset="0"/>
                <a:cs typeface="Arial" charset="0"/>
              </a:defRPr>
            </a:lvl1pPr>
          </a:lstStyle>
          <a:p>
            <a:pPr eaLnBrk="1" hangingPunct="1"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229D8C5-2EC4-9E4B-9AEA-4EFC829F67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97523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CEE05385-E561-734C-B41F-4E65C3DFD3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6E7D70FC-BFDC-AD42-B845-383975983E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805212-C8C9-F741-882A-BFB0ACC896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6314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A5F471-CC95-E245-A33D-6CD65A3E4A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731223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62CE24-A738-7F42-9C26-EB97F59A4A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926979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762CE2-82EC-2643-83B2-941FAF0063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12836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BE123E-E8AE-6141-8072-63FCBF607B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77715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A9DF1D-3344-0645-8B60-335D0E9DAA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362701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F3A603-279F-7743-A4C8-DECB187DD5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15861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F236AC-3A65-1F40-9273-6ADC69A39C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709403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B060E5-D073-5742-8044-648489E3E4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919471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5DC007-7670-6D40-AA26-7975F38D9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928122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5C9C4D-9C41-674B-B138-7E4F0CEC30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43285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DE90F07E-0F31-A344-B591-D820A200E8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1DFDAA4E-86AE-6549-87DD-492D245A55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A3586-1A83-1B40-B5E8-394AE58747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909743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6E0720-5927-D447-BD7F-604280EB5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568393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6E9540E5-D098-014E-8D13-A37941C8B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8E462C3B-2534-2D41-8CC6-45A026655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87698C24-A0D3-994C-9188-0E77B46B2C9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717D46B-9A8E-2B4A-BE0A-1068A1CEAA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E9F679A-0F7B-4B4D-9DE6-C2B5BA447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AB4B62-1114-D440-93E0-EB4DD994B3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9A68A26-2706-724C-9714-12614487CC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466652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FE7FC4C-9574-5A43-941E-A8BEDBEC73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8722ED0-C07D-854F-9D61-52358EDDFF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4576E-94E9-434B-9C65-10E6BB4CA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826159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E1053A7-066C-C647-98FC-DEFD824D67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02B8405-B4C9-F44F-8B46-46B27D1CEA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2328-C8CE-C04F-98D1-6961F500FC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50384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29616B7-5AE6-1546-BD4B-BFDDC5B8F8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9B6568F-C538-F445-826B-7339910804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95698-E1D7-E447-A46E-486C927A1E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34746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751DFF4F-A04C-5741-971F-863817404B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B9C19FEB-5CA6-5744-8D77-0F7C6D66C8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47784-2610-F449-B1FE-31490AC945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591234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03AD9AD2-8903-304A-88D1-BCF4B2B3FD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671830CF-09AE-5C4B-96D3-2DBACD713B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D980E-ECD1-9041-B37E-85DE59F3B2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109880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AA3BC694-C02F-194D-9D98-0BDCB6A4FE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5478C1F6-177C-5242-BCDB-6F029DA310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EC9A9-E5B1-E047-8B37-9813D9D251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482335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C522C7C-BB0F-CF4A-AE43-D7FC818CE8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60F39CF-DE89-4849-AC11-57FB9F9162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10050-CF1A-054F-B9EB-DF70776CDC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486045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3A2BE12-0FED-2D43-A69C-2BB69FA374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8C46FEF-D951-8B4F-BA94-A3D422A0E3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1B017-F4B7-464B-B43C-A4E90E114D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8617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12547F92-ADEF-BB49-8878-7FEC1664EC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456CC851-00A4-C549-9B21-D4E13D1BE3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CE5F4-D41A-3040-ADB1-EB21204BF3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642375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51A195B-3637-0B47-BE1E-A05A150295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866D46D-71AE-BC43-ABDD-8C7718F9C0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661E2-6BB7-1E48-B6F6-9EACBEBF8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208946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A310507-71FC-1B4B-8B10-96465F082C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453D831-6DDD-9849-9E8A-867A6C1C65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31BA0-E3C4-E041-8161-FF4000EE5D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277583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F0076FD-EDF9-0643-9D7A-39D2C382B2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D0B70A0-B999-E44F-A67B-8EDA2E4519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1032E-A7ED-BB4D-BB44-EFAAC57B2D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695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7D7A80C-3C6D-444F-98CF-C85F51843B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44620A6-C1A1-EF40-88FF-8A8B7B7F72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8F3669-DA65-AC4D-91CC-3BA90E8EE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1877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E3E223C-EB41-344B-8F52-F5B2F44D73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B395C5B-D31D-8D41-84D3-5933BE3DFA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0DA01-3EC5-A04D-ADF7-A0BF137C86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0634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796B2D52-14C3-6A4E-A692-BA73F4B10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E33CBC86-E49D-9940-BAB6-FB6B4F2DB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28149A3-AC2E-534B-B636-02F7D6E5BD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3D42194F-791A-4448-8CB9-4953BD686E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fld id="{AB233638-CB85-2C49-A638-67573182FC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0AE1C05B-73C2-5E40-96AB-6A4331424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01C7F8ED-0298-F24A-8FF9-F9C7B0B7E2D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76" r:id="rId2"/>
    <p:sldLayoutId id="2147484477" r:id="rId3"/>
    <p:sldLayoutId id="2147484478" r:id="rId4"/>
    <p:sldLayoutId id="2147484479" r:id="rId5"/>
    <p:sldLayoutId id="2147484480" r:id="rId6"/>
    <p:sldLayoutId id="2147484481" r:id="rId7"/>
    <p:sldLayoutId id="2147484482" r:id="rId8"/>
    <p:sldLayoutId id="2147484483" r:id="rId9"/>
    <p:sldLayoutId id="2147484484" r:id="rId10"/>
    <p:sldLayoutId id="2147484485" r:id="rId11"/>
    <p:sldLayoutId id="2147484486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 eaLnBrk="1" hangingPunct="1"/>
            <a:fld id="{1D981F2A-E7A7-A246-901D-1958ACDF1AD8}" type="slidenum">
              <a:rPr lang="en-US" altLang="en-US" smtClean="0"/>
              <a:pPr eaLnBrk="1" hangingPunct="1"/>
              <a:t>‹#›</a:t>
            </a:fld>
            <a:endParaRPr lang="en-US" altLang="en-US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3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  <p:sldLayoutId id="214748464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 eaLnBrk="1" hangingPunct="1"/>
            <a:fld id="{C979D997-B85C-EC47-9C4F-18FE2A51D406}" type="slidenum">
              <a:rPr lang="en-US" altLang="en-US" smtClean="0"/>
              <a:pPr eaLnBrk="1" hangingPunct="1"/>
              <a:t>‹#›</a:t>
            </a:fld>
            <a:endParaRPr lang="en-US" altLang="en-US"/>
          </a:p>
        </p:txBody>
      </p:sp>
      <p:sp>
        <p:nvSpPr>
          <p:cNvPr id="14342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14343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04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5" r:id="rId1"/>
    <p:sldLayoutId id="2147484646" r:id="rId2"/>
    <p:sldLayoutId id="2147484647" r:id="rId3"/>
    <p:sldLayoutId id="2147484648" r:id="rId4"/>
    <p:sldLayoutId id="2147484649" r:id="rId5"/>
    <p:sldLayoutId id="2147484650" r:id="rId6"/>
    <p:sldLayoutId id="2147484651" r:id="rId7"/>
    <p:sldLayoutId id="2147484652" r:id="rId8"/>
    <p:sldLayoutId id="2147484653" r:id="rId9"/>
    <p:sldLayoutId id="2147484654" r:id="rId10"/>
    <p:sldLayoutId id="2147484655" r:id="rId11"/>
    <p:sldLayoutId id="2147484656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 eaLnBrk="1" hangingPunct="1"/>
            <a:fld id="{ABD903A8-43A0-1F49-A656-090702BF28F5}" type="slidenum">
              <a:rPr lang="en-US" altLang="en-US" smtClean="0"/>
              <a:pPr eaLnBrk="1" hangingPunct="1"/>
              <a:t>‹#›</a:t>
            </a:fld>
            <a:endParaRPr lang="en-US" altLang="en-US"/>
          </a:p>
        </p:txBody>
      </p:sp>
      <p:sp>
        <p:nvSpPr>
          <p:cNvPr id="54278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54279" name="Line 1033"/>
          <p:cNvSpPr>
            <a:spLocks noChangeShapeType="1"/>
          </p:cNvSpPr>
          <p:nvPr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2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8" r:id="rId1"/>
    <p:sldLayoutId id="2147484659" r:id="rId2"/>
    <p:sldLayoutId id="2147484660" r:id="rId3"/>
    <p:sldLayoutId id="2147484661" r:id="rId4"/>
    <p:sldLayoutId id="2147484662" r:id="rId5"/>
    <p:sldLayoutId id="2147484663" r:id="rId6"/>
    <p:sldLayoutId id="2147484664" r:id="rId7"/>
    <p:sldLayoutId id="2147484665" r:id="rId8"/>
    <p:sldLayoutId id="2147484666" r:id="rId9"/>
    <p:sldLayoutId id="2147484667" r:id="rId10"/>
    <p:sldLayoutId id="2147484668" r:id="rId11"/>
    <p:sldLayoutId id="2147484669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 eaLnBrk="1" hangingPunct="1"/>
            <a:fld id="{4787A908-5D52-EF41-8CF4-C4FAE7F0744C}" type="slidenum">
              <a:rPr lang="en-US" altLang="en-US" smtClean="0"/>
              <a:pPr eaLnBrk="1" hangingPunct="1"/>
              <a:t>‹#›</a:t>
            </a:fld>
            <a:endParaRPr lang="en-US" altLang="en-US"/>
          </a:p>
        </p:txBody>
      </p:sp>
      <p:sp>
        <p:nvSpPr>
          <p:cNvPr id="27654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27655" name="Line 1033"/>
          <p:cNvSpPr>
            <a:spLocks noChangeShapeType="1"/>
          </p:cNvSpPr>
          <p:nvPr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2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1" r:id="rId1"/>
    <p:sldLayoutId id="2147484672" r:id="rId2"/>
    <p:sldLayoutId id="2147484673" r:id="rId3"/>
    <p:sldLayoutId id="2147484674" r:id="rId4"/>
    <p:sldLayoutId id="2147484675" r:id="rId5"/>
    <p:sldLayoutId id="2147484676" r:id="rId6"/>
    <p:sldLayoutId id="2147484677" r:id="rId7"/>
    <p:sldLayoutId id="2147484678" r:id="rId8"/>
    <p:sldLayoutId id="2147484679" r:id="rId9"/>
    <p:sldLayoutId id="2147484680" r:id="rId10"/>
    <p:sldLayoutId id="2147484681" r:id="rId11"/>
    <p:sldLayoutId id="2147484682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72FDF378-2F11-544B-A141-6BC47B4DF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F7608A07-E8FC-154F-BB11-F76C26671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968414BF-4C5E-6E4A-AD8E-EEBF2C1574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FB2E925D-67D4-3A4A-A555-49E8FC618A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E5077528-C77F-7645-8AA0-3ECC6A339A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7B726544-1E19-704F-9E26-339644AAB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4F55E851-2929-D747-A198-5C6FA3D4996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7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7" r:id="rId1"/>
    <p:sldLayoutId id="2147484698" r:id="rId2"/>
    <p:sldLayoutId id="2147484699" r:id="rId3"/>
    <p:sldLayoutId id="2147484700" r:id="rId4"/>
    <p:sldLayoutId id="2147484701" r:id="rId5"/>
    <p:sldLayoutId id="2147484702" r:id="rId6"/>
    <p:sldLayoutId id="2147484703" r:id="rId7"/>
    <p:sldLayoutId id="2147484704" r:id="rId8"/>
    <p:sldLayoutId id="2147484705" r:id="rId9"/>
    <p:sldLayoutId id="2147484706" r:id="rId10"/>
    <p:sldLayoutId id="2147484707" r:id="rId11"/>
    <p:sldLayoutId id="2147484708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jilp.org/cbp2016/program.html" TargetMode="External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449D8DDE-B114-874A-8B5A-CE4E2F84B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685800"/>
            <a:ext cx="8686800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17: Branch Prediction II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35E454D-D444-0541-B91A-9C35CDC08D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24 April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04581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charset="-128"/>
              </a:rPr>
              <a:t>Two-Bit Counter Based Prediction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Each branch associated with a two-bit counter</a:t>
            </a:r>
          </a:p>
          <a:p>
            <a:r>
              <a:rPr lang="en-US" altLang="en-US" dirty="0">
                <a:ea typeface="ＭＳ Ｐゴシック" charset="-128"/>
              </a:rPr>
              <a:t>One more bit provides hysteresis</a:t>
            </a:r>
          </a:p>
          <a:p>
            <a:r>
              <a:rPr lang="en-US" altLang="en-US" dirty="0">
                <a:ea typeface="ＭＳ Ｐゴシック" charset="-128"/>
              </a:rPr>
              <a:t>A strong prediction does not change with one single different outcome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2"/>
              <a:buChar char="n"/>
            </a:pPr>
            <a:endParaRPr lang="en-US" altLang="en-US" sz="2400" dirty="0">
              <a:ea typeface="ＭＳ Ｐゴシック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6B6292-0D8C-864A-8041-87957916BB3E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749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State Machine for 2-bit Saturating Counter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228600" y="901700"/>
            <a:ext cx="8610600" cy="5194300"/>
          </a:xfrm>
        </p:spPr>
        <p:txBody>
          <a:bodyPr/>
          <a:lstStyle/>
          <a:p>
            <a:r>
              <a:rPr lang="en-US" altLang="en-US" sz="2000">
                <a:solidFill>
                  <a:srgbClr val="0000FF"/>
                </a:solidFill>
                <a:ea typeface="ＭＳ Ｐゴシック" charset="-128"/>
              </a:rPr>
              <a:t>Counter using </a:t>
            </a:r>
            <a:r>
              <a:rPr lang="en-US" altLang="en-US" sz="2000" i="1">
                <a:solidFill>
                  <a:srgbClr val="0000FF"/>
                </a:solidFill>
                <a:ea typeface="ＭＳ Ｐゴシック" charset="-128"/>
              </a:rPr>
              <a:t>saturating arithmetic</a:t>
            </a:r>
          </a:p>
          <a:p>
            <a:pPr lvl="1"/>
            <a:r>
              <a:rPr lang="en-US" altLang="en-US" sz="1800">
                <a:ea typeface="ＭＳ Ｐゴシック" charset="-128"/>
              </a:rPr>
              <a:t>Arithmetic with maximum and minimum values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81800" y="6324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A5DB48-5CE4-CA48-8252-F72894B2AE92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1871663" y="2171700"/>
            <a:ext cx="1143000" cy="1143000"/>
          </a:xfrm>
          <a:prstGeom prst="ellipse">
            <a:avLst/>
          </a:prstGeom>
          <a:solidFill>
            <a:srgbClr val="99CCFF"/>
          </a:solidFill>
          <a:ln w="76200">
            <a:solidFill>
              <a:srgbClr val="063DE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pred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taken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11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5681663" y="2171700"/>
            <a:ext cx="1143000" cy="1143000"/>
          </a:xfrm>
          <a:prstGeom prst="ellipse">
            <a:avLst/>
          </a:prstGeom>
          <a:solidFill>
            <a:srgbClr val="99CC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pred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taken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10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1871663" y="5403850"/>
            <a:ext cx="1143000" cy="1143000"/>
          </a:xfrm>
          <a:prstGeom prst="ellipse">
            <a:avLst/>
          </a:prstGeom>
          <a:solidFill>
            <a:srgbClr val="FF7C8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pred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!taken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01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5681663" y="5403850"/>
            <a:ext cx="1143000" cy="1143000"/>
          </a:xfrm>
          <a:prstGeom prst="ellipse">
            <a:avLst/>
          </a:prstGeom>
          <a:solidFill>
            <a:srgbClr val="FF7C80"/>
          </a:solidFill>
          <a:ln w="76200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pred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!taken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00</a:t>
            </a:r>
          </a:p>
        </p:txBody>
      </p:sp>
      <p:cxnSp>
        <p:nvCxnSpPr>
          <p:cNvPr id="78856" name="AutoShape 7"/>
          <p:cNvCxnSpPr>
            <a:cxnSpLocks noChangeShapeType="1"/>
            <a:stCxn id="56" idx="3"/>
            <a:endCxn id="55" idx="5"/>
          </p:cNvCxnSpPr>
          <p:nvPr/>
        </p:nvCxnSpPr>
        <p:spPr bwMode="auto">
          <a:xfrm rot="5400000">
            <a:off x="4333875" y="1671638"/>
            <a:ext cx="28575" cy="3000375"/>
          </a:xfrm>
          <a:prstGeom prst="curvedConnector3">
            <a:avLst>
              <a:gd name="adj1" fmla="val 511111"/>
            </a:avLst>
          </a:prstGeom>
          <a:noFill/>
          <a:ln w="38100">
            <a:solidFill>
              <a:srgbClr val="06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7" name="AutoShape 8"/>
          <p:cNvCxnSpPr>
            <a:cxnSpLocks noChangeShapeType="1"/>
            <a:stCxn id="58" idx="3"/>
            <a:endCxn id="57" idx="5"/>
          </p:cNvCxnSpPr>
          <p:nvPr/>
        </p:nvCxnSpPr>
        <p:spPr bwMode="auto">
          <a:xfrm rot="16200000" flipV="1">
            <a:off x="4333875" y="4903788"/>
            <a:ext cx="28575" cy="3000375"/>
          </a:xfrm>
          <a:prstGeom prst="curvedConnector3">
            <a:avLst>
              <a:gd name="adj1" fmla="val -411111"/>
            </a:avLst>
          </a:prstGeom>
          <a:noFill/>
          <a:ln w="38100">
            <a:solidFill>
              <a:srgbClr val="06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8" name="AutoShape 9"/>
          <p:cNvCxnSpPr>
            <a:cxnSpLocks noChangeShapeType="1"/>
            <a:stCxn id="57" idx="0"/>
            <a:endCxn id="56" idx="3"/>
          </p:cNvCxnSpPr>
          <p:nvPr/>
        </p:nvCxnSpPr>
        <p:spPr bwMode="auto">
          <a:xfrm rot="-5400000">
            <a:off x="3027363" y="2573338"/>
            <a:ext cx="2236787" cy="3405187"/>
          </a:xfrm>
          <a:prstGeom prst="curvedConnector3">
            <a:avLst>
              <a:gd name="adj1" fmla="val 55852"/>
            </a:avLst>
          </a:prstGeom>
          <a:noFill/>
          <a:ln w="38100">
            <a:solidFill>
              <a:srgbClr val="06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9" name="AutoShape 10"/>
          <p:cNvCxnSpPr>
            <a:cxnSpLocks noChangeShapeType="1"/>
            <a:stCxn id="55" idx="2"/>
            <a:endCxn id="55" idx="0"/>
          </p:cNvCxnSpPr>
          <p:nvPr/>
        </p:nvCxnSpPr>
        <p:spPr bwMode="auto">
          <a:xfrm rot="10800000" flipH="1">
            <a:off x="1833563" y="2133600"/>
            <a:ext cx="609600" cy="609600"/>
          </a:xfrm>
          <a:prstGeom prst="curvedConnector4">
            <a:avLst>
              <a:gd name="adj1" fmla="val -31250"/>
              <a:gd name="adj2" fmla="val 131250"/>
            </a:avLst>
          </a:prstGeom>
          <a:noFill/>
          <a:ln w="38100">
            <a:solidFill>
              <a:srgbClr val="06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60" name="Text Box 11"/>
          <p:cNvSpPr txBox="1">
            <a:spLocks noChangeArrowheads="1"/>
          </p:cNvSpPr>
          <p:nvPr/>
        </p:nvSpPr>
        <p:spPr bwMode="auto">
          <a:xfrm>
            <a:off x="457200" y="1752600"/>
            <a:ext cx="1154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actually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taken</a:t>
            </a: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3733800" y="2879725"/>
            <a:ext cx="1154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actually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taken</a:t>
            </a:r>
          </a:p>
        </p:txBody>
      </p:sp>
      <p:grpSp>
        <p:nvGrpSpPr>
          <p:cNvPr id="78862" name="Group 13"/>
          <p:cNvGrpSpPr>
            <a:grpSpLocks/>
          </p:cNvGrpSpPr>
          <p:nvPr/>
        </p:nvGrpSpPr>
        <p:grpSpPr bwMode="auto">
          <a:xfrm>
            <a:off x="2847975" y="1752600"/>
            <a:ext cx="5392738" cy="5037138"/>
            <a:chOff x="2007" y="916"/>
            <a:chExt cx="3397" cy="3173"/>
          </a:xfrm>
        </p:grpSpPr>
        <p:grpSp>
          <p:nvGrpSpPr>
            <p:cNvPr id="78865" name="Group 14"/>
            <p:cNvGrpSpPr>
              <a:grpSpLocks/>
            </p:cNvGrpSpPr>
            <p:nvPr/>
          </p:nvGrpSpPr>
          <p:grpSpPr bwMode="auto">
            <a:xfrm>
              <a:off x="2007" y="1852"/>
              <a:ext cx="2725" cy="1421"/>
              <a:chOff x="2007" y="1852"/>
              <a:chExt cx="2725" cy="1421"/>
            </a:xfrm>
          </p:grpSpPr>
          <p:cxnSp>
            <p:nvCxnSpPr>
              <p:cNvPr id="78875" name="AutoShape 15"/>
              <p:cNvCxnSpPr>
                <a:cxnSpLocks noChangeShapeType="1"/>
                <a:stCxn id="56" idx="4"/>
                <a:endCxn id="57" idx="7"/>
              </p:cNvCxnSpPr>
              <p:nvPr/>
            </p:nvCxnSpPr>
            <p:spPr bwMode="auto">
              <a:xfrm rot="5400000">
                <a:off x="2369" y="1490"/>
                <a:ext cx="1421" cy="2145"/>
              </a:xfrm>
              <a:prstGeom prst="curvedConnector3">
                <a:avLst>
                  <a:gd name="adj1" fmla="val 50000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7" name="Text Box 16"/>
              <p:cNvSpPr txBox="1">
                <a:spLocks noChangeArrowheads="1"/>
              </p:cNvSpPr>
              <p:nvPr/>
            </p:nvSpPr>
            <p:spPr bwMode="auto">
              <a:xfrm>
                <a:off x="4005" y="2222"/>
                <a:ext cx="72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Calibri" charset="0"/>
                    <a:ea typeface="ＭＳ Ｐゴシック" charset="0"/>
                    <a:cs typeface="Calibri" charset="0"/>
                  </a:rPr>
                  <a:t>actually</a:t>
                </a:r>
              </a:p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Calibri" charset="0"/>
                    <a:ea typeface="ＭＳ Ｐゴシック" charset="0"/>
                    <a:cs typeface="Calibri" charset="0"/>
                  </a:rPr>
                  <a:t>!taken</a:t>
                </a:r>
              </a:p>
            </p:txBody>
          </p:sp>
        </p:grpSp>
        <p:grpSp>
          <p:nvGrpSpPr>
            <p:cNvPr id="78866" name="Group 17"/>
            <p:cNvGrpSpPr>
              <a:grpSpLocks/>
            </p:cNvGrpSpPr>
            <p:nvPr/>
          </p:nvGrpSpPr>
          <p:grpSpPr bwMode="auto">
            <a:xfrm>
              <a:off x="4152" y="3528"/>
              <a:ext cx="1252" cy="561"/>
              <a:chOff x="4152" y="3528"/>
              <a:chExt cx="1252" cy="561"/>
            </a:xfrm>
          </p:grpSpPr>
          <p:cxnSp>
            <p:nvCxnSpPr>
              <p:cNvPr id="78873" name="AutoShape 18"/>
              <p:cNvCxnSpPr>
                <a:cxnSpLocks noChangeShapeType="1"/>
                <a:stCxn id="58" idx="6"/>
                <a:endCxn id="58" idx="4"/>
              </p:cNvCxnSpPr>
              <p:nvPr/>
            </p:nvCxnSpPr>
            <p:spPr bwMode="auto">
              <a:xfrm flipH="1">
                <a:off x="4152" y="3528"/>
                <a:ext cx="360" cy="360"/>
              </a:xfrm>
              <a:prstGeom prst="curvedConnector4">
                <a:avLst>
                  <a:gd name="adj1" fmla="val -40000"/>
                  <a:gd name="adj2" fmla="val 140000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5" name="Text Box 19"/>
              <p:cNvSpPr txBox="1">
                <a:spLocks noChangeArrowheads="1"/>
              </p:cNvSpPr>
              <p:nvPr/>
            </p:nvSpPr>
            <p:spPr bwMode="auto">
              <a:xfrm>
                <a:off x="4677" y="3566"/>
                <a:ext cx="72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Calibri" charset="0"/>
                    <a:ea typeface="ＭＳ Ｐゴシック" charset="0"/>
                    <a:cs typeface="Calibri" charset="0"/>
                  </a:rPr>
                  <a:t>actually</a:t>
                </a:r>
              </a:p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Calibri" charset="0"/>
                    <a:ea typeface="ＭＳ Ｐゴシック" charset="0"/>
                    <a:cs typeface="Calibri" charset="0"/>
                  </a:rPr>
                  <a:t>!taken</a:t>
                </a:r>
              </a:p>
            </p:txBody>
          </p:sp>
        </p:grpSp>
        <p:grpSp>
          <p:nvGrpSpPr>
            <p:cNvPr id="78867" name="Group 20"/>
            <p:cNvGrpSpPr>
              <a:grpSpLocks/>
            </p:cNvGrpSpPr>
            <p:nvPr/>
          </p:nvGrpSpPr>
          <p:grpSpPr bwMode="auto">
            <a:xfrm>
              <a:off x="2010" y="916"/>
              <a:ext cx="1891" cy="523"/>
              <a:chOff x="2010" y="916"/>
              <a:chExt cx="1891" cy="523"/>
            </a:xfrm>
          </p:grpSpPr>
          <p:cxnSp>
            <p:nvCxnSpPr>
              <p:cNvPr id="78871" name="AutoShape 21"/>
              <p:cNvCxnSpPr>
                <a:cxnSpLocks noChangeShapeType="1"/>
                <a:stCxn id="55" idx="7"/>
                <a:endCxn id="56" idx="1"/>
              </p:cNvCxnSpPr>
              <p:nvPr/>
            </p:nvCxnSpPr>
            <p:spPr bwMode="auto">
              <a:xfrm rot="5400000" flipH="1" flipV="1">
                <a:off x="2952" y="292"/>
                <a:ext cx="8" cy="1891"/>
              </a:xfrm>
              <a:prstGeom prst="curvedConnector3">
                <a:avLst>
                  <a:gd name="adj1" fmla="val 3118014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" name="Text Box 22"/>
              <p:cNvSpPr txBox="1">
                <a:spLocks noChangeArrowheads="1"/>
              </p:cNvSpPr>
              <p:nvPr/>
            </p:nvSpPr>
            <p:spPr bwMode="auto">
              <a:xfrm>
                <a:off x="2565" y="916"/>
                <a:ext cx="72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Calibri" charset="0"/>
                    <a:ea typeface="ＭＳ Ｐゴシック" charset="0"/>
                    <a:cs typeface="Calibri" charset="0"/>
                  </a:rPr>
                  <a:t>actually</a:t>
                </a:r>
              </a:p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Calibri" charset="0"/>
                    <a:ea typeface="ＭＳ Ｐゴシック" charset="0"/>
                    <a:cs typeface="Calibri" charset="0"/>
                  </a:rPr>
                  <a:t>!taken</a:t>
                </a:r>
              </a:p>
            </p:txBody>
          </p:sp>
        </p:grpSp>
        <p:grpSp>
          <p:nvGrpSpPr>
            <p:cNvPr id="78868" name="Group 23"/>
            <p:cNvGrpSpPr>
              <a:grpSpLocks/>
            </p:cNvGrpSpPr>
            <p:nvPr/>
          </p:nvGrpSpPr>
          <p:grpSpPr bwMode="auto">
            <a:xfrm>
              <a:off x="2010" y="2932"/>
              <a:ext cx="1891" cy="523"/>
              <a:chOff x="2010" y="2932"/>
              <a:chExt cx="1891" cy="523"/>
            </a:xfrm>
          </p:grpSpPr>
          <p:cxnSp>
            <p:nvCxnSpPr>
              <p:cNvPr id="78869" name="AutoShape 24"/>
              <p:cNvCxnSpPr>
                <a:cxnSpLocks noChangeShapeType="1"/>
                <a:stCxn id="57" idx="7"/>
                <a:endCxn id="58" idx="1"/>
              </p:cNvCxnSpPr>
              <p:nvPr/>
            </p:nvCxnSpPr>
            <p:spPr bwMode="auto">
              <a:xfrm rot="5400000" flipH="1" flipV="1">
                <a:off x="2952" y="2328"/>
                <a:ext cx="8" cy="1891"/>
              </a:xfrm>
              <a:prstGeom prst="curvedConnector3">
                <a:avLst>
                  <a:gd name="adj1" fmla="val 3118014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1" name="Text Box 25"/>
              <p:cNvSpPr txBox="1">
                <a:spLocks noChangeArrowheads="1"/>
              </p:cNvSpPr>
              <p:nvPr/>
            </p:nvSpPr>
            <p:spPr bwMode="auto">
              <a:xfrm>
                <a:off x="2565" y="2932"/>
                <a:ext cx="72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Calibri" charset="0"/>
                    <a:ea typeface="ＭＳ Ｐゴシック" charset="0"/>
                    <a:cs typeface="Calibri" charset="0"/>
                  </a:rPr>
                  <a:t>actually</a:t>
                </a:r>
              </a:p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Calibri" charset="0"/>
                    <a:ea typeface="ＭＳ Ｐゴシック" charset="0"/>
                    <a:cs typeface="Calibri" charset="0"/>
                  </a:rPr>
                  <a:t>!taken</a:t>
                </a:r>
              </a:p>
            </p:txBody>
          </p:sp>
        </p:grpSp>
      </p:grpSp>
      <p:sp>
        <p:nvSpPr>
          <p:cNvPr id="78863" name="Text Box 26"/>
          <p:cNvSpPr txBox="1">
            <a:spLocks noChangeArrowheads="1"/>
          </p:cNvSpPr>
          <p:nvPr/>
        </p:nvSpPr>
        <p:spPr bwMode="auto">
          <a:xfrm>
            <a:off x="3733800" y="6111875"/>
            <a:ext cx="1154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actually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taken</a:t>
            </a:r>
          </a:p>
        </p:txBody>
      </p:sp>
      <p:sp>
        <p:nvSpPr>
          <p:cNvPr id="78864" name="Text Box 27"/>
          <p:cNvSpPr txBox="1">
            <a:spLocks noChangeArrowheads="1"/>
          </p:cNvSpPr>
          <p:nvPr/>
        </p:nvSpPr>
        <p:spPr bwMode="auto">
          <a:xfrm>
            <a:off x="1828800" y="3825875"/>
            <a:ext cx="1154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actually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taken</a:t>
            </a:r>
          </a:p>
        </p:txBody>
      </p:sp>
    </p:spTree>
    <p:extLst>
      <p:ext uri="{BB962C8B-B14F-4D97-AF65-F5344CB8AC3E}">
        <p14:creationId xmlns:p14="http://schemas.microsoft.com/office/powerpoint/2010/main" val="413447002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Hysteresis Using a 2-bit Counter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5A6C70-5BE4-124A-A49E-8EFF45518524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79876" name="Oval 3"/>
          <p:cNvSpPr>
            <a:spLocks noChangeArrowheads="1"/>
          </p:cNvSpPr>
          <p:nvPr/>
        </p:nvSpPr>
        <p:spPr bwMode="auto">
          <a:xfrm>
            <a:off x="2286000" y="1889125"/>
            <a:ext cx="1143000" cy="1143000"/>
          </a:xfrm>
          <a:prstGeom prst="ellipse">
            <a:avLst/>
          </a:prstGeom>
          <a:solidFill>
            <a:srgbClr val="99CCFF"/>
          </a:solidFill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pred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taken</a:t>
            </a:r>
          </a:p>
        </p:txBody>
      </p:sp>
      <p:sp>
        <p:nvSpPr>
          <p:cNvPr id="79877" name="Oval 4"/>
          <p:cNvSpPr>
            <a:spLocks noChangeArrowheads="1"/>
          </p:cNvSpPr>
          <p:nvPr/>
        </p:nvSpPr>
        <p:spPr bwMode="auto">
          <a:xfrm>
            <a:off x="5486400" y="1889125"/>
            <a:ext cx="1143000" cy="1143000"/>
          </a:xfrm>
          <a:prstGeom prst="ellipse">
            <a:avLst/>
          </a:prstGeom>
          <a:solidFill>
            <a:srgbClr val="99C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pred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taken</a:t>
            </a:r>
          </a:p>
        </p:txBody>
      </p:sp>
      <p:sp>
        <p:nvSpPr>
          <p:cNvPr id="79879" name="Oval 6"/>
          <p:cNvSpPr>
            <a:spLocks noChangeArrowheads="1"/>
          </p:cNvSpPr>
          <p:nvPr/>
        </p:nvSpPr>
        <p:spPr bwMode="auto">
          <a:xfrm>
            <a:off x="5486400" y="4479925"/>
            <a:ext cx="1143000" cy="1143000"/>
          </a:xfrm>
          <a:prstGeom prst="ellipse">
            <a:avLst/>
          </a:prstGeom>
          <a:solidFill>
            <a:srgbClr val="FF7C80"/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pred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!taken</a:t>
            </a:r>
          </a:p>
        </p:txBody>
      </p:sp>
      <p:cxnSp>
        <p:nvCxnSpPr>
          <p:cNvPr id="79880" name="AutoShape 7"/>
          <p:cNvCxnSpPr>
            <a:cxnSpLocks noChangeShapeType="1"/>
            <a:stCxn id="79877" idx="5"/>
            <a:endCxn id="79878" idx="7"/>
          </p:cNvCxnSpPr>
          <p:nvPr/>
        </p:nvCxnSpPr>
        <p:spPr bwMode="auto">
          <a:xfrm rot="5400000">
            <a:off x="3970524" y="2155825"/>
            <a:ext cx="1782576" cy="3200400"/>
          </a:xfrm>
          <a:prstGeom prst="curvedConnector3">
            <a:avLst>
              <a:gd name="adj1" fmla="val 59798"/>
            </a:avLst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1" name="AutoShape 8"/>
          <p:cNvCxnSpPr>
            <a:cxnSpLocks noChangeShapeType="1"/>
            <a:stCxn id="79876" idx="7"/>
            <a:endCxn id="79877" idx="1"/>
          </p:cNvCxnSpPr>
          <p:nvPr/>
        </p:nvCxnSpPr>
        <p:spPr bwMode="auto">
          <a:xfrm rot="5400000" flipV="1">
            <a:off x="4443413" y="836613"/>
            <a:ext cx="28575" cy="2390775"/>
          </a:xfrm>
          <a:prstGeom prst="curvedConnector3">
            <a:avLst>
              <a:gd name="adj1" fmla="val -1250000"/>
            </a:avLst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AutoShape 9"/>
          <p:cNvCxnSpPr>
            <a:cxnSpLocks noChangeShapeType="1"/>
            <a:stCxn id="79877" idx="3"/>
            <a:endCxn id="79876" idx="5"/>
          </p:cNvCxnSpPr>
          <p:nvPr/>
        </p:nvCxnSpPr>
        <p:spPr bwMode="auto">
          <a:xfrm rot="5400000">
            <a:off x="4443413" y="1693863"/>
            <a:ext cx="28575" cy="2390775"/>
          </a:xfrm>
          <a:prstGeom prst="curvedConnector3">
            <a:avLst>
              <a:gd name="adj1" fmla="val 135000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3" name="AutoShape 10"/>
          <p:cNvCxnSpPr>
            <a:cxnSpLocks noChangeShapeType="1"/>
            <a:stCxn id="79876" idx="2"/>
            <a:endCxn id="79876" idx="0"/>
          </p:cNvCxnSpPr>
          <p:nvPr/>
        </p:nvCxnSpPr>
        <p:spPr bwMode="auto">
          <a:xfrm rot="10800000" flipH="1">
            <a:off x="2247900" y="1851025"/>
            <a:ext cx="609600" cy="609600"/>
          </a:xfrm>
          <a:prstGeom prst="curvedConnector4">
            <a:avLst>
              <a:gd name="adj1" fmla="val -31250"/>
              <a:gd name="adj2" fmla="val 13125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4" name="Text Box 11"/>
          <p:cNvSpPr txBox="1">
            <a:spLocks noChangeArrowheads="1"/>
          </p:cNvSpPr>
          <p:nvPr/>
        </p:nvSpPr>
        <p:spPr bwMode="auto">
          <a:xfrm>
            <a:off x="1023938" y="1285875"/>
            <a:ext cx="11541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actually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taken</a:t>
            </a:r>
          </a:p>
        </p:txBody>
      </p:sp>
      <p:sp>
        <p:nvSpPr>
          <p:cNvPr id="79885" name="Text Box 12"/>
          <p:cNvSpPr txBox="1">
            <a:spLocks noChangeArrowheads="1"/>
          </p:cNvSpPr>
          <p:nvPr/>
        </p:nvSpPr>
        <p:spPr bwMode="auto">
          <a:xfrm>
            <a:off x="3843338" y="2522537"/>
            <a:ext cx="11541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actually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taken</a:t>
            </a:r>
          </a:p>
        </p:txBody>
      </p:sp>
      <p:sp>
        <p:nvSpPr>
          <p:cNvPr id="79886" name="Text Box 13"/>
          <p:cNvSpPr txBox="1">
            <a:spLocks noChangeArrowheads="1"/>
          </p:cNvSpPr>
          <p:nvPr/>
        </p:nvSpPr>
        <p:spPr bwMode="auto">
          <a:xfrm>
            <a:off x="6161088" y="3276600"/>
            <a:ext cx="11541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actually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!taken</a:t>
            </a:r>
          </a:p>
        </p:txBody>
      </p:sp>
      <p:sp>
        <p:nvSpPr>
          <p:cNvPr id="79887" name="Text Box 14"/>
          <p:cNvSpPr txBox="1">
            <a:spLocks noChangeArrowheads="1"/>
          </p:cNvSpPr>
          <p:nvPr/>
        </p:nvSpPr>
        <p:spPr bwMode="auto">
          <a:xfrm>
            <a:off x="3843338" y="1225550"/>
            <a:ext cx="11541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actually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!taken</a:t>
            </a:r>
          </a:p>
        </p:txBody>
      </p:sp>
      <p:grpSp>
        <p:nvGrpSpPr>
          <p:cNvPr id="79895" name="Group 16"/>
          <p:cNvGrpSpPr>
            <a:grpSpLocks/>
          </p:cNvGrpSpPr>
          <p:nvPr/>
        </p:nvGrpSpPr>
        <p:grpSpPr bwMode="auto">
          <a:xfrm>
            <a:off x="6057900" y="5035551"/>
            <a:ext cx="1987550" cy="830263"/>
            <a:chOff x="3816" y="3172"/>
            <a:chExt cx="1252" cy="523"/>
          </a:xfrm>
        </p:grpSpPr>
        <p:cxnSp>
          <p:nvCxnSpPr>
            <p:cNvPr id="79905" name="AutoShape 17"/>
            <p:cNvCxnSpPr>
              <a:cxnSpLocks noChangeShapeType="1"/>
              <a:stCxn id="79879" idx="6"/>
              <a:endCxn id="79879" idx="4"/>
            </p:cNvCxnSpPr>
            <p:nvPr/>
          </p:nvCxnSpPr>
          <p:spPr bwMode="auto">
            <a:xfrm flipH="1">
              <a:off x="3816" y="3182"/>
              <a:ext cx="384" cy="384"/>
            </a:xfrm>
            <a:prstGeom prst="curvedConnector4">
              <a:avLst>
                <a:gd name="adj1" fmla="val -31250"/>
                <a:gd name="adj2" fmla="val 13125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06" name="Text Box 18"/>
            <p:cNvSpPr txBox="1">
              <a:spLocks noChangeArrowheads="1"/>
            </p:cNvSpPr>
            <p:nvPr/>
          </p:nvSpPr>
          <p:spPr bwMode="auto">
            <a:xfrm>
              <a:off x="4341" y="3172"/>
              <a:ext cx="72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actually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!taken</a:t>
              </a:r>
            </a:p>
          </p:txBody>
        </p:sp>
      </p:grpSp>
      <p:grpSp>
        <p:nvGrpSpPr>
          <p:cNvPr id="79896" name="Group 19"/>
          <p:cNvGrpSpPr>
            <a:grpSpLocks/>
          </p:cNvGrpSpPr>
          <p:nvPr/>
        </p:nvGrpSpPr>
        <p:grpSpPr bwMode="auto">
          <a:xfrm>
            <a:off x="3262313" y="4198938"/>
            <a:ext cx="2390775" cy="830263"/>
            <a:chOff x="2055" y="2645"/>
            <a:chExt cx="1506" cy="523"/>
          </a:xfrm>
        </p:grpSpPr>
        <p:cxnSp>
          <p:nvCxnSpPr>
            <p:cNvPr id="79903" name="AutoShape 20"/>
            <p:cNvCxnSpPr>
              <a:cxnSpLocks noChangeShapeType="1"/>
              <a:stCxn id="79878" idx="7"/>
              <a:endCxn id="79879" idx="1"/>
            </p:cNvCxnSpPr>
            <p:nvPr/>
          </p:nvCxnSpPr>
          <p:spPr bwMode="auto">
            <a:xfrm rot="-5400000">
              <a:off x="2799" y="2159"/>
              <a:ext cx="18" cy="1506"/>
            </a:xfrm>
            <a:prstGeom prst="curvedConnector3">
              <a:avLst>
                <a:gd name="adj1" fmla="val 135000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04" name="Text Box 21"/>
            <p:cNvSpPr txBox="1">
              <a:spLocks noChangeArrowheads="1"/>
            </p:cNvSpPr>
            <p:nvPr/>
          </p:nvSpPr>
          <p:spPr bwMode="auto">
            <a:xfrm>
              <a:off x="2421" y="2645"/>
              <a:ext cx="72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actually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!taken</a:t>
              </a:r>
            </a:p>
          </p:txBody>
        </p:sp>
      </p:grpSp>
      <p:grpSp>
        <p:nvGrpSpPr>
          <p:cNvPr id="79897" name="Group 22"/>
          <p:cNvGrpSpPr>
            <a:grpSpLocks/>
          </p:cNvGrpSpPr>
          <p:nvPr/>
        </p:nvGrpSpPr>
        <p:grpSpPr bwMode="auto">
          <a:xfrm>
            <a:off x="3262313" y="5400676"/>
            <a:ext cx="2390775" cy="830263"/>
            <a:chOff x="2055" y="3402"/>
            <a:chExt cx="1506" cy="523"/>
          </a:xfrm>
        </p:grpSpPr>
        <p:cxnSp>
          <p:nvCxnSpPr>
            <p:cNvPr id="79901" name="AutoShape 23"/>
            <p:cNvCxnSpPr>
              <a:cxnSpLocks noChangeShapeType="1"/>
              <a:stCxn id="79879" idx="3"/>
              <a:endCxn id="79878" idx="5"/>
            </p:cNvCxnSpPr>
            <p:nvPr/>
          </p:nvCxnSpPr>
          <p:spPr bwMode="auto">
            <a:xfrm rot="16200000" flipV="1">
              <a:off x="2799" y="2699"/>
              <a:ext cx="18" cy="1506"/>
            </a:xfrm>
            <a:prstGeom prst="curvedConnector3">
              <a:avLst>
                <a:gd name="adj1" fmla="val -12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02" name="Text Box 24"/>
            <p:cNvSpPr txBox="1">
              <a:spLocks noChangeArrowheads="1"/>
            </p:cNvSpPr>
            <p:nvPr/>
          </p:nvSpPr>
          <p:spPr bwMode="auto">
            <a:xfrm>
              <a:off x="2421" y="3402"/>
              <a:ext cx="72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actually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taken</a:t>
              </a:r>
            </a:p>
          </p:txBody>
        </p:sp>
      </p:grpSp>
      <p:sp>
        <p:nvSpPr>
          <p:cNvPr id="79900" name="Text Box 27"/>
          <p:cNvSpPr txBox="1">
            <a:spLocks noChangeArrowheads="1"/>
          </p:cNvSpPr>
          <p:nvPr/>
        </p:nvSpPr>
        <p:spPr bwMode="auto">
          <a:xfrm>
            <a:off x="2133600" y="3343276"/>
            <a:ext cx="1154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actually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taken</a:t>
            </a:r>
          </a:p>
        </p:txBody>
      </p:sp>
      <p:sp>
        <p:nvSpPr>
          <p:cNvPr id="79889" name="Text Box 28"/>
          <p:cNvSpPr txBox="1">
            <a:spLocks noChangeArrowheads="1"/>
          </p:cNvSpPr>
          <p:nvPr/>
        </p:nvSpPr>
        <p:spPr bwMode="auto">
          <a:xfrm>
            <a:off x="441325" y="6407150"/>
            <a:ext cx="6057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Change prediction after 2 consecutive mistakes</a:t>
            </a:r>
          </a:p>
        </p:txBody>
      </p: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0" y="1196975"/>
            <a:ext cx="8990013" cy="4822825"/>
            <a:chOff x="0" y="754"/>
            <a:chExt cx="5663" cy="3038"/>
          </a:xfrm>
        </p:grpSpPr>
        <p:sp>
          <p:nvSpPr>
            <p:cNvPr id="79891" name="AutoShape 30"/>
            <p:cNvSpPr>
              <a:spLocks noChangeArrowheads="1"/>
            </p:cNvSpPr>
            <p:nvPr/>
          </p:nvSpPr>
          <p:spPr bwMode="auto">
            <a:xfrm>
              <a:off x="4321" y="754"/>
              <a:ext cx="1103" cy="719"/>
            </a:xfrm>
            <a:prstGeom prst="cloudCallout">
              <a:avLst>
                <a:gd name="adj1" fmla="val -64505"/>
                <a:gd name="adj2" fmla="val 59778"/>
              </a:avLst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919191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“</a:t>
              </a:r>
              <a:r>
                <a:rPr kumimoji="0" lang="en-US" altLang="ja-JP" sz="2400" b="0" i="0" u="none" strike="noStrike" kern="1200" cap="none" spc="0" normalizeH="0" baseline="0" noProof="0">
                  <a:ln>
                    <a:noFill/>
                  </a:ln>
                  <a:solidFill>
                    <a:srgbClr val="919191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weakly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919191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taken</a:t>
              </a: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919191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”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endParaRPr>
            </a:p>
          </p:txBody>
        </p:sp>
        <p:sp>
          <p:nvSpPr>
            <p:cNvPr id="79892" name="AutoShape 31"/>
            <p:cNvSpPr>
              <a:spLocks noChangeArrowheads="1"/>
            </p:cNvSpPr>
            <p:nvPr/>
          </p:nvSpPr>
          <p:spPr bwMode="auto">
            <a:xfrm flipH="1">
              <a:off x="3" y="1195"/>
              <a:ext cx="1198" cy="708"/>
            </a:xfrm>
            <a:prstGeom prst="cloudCallout">
              <a:avLst>
                <a:gd name="adj1" fmla="val -73833"/>
                <a:gd name="adj2" fmla="val -9292"/>
              </a:avLst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919191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“</a:t>
              </a:r>
              <a:r>
                <a:rPr kumimoji="0" lang="en-US" altLang="ja-JP" sz="2400" b="0" i="0" u="none" strike="noStrike" kern="1200" cap="none" spc="0" normalizeH="0" baseline="0" noProof="0">
                  <a:ln>
                    <a:noFill/>
                  </a:ln>
                  <a:solidFill>
                    <a:srgbClr val="919191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strongly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919191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taken</a:t>
              </a: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919191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”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endParaRPr>
            </a:p>
          </p:txBody>
        </p:sp>
        <p:sp>
          <p:nvSpPr>
            <p:cNvPr id="79893" name="AutoShape 32"/>
            <p:cNvSpPr>
              <a:spLocks noChangeArrowheads="1"/>
            </p:cNvSpPr>
            <p:nvPr/>
          </p:nvSpPr>
          <p:spPr bwMode="auto">
            <a:xfrm flipH="1">
              <a:off x="0" y="3073"/>
              <a:ext cx="1199" cy="719"/>
            </a:xfrm>
            <a:prstGeom prst="cloudCallout">
              <a:avLst>
                <a:gd name="adj1" fmla="val -73833"/>
                <a:gd name="adj2" fmla="val -9292"/>
              </a:avLst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919191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“</a:t>
              </a:r>
              <a:r>
                <a:rPr kumimoji="0" lang="en-US" altLang="ja-JP" sz="2400" b="0" i="0" u="none" strike="noStrike" kern="1200" cap="none" spc="0" normalizeH="0" baseline="0" noProof="0">
                  <a:ln>
                    <a:noFill/>
                  </a:ln>
                  <a:solidFill>
                    <a:srgbClr val="919191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weakly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919191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!taken</a:t>
              </a: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919191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”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endParaRPr>
            </a:p>
          </p:txBody>
        </p:sp>
        <p:sp>
          <p:nvSpPr>
            <p:cNvPr id="79894" name="AutoShape 33"/>
            <p:cNvSpPr>
              <a:spLocks noChangeArrowheads="1"/>
            </p:cNvSpPr>
            <p:nvPr/>
          </p:nvSpPr>
          <p:spPr bwMode="auto">
            <a:xfrm>
              <a:off x="4416" y="2396"/>
              <a:ext cx="1247" cy="708"/>
            </a:xfrm>
            <a:prstGeom prst="cloudCallout">
              <a:avLst>
                <a:gd name="adj1" fmla="val -74921"/>
                <a:gd name="adj2" fmla="val 52227"/>
              </a:avLst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919191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“</a:t>
              </a:r>
              <a:r>
                <a:rPr kumimoji="0" lang="en-US" altLang="ja-JP" sz="2400" b="0" i="0" u="none" strike="noStrike" kern="1200" cap="none" spc="0" normalizeH="0" baseline="0" noProof="0">
                  <a:ln>
                    <a:noFill/>
                  </a:ln>
                  <a:solidFill>
                    <a:srgbClr val="919191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strongly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919191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!taken</a:t>
              </a: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919191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”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endParaRPr>
            </a:p>
          </p:txBody>
        </p:sp>
      </p:grpSp>
      <p:cxnSp>
        <p:nvCxnSpPr>
          <p:cNvPr id="55" name="AutoShape 7">
            <a:extLst>
              <a:ext uri="{FF2B5EF4-FFF2-40B4-BE49-F238E27FC236}">
                <a16:creationId xmlns:a16="http://schemas.microsoft.com/office/drawing/2014/main" id="{8A5842D4-3C70-8048-9655-4FCAD16F175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452112" y="2309112"/>
            <a:ext cx="1782576" cy="3200400"/>
          </a:xfrm>
          <a:prstGeom prst="curvedConnector3">
            <a:avLst>
              <a:gd name="adj1" fmla="val 35805"/>
            </a:avLst>
          </a:prstGeom>
          <a:noFill/>
          <a:ln w="38100">
            <a:solidFill>
              <a:schemeClr val="accent2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78" name="Oval 5"/>
          <p:cNvSpPr>
            <a:spLocks noChangeArrowheads="1"/>
          </p:cNvSpPr>
          <p:nvPr/>
        </p:nvSpPr>
        <p:spPr bwMode="auto">
          <a:xfrm>
            <a:off x="2286000" y="4479925"/>
            <a:ext cx="1143000" cy="1143000"/>
          </a:xfrm>
          <a:prstGeom prst="ellipse">
            <a:avLst/>
          </a:prstGeom>
          <a:solidFill>
            <a:srgbClr val="FF7C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pred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!taken</a:t>
            </a:r>
          </a:p>
        </p:txBody>
      </p:sp>
    </p:spTree>
    <p:extLst>
      <p:ext uri="{BB962C8B-B14F-4D97-AF65-F5344CB8AC3E}">
        <p14:creationId xmlns:p14="http://schemas.microsoft.com/office/powerpoint/2010/main" val="3340091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charset="-128"/>
              </a:rPr>
              <a:t>Two-Bit Counter Based Prediction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Each branch associated with a two-bit counter</a:t>
            </a:r>
          </a:p>
          <a:p>
            <a:r>
              <a:rPr lang="en-US" altLang="en-US" dirty="0">
                <a:ea typeface="ＭＳ Ｐゴシック" charset="-128"/>
              </a:rPr>
              <a:t>One more bit provides hysteresis</a:t>
            </a:r>
          </a:p>
          <a:p>
            <a:r>
              <a:rPr lang="en-US" altLang="en-US" dirty="0">
                <a:ea typeface="ＭＳ Ｐゴシック" charset="-128"/>
              </a:rPr>
              <a:t>A strong prediction does not change with one single different outcome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2"/>
              <a:buChar char="n"/>
            </a:pPr>
            <a:endParaRPr lang="en-US" altLang="en-US" sz="2400" dirty="0">
              <a:ea typeface="ＭＳ Ｐゴシック" charset="-128"/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2"/>
              <a:buChar char="n"/>
            </a:pPr>
            <a:r>
              <a:rPr lang="en-US" altLang="en-US" sz="2400" dirty="0">
                <a:ea typeface="ＭＳ Ｐゴシック" charset="-128"/>
              </a:rPr>
              <a:t>Accuracy for a loop with N iterations = (N-1)/N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2"/>
              <a:buNone/>
            </a:pPr>
            <a:r>
              <a:rPr lang="en-US" altLang="en-US" sz="2400" dirty="0">
                <a:ea typeface="ＭＳ Ｐゴシック" charset="-128"/>
              </a:rPr>
              <a:t>	TNTNTNTNTNTNTNTNTNTN </a:t>
            </a:r>
            <a:r>
              <a:rPr lang="en-US" altLang="en-US" sz="2400" dirty="0">
                <a:ea typeface="ＭＳ Ｐゴシック" charset="-128"/>
                <a:sym typeface="Wingdings" charset="2"/>
              </a:rPr>
              <a:t>   50% accuracy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2"/>
              <a:buNone/>
            </a:pPr>
            <a:r>
              <a:rPr lang="en-US" altLang="en-US" sz="2400" dirty="0">
                <a:ea typeface="ＭＳ Ｐゴシック" charset="-128"/>
                <a:sym typeface="Wingdings" charset="2"/>
              </a:rPr>
              <a:t>      				 </a:t>
            </a:r>
            <a:r>
              <a:rPr lang="en-US" altLang="en-US" sz="1800" dirty="0">
                <a:ea typeface="ＭＳ Ｐゴシック" charset="-128"/>
                <a:sym typeface="Wingdings" charset="2"/>
              </a:rPr>
              <a:t>(assuming counter initialized to weakly taken)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2"/>
              <a:buNone/>
            </a:pPr>
            <a:endParaRPr lang="en-US" altLang="en-US" sz="1800" dirty="0">
              <a:ea typeface="ＭＳ Ｐゴシック" charset="-128"/>
              <a:sym typeface="Wingdings" charset="2"/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2"/>
              <a:buNone/>
            </a:pPr>
            <a:endParaRPr lang="en-US" altLang="en-US" sz="1800" dirty="0">
              <a:ea typeface="ＭＳ Ｐゴシック" charset="-128"/>
              <a:sym typeface="Wingdings" charset="2"/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2"/>
              <a:buNone/>
            </a:pPr>
            <a:r>
              <a:rPr lang="en-US" altLang="en-US" dirty="0">
                <a:ea typeface="ＭＳ Ｐゴシック" charset="-128"/>
                <a:sym typeface="Wingdings" charset="2"/>
              </a:rPr>
              <a:t>+ Better prediction accuracy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2"/>
              <a:buNone/>
            </a:pPr>
            <a:r>
              <a:rPr lang="en-US" altLang="en-US" dirty="0">
                <a:ea typeface="ＭＳ Ｐゴシック" charset="-128"/>
                <a:sym typeface="Wingdings" charset="2"/>
              </a:rPr>
              <a:t>-- More hardware cost (but counter can be part of a BTB entry)</a:t>
            </a:r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6B6292-0D8C-864A-8041-87957916BB3E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941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Is This Good Enough?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~85-90% accuracy for </a:t>
            </a:r>
            <a:r>
              <a:rPr lang="en-US" altLang="en-US" b="1">
                <a:ea typeface="ＭＳ Ｐゴシック" charset="-128"/>
              </a:rPr>
              <a:t>many</a:t>
            </a:r>
            <a:r>
              <a:rPr lang="en-US" altLang="en-US">
                <a:ea typeface="ＭＳ Ｐゴシック" charset="-128"/>
              </a:rPr>
              <a:t> programs with 2-bit counter based prediction (also called 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bimodal prediction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Is this good enough?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How big is the branch problem?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4E08AB-3F6D-964E-B57C-11A331955734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288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Let’s Do the Exercise Again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" y="877888"/>
            <a:ext cx="8610600" cy="51943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sz="2000" dirty="0"/>
              <a:t>Assume N = 20 (20 pipe stages), W = 5 (5 wide fetch)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sz="2000" dirty="0"/>
              <a:t>Assume: </a:t>
            </a:r>
            <a:r>
              <a:rPr lang="en-US" sz="2000" dirty="0">
                <a:ea typeface="ＭＳ Ｐゴシック" charset="0"/>
              </a:rPr>
              <a:t>1 out of 5 instructions is a branch 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sz="2000" dirty="0">
                <a:ea typeface="ＭＳ Ｐゴシック" charset="0"/>
              </a:rPr>
              <a:t>Assume: Each 5 instruction-block ends with a branch</a:t>
            </a:r>
            <a:endParaRPr lang="en-US" sz="2000" dirty="0"/>
          </a:p>
          <a:p>
            <a:pPr>
              <a:buFont typeface="Wingdings" charset="0"/>
              <a:buChar char="n"/>
              <a:defRPr/>
            </a:pPr>
            <a:endParaRPr lang="en-US" sz="1000" dirty="0"/>
          </a:p>
          <a:p>
            <a:pPr>
              <a:buFont typeface="Wingdings" charset="0"/>
              <a:buChar char="n"/>
              <a:defRPr/>
            </a:pPr>
            <a:r>
              <a:rPr lang="en-US" sz="2200" dirty="0"/>
              <a:t>How long does it take to fetch 500 instructions? 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sz="2000" dirty="0">
                <a:ea typeface="ＭＳ Ｐゴシック" charset="0"/>
              </a:rPr>
              <a:t>100% accuracy 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600" dirty="0">
                <a:solidFill>
                  <a:srgbClr val="FF0000"/>
                </a:solidFill>
                <a:ea typeface="ＭＳ Ｐゴシック" charset="0"/>
              </a:rPr>
              <a:t>100 cycles </a:t>
            </a:r>
            <a:r>
              <a:rPr lang="en-US" sz="1600" dirty="0">
                <a:ea typeface="ＭＳ Ｐゴシック" charset="0"/>
              </a:rPr>
              <a:t>(all instructions fetched on the correct path)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600" dirty="0">
                <a:ea typeface="ＭＳ Ｐゴシック" charset="0"/>
              </a:rPr>
              <a:t>No wasted work; IPC = 500/100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sz="2000" dirty="0">
                <a:ea typeface="ＭＳ Ｐゴシック" charset="0"/>
              </a:rPr>
              <a:t>90% accuracy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600" dirty="0">
                <a:ea typeface="ＭＳ Ｐゴシック" charset="0"/>
              </a:rPr>
              <a:t>100 (correct path) + 20 * 10 (wrong path) = </a:t>
            </a:r>
            <a:r>
              <a:rPr lang="en-US" sz="1600" dirty="0">
                <a:solidFill>
                  <a:srgbClr val="FF0000"/>
                </a:solidFill>
                <a:ea typeface="ＭＳ Ｐゴシック" charset="0"/>
              </a:rPr>
              <a:t>300 cycles 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600" dirty="0">
                <a:solidFill>
                  <a:srgbClr val="FF0000"/>
                </a:solidFill>
                <a:ea typeface="ＭＳ Ｐゴシック" charset="0"/>
              </a:rPr>
              <a:t>200% extra instructions fetched; IPC = 500/300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sz="2000" dirty="0">
                <a:ea typeface="ＭＳ Ｐゴシック" charset="0"/>
              </a:rPr>
              <a:t>85% accuracy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600" dirty="0">
                <a:ea typeface="ＭＳ Ｐゴシック" charset="0"/>
              </a:rPr>
              <a:t>100 (correct path) + 20 * 15 (wrong path) = </a:t>
            </a:r>
            <a:r>
              <a:rPr lang="en-US" sz="1600" dirty="0">
                <a:solidFill>
                  <a:srgbClr val="FF0000"/>
                </a:solidFill>
                <a:ea typeface="ＭＳ Ｐゴシック" charset="0"/>
              </a:rPr>
              <a:t>400 cycles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600" dirty="0">
                <a:solidFill>
                  <a:srgbClr val="FF0000"/>
                </a:solidFill>
                <a:ea typeface="ＭＳ Ｐゴシック" charset="0"/>
              </a:rPr>
              <a:t>300% extra instructions fetched; IPC = 500/400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sz="2000" dirty="0">
                <a:ea typeface="ＭＳ Ｐゴシック" charset="0"/>
              </a:rPr>
              <a:t>80% accuracy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600" dirty="0">
                <a:ea typeface="ＭＳ Ｐゴシック" charset="0"/>
              </a:rPr>
              <a:t>100 (correct path) + 20 * 20 (wrong path) = </a:t>
            </a:r>
            <a:r>
              <a:rPr lang="en-US" sz="1600" dirty="0">
                <a:solidFill>
                  <a:srgbClr val="FF0000"/>
                </a:solidFill>
                <a:ea typeface="ＭＳ Ｐゴシック" charset="0"/>
              </a:rPr>
              <a:t>500 cycles 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600" dirty="0">
                <a:solidFill>
                  <a:srgbClr val="FF0000"/>
                </a:solidFill>
                <a:ea typeface="ＭＳ Ｐゴシック" charset="0"/>
              </a:rPr>
              <a:t>400% extra instructions fetched; IPC = 500/500</a:t>
            </a:r>
          </a:p>
          <a:p>
            <a:pPr lvl="2">
              <a:buFont typeface="Wingdings" charset="0"/>
              <a:buChar char="n"/>
              <a:defRPr/>
            </a:pPr>
            <a:endParaRPr lang="en-US" sz="1600" dirty="0">
              <a:ea typeface="ＭＳ Ｐゴシック" charset="0"/>
            </a:endParaRPr>
          </a:p>
          <a:p>
            <a:pPr>
              <a:buFont typeface="Wingdings" charset="0"/>
              <a:buChar char="n"/>
              <a:defRPr/>
            </a:pPr>
            <a:endParaRPr lang="en-US" dirty="0"/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1783A5-5017-0D46-94EA-85D63248A24A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141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Can We Do Better: Two-Level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Last-time and 2BC predictors exploit “last-time” predictability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Realization 1: A branch’s outcome can be correlated with other branches’ outcomes</a:t>
            </a:r>
          </a:p>
          <a:p>
            <a:pPr lvl="1"/>
            <a:r>
              <a:rPr lang="en-US" altLang="en-US">
                <a:ea typeface="ＭＳ Ｐゴシック" charset="-128"/>
              </a:rPr>
              <a:t>Global branch correlation 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Realization 2: A branch’s outcome can be correlated with past outcomes of the same branch (other than the outcome of the branch “last-time” it was executed)</a:t>
            </a:r>
          </a:p>
          <a:p>
            <a:pPr lvl="1"/>
            <a:r>
              <a:rPr lang="en-US" altLang="en-US">
                <a:ea typeface="ＭＳ Ｐゴシック" charset="-128"/>
              </a:rPr>
              <a:t>Local branch correlation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E16AA9-334E-214D-B729-5F33D9C3F74B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209800"/>
            <a:ext cx="8458200" cy="1447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Arial" pitchFamily="-107" charset="0"/>
              <a:cs typeface="Arial" pitchFamily="-107" charset="0"/>
            </a:endParaRPr>
          </a:p>
        </p:txBody>
      </p:sp>
      <p:sp>
        <p:nvSpPr>
          <p:cNvPr id="93189" name="Rectangle 1"/>
          <p:cNvSpPr>
            <a:spLocks noChangeArrowheads="1"/>
          </p:cNvSpPr>
          <p:nvPr/>
        </p:nvSpPr>
        <p:spPr bwMode="auto">
          <a:xfrm>
            <a:off x="152400" y="6488113"/>
            <a:ext cx="838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Yeh and Patt, 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“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Two-Level Adaptive Training Branch Prediction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,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”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 MICRO 1991.</a:t>
            </a:r>
          </a:p>
        </p:txBody>
      </p:sp>
    </p:spTree>
    <p:extLst>
      <p:ext uri="{BB962C8B-B14F-4D97-AF65-F5344CB8AC3E}">
        <p14:creationId xmlns:p14="http://schemas.microsoft.com/office/powerpoint/2010/main" val="2744700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Global Branch Correlation (I)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Recently executed branch outcomes in the execution path are correlated with the outcome of the next branch</a:t>
            </a:r>
          </a:p>
          <a:p>
            <a:endParaRPr lang="en-US" altLang="en-US">
              <a:solidFill>
                <a:srgbClr val="0000FF"/>
              </a:solidFill>
              <a:ea typeface="ＭＳ Ｐゴシック" charset="-128"/>
            </a:endParaRPr>
          </a:p>
          <a:p>
            <a:endParaRPr lang="en-US" altLang="en-US">
              <a:solidFill>
                <a:srgbClr val="0000FF"/>
              </a:solidFill>
              <a:ea typeface="ＭＳ Ｐゴシック" charset="-128"/>
            </a:endParaRPr>
          </a:p>
          <a:p>
            <a:endParaRPr lang="en-US" altLang="en-US">
              <a:solidFill>
                <a:srgbClr val="0000FF"/>
              </a:solidFill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If first branch not taken, second also not taken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If first branch taken, second definitely not taken</a:t>
            </a: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E47515-8305-5141-8A4E-D1DD4A5EC34F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1981200"/>
            <a:ext cx="32099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3886200"/>
            <a:ext cx="25431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856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Global Branch Correlation (II)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7086600" cy="5194300"/>
          </a:xfrm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If Y and Z both taken, then X also taken</a:t>
            </a:r>
          </a:p>
          <a:p>
            <a:r>
              <a:rPr lang="en-US" altLang="en-US">
                <a:ea typeface="ＭＳ Ｐゴシック" charset="-128"/>
              </a:rPr>
              <a:t>If Y or Z not taken, then X also not taken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F93913-4146-1A44-A38D-3F460AB7E379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pic>
        <p:nvPicPr>
          <p:cNvPr id="952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6950"/>
            <a:ext cx="3062288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00908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Global Branch Correlation (III)</a:t>
            </a:r>
          </a:p>
        </p:txBody>
      </p:sp>
      <p:sp>
        <p:nvSpPr>
          <p:cNvPr id="9625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Eqntott, SPEC’92: Generates truth table from Boolean expr.</a:t>
            </a:r>
          </a:p>
          <a:p>
            <a:endParaRPr lang="en-US" altLang="en-US">
              <a:ea typeface="ＭＳ Ｐゴシック" charset="-128"/>
            </a:endParaRPr>
          </a:p>
          <a:p>
            <a:pPr lvl="1">
              <a:buFontTx/>
              <a:buNone/>
            </a:pPr>
            <a:r>
              <a:rPr lang="en-US" altLang="en-US">
                <a:ea typeface="ＭＳ Ｐゴシック" charset="-128"/>
              </a:rPr>
              <a:t>	if (aa==2)			;; </a:t>
            </a:r>
            <a:r>
              <a:rPr lang="en-US" altLang="en-US">
                <a:solidFill>
                  <a:schemeClr val="accent1"/>
                </a:solidFill>
                <a:ea typeface="ＭＳ Ｐゴシック" charset="-128"/>
              </a:rPr>
              <a:t>B1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charset="-128"/>
              </a:rPr>
              <a:t>		     aa=0;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charset="-128"/>
              </a:rPr>
              <a:t>	if (bb==2)			;; </a:t>
            </a:r>
            <a:r>
              <a:rPr lang="en-US" altLang="en-US">
                <a:solidFill>
                  <a:schemeClr val="accent1"/>
                </a:solidFill>
                <a:ea typeface="ＭＳ Ｐゴシック" charset="-128"/>
              </a:rPr>
              <a:t>B2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charset="-128"/>
              </a:rPr>
              <a:t>		     bb=0;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charset="-128"/>
              </a:rPr>
              <a:t>	if (aa!=bb) {	    	          ;; </a:t>
            </a:r>
            <a:r>
              <a:rPr lang="en-US" altLang="en-US">
                <a:solidFill>
                  <a:schemeClr val="accent1"/>
                </a:solidFill>
                <a:ea typeface="ＭＳ Ｐゴシック" charset="-128"/>
              </a:rPr>
              <a:t>B3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charset="-128"/>
              </a:rPr>
              <a:t>		     ….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charset="-128"/>
              </a:rPr>
              <a:t>      }</a:t>
            </a:r>
          </a:p>
          <a:p>
            <a:endParaRPr lang="en-US" altLang="en-US">
              <a:ea typeface="ＭＳ Ｐゴシック" charset="-128"/>
            </a:endParaRPr>
          </a:p>
          <a:p>
            <a:pPr lvl="1">
              <a:buFontTx/>
              <a:buNone/>
            </a:pPr>
            <a:r>
              <a:rPr lang="en-US" altLang="en-US">
                <a:solidFill>
                  <a:schemeClr val="bg2"/>
                </a:solidFill>
                <a:ea typeface="ＭＳ Ｐゴシック" charset="-128"/>
              </a:rPr>
              <a:t>If </a:t>
            </a:r>
            <a:r>
              <a:rPr lang="en-US" altLang="en-US">
                <a:solidFill>
                  <a:schemeClr val="accent1"/>
                </a:solidFill>
                <a:ea typeface="ＭＳ Ｐゴシック" charset="-128"/>
              </a:rPr>
              <a:t>B1</a:t>
            </a:r>
            <a:r>
              <a:rPr lang="en-US" altLang="en-US">
                <a:solidFill>
                  <a:schemeClr val="bg2"/>
                </a:solidFill>
                <a:ea typeface="ＭＳ Ｐゴシック" charset="-128"/>
              </a:rPr>
              <a:t> is not taken (i.e., aa==0@</a:t>
            </a:r>
            <a:r>
              <a:rPr lang="en-US" altLang="en-US">
                <a:solidFill>
                  <a:schemeClr val="accent1"/>
                </a:solidFill>
                <a:ea typeface="ＭＳ Ｐゴシック" charset="-128"/>
              </a:rPr>
              <a:t>B3</a:t>
            </a:r>
            <a:r>
              <a:rPr lang="en-US" altLang="en-US">
                <a:solidFill>
                  <a:schemeClr val="bg2"/>
                </a:solidFill>
                <a:ea typeface="ＭＳ Ｐゴシック" charset="-128"/>
              </a:rPr>
              <a:t>) and </a:t>
            </a:r>
            <a:r>
              <a:rPr lang="en-US" altLang="en-US">
                <a:solidFill>
                  <a:schemeClr val="accent1"/>
                </a:solidFill>
                <a:ea typeface="ＭＳ Ｐゴシック" charset="-128"/>
              </a:rPr>
              <a:t>B2</a:t>
            </a:r>
            <a:r>
              <a:rPr lang="en-US" altLang="en-US">
                <a:solidFill>
                  <a:schemeClr val="bg2"/>
                </a:solidFill>
                <a:ea typeface="ＭＳ Ｐゴシック" charset="-128"/>
              </a:rPr>
              <a:t> is not taken (i.e. bb=0@</a:t>
            </a:r>
            <a:r>
              <a:rPr lang="en-US" altLang="en-US">
                <a:solidFill>
                  <a:schemeClr val="accent1"/>
                </a:solidFill>
                <a:ea typeface="ＭＳ Ｐゴシック" charset="-128"/>
              </a:rPr>
              <a:t>B3</a:t>
            </a:r>
            <a:r>
              <a:rPr lang="en-US" altLang="en-US">
                <a:solidFill>
                  <a:schemeClr val="bg2"/>
                </a:solidFill>
                <a:ea typeface="ＭＳ Ｐゴシック" charset="-128"/>
              </a:rPr>
              <a:t>) then </a:t>
            </a:r>
            <a:r>
              <a:rPr lang="en-US" altLang="en-US">
                <a:solidFill>
                  <a:schemeClr val="accent1"/>
                </a:solidFill>
                <a:ea typeface="ＭＳ Ｐゴシック" charset="-128"/>
              </a:rPr>
              <a:t>B3</a:t>
            </a:r>
            <a:r>
              <a:rPr lang="en-US" altLang="en-US">
                <a:solidFill>
                  <a:schemeClr val="bg2"/>
                </a:solidFill>
                <a:ea typeface="ＭＳ Ｐゴシック" charset="-128"/>
              </a:rPr>
              <a:t> is certainly taken</a:t>
            </a:r>
          </a:p>
          <a:p>
            <a:pPr>
              <a:buFont typeface="Wingdings" charset="2"/>
              <a:buNone/>
            </a:pPr>
            <a:r>
              <a:rPr lang="en-US" altLang="en-US">
                <a:solidFill>
                  <a:schemeClr val="bg2"/>
                </a:solidFill>
                <a:latin typeface="Calibri" charset="0"/>
                <a:ea typeface="ＭＳ Ｐゴシック" charset="-128"/>
              </a:rPr>
              <a:t>			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1B238D-3326-BA4F-B204-876673220183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40603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DCBA2D77-10A7-FB4F-8464-4DEBF2796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Required </a:t>
            </a:r>
            <a:r>
              <a:rPr lang="en-US" altLang="en-US">
                <a:ea typeface="ＭＳ Ｐゴシック" panose="020B0600070205080204" pitchFamily="34" charset="-128"/>
              </a:rPr>
              <a:t>Readings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11999A4A-8D8C-0542-9D21-8306EAFE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This week</a:t>
            </a:r>
          </a:p>
          <a:p>
            <a:pPr>
              <a:defRPr/>
            </a:pPr>
            <a:endParaRPr lang="en-US" altLang="en-US" dirty="0">
              <a:solidFill>
                <a:srgbClr val="0432FF"/>
              </a:solidFill>
              <a:ea typeface="ＭＳ Ｐゴシック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Smith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Sohi</a:t>
            </a:r>
            <a:r>
              <a:rPr lang="en-US" altLang="en-US" dirty="0">
                <a:ea typeface="ＭＳ Ｐゴシック" panose="020B0600070205080204" pitchFamily="34" charset="-128"/>
              </a:rPr>
              <a:t>, “</a:t>
            </a:r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The Microarchitecture of Superscalar Processors</a:t>
            </a:r>
            <a:r>
              <a:rPr lang="en-US" altLang="ja-JP" dirty="0">
                <a:ea typeface="ＭＳ Ｐゴシック" panose="020B0600070205080204" pitchFamily="34" charset="-128"/>
              </a:rPr>
              <a:t>,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Proceedings of the IEEE, 1995</a:t>
            </a:r>
          </a:p>
          <a:p>
            <a:pPr lvl="1"/>
            <a:endParaRPr lang="en-US" altLang="ja-JP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H&amp;H Chapters 7.8 and 7.9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marL="344487" lvl="1" indent="0">
              <a:buNone/>
            </a:pPr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 err="1">
                <a:ea typeface="ＭＳ Ｐゴシック" charset="-128"/>
              </a:rPr>
              <a:t>McFarling</a:t>
            </a:r>
            <a:r>
              <a:rPr lang="en-US" altLang="en-US" dirty="0">
                <a:ea typeface="ＭＳ Ｐゴシック" charset="-128"/>
              </a:rPr>
              <a:t>, “</a:t>
            </a:r>
            <a:r>
              <a:rPr lang="en-US" altLang="ja-JP" dirty="0">
                <a:solidFill>
                  <a:srgbClr val="FF0000"/>
                </a:solidFill>
                <a:ea typeface="ＭＳ Ｐゴシック" charset="-128"/>
              </a:rPr>
              <a:t>Combining Branch Predictors</a:t>
            </a:r>
            <a:r>
              <a:rPr lang="en-US" altLang="ja-JP" dirty="0">
                <a:ea typeface="ＭＳ Ｐゴシック" charset="-128"/>
              </a:rPr>
              <a:t>,</a:t>
            </a:r>
            <a:r>
              <a:rPr lang="en-US" altLang="en-US" dirty="0">
                <a:ea typeface="ＭＳ Ｐゴシック" charset="-128"/>
              </a:rPr>
              <a:t>”</a:t>
            </a:r>
            <a:r>
              <a:rPr lang="en-US" altLang="ja-JP" dirty="0">
                <a:ea typeface="ＭＳ Ｐゴシック" charset="-128"/>
              </a:rPr>
              <a:t> DEC WRL Technical Report, 1993.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 lvl="2">
              <a:buFont typeface="Wingdings" charset="2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4BB372DE-F40F-AF46-91EC-3A0AAE9B75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EA1321-6DFB-8545-868E-038B205D4960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27496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Capturing Global Branch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839200" cy="5194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Idea: Associate branch outcomes with “global T/NT history” of all branches</a:t>
            </a:r>
          </a:p>
          <a:p>
            <a:r>
              <a:rPr lang="en-US" altLang="en-US">
                <a:solidFill>
                  <a:srgbClr val="0000FF"/>
                </a:solidFill>
                <a:ea typeface="ＭＳ Ｐゴシック" charset="-128"/>
                <a:sym typeface="Wingdings" charset="2"/>
              </a:rPr>
              <a:t>Make a prediction based on the outcome of the branch the last time the same global branch history was encountered</a:t>
            </a:r>
          </a:p>
          <a:p>
            <a:pPr>
              <a:buFont typeface="Wingdings" charset="2"/>
              <a:buNone/>
            </a:pPr>
            <a:endParaRPr lang="en-US" altLang="en-US" sz="100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Implementation:</a:t>
            </a:r>
          </a:p>
          <a:p>
            <a:pPr lvl="1"/>
            <a:r>
              <a:rPr lang="en-US" altLang="en-US">
                <a:ea typeface="ＭＳ Ｐゴシック" charset="-128"/>
              </a:rPr>
              <a:t>Keep track of the “global T/NT history” of all branches in a register </a:t>
            </a:r>
            <a:r>
              <a:rPr lang="en-US" altLang="en-US">
                <a:ea typeface="ＭＳ Ｐゴシック" charset="-128"/>
                <a:sym typeface="Wingdings" charset="2"/>
              </a:rPr>
              <a:t> Global History Register (GHR)</a:t>
            </a:r>
          </a:p>
          <a:p>
            <a:pPr lvl="1"/>
            <a:r>
              <a:rPr lang="en-US" altLang="en-US">
                <a:ea typeface="ＭＳ Ｐゴシック" charset="-128"/>
                <a:sym typeface="Wingdings" charset="2"/>
              </a:rPr>
              <a:t>Use GHR to index into a table that recorded the outcome that was seen for each GHR value in the recent past  Pattern History Table (table of 2-bit counters)</a:t>
            </a:r>
          </a:p>
          <a:p>
            <a:pPr lvl="1">
              <a:buFont typeface="Wingdings" charset="2"/>
              <a:buNone/>
            </a:pPr>
            <a:endParaRPr lang="en-US" altLang="en-US" sz="1000">
              <a:ea typeface="ＭＳ Ｐゴシック" charset="-128"/>
              <a:sym typeface="Wingdings" charset="2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charset="-128"/>
                <a:sym typeface="Wingdings" charset="2"/>
              </a:rPr>
              <a:t>Global history/branch predictor</a:t>
            </a:r>
          </a:p>
          <a:p>
            <a:r>
              <a:rPr lang="en-US" altLang="en-US">
                <a:solidFill>
                  <a:srgbClr val="0000FF"/>
                </a:solidFill>
                <a:ea typeface="ＭＳ Ｐゴシック" charset="-128"/>
                <a:sym typeface="Wingdings" charset="2"/>
              </a:rPr>
              <a:t>Uses two levels of history (GHR + history at that GHR)</a:t>
            </a:r>
            <a:endParaRPr lang="en-US" altLang="en-US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3ABEFD-20AB-D24D-A27F-540A33CB112D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97284" name="Rectangle 1"/>
          <p:cNvSpPr>
            <a:spLocks noChangeArrowheads="1"/>
          </p:cNvSpPr>
          <p:nvPr/>
        </p:nvSpPr>
        <p:spPr bwMode="auto">
          <a:xfrm>
            <a:off x="152400" y="6488113"/>
            <a:ext cx="838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Yeh and Patt, 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“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Two-Level Adaptive Training Branch Prediction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,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”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 MICRO 1991.</a:t>
            </a:r>
          </a:p>
        </p:txBody>
      </p:sp>
    </p:spTree>
    <p:extLst>
      <p:ext uri="{BB962C8B-B14F-4D97-AF65-F5344CB8AC3E}">
        <p14:creationId xmlns:p14="http://schemas.microsoft.com/office/powerpoint/2010/main" val="3251980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Two Level Global Branch Prediction</a:t>
            </a:r>
          </a:p>
        </p:txBody>
      </p:sp>
      <p:sp>
        <p:nvSpPr>
          <p:cNvPr id="9830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sz="2000">
                <a:ea typeface="ＭＳ Ｐゴシック" charset="-128"/>
              </a:rPr>
              <a:t>First level: </a:t>
            </a:r>
            <a:r>
              <a:rPr lang="en-US" altLang="en-US" sz="2000">
                <a:solidFill>
                  <a:srgbClr val="0033CC"/>
                </a:solidFill>
                <a:ea typeface="ＭＳ Ｐゴシック" charset="-128"/>
              </a:rPr>
              <a:t>Global branch history register </a:t>
            </a:r>
            <a:r>
              <a:rPr lang="en-US" altLang="en-US" sz="2000">
                <a:ea typeface="ＭＳ Ｐゴシック" charset="-128"/>
              </a:rPr>
              <a:t>(N bits)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The direction of last N branches</a:t>
            </a:r>
          </a:p>
          <a:p>
            <a:r>
              <a:rPr lang="en-US" altLang="en-US" sz="2000">
                <a:ea typeface="ＭＳ Ｐゴシック" charset="-128"/>
              </a:rPr>
              <a:t>Second level: </a:t>
            </a:r>
            <a:r>
              <a:rPr lang="en-US" altLang="en-US" sz="2000">
                <a:solidFill>
                  <a:srgbClr val="0033CC"/>
                </a:solidFill>
                <a:ea typeface="ＭＳ Ｐゴシック" charset="-128"/>
              </a:rPr>
              <a:t>Table of saturating counters for each history entry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The direction the branch took the last time the same history was seen</a:t>
            </a: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CCAE3-F561-994A-A86A-D1D8A264A51C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3494088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6172200" y="3341688"/>
            <a:ext cx="2971800" cy="259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494088"/>
            <a:ext cx="1600200" cy="457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1 1 ….. 1 0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0" y="3189288"/>
            <a:ext cx="1219200" cy="312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3189288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8200" y="3570288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8200" y="4027488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5856288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8316" name="TextBox 12"/>
          <p:cNvSpPr txBox="1">
            <a:spLocks noChangeArrowheads="1"/>
          </p:cNvSpPr>
          <p:nvPr/>
        </p:nvSpPr>
        <p:spPr bwMode="auto">
          <a:xfrm>
            <a:off x="381000" y="3962400"/>
            <a:ext cx="152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GHR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(global history register)</a:t>
            </a:r>
          </a:p>
        </p:txBody>
      </p:sp>
      <p:sp>
        <p:nvSpPr>
          <p:cNvPr id="98317" name="TextBox 13"/>
          <p:cNvSpPr txBox="1">
            <a:spLocks noChangeArrowheads="1"/>
          </p:cNvSpPr>
          <p:nvPr/>
        </p:nvSpPr>
        <p:spPr bwMode="auto">
          <a:xfrm>
            <a:off x="3352800" y="3189288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00 …. 00</a:t>
            </a:r>
          </a:p>
        </p:txBody>
      </p:sp>
      <p:sp>
        <p:nvSpPr>
          <p:cNvPr id="98318" name="TextBox 14"/>
          <p:cNvSpPr txBox="1">
            <a:spLocks noChangeArrowheads="1"/>
          </p:cNvSpPr>
          <p:nvPr/>
        </p:nvSpPr>
        <p:spPr bwMode="auto">
          <a:xfrm>
            <a:off x="3352800" y="3646488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00 …. 01</a:t>
            </a:r>
          </a:p>
        </p:txBody>
      </p:sp>
      <p:sp>
        <p:nvSpPr>
          <p:cNvPr id="98319" name="TextBox 15"/>
          <p:cNvSpPr txBox="1">
            <a:spLocks noChangeArrowheads="1"/>
          </p:cNvSpPr>
          <p:nvPr/>
        </p:nvSpPr>
        <p:spPr bwMode="auto">
          <a:xfrm>
            <a:off x="3352800" y="4103688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00 …. 10</a:t>
            </a:r>
          </a:p>
        </p:txBody>
      </p:sp>
      <p:sp>
        <p:nvSpPr>
          <p:cNvPr id="98320" name="TextBox 16"/>
          <p:cNvSpPr txBox="1">
            <a:spLocks noChangeArrowheads="1"/>
          </p:cNvSpPr>
          <p:nvPr/>
        </p:nvSpPr>
        <p:spPr bwMode="auto">
          <a:xfrm>
            <a:off x="3352800" y="5932488"/>
            <a:ext cx="1150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11 ….  11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86000" y="3684588"/>
            <a:ext cx="2362200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6781800" y="5093732"/>
            <a:ext cx="457200" cy="457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 pitchFamily="2" charset="0"/>
                <a:ea typeface="ＭＳ Ｐゴシック" charset="0"/>
                <a:cs typeface="Arial" charset="0"/>
              </a:rPr>
              <a:t>0</a:t>
            </a:r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8001000" y="5093732"/>
            <a:ext cx="457200" cy="457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 pitchFamily="2" charset="0"/>
                <a:ea typeface="ＭＳ Ｐゴシック" charset="0"/>
                <a:cs typeface="Arial" charset="0"/>
              </a:rPr>
              <a:t>1</a:t>
            </a: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6705600" y="3798332"/>
            <a:ext cx="4572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 pitchFamily="2" charset="0"/>
                <a:ea typeface="ＭＳ Ｐゴシック" charset="0"/>
                <a:cs typeface="Arial" charset="0"/>
              </a:rPr>
              <a:t>2</a:t>
            </a:r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7924800" y="3798332"/>
            <a:ext cx="4572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 pitchFamily="2" charset="0"/>
                <a:ea typeface="ＭＳ Ｐゴシック" charset="0"/>
                <a:cs typeface="Arial" charset="0"/>
              </a:rPr>
              <a:t>3</a:t>
            </a:r>
          </a:p>
        </p:txBody>
      </p:sp>
      <p:cxnSp>
        <p:nvCxnSpPr>
          <p:cNvPr id="23" name="AutoShape 15"/>
          <p:cNvCxnSpPr>
            <a:cxnSpLocks noChangeShapeType="1"/>
          </p:cNvCxnSpPr>
          <p:nvPr/>
        </p:nvCxnSpPr>
        <p:spPr bwMode="auto">
          <a:xfrm>
            <a:off x="7239000" y="5322888"/>
            <a:ext cx="762000" cy="0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6"/>
          <p:cNvCxnSpPr>
            <a:cxnSpLocks noChangeShapeType="1"/>
          </p:cNvCxnSpPr>
          <p:nvPr/>
        </p:nvCxnSpPr>
        <p:spPr bwMode="auto">
          <a:xfrm flipH="1" flipV="1">
            <a:off x="7096125" y="4189413"/>
            <a:ext cx="1133475" cy="904875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7096125" y="3865563"/>
            <a:ext cx="895350" cy="0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8"/>
          <p:cNvCxnSpPr>
            <a:cxnSpLocks noChangeShapeType="1"/>
          </p:cNvCxnSpPr>
          <p:nvPr/>
        </p:nvCxnSpPr>
        <p:spPr bwMode="auto">
          <a:xfrm flipH="1">
            <a:off x="7172325" y="5484813"/>
            <a:ext cx="895350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9"/>
          <p:cNvCxnSpPr>
            <a:cxnSpLocks noChangeShapeType="1"/>
          </p:cNvCxnSpPr>
          <p:nvPr/>
        </p:nvCxnSpPr>
        <p:spPr bwMode="auto">
          <a:xfrm flipH="1">
            <a:off x="7162800" y="4027488"/>
            <a:ext cx="762000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0"/>
          <p:cNvCxnSpPr>
            <a:cxnSpLocks noChangeShapeType="1"/>
          </p:cNvCxnSpPr>
          <p:nvPr/>
        </p:nvCxnSpPr>
        <p:spPr bwMode="auto">
          <a:xfrm>
            <a:off x="6934200" y="4256088"/>
            <a:ext cx="1133475" cy="9048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1"/>
          <p:cNvCxnSpPr>
            <a:cxnSpLocks noChangeShapeType="1"/>
          </p:cNvCxnSpPr>
          <p:nvPr/>
        </p:nvCxnSpPr>
        <p:spPr bwMode="auto">
          <a:xfrm rot="5400000" flipV="1">
            <a:off x="8154194" y="4025106"/>
            <a:ext cx="323850" cy="1588"/>
          </a:xfrm>
          <a:prstGeom prst="curvedConnector5">
            <a:avLst>
              <a:gd name="adj1" fmla="val -26963"/>
              <a:gd name="adj2" fmla="val 23900009"/>
              <a:gd name="adj3" fmla="val 117153"/>
            </a:avLst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2"/>
          <p:cNvCxnSpPr>
            <a:cxnSpLocks noChangeShapeType="1"/>
          </p:cNvCxnSpPr>
          <p:nvPr/>
        </p:nvCxnSpPr>
        <p:spPr bwMode="auto">
          <a:xfrm rot="5400000" flipV="1">
            <a:off x="6687344" y="5320506"/>
            <a:ext cx="323850" cy="1588"/>
          </a:xfrm>
          <a:prstGeom prst="curvedConnector5">
            <a:avLst>
              <a:gd name="adj1" fmla="val -16667"/>
              <a:gd name="adj2" fmla="val -22500009"/>
              <a:gd name="adj3" fmla="val 117153"/>
            </a:avLst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/>
          <p:nvPr/>
        </p:nvCxnSpPr>
        <p:spPr>
          <a:xfrm flipV="1">
            <a:off x="5867400" y="3646488"/>
            <a:ext cx="7620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5676900" y="4675188"/>
            <a:ext cx="9906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344" name="TextBox 32"/>
          <p:cNvSpPr txBox="1">
            <a:spLocks noChangeArrowheads="1"/>
          </p:cNvSpPr>
          <p:nvPr/>
        </p:nvSpPr>
        <p:spPr bwMode="auto">
          <a:xfrm>
            <a:off x="3109913" y="4953000"/>
            <a:ext cx="735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index</a:t>
            </a:r>
          </a:p>
        </p:txBody>
      </p:sp>
      <p:sp>
        <p:nvSpPr>
          <p:cNvPr id="98345" name="TextBox 33"/>
          <p:cNvSpPr txBox="1">
            <a:spLocks noChangeArrowheads="1"/>
          </p:cNvSpPr>
          <p:nvPr/>
        </p:nvSpPr>
        <p:spPr bwMode="auto">
          <a:xfrm>
            <a:off x="4419600" y="2743200"/>
            <a:ext cx="3065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Pattern History Table (PHT) </a:t>
            </a:r>
          </a:p>
        </p:txBody>
      </p:sp>
      <p:sp>
        <p:nvSpPr>
          <p:cNvPr id="98346" name="TextBox 34"/>
          <p:cNvSpPr txBox="1">
            <a:spLocks noChangeArrowheads="1"/>
          </p:cNvSpPr>
          <p:nvPr/>
        </p:nvSpPr>
        <p:spPr bwMode="auto">
          <a:xfrm>
            <a:off x="1676400" y="4103688"/>
            <a:ext cx="1082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previous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branch’s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direction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16200000" flipV="1">
            <a:off x="2019300" y="3989388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348" name="Rectangle 1"/>
          <p:cNvSpPr>
            <a:spLocks noChangeArrowheads="1"/>
          </p:cNvSpPr>
          <p:nvPr/>
        </p:nvSpPr>
        <p:spPr bwMode="auto">
          <a:xfrm>
            <a:off x="152400" y="6488113"/>
            <a:ext cx="838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Yeh and Patt, 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“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Two-Level Adaptive Training Branch Prediction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,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”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 MICRO 1991.</a:t>
            </a:r>
          </a:p>
        </p:txBody>
      </p:sp>
    </p:spTree>
    <p:extLst>
      <p:ext uri="{BB962C8B-B14F-4D97-AF65-F5344CB8AC3E}">
        <p14:creationId xmlns:p14="http://schemas.microsoft.com/office/powerpoint/2010/main" val="2525289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How Does the Global Predictor Work?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 sz="2000">
              <a:ea typeface="ＭＳ Ｐゴシック" charset="-128"/>
            </a:endParaRPr>
          </a:p>
          <a:p>
            <a:r>
              <a:rPr lang="en-US" altLang="en-US" sz="2200">
                <a:ea typeface="ＭＳ Ｐゴシック" charset="-128"/>
              </a:rPr>
              <a:t>McFarling, </a:t>
            </a:r>
            <a:r>
              <a:rPr lang="ja-JP" altLang="en-US" sz="2200">
                <a:ea typeface="ＭＳ Ｐゴシック" charset="-128"/>
              </a:rPr>
              <a:t>“</a:t>
            </a:r>
            <a:r>
              <a:rPr lang="en-US" altLang="ja-JP" sz="2200">
                <a:solidFill>
                  <a:srgbClr val="FF0000"/>
                </a:solidFill>
                <a:ea typeface="ＭＳ Ｐゴシック" charset="-128"/>
              </a:rPr>
              <a:t>Combining Branch Predictors</a:t>
            </a:r>
            <a:r>
              <a:rPr lang="en-US" altLang="ja-JP" sz="2200">
                <a:ea typeface="ＭＳ Ｐゴシック" charset="-128"/>
              </a:rPr>
              <a:t>,</a:t>
            </a:r>
            <a:r>
              <a:rPr lang="ja-JP" altLang="en-US" sz="2200">
                <a:ea typeface="ＭＳ Ｐゴシック" charset="-128"/>
              </a:rPr>
              <a:t>”</a:t>
            </a:r>
            <a:r>
              <a:rPr lang="en-US" altLang="ja-JP" sz="2200">
                <a:ea typeface="ＭＳ Ｐゴシック" charset="-128"/>
              </a:rPr>
              <a:t> DEC WRL TR 1993.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311868-BE83-7B43-A30D-4EA98B206495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pic>
        <p:nvPicPr>
          <p:cNvPr id="9933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1371600"/>
            <a:ext cx="85820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19400" y="4160838"/>
            <a:ext cx="3733800" cy="457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Arial" pitchFamily="-107" charset="0"/>
              <a:cs typeface="Arial" pitchFamily="-107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629400" y="3886200"/>
            <a:ext cx="250666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This branch tests 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Last 4 branches test j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History: TTTN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Predict taken for 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Next history: TTNT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 (shift in last outcome) 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3276600"/>
            <a:ext cx="3733800" cy="381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Arial" pitchFamily="-107" charset="0"/>
              <a:cs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03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Intel Pentium Pro Branch Predictor</a:t>
            </a:r>
          </a:p>
        </p:txBody>
      </p:sp>
      <p:sp>
        <p:nvSpPr>
          <p:cNvPr id="10137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Two level global branch predictor</a:t>
            </a:r>
          </a:p>
          <a:p>
            <a:r>
              <a:rPr lang="en-US" altLang="en-US" dirty="0">
                <a:ea typeface="ＭＳ Ｐゴシック" charset="-128"/>
              </a:rPr>
              <a:t>4-bit global history register</a:t>
            </a:r>
          </a:p>
          <a:p>
            <a:r>
              <a:rPr lang="en-US" altLang="en-US" dirty="0">
                <a:ea typeface="ＭＳ Ｐゴシック" charset="-128"/>
              </a:rPr>
              <a:t>Multiple pattern history tables (of 2 bit counters)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Which pattern history table to use is determined by lower order bits of the branch address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First widely commercially successful out-of-order execution machine</a:t>
            </a: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AF9F7C-582E-D648-B32E-2DB782178DC7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93177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767013"/>
            <a:ext cx="566261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Improving Global Predictor Accuracy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Idea: Add more context information to the global predictor to take into account which branch is being predicted</a:t>
            </a:r>
            <a:endParaRPr lang="en-US" altLang="en-US" sz="2000" dirty="0">
              <a:solidFill>
                <a:srgbClr val="0000FF"/>
              </a:solidFill>
              <a:ea typeface="ＭＳ Ｐゴシック" charset="-128"/>
            </a:endParaRPr>
          </a:p>
          <a:p>
            <a:pPr lvl="1"/>
            <a:r>
              <a:rPr lang="en-US" altLang="en-US" sz="2000" dirty="0" err="1">
                <a:solidFill>
                  <a:srgbClr val="0033CC"/>
                </a:solidFill>
                <a:ea typeface="ＭＳ Ｐゴシック" charset="-128"/>
              </a:rPr>
              <a:t>Gshare</a:t>
            </a:r>
            <a:r>
              <a:rPr lang="en-US" altLang="en-US" sz="2000" dirty="0">
                <a:solidFill>
                  <a:srgbClr val="0033CC"/>
                </a:solidFill>
                <a:ea typeface="ＭＳ Ｐゴシック" charset="-128"/>
              </a:rPr>
              <a:t> predictor</a:t>
            </a:r>
            <a:r>
              <a:rPr lang="en-US" altLang="en-US" sz="2000" dirty="0">
                <a:ea typeface="ＭＳ Ｐゴシック" charset="-128"/>
              </a:rPr>
              <a:t>: GHR hashed with the Branch PC</a:t>
            </a:r>
          </a:p>
          <a:p>
            <a:pPr lvl="1">
              <a:buFont typeface="Wingdings" charset="2"/>
              <a:buNone/>
            </a:pPr>
            <a:r>
              <a:rPr lang="en-US" altLang="en-US" sz="2000" dirty="0">
                <a:ea typeface="ＭＳ Ｐゴシック" charset="-128"/>
              </a:rPr>
              <a:t>+ More context information used for prediction</a:t>
            </a:r>
          </a:p>
          <a:p>
            <a:pPr lvl="1">
              <a:buFont typeface="Wingdings" charset="2"/>
              <a:buNone/>
            </a:pPr>
            <a:r>
              <a:rPr lang="en-US" altLang="en-US" sz="2000" dirty="0">
                <a:ea typeface="ＭＳ Ｐゴシック" charset="-128"/>
              </a:rPr>
              <a:t>+ Better utilization of the two-bit counter array   </a:t>
            </a:r>
          </a:p>
          <a:p>
            <a:pPr lvl="1">
              <a:buFont typeface="Wingdings" charset="2"/>
              <a:buNone/>
            </a:pPr>
            <a:r>
              <a:rPr lang="en-US" altLang="en-US" sz="2000" dirty="0">
                <a:ea typeface="ＭＳ Ｐゴシック" charset="-128"/>
              </a:rPr>
              <a:t>-- Increases access latency</a:t>
            </a:r>
          </a:p>
          <a:p>
            <a:pPr lvl="1">
              <a:buFont typeface="Wingdings" charset="2"/>
              <a:buNone/>
            </a:pPr>
            <a:endParaRPr lang="en-US" altLang="en-US" dirty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None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None/>
            </a:pPr>
            <a:endParaRPr lang="en-US" altLang="en-US" dirty="0">
              <a:ea typeface="ＭＳ Ｐゴシック" charset="-128"/>
            </a:endParaRPr>
          </a:p>
          <a:p>
            <a:r>
              <a:rPr lang="en-US" altLang="en-US" sz="2000" dirty="0" err="1">
                <a:ea typeface="ＭＳ Ｐゴシック" charset="-128"/>
              </a:rPr>
              <a:t>McFarling</a:t>
            </a:r>
            <a:r>
              <a:rPr lang="en-US" altLang="en-US" sz="2000" dirty="0">
                <a:ea typeface="ＭＳ Ｐゴシック" charset="-128"/>
              </a:rPr>
              <a:t>, </a:t>
            </a:r>
            <a:r>
              <a:rPr lang="ja-JP" altLang="en-US" sz="2000">
                <a:ea typeface="ＭＳ Ｐゴシック" charset="-128"/>
              </a:rPr>
              <a:t>“</a:t>
            </a:r>
            <a:r>
              <a:rPr lang="en-US" altLang="ja-JP" sz="2000" dirty="0">
                <a:solidFill>
                  <a:srgbClr val="FF0000"/>
                </a:solidFill>
                <a:ea typeface="ＭＳ Ｐゴシック" charset="-128"/>
              </a:rPr>
              <a:t>Combining Branch Predictors</a:t>
            </a:r>
            <a:r>
              <a:rPr lang="en-US" altLang="ja-JP" sz="2000" dirty="0">
                <a:ea typeface="ＭＳ Ｐゴシック" charset="-128"/>
              </a:rPr>
              <a:t>,</a:t>
            </a:r>
            <a:r>
              <a:rPr lang="ja-JP" altLang="en-US" sz="200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 DEC WRL Tech Report, 1993.</a:t>
            </a:r>
          </a:p>
          <a:p>
            <a:pPr lvl="1"/>
            <a:endParaRPr lang="en-US" altLang="en-US" dirty="0">
              <a:ea typeface="ＭＳ Ｐゴシック" charset="-128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E2566A-242D-3B4D-8F79-E6DF75903BFE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016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056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91C816-27EC-D24B-BF25-770BEB1B88A0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343042" name="Text Box 2"/>
          <p:cNvSpPr txBox="1">
            <a:spLocks noChangeArrowheads="1"/>
          </p:cNvSpPr>
          <p:nvPr/>
        </p:nvSpPr>
        <p:spPr bwMode="auto">
          <a:xfrm>
            <a:off x="5597525" y="5029200"/>
            <a:ext cx="164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target address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839200" cy="10668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charset="-128"/>
              </a:rPr>
              <a:t>Review: One-Level Branch Predictor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3298825" y="17526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45" name="Rectangle 5" descr="Dark upward diagonal"/>
          <p:cNvSpPr>
            <a:spLocks noChangeArrowheads="1"/>
          </p:cNvSpPr>
          <p:nvPr/>
        </p:nvSpPr>
        <p:spPr bwMode="auto">
          <a:xfrm>
            <a:off x="3298825" y="205740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3082925" y="1233488"/>
            <a:ext cx="369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Direction predictor (2-bit counters)</a:t>
            </a: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3298825" y="37338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3082925" y="5715000"/>
            <a:ext cx="579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Cache of Target Addresses (BTB: Branch Target Buffer)</a:t>
            </a:r>
          </a:p>
        </p:txBody>
      </p:sp>
      <p:sp>
        <p:nvSpPr>
          <p:cNvPr id="343049" name="Rectangle 9" descr="Dark upward diagonal"/>
          <p:cNvSpPr>
            <a:spLocks noChangeArrowheads="1"/>
          </p:cNvSpPr>
          <p:nvPr/>
        </p:nvSpPr>
        <p:spPr bwMode="auto">
          <a:xfrm>
            <a:off x="3832225" y="495300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0" name="Rectangle 10"/>
          <p:cNvSpPr>
            <a:spLocks noChangeArrowheads="1"/>
          </p:cNvSpPr>
          <p:nvPr/>
        </p:nvSpPr>
        <p:spPr bwMode="auto">
          <a:xfrm>
            <a:off x="415925" y="3276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Program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Counter</a:t>
            </a:r>
          </a:p>
        </p:txBody>
      </p:sp>
      <p:sp>
        <p:nvSpPr>
          <p:cNvPr id="343054" name="Line 14"/>
          <p:cNvSpPr>
            <a:spLocks noChangeShapeType="1"/>
          </p:cNvSpPr>
          <p:nvPr/>
        </p:nvSpPr>
        <p:spPr bwMode="auto">
          <a:xfrm flipV="1">
            <a:off x="1635125" y="3200400"/>
            <a:ext cx="9556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5" name="Line 15"/>
          <p:cNvSpPr>
            <a:spLocks noChangeShapeType="1"/>
          </p:cNvSpPr>
          <p:nvPr/>
        </p:nvSpPr>
        <p:spPr bwMode="auto">
          <a:xfrm>
            <a:off x="2549525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6" name="Line 16"/>
          <p:cNvSpPr>
            <a:spLocks noChangeShapeType="1"/>
          </p:cNvSpPr>
          <p:nvPr/>
        </p:nvSpPr>
        <p:spPr bwMode="auto">
          <a:xfrm flipV="1">
            <a:off x="2854325" y="2133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7" name="Line 17"/>
          <p:cNvSpPr>
            <a:spLocks noChangeShapeType="1"/>
          </p:cNvSpPr>
          <p:nvPr/>
        </p:nvSpPr>
        <p:spPr bwMode="auto">
          <a:xfrm>
            <a:off x="2854325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8" name="Line 18"/>
          <p:cNvSpPr>
            <a:spLocks noChangeShapeType="1"/>
          </p:cNvSpPr>
          <p:nvPr/>
        </p:nvSpPr>
        <p:spPr bwMode="auto">
          <a:xfrm>
            <a:off x="1635125" y="3581400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9" name="Line 19"/>
          <p:cNvSpPr>
            <a:spLocks noChangeShapeType="1"/>
          </p:cNvSpPr>
          <p:nvPr/>
        </p:nvSpPr>
        <p:spPr bwMode="auto">
          <a:xfrm>
            <a:off x="2854325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0" name="Line 20"/>
          <p:cNvSpPr>
            <a:spLocks noChangeShapeType="1"/>
          </p:cNvSpPr>
          <p:nvPr/>
        </p:nvSpPr>
        <p:spPr bwMode="auto">
          <a:xfrm>
            <a:off x="7121525" y="2438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1" name="Line 21"/>
          <p:cNvSpPr>
            <a:spLocks noChangeShapeType="1"/>
          </p:cNvSpPr>
          <p:nvPr/>
        </p:nvSpPr>
        <p:spPr bwMode="auto">
          <a:xfrm>
            <a:off x="7121525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2" name="Line 22"/>
          <p:cNvSpPr>
            <a:spLocks noChangeShapeType="1"/>
          </p:cNvSpPr>
          <p:nvPr/>
        </p:nvSpPr>
        <p:spPr bwMode="auto">
          <a:xfrm flipV="1">
            <a:off x="7121525" y="3581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3" name="Line 23"/>
          <p:cNvSpPr>
            <a:spLocks noChangeShapeType="1"/>
          </p:cNvSpPr>
          <p:nvPr/>
        </p:nvSpPr>
        <p:spPr bwMode="auto">
          <a:xfrm>
            <a:off x="7502525" y="2743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4" name="Line 24"/>
          <p:cNvSpPr>
            <a:spLocks noChangeShapeType="1"/>
          </p:cNvSpPr>
          <p:nvPr/>
        </p:nvSpPr>
        <p:spPr bwMode="auto">
          <a:xfrm>
            <a:off x="5597525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5" name="Line 25"/>
          <p:cNvSpPr>
            <a:spLocks noChangeShapeType="1"/>
          </p:cNvSpPr>
          <p:nvPr/>
        </p:nvSpPr>
        <p:spPr bwMode="auto">
          <a:xfrm flipV="1">
            <a:off x="6435725" y="3657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6" name="Line 26"/>
          <p:cNvSpPr>
            <a:spLocks noChangeShapeType="1"/>
          </p:cNvSpPr>
          <p:nvPr/>
        </p:nvSpPr>
        <p:spPr bwMode="auto">
          <a:xfrm>
            <a:off x="6435725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7" name="Line 27"/>
          <p:cNvSpPr>
            <a:spLocks noChangeShapeType="1"/>
          </p:cNvSpPr>
          <p:nvPr/>
        </p:nvSpPr>
        <p:spPr bwMode="auto">
          <a:xfrm>
            <a:off x="6435725" y="28908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8" name="Text Box 28"/>
          <p:cNvSpPr txBox="1">
            <a:spLocks noChangeArrowheads="1"/>
          </p:cNvSpPr>
          <p:nvPr/>
        </p:nvSpPr>
        <p:spPr bwMode="auto">
          <a:xfrm>
            <a:off x="4873625" y="2681288"/>
            <a:ext cx="158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PC + inst size</a:t>
            </a:r>
          </a:p>
        </p:txBody>
      </p:sp>
      <p:sp>
        <p:nvSpPr>
          <p:cNvPr id="343069" name="Text Box 29"/>
          <p:cNvSpPr txBox="1">
            <a:spLocks noChangeArrowheads="1"/>
          </p:cNvSpPr>
          <p:nvPr/>
        </p:nvSpPr>
        <p:spPr bwMode="auto">
          <a:xfrm>
            <a:off x="3762375" y="17859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taken?</a:t>
            </a:r>
          </a:p>
        </p:txBody>
      </p:sp>
      <p:sp>
        <p:nvSpPr>
          <p:cNvPr id="343070" name="Line 30"/>
          <p:cNvSpPr>
            <a:spLocks noChangeShapeType="1"/>
          </p:cNvSpPr>
          <p:nvPr/>
        </p:nvSpPr>
        <p:spPr bwMode="auto">
          <a:xfrm>
            <a:off x="7502525" y="3124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04476" name="Text Box 31"/>
          <p:cNvSpPr txBox="1">
            <a:spLocks noChangeArrowheads="1"/>
          </p:cNvSpPr>
          <p:nvPr/>
        </p:nvSpPr>
        <p:spPr bwMode="auto">
          <a:xfrm>
            <a:off x="5673725" y="5029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2" name="Text Box 32"/>
          <p:cNvSpPr txBox="1">
            <a:spLocks noChangeArrowheads="1"/>
          </p:cNvSpPr>
          <p:nvPr/>
        </p:nvSpPr>
        <p:spPr bwMode="auto">
          <a:xfrm>
            <a:off x="7778750" y="2781300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Next Fetch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Address</a:t>
            </a:r>
          </a:p>
        </p:txBody>
      </p:sp>
      <p:sp>
        <p:nvSpPr>
          <p:cNvPr id="343073" name="AutoShape 33"/>
          <p:cNvSpPr>
            <a:spLocks noChangeArrowheads="1"/>
          </p:cNvSpPr>
          <p:nvPr/>
        </p:nvSpPr>
        <p:spPr bwMode="auto">
          <a:xfrm>
            <a:off x="5791200" y="1981200"/>
            <a:ext cx="533400" cy="533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4" name="Line 34"/>
          <p:cNvSpPr>
            <a:spLocks noChangeShapeType="1"/>
          </p:cNvSpPr>
          <p:nvPr/>
        </p:nvSpPr>
        <p:spPr bwMode="auto">
          <a:xfrm>
            <a:off x="3733800" y="2133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5" name="Line 35"/>
          <p:cNvSpPr>
            <a:spLocks noChangeShapeType="1"/>
          </p:cNvSpPr>
          <p:nvPr/>
        </p:nvSpPr>
        <p:spPr bwMode="auto">
          <a:xfrm>
            <a:off x="6296025" y="2209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6" name="Line 36"/>
          <p:cNvSpPr>
            <a:spLocks noChangeShapeType="1"/>
          </p:cNvSpPr>
          <p:nvPr/>
        </p:nvSpPr>
        <p:spPr bwMode="auto">
          <a:xfrm>
            <a:off x="73533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7" name="Line 37"/>
          <p:cNvSpPr>
            <a:spLocks noChangeShapeType="1"/>
          </p:cNvSpPr>
          <p:nvPr/>
        </p:nvSpPr>
        <p:spPr bwMode="auto">
          <a:xfrm flipV="1">
            <a:off x="4191000" y="2362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8" name="Line 38"/>
          <p:cNvSpPr>
            <a:spLocks noChangeShapeType="1"/>
          </p:cNvSpPr>
          <p:nvPr/>
        </p:nvSpPr>
        <p:spPr bwMode="auto">
          <a:xfrm>
            <a:off x="4191000" y="2362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9" name="Text Box 39"/>
          <p:cNvSpPr txBox="1">
            <a:spLocks noChangeArrowheads="1"/>
          </p:cNvSpPr>
          <p:nvPr/>
        </p:nvSpPr>
        <p:spPr bwMode="auto">
          <a:xfrm>
            <a:off x="4124325" y="337026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hit?</a:t>
            </a:r>
          </a:p>
        </p:txBody>
      </p:sp>
      <p:sp>
        <p:nvSpPr>
          <p:cNvPr id="343083" name="Oval 43"/>
          <p:cNvSpPr>
            <a:spLocks noChangeArrowheads="1"/>
          </p:cNvSpPr>
          <p:nvPr/>
        </p:nvSpPr>
        <p:spPr bwMode="auto">
          <a:xfrm>
            <a:off x="228600" y="3200400"/>
            <a:ext cx="1676400" cy="685800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84" name="Text Box 44"/>
          <p:cNvSpPr txBox="1">
            <a:spLocks noChangeArrowheads="1"/>
          </p:cNvSpPr>
          <p:nvPr/>
        </p:nvSpPr>
        <p:spPr bwMode="auto">
          <a:xfrm>
            <a:off x="228600" y="4267200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Address of the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current instruction</a:t>
            </a:r>
          </a:p>
        </p:txBody>
      </p:sp>
      <p:sp>
        <p:nvSpPr>
          <p:cNvPr id="343085" name="Line 45"/>
          <p:cNvSpPr>
            <a:spLocks noChangeShapeType="1"/>
          </p:cNvSpPr>
          <p:nvPr/>
        </p:nvSpPr>
        <p:spPr bwMode="auto">
          <a:xfrm flipV="1">
            <a:off x="838200" y="3886200"/>
            <a:ext cx="228600" cy="3810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732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/>
      <p:bldP spid="343045" grpId="0" animBg="1"/>
      <p:bldP spid="343049" grpId="0" animBg="1"/>
      <p:bldP spid="343050" grpId="0" animBg="1"/>
      <p:bldP spid="343054" grpId="0" animBg="1"/>
      <p:bldP spid="343055" grpId="0" animBg="1"/>
      <p:bldP spid="343056" grpId="0" animBg="1"/>
      <p:bldP spid="343057" grpId="0" animBg="1"/>
      <p:bldP spid="343058" grpId="0" animBg="1"/>
      <p:bldP spid="343059" grpId="0" animBg="1"/>
      <p:bldP spid="343060" grpId="0" animBg="1"/>
      <p:bldP spid="343061" grpId="0" animBg="1"/>
      <p:bldP spid="343062" grpId="0" animBg="1"/>
      <p:bldP spid="343063" grpId="0" animBg="1"/>
      <p:bldP spid="343064" grpId="0" animBg="1"/>
      <p:bldP spid="343065" grpId="0" animBg="1"/>
      <p:bldP spid="343066" grpId="0" animBg="1"/>
      <p:bldP spid="343067" grpId="0" animBg="1"/>
      <p:bldP spid="343068" grpId="0"/>
      <p:bldP spid="343069" grpId="0"/>
      <p:bldP spid="343070" grpId="0" animBg="1"/>
      <p:bldP spid="343072" grpId="0"/>
      <p:bldP spid="343073" grpId="0" animBg="1"/>
      <p:bldP spid="343074" grpId="0" animBg="1"/>
      <p:bldP spid="343075" grpId="0" animBg="1"/>
      <p:bldP spid="343076" grpId="0" animBg="1"/>
      <p:bldP spid="343077" grpId="0" animBg="1"/>
      <p:bldP spid="343078" grpId="0" animBg="1"/>
      <p:bldP spid="343079" grpId="0"/>
      <p:bldP spid="343083" grpId="0" animBg="1"/>
      <p:bldP spid="343084" grpId="0"/>
      <p:bldP spid="34308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056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C7B5E1-2B3C-3B41-A28E-A7F119FB5E5D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343042" name="Text Box 2"/>
          <p:cNvSpPr txBox="1">
            <a:spLocks noChangeArrowheads="1"/>
          </p:cNvSpPr>
          <p:nvPr/>
        </p:nvSpPr>
        <p:spPr bwMode="auto">
          <a:xfrm>
            <a:off x="5597525" y="5029200"/>
            <a:ext cx="164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target address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839200" cy="10668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charset="-128"/>
              </a:rPr>
              <a:t>Two-Level Global History Branch Predictor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3298825" y="17526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45" name="Rectangle 5" descr="Dark upward diagonal"/>
          <p:cNvSpPr>
            <a:spLocks noChangeArrowheads="1"/>
          </p:cNvSpPr>
          <p:nvPr/>
        </p:nvSpPr>
        <p:spPr bwMode="auto">
          <a:xfrm>
            <a:off x="3298825" y="205740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3082925" y="1233488"/>
            <a:ext cx="369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Direction predictor (2-bit counters)</a:t>
            </a: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3298825" y="37338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3082925" y="5715000"/>
            <a:ext cx="579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Cache of Target Addresses (BTB: Branch Target Buffer)</a:t>
            </a:r>
          </a:p>
        </p:txBody>
      </p:sp>
      <p:sp>
        <p:nvSpPr>
          <p:cNvPr id="343049" name="Rectangle 9" descr="Dark upward diagonal"/>
          <p:cNvSpPr>
            <a:spLocks noChangeArrowheads="1"/>
          </p:cNvSpPr>
          <p:nvPr/>
        </p:nvSpPr>
        <p:spPr bwMode="auto">
          <a:xfrm>
            <a:off x="3832225" y="495300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0" name="Rectangle 10"/>
          <p:cNvSpPr>
            <a:spLocks noChangeArrowheads="1"/>
          </p:cNvSpPr>
          <p:nvPr/>
        </p:nvSpPr>
        <p:spPr bwMode="auto">
          <a:xfrm>
            <a:off x="415925" y="3276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Program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Counter</a:t>
            </a:r>
          </a:p>
        </p:txBody>
      </p:sp>
      <p:sp>
        <p:nvSpPr>
          <p:cNvPr id="343051" name="Rectangle 11"/>
          <p:cNvSpPr>
            <a:spLocks noChangeArrowheads="1"/>
          </p:cNvSpPr>
          <p:nvPr/>
        </p:nvSpPr>
        <p:spPr bwMode="auto">
          <a:xfrm>
            <a:off x="339725" y="2438400"/>
            <a:ext cx="1524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Global branch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history</a:t>
            </a:r>
          </a:p>
        </p:txBody>
      </p:sp>
      <p:sp>
        <p:nvSpPr>
          <p:cNvPr id="343053" name="Line 13"/>
          <p:cNvSpPr>
            <a:spLocks noChangeShapeType="1"/>
          </p:cNvSpPr>
          <p:nvPr/>
        </p:nvSpPr>
        <p:spPr bwMode="auto">
          <a:xfrm>
            <a:off x="1863725" y="2667000"/>
            <a:ext cx="72707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5" name="Line 15"/>
          <p:cNvSpPr>
            <a:spLocks noChangeShapeType="1"/>
          </p:cNvSpPr>
          <p:nvPr/>
        </p:nvSpPr>
        <p:spPr bwMode="auto">
          <a:xfrm>
            <a:off x="2549525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6" name="Line 16"/>
          <p:cNvSpPr>
            <a:spLocks noChangeShapeType="1"/>
          </p:cNvSpPr>
          <p:nvPr/>
        </p:nvSpPr>
        <p:spPr bwMode="auto">
          <a:xfrm flipV="1">
            <a:off x="2854325" y="2133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7" name="Line 17"/>
          <p:cNvSpPr>
            <a:spLocks noChangeShapeType="1"/>
          </p:cNvSpPr>
          <p:nvPr/>
        </p:nvSpPr>
        <p:spPr bwMode="auto">
          <a:xfrm>
            <a:off x="2854325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8" name="Line 18"/>
          <p:cNvSpPr>
            <a:spLocks noChangeShapeType="1"/>
          </p:cNvSpPr>
          <p:nvPr/>
        </p:nvSpPr>
        <p:spPr bwMode="auto">
          <a:xfrm>
            <a:off x="1635125" y="3581400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9" name="Line 19"/>
          <p:cNvSpPr>
            <a:spLocks noChangeShapeType="1"/>
          </p:cNvSpPr>
          <p:nvPr/>
        </p:nvSpPr>
        <p:spPr bwMode="auto">
          <a:xfrm>
            <a:off x="2854325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0" name="Line 20"/>
          <p:cNvSpPr>
            <a:spLocks noChangeShapeType="1"/>
          </p:cNvSpPr>
          <p:nvPr/>
        </p:nvSpPr>
        <p:spPr bwMode="auto">
          <a:xfrm>
            <a:off x="7121525" y="2438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1" name="Line 21"/>
          <p:cNvSpPr>
            <a:spLocks noChangeShapeType="1"/>
          </p:cNvSpPr>
          <p:nvPr/>
        </p:nvSpPr>
        <p:spPr bwMode="auto">
          <a:xfrm>
            <a:off x="7121525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2" name="Line 22"/>
          <p:cNvSpPr>
            <a:spLocks noChangeShapeType="1"/>
          </p:cNvSpPr>
          <p:nvPr/>
        </p:nvSpPr>
        <p:spPr bwMode="auto">
          <a:xfrm flipV="1">
            <a:off x="7121525" y="3581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3" name="Line 23"/>
          <p:cNvSpPr>
            <a:spLocks noChangeShapeType="1"/>
          </p:cNvSpPr>
          <p:nvPr/>
        </p:nvSpPr>
        <p:spPr bwMode="auto">
          <a:xfrm>
            <a:off x="7502525" y="2743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4" name="Line 24"/>
          <p:cNvSpPr>
            <a:spLocks noChangeShapeType="1"/>
          </p:cNvSpPr>
          <p:nvPr/>
        </p:nvSpPr>
        <p:spPr bwMode="auto">
          <a:xfrm>
            <a:off x="5597525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5" name="Line 25"/>
          <p:cNvSpPr>
            <a:spLocks noChangeShapeType="1"/>
          </p:cNvSpPr>
          <p:nvPr/>
        </p:nvSpPr>
        <p:spPr bwMode="auto">
          <a:xfrm flipV="1">
            <a:off x="6435725" y="3657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6" name="Line 26"/>
          <p:cNvSpPr>
            <a:spLocks noChangeShapeType="1"/>
          </p:cNvSpPr>
          <p:nvPr/>
        </p:nvSpPr>
        <p:spPr bwMode="auto">
          <a:xfrm>
            <a:off x="6435725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7" name="Line 27"/>
          <p:cNvSpPr>
            <a:spLocks noChangeShapeType="1"/>
          </p:cNvSpPr>
          <p:nvPr/>
        </p:nvSpPr>
        <p:spPr bwMode="auto">
          <a:xfrm>
            <a:off x="6435725" y="28908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8" name="Text Box 28"/>
          <p:cNvSpPr txBox="1">
            <a:spLocks noChangeArrowheads="1"/>
          </p:cNvSpPr>
          <p:nvPr/>
        </p:nvSpPr>
        <p:spPr bwMode="auto">
          <a:xfrm>
            <a:off x="4873625" y="2681288"/>
            <a:ext cx="158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PC + inst size</a:t>
            </a:r>
          </a:p>
        </p:txBody>
      </p:sp>
      <p:sp>
        <p:nvSpPr>
          <p:cNvPr id="343069" name="Text Box 29"/>
          <p:cNvSpPr txBox="1">
            <a:spLocks noChangeArrowheads="1"/>
          </p:cNvSpPr>
          <p:nvPr/>
        </p:nvSpPr>
        <p:spPr bwMode="auto">
          <a:xfrm>
            <a:off x="3762375" y="17859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taken?</a:t>
            </a:r>
          </a:p>
        </p:txBody>
      </p:sp>
      <p:sp>
        <p:nvSpPr>
          <p:cNvPr id="343070" name="Line 30"/>
          <p:cNvSpPr>
            <a:spLocks noChangeShapeType="1"/>
          </p:cNvSpPr>
          <p:nvPr/>
        </p:nvSpPr>
        <p:spPr bwMode="auto">
          <a:xfrm>
            <a:off x="7502525" y="3124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05501" name="Text Box 31"/>
          <p:cNvSpPr txBox="1">
            <a:spLocks noChangeArrowheads="1"/>
          </p:cNvSpPr>
          <p:nvPr/>
        </p:nvSpPr>
        <p:spPr bwMode="auto">
          <a:xfrm>
            <a:off x="5673725" y="5029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2" name="Text Box 32"/>
          <p:cNvSpPr txBox="1">
            <a:spLocks noChangeArrowheads="1"/>
          </p:cNvSpPr>
          <p:nvPr/>
        </p:nvSpPr>
        <p:spPr bwMode="auto">
          <a:xfrm>
            <a:off x="7778750" y="2781300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Next Fetch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Address</a:t>
            </a:r>
          </a:p>
        </p:txBody>
      </p:sp>
      <p:sp>
        <p:nvSpPr>
          <p:cNvPr id="343073" name="AutoShape 33"/>
          <p:cNvSpPr>
            <a:spLocks noChangeArrowheads="1"/>
          </p:cNvSpPr>
          <p:nvPr/>
        </p:nvSpPr>
        <p:spPr bwMode="auto">
          <a:xfrm>
            <a:off x="5791200" y="1981200"/>
            <a:ext cx="533400" cy="533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4" name="Line 34"/>
          <p:cNvSpPr>
            <a:spLocks noChangeShapeType="1"/>
          </p:cNvSpPr>
          <p:nvPr/>
        </p:nvSpPr>
        <p:spPr bwMode="auto">
          <a:xfrm>
            <a:off x="3733800" y="2133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5" name="Line 35"/>
          <p:cNvSpPr>
            <a:spLocks noChangeShapeType="1"/>
          </p:cNvSpPr>
          <p:nvPr/>
        </p:nvSpPr>
        <p:spPr bwMode="auto">
          <a:xfrm>
            <a:off x="6296025" y="2209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6" name="Line 36"/>
          <p:cNvSpPr>
            <a:spLocks noChangeShapeType="1"/>
          </p:cNvSpPr>
          <p:nvPr/>
        </p:nvSpPr>
        <p:spPr bwMode="auto">
          <a:xfrm>
            <a:off x="73533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7" name="Line 37"/>
          <p:cNvSpPr>
            <a:spLocks noChangeShapeType="1"/>
          </p:cNvSpPr>
          <p:nvPr/>
        </p:nvSpPr>
        <p:spPr bwMode="auto">
          <a:xfrm flipV="1">
            <a:off x="4191000" y="2362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8" name="Line 38"/>
          <p:cNvSpPr>
            <a:spLocks noChangeShapeType="1"/>
          </p:cNvSpPr>
          <p:nvPr/>
        </p:nvSpPr>
        <p:spPr bwMode="auto">
          <a:xfrm>
            <a:off x="4191000" y="2362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9" name="Text Box 39"/>
          <p:cNvSpPr txBox="1">
            <a:spLocks noChangeArrowheads="1"/>
          </p:cNvSpPr>
          <p:nvPr/>
        </p:nvSpPr>
        <p:spPr bwMode="auto">
          <a:xfrm>
            <a:off x="4124325" y="337026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hit?</a:t>
            </a:r>
          </a:p>
        </p:txBody>
      </p:sp>
      <p:sp>
        <p:nvSpPr>
          <p:cNvPr id="343080" name="Oval 40"/>
          <p:cNvSpPr>
            <a:spLocks noChangeArrowheads="1"/>
          </p:cNvSpPr>
          <p:nvPr/>
        </p:nvSpPr>
        <p:spPr bwMode="auto">
          <a:xfrm>
            <a:off x="152400" y="2286000"/>
            <a:ext cx="1905000" cy="838200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81" name="Text Box 41"/>
          <p:cNvSpPr txBox="1">
            <a:spLocks noChangeArrowheads="1"/>
          </p:cNvSpPr>
          <p:nvPr/>
        </p:nvSpPr>
        <p:spPr bwMode="auto">
          <a:xfrm>
            <a:off x="441325" y="1331913"/>
            <a:ext cx="244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Which direction earlier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branches went</a:t>
            </a:r>
          </a:p>
        </p:txBody>
      </p:sp>
      <p:sp>
        <p:nvSpPr>
          <p:cNvPr id="343082" name="Line 42"/>
          <p:cNvSpPr>
            <a:spLocks noChangeShapeType="1"/>
          </p:cNvSpPr>
          <p:nvPr/>
        </p:nvSpPr>
        <p:spPr bwMode="auto">
          <a:xfrm flipH="1">
            <a:off x="1219200" y="1905000"/>
            <a:ext cx="1524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83" name="Oval 43"/>
          <p:cNvSpPr>
            <a:spLocks noChangeArrowheads="1"/>
          </p:cNvSpPr>
          <p:nvPr/>
        </p:nvSpPr>
        <p:spPr bwMode="auto">
          <a:xfrm>
            <a:off x="228600" y="3200400"/>
            <a:ext cx="1676400" cy="685800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84" name="Text Box 44"/>
          <p:cNvSpPr txBox="1">
            <a:spLocks noChangeArrowheads="1"/>
          </p:cNvSpPr>
          <p:nvPr/>
        </p:nvSpPr>
        <p:spPr bwMode="auto">
          <a:xfrm>
            <a:off x="228600" y="4267200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Address of the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current instruction</a:t>
            </a:r>
          </a:p>
        </p:txBody>
      </p:sp>
      <p:sp>
        <p:nvSpPr>
          <p:cNvPr id="343085" name="Line 45"/>
          <p:cNvSpPr>
            <a:spLocks noChangeShapeType="1"/>
          </p:cNvSpPr>
          <p:nvPr/>
        </p:nvSpPr>
        <p:spPr bwMode="auto">
          <a:xfrm flipV="1">
            <a:off x="838200" y="3886200"/>
            <a:ext cx="228600" cy="3810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021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/>
      <p:bldP spid="343045" grpId="0" animBg="1"/>
      <p:bldP spid="343049" grpId="0" animBg="1"/>
      <p:bldP spid="343050" grpId="0" animBg="1"/>
      <p:bldP spid="343051" grpId="0" animBg="1"/>
      <p:bldP spid="343053" grpId="0" animBg="1"/>
      <p:bldP spid="343055" grpId="0" animBg="1"/>
      <p:bldP spid="343056" grpId="0" animBg="1"/>
      <p:bldP spid="343057" grpId="0" animBg="1"/>
      <p:bldP spid="343058" grpId="0" animBg="1"/>
      <p:bldP spid="343059" grpId="0" animBg="1"/>
      <p:bldP spid="343060" grpId="0" animBg="1"/>
      <p:bldP spid="343061" grpId="0" animBg="1"/>
      <p:bldP spid="343062" grpId="0" animBg="1"/>
      <p:bldP spid="343063" grpId="0" animBg="1"/>
      <p:bldP spid="343064" grpId="0" animBg="1"/>
      <p:bldP spid="343065" grpId="0" animBg="1"/>
      <p:bldP spid="343066" grpId="0" animBg="1"/>
      <p:bldP spid="343067" grpId="0" animBg="1"/>
      <p:bldP spid="343068" grpId="0"/>
      <p:bldP spid="343069" grpId="0"/>
      <p:bldP spid="343070" grpId="0" animBg="1"/>
      <p:bldP spid="343072" grpId="0"/>
      <p:bldP spid="343073" grpId="0" animBg="1"/>
      <p:bldP spid="343074" grpId="0" animBg="1"/>
      <p:bldP spid="343075" grpId="0" animBg="1"/>
      <p:bldP spid="343076" grpId="0" animBg="1"/>
      <p:bldP spid="343077" grpId="0" animBg="1"/>
      <p:bldP spid="343078" grpId="0" animBg="1"/>
      <p:bldP spid="343079" grpId="0"/>
      <p:bldP spid="343080" grpId="0" animBg="1"/>
      <p:bldP spid="343081" grpId="0"/>
      <p:bldP spid="343082" grpId="0" animBg="1"/>
      <p:bldP spid="343083" grpId="0" animBg="1"/>
      <p:bldP spid="343084" grpId="0"/>
      <p:bldP spid="34308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056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7FC727-9BCD-8B43-85CB-C0DD0D024369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343042" name="Text Box 2"/>
          <p:cNvSpPr txBox="1">
            <a:spLocks noChangeArrowheads="1"/>
          </p:cNvSpPr>
          <p:nvPr/>
        </p:nvSpPr>
        <p:spPr bwMode="auto">
          <a:xfrm>
            <a:off x="5597525" y="5029200"/>
            <a:ext cx="164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target address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839200" cy="10668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charset="-128"/>
              </a:rPr>
              <a:t>Two-Level Gshare Branch Predictor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3298825" y="17526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45" name="Rectangle 5" descr="Dark upward diagonal"/>
          <p:cNvSpPr>
            <a:spLocks noChangeArrowheads="1"/>
          </p:cNvSpPr>
          <p:nvPr/>
        </p:nvSpPr>
        <p:spPr bwMode="auto">
          <a:xfrm>
            <a:off x="3298825" y="205740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082925" y="1233488"/>
            <a:ext cx="369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Direction predictor (2-bit counters)</a:t>
            </a: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3298825" y="37338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3082925" y="5715000"/>
            <a:ext cx="579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Cache of Target Addresses (BTB: Branch Target Buffer)</a:t>
            </a:r>
          </a:p>
        </p:txBody>
      </p:sp>
      <p:sp>
        <p:nvSpPr>
          <p:cNvPr id="343049" name="Rectangle 9" descr="Dark upward diagonal"/>
          <p:cNvSpPr>
            <a:spLocks noChangeArrowheads="1"/>
          </p:cNvSpPr>
          <p:nvPr/>
        </p:nvSpPr>
        <p:spPr bwMode="auto">
          <a:xfrm>
            <a:off x="3832225" y="495300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0" name="Rectangle 10"/>
          <p:cNvSpPr>
            <a:spLocks noChangeArrowheads="1"/>
          </p:cNvSpPr>
          <p:nvPr/>
        </p:nvSpPr>
        <p:spPr bwMode="auto">
          <a:xfrm>
            <a:off x="415925" y="3276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Program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Counter</a:t>
            </a:r>
          </a:p>
        </p:txBody>
      </p:sp>
      <p:sp>
        <p:nvSpPr>
          <p:cNvPr id="343051" name="Rectangle 11"/>
          <p:cNvSpPr>
            <a:spLocks noChangeArrowheads="1"/>
          </p:cNvSpPr>
          <p:nvPr/>
        </p:nvSpPr>
        <p:spPr bwMode="auto">
          <a:xfrm>
            <a:off x="339725" y="2438400"/>
            <a:ext cx="1524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Global branch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history</a:t>
            </a:r>
          </a:p>
        </p:txBody>
      </p:sp>
      <p:sp>
        <p:nvSpPr>
          <p:cNvPr id="343052" name="Rectangle 12"/>
          <p:cNvSpPr>
            <a:spLocks noChangeArrowheads="1"/>
          </p:cNvSpPr>
          <p:nvPr/>
        </p:nvSpPr>
        <p:spPr bwMode="auto">
          <a:xfrm>
            <a:off x="2016125" y="3124200"/>
            <a:ext cx="533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XOR</a:t>
            </a:r>
          </a:p>
        </p:txBody>
      </p:sp>
      <p:sp>
        <p:nvSpPr>
          <p:cNvPr id="343053" name="Line 13"/>
          <p:cNvSpPr>
            <a:spLocks noChangeShapeType="1"/>
          </p:cNvSpPr>
          <p:nvPr/>
        </p:nvSpPr>
        <p:spPr bwMode="auto">
          <a:xfrm>
            <a:off x="1863725" y="2667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4" name="Line 14"/>
          <p:cNvSpPr>
            <a:spLocks noChangeShapeType="1"/>
          </p:cNvSpPr>
          <p:nvPr/>
        </p:nvSpPr>
        <p:spPr bwMode="auto">
          <a:xfrm flipV="1">
            <a:off x="1635125" y="3352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5" name="Line 15"/>
          <p:cNvSpPr>
            <a:spLocks noChangeShapeType="1"/>
          </p:cNvSpPr>
          <p:nvPr/>
        </p:nvSpPr>
        <p:spPr bwMode="auto">
          <a:xfrm>
            <a:off x="2549525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6" name="Line 16"/>
          <p:cNvSpPr>
            <a:spLocks noChangeShapeType="1"/>
          </p:cNvSpPr>
          <p:nvPr/>
        </p:nvSpPr>
        <p:spPr bwMode="auto">
          <a:xfrm flipV="1">
            <a:off x="2854325" y="2133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7" name="Line 17"/>
          <p:cNvSpPr>
            <a:spLocks noChangeShapeType="1"/>
          </p:cNvSpPr>
          <p:nvPr/>
        </p:nvSpPr>
        <p:spPr bwMode="auto">
          <a:xfrm>
            <a:off x="2854325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8" name="Line 18"/>
          <p:cNvSpPr>
            <a:spLocks noChangeShapeType="1"/>
          </p:cNvSpPr>
          <p:nvPr/>
        </p:nvSpPr>
        <p:spPr bwMode="auto">
          <a:xfrm>
            <a:off x="1635125" y="3581400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9" name="Line 19"/>
          <p:cNvSpPr>
            <a:spLocks noChangeShapeType="1"/>
          </p:cNvSpPr>
          <p:nvPr/>
        </p:nvSpPr>
        <p:spPr bwMode="auto">
          <a:xfrm>
            <a:off x="2854325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0" name="Line 20"/>
          <p:cNvSpPr>
            <a:spLocks noChangeShapeType="1"/>
          </p:cNvSpPr>
          <p:nvPr/>
        </p:nvSpPr>
        <p:spPr bwMode="auto">
          <a:xfrm>
            <a:off x="7121525" y="2438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1" name="Line 21"/>
          <p:cNvSpPr>
            <a:spLocks noChangeShapeType="1"/>
          </p:cNvSpPr>
          <p:nvPr/>
        </p:nvSpPr>
        <p:spPr bwMode="auto">
          <a:xfrm>
            <a:off x="7121525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2" name="Line 22"/>
          <p:cNvSpPr>
            <a:spLocks noChangeShapeType="1"/>
          </p:cNvSpPr>
          <p:nvPr/>
        </p:nvSpPr>
        <p:spPr bwMode="auto">
          <a:xfrm flipV="1">
            <a:off x="7121525" y="3581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3" name="Line 23"/>
          <p:cNvSpPr>
            <a:spLocks noChangeShapeType="1"/>
          </p:cNvSpPr>
          <p:nvPr/>
        </p:nvSpPr>
        <p:spPr bwMode="auto">
          <a:xfrm>
            <a:off x="7502525" y="2743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4" name="Line 24"/>
          <p:cNvSpPr>
            <a:spLocks noChangeShapeType="1"/>
          </p:cNvSpPr>
          <p:nvPr/>
        </p:nvSpPr>
        <p:spPr bwMode="auto">
          <a:xfrm>
            <a:off x="5597525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5" name="Line 25"/>
          <p:cNvSpPr>
            <a:spLocks noChangeShapeType="1"/>
          </p:cNvSpPr>
          <p:nvPr/>
        </p:nvSpPr>
        <p:spPr bwMode="auto">
          <a:xfrm flipV="1">
            <a:off x="6435725" y="3657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6" name="Line 26"/>
          <p:cNvSpPr>
            <a:spLocks noChangeShapeType="1"/>
          </p:cNvSpPr>
          <p:nvPr/>
        </p:nvSpPr>
        <p:spPr bwMode="auto">
          <a:xfrm>
            <a:off x="6435725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7" name="Line 27"/>
          <p:cNvSpPr>
            <a:spLocks noChangeShapeType="1"/>
          </p:cNvSpPr>
          <p:nvPr/>
        </p:nvSpPr>
        <p:spPr bwMode="auto">
          <a:xfrm>
            <a:off x="6435725" y="28908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8" name="Text Box 28"/>
          <p:cNvSpPr txBox="1">
            <a:spLocks noChangeArrowheads="1"/>
          </p:cNvSpPr>
          <p:nvPr/>
        </p:nvSpPr>
        <p:spPr bwMode="auto">
          <a:xfrm>
            <a:off x="4873625" y="2681288"/>
            <a:ext cx="158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PC + inst size</a:t>
            </a:r>
          </a:p>
        </p:txBody>
      </p:sp>
      <p:sp>
        <p:nvSpPr>
          <p:cNvPr id="343069" name="Text Box 29"/>
          <p:cNvSpPr txBox="1">
            <a:spLocks noChangeArrowheads="1"/>
          </p:cNvSpPr>
          <p:nvPr/>
        </p:nvSpPr>
        <p:spPr bwMode="auto">
          <a:xfrm>
            <a:off x="3762375" y="17859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taken?</a:t>
            </a:r>
          </a:p>
        </p:txBody>
      </p:sp>
      <p:sp>
        <p:nvSpPr>
          <p:cNvPr id="343070" name="Line 30"/>
          <p:cNvSpPr>
            <a:spLocks noChangeShapeType="1"/>
          </p:cNvSpPr>
          <p:nvPr/>
        </p:nvSpPr>
        <p:spPr bwMode="auto">
          <a:xfrm>
            <a:off x="7502525" y="3124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06527" name="Text Box 31"/>
          <p:cNvSpPr txBox="1">
            <a:spLocks noChangeArrowheads="1"/>
          </p:cNvSpPr>
          <p:nvPr/>
        </p:nvSpPr>
        <p:spPr bwMode="auto">
          <a:xfrm>
            <a:off x="5673725" y="5029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2" name="Text Box 32"/>
          <p:cNvSpPr txBox="1">
            <a:spLocks noChangeArrowheads="1"/>
          </p:cNvSpPr>
          <p:nvPr/>
        </p:nvSpPr>
        <p:spPr bwMode="auto">
          <a:xfrm>
            <a:off x="7778750" y="2781300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Next Fetch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Address</a:t>
            </a:r>
          </a:p>
        </p:txBody>
      </p:sp>
      <p:sp>
        <p:nvSpPr>
          <p:cNvPr id="343073" name="AutoShape 33"/>
          <p:cNvSpPr>
            <a:spLocks noChangeArrowheads="1"/>
          </p:cNvSpPr>
          <p:nvPr/>
        </p:nvSpPr>
        <p:spPr bwMode="auto">
          <a:xfrm>
            <a:off x="5791200" y="1981200"/>
            <a:ext cx="533400" cy="533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4" name="Line 34"/>
          <p:cNvSpPr>
            <a:spLocks noChangeShapeType="1"/>
          </p:cNvSpPr>
          <p:nvPr/>
        </p:nvSpPr>
        <p:spPr bwMode="auto">
          <a:xfrm>
            <a:off x="3733800" y="2133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5" name="Line 35"/>
          <p:cNvSpPr>
            <a:spLocks noChangeShapeType="1"/>
          </p:cNvSpPr>
          <p:nvPr/>
        </p:nvSpPr>
        <p:spPr bwMode="auto">
          <a:xfrm>
            <a:off x="6296025" y="2209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6" name="Line 36"/>
          <p:cNvSpPr>
            <a:spLocks noChangeShapeType="1"/>
          </p:cNvSpPr>
          <p:nvPr/>
        </p:nvSpPr>
        <p:spPr bwMode="auto">
          <a:xfrm>
            <a:off x="73533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7" name="Line 37"/>
          <p:cNvSpPr>
            <a:spLocks noChangeShapeType="1"/>
          </p:cNvSpPr>
          <p:nvPr/>
        </p:nvSpPr>
        <p:spPr bwMode="auto">
          <a:xfrm flipV="1">
            <a:off x="4191000" y="2362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8" name="Line 38"/>
          <p:cNvSpPr>
            <a:spLocks noChangeShapeType="1"/>
          </p:cNvSpPr>
          <p:nvPr/>
        </p:nvSpPr>
        <p:spPr bwMode="auto">
          <a:xfrm>
            <a:off x="4191000" y="2362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9" name="Text Box 39"/>
          <p:cNvSpPr txBox="1">
            <a:spLocks noChangeArrowheads="1"/>
          </p:cNvSpPr>
          <p:nvPr/>
        </p:nvSpPr>
        <p:spPr bwMode="auto">
          <a:xfrm>
            <a:off x="4124325" y="337026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hit?</a:t>
            </a:r>
          </a:p>
        </p:txBody>
      </p:sp>
      <p:sp>
        <p:nvSpPr>
          <p:cNvPr id="343080" name="Oval 40"/>
          <p:cNvSpPr>
            <a:spLocks noChangeArrowheads="1"/>
          </p:cNvSpPr>
          <p:nvPr/>
        </p:nvSpPr>
        <p:spPr bwMode="auto">
          <a:xfrm>
            <a:off x="152400" y="2286000"/>
            <a:ext cx="1905000" cy="838200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81" name="Text Box 41"/>
          <p:cNvSpPr txBox="1">
            <a:spLocks noChangeArrowheads="1"/>
          </p:cNvSpPr>
          <p:nvPr/>
        </p:nvSpPr>
        <p:spPr bwMode="auto">
          <a:xfrm>
            <a:off x="441325" y="1331913"/>
            <a:ext cx="244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Which direction earlier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branches went</a:t>
            </a:r>
          </a:p>
        </p:txBody>
      </p:sp>
      <p:sp>
        <p:nvSpPr>
          <p:cNvPr id="343082" name="Line 42"/>
          <p:cNvSpPr>
            <a:spLocks noChangeShapeType="1"/>
          </p:cNvSpPr>
          <p:nvPr/>
        </p:nvSpPr>
        <p:spPr bwMode="auto">
          <a:xfrm flipH="1">
            <a:off x="1219200" y="1905000"/>
            <a:ext cx="1524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83" name="Oval 43"/>
          <p:cNvSpPr>
            <a:spLocks noChangeArrowheads="1"/>
          </p:cNvSpPr>
          <p:nvPr/>
        </p:nvSpPr>
        <p:spPr bwMode="auto">
          <a:xfrm>
            <a:off x="228600" y="3200400"/>
            <a:ext cx="1676400" cy="685800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84" name="Text Box 44"/>
          <p:cNvSpPr txBox="1">
            <a:spLocks noChangeArrowheads="1"/>
          </p:cNvSpPr>
          <p:nvPr/>
        </p:nvSpPr>
        <p:spPr bwMode="auto">
          <a:xfrm>
            <a:off x="228600" y="4267200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Address of the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current instruction</a:t>
            </a:r>
          </a:p>
        </p:txBody>
      </p:sp>
      <p:sp>
        <p:nvSpPr>
          <p:cNvPr id="343085" name="Line 45"/>
          <p:cNvSpPr>
            <a:spLocks noChangeShapeType="1"/>
          </p:cNvSpPr>
          <p:nvPr/>
        </p:nvSpPr>
        <p:spPr bwMode="auto">
          <a:xfrm flipV="1">
            <a:off x="838200" y="3886200"/>
            <a:ext cx="228600" cy="3810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277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/>
      <p:bldP spid="343045" grpId="0" animBg="1"/>
      <p:bldP spid="343049" grpId="0" animBg="1"/>
      <p:bldP spid="343050" grpId="0" animBg="1"/>
      <p:bldP spid="343051" grpId="0" animBg="1"/>
      <p:bldP spid="343052" grpId="0" animBg="1"/>
      <p:bldP spid="343053" grpId="0" animBg="1"/>
      <p:bldP spid="343054" grpId="0" animBg="1"/>
      <p:bldP spid="343055" grpId="0" animBg="1"/>
      <p:bldP spid="343056" grpId="0" animBg="1"/>
      <p:bldP spid="343057" grpId="0" animBg="1"/>
      <p:bldP spid="343058" grpId="0" animBg="1"/>
      <p:bldP spid="343059" grpId="0" animBg="1"/>
      <p:bldP spid="343060" grpId="0" animBg="1"/>
      <p:bldP spid="343061" grpId="0" animBg="1"/>
      <p:bldP spid="343062" grpId="0" animBg="1"/>
      <p:bldP spid="343063" grpId="0" animBg="1"/>
      <p:bldP spid="343064" grpId="0" animBg="1"/>
      <p:bldP spid="343065" grpId="0" animBg="1"/>
      <p:bldP spid="343066" grpId="0" animBg="1"/>
      <p:bldP spid="343067" grpId="0" animBg="1"/>
      <p:bldP spid="343068" grpId="0"/>
      <p:bldP spid="343069" grpId="0"/>
      <p:bldP spid="343070" grpId="0" animBg="1"/>
      <p:bldP spid="343072" grpId="0"/>
      <p:bldP spid="343073" grpId="0" animBg="1"/>
      <p:bldP spid="343074" grpId="0" animBg="1"/>
      <p:bldP spid="343075" grpId="0" animBg="1"/>
      <p:bldP spid="343076" grpId="0" animBg="1"/>
      <p:bldP spid="343077" grpId="0" animBg="1"/>
      <p:bldP spid="343078" grpId="0" animBg="1"/>
      <p:bldP spid="343079" grpId="0"/>
      <p:bldP spid="343080" grpId="0" animBg="1"/>
      <p:bldP spid="343081" grpId="0"/>
      <p:bldP spid="343082" grpId="0" animBg="1"/>
      <p:bldP spid="343083" grpId="0" animBg="1"/>
      <p:bldP spid="343084" grpId="0"/>
      <p:bldP spid="34308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Can We Do Better: Two-Level Prediction</a:t>
            </a:r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Last-time and 2BC predictors exploit only “</a:t>
            </a:r>
            <a:r>
              <a:rPr lang="en-US" altLang="ja-JP">
                <a:ea typeface="ＭＳ Ｐゴシック" charset="-128"/>
              </a:rPr>
              <a:t>last-time</a:t>
            </a:r>
            <a:r>
              <a:rPr lang="en-US" altLang="en-US">
                <a:ea typeface="ＭＳ Ｐゴシック" charset="-128"/>
              </a:rPr>
              <a:t>”</a:t>
            </a:r>
            <a:r>
              <a:rPr lang="en-US" altLang="ja-JP">
                <a:ea typeface="ＭＳ Ｐゴシック" charset="-128"/>
              </a:rPr>
              <a:t> predictability for a given branch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Realization 1: A branch’s outcome can be correlated with other branches’ outcomes</a:t>
            </a:r>
          </a:p>
          <a:p>
            <a:pPr lvl="1"/>
            <a:r>
              <a:rPr lang="en-US" altLang="en-US">
                <a:ea typeface="ＭＳ Ｐゴシック" charset="-128"/>
              </a:rPr>
              <a:t>Global branch correlation 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Realization 2: A branch’s outcome can be correlated with past outcomes of the same branch (in addition to the outcome of the branch “last-time” it was executed)</a:t>
            </a:r>
          </a:p>
          <a:p>
            <a:pPr lvl="1"/>
            <a:r>
              <a:rPr lang="en-US" altLang="en-US">
                <a:ea typeface="ＭＳ Ｐゴシック" charset="-128"/>
              </a:rPr>
              <a:t>Local branch correlation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4F5CC9-DB28-2049-B883-6F90E8BA2775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733800"/>
            <a:ext cx="8610600" cy="1828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Arial" pitchFamily="-107" charset="0"/>
              <a:cs typeface="Arial" pitchFamily="-107" charset="0"/>
            </a:endParaRPr>
          </a:p>
        </p:txBody>
      </p:sp>
      <p:sp>
        <p:nvSpPr>
          <p:cNvPr id="114693" name="Rectangle 1"/>
          <p:cNvSpPr>
            <a:spLocks noChangeArrowheads="1"/>
          </p:cNvSpPr>
          <p:nvPr/>
        </p:nvSpPr>
        <p:spPr bwMode="auto">
          <a:xfrm>
            <a:off x="152400" y="6488113"/>
            <a:ext cx="838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Yeh and Patt, 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“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Two-Level Adaptive Training Branch Prediction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,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”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 MICRO 1991.</a:t>
            </a:r>
          </a:p>
        </p:txBody>
      </p:sp>
    </p:spTree>
    <p:extLst>
      <p:ext uri="{BB962C8B-B14F-4D97-AF65-F5344CB8AC3E}">
        <p14:creationId xmlns:p14="http://schemas.microsoft.com/office/powerpoint/2010/main" val="2200990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Local Branch Correlation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 sz="2200">
                <a:ea typeface="ＭＳ Ｐゴシック" charset="-128"/>
              </a:rPr>
              <a:t>McFarling, </a:t>
            </a:r>
            <a:r>
              <a:rPr lang="ja-JP" altLang="en-US" sz="2200">
                <a:ea typeface="ＭＳ Ｐゴシック" charset="-128"/>
              </a:rPr>
              <a:t>“</a:t>
            </a:r>
            <a:r>
              <a:rPr lang="en-US" altLang="ja-JP" sz="2200">
                <a:solidFill>
                  <a:srgbClr val="FF0000"/>
                </a:solidFill>
                <a:ea typeface="ＭＳ Ｐゴシック" charset="-128"/>
              </a:rPr>
              <a:t>Combining Branch Predictors</a:t>
            </a:r>
            <a:r>
              <a:rPr lang="en-US" altLang="ja-JP" sz="2200">
                <a:ea typeface="ＭＳ Ｐゴシック" charset="-128"/>
              </a:rPr>
              <a:t>,</a:t>
            </a:r>
            <a:r>
              <a:rPr lang="ja-JP" altLang="en-US" sz="2200">
                <a:ea typeface="ＭＳ Ｐゴシック" charset="-128"/>
              </a:rPr>
              <a:t>”</a:t>
            </a:r>
            <a:r>
              <a:rPr lang="en-US" altLang="ja-JP" sz="2200">
                <a:ea typeface="ＭＳ Ｐゴシック" charset="-128"/>
              </a:rPr>
              <a:t> DEC WRL TR 1993.</a:t>
            </a:r>
            <a:endParaRPr lang="en-US" altLang="en-US" sz="2200">
              <a:ea typeface="ＭＳ Ｐゴシック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CDAF41-746D-804C-AB22-398F815D452D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pic>
        <p:nvPicPr>
          <p:cNvPr id="11571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695450"/>
            <a:ext cx="854075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43"/>
          <p:cNvSpPr>
            <a:spLocks noChangeArrowheads="1"/>
          </p:cNvSpPr>
          <p:nvPr/>
        </p:nvSpPr>
        <p:spPr bwMode="auto">
          <a:xfrm>
            <a:off x="1143000" y="2514600"/>
            <a:ext cx="1600200" cy="685800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360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 sz="3800" dirty="0">
                <a:ea typeface="ＭＳ Ｐゴシック" charset="-128"/>
              </a:rPr>
              <a:t>Recall: How to Handle Control Dependences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Critical to keep the pipeline full with correct sequence of dynamic instructions. 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Potential solutions if the instruction is a control-flow instruction:</a:t>
            </a:r>
          </a:p>
          <a:p>
            <a:pPr lvl="1"/>
            <a:endParaRPr lang="en-US" altLang="en-US">
              <a:ea typeface="ＭＳ Ｐゴシック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Stall</a:t>
            </a:r>
            <a:r>
              <a:rPr lang="en-US" altLang="en-US">
                <a:ea typeface="ＭＳ Ｐゴシック" charset="-128"/>
              </a:rPr>
              <a:t> the pipeline until we know the next fetch address</a:t>
            </a:r>
          </a:p>
          <a:p>
            <a:r>
              <a:rPr lang="en-US" altLang="en-US">
                <a:ea typeface="ＭＳ Ｐゴシック" charset="-128"/>
              </a:rPr>
              <a:t>Guess the next fetch address (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branch prediction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r>
              <a:rPr lang="en-US" altLang="en-US">
                <a:ea typeface="ＭＳ Ｐゴシック" charset="-128"/>
              </a:rPr>
              <a:t>Employ delayed branching (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branch delay slot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r>
              <a:rPr lang="en-US" altLang="en-US">
                <a:ea typeface="ＭＳ Ｐゴシック" charset="-128"/>
              </a:rPr>
              <a:t>Do something else (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fine-grained multithreading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r>
              <a:rPr lang="en-US" altLang="en-US">
                <a:ea typeface="ＭＳ Ｐゴシック" charset="-128"/>
              </a:rPr>
              <a:t>Eliminate control-flow instructions (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predicated execution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r>
              <a:rPr lang="en-US" altLang="en-US">
                <a:ea typeface="ＭＳ Ｐゴシック" charset="-128"/>
              </a:rPr>
              <a:t>Fetch from both possible paths (if you know the addresses of both possible paths) (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multipath execution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5C0571-837D-4C4F-A98A-970E80A6B956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3886200"/>
            <a:ext cx="73152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11356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More Motivation for Local History</a:t>
            </a:r>
          </a:p>
        </p:txBody>
      </p:sp>
      <p:sp>
        <p:nvSpPr>
          <p:cNvPr id="19149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3581400" cy="5194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To predict a loop branch “perfectly”, we want to identify the last iteration of the loop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By having a separate PHT entry for each local history, we can distinguish different iterations of a loop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Works for “short” loops</a:t>
            </a:r>
          </a:p>
        </p:txBody>
      </p:sp>
      <p:sp>
        <p:nvSpPr>
          <p:cNvPr id="191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418B28-7688-F84C-AA8E-689230A30FF4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pic>
        <p:nvPicPr>
          <p:cNvPr id="191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3" y="990600"/>
            <a:ext cx="4900612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69174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Capturing Local Branch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839200" cy="5194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Idea: 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Have a per-branch history register</a:t>
            </a:r>
          </a:p>
          <a:p>
            <a:pPr lvl="1"/>
            <a:r>
              <a:rPr lang="en-US" altLang="en-US">
                <a:ea typeface="ＭＳ Ｐゴシック" charset="-128"/>
              </a:rPr>
              <a:t>Associate the predicted outcome of a branch with “T/NT history” of the same branch</a:t>
            </a:r>
          </a:p>
          <a:p>
            <a:r>
              <a:rPr lang="en-US" altLang="en-US">
                <a:ea typeface="ＭＳ Ｐゴシック" charset="-128"/>
                <a:sym typeface="Wingdings" charset="2"/>
              </a:rPr>
              <a:t>Make a prediction based on the outcome of the branch the last time the same local branch history was encountered</a:t>
            </a:r>
          </a:p>
          <a:p>
            <a:pPr>
              <a:buFont typeface="Wingdings" charset="2"/>
              <a:buNone/>
            </a:pPr>
            <a:endParaRPr lang="en-US" altLang="en-US">
              <a:ea typeface="ＭＳ Ｐゴシック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charset="-128"/>
                <a:sym typeface="Wingdings" charset="2"/>
              </a:rPr>
              <a:t>Called the local history/branch predictor</a:t>
            </a:r>
          </a:p>
          <a:p>
            <a:r>
              <a:rPr lang="en-US" altLang="en-US">
                <a:solidFill>
                  <a:srgbClr val="0000FF"/>
                </a:solidFill>
                <a:ea typeface="ＭＳ Ｐゴシック" charset="-128"/>
                <a:sym typeface="Wingdings" charset="2"/>
              </a:rPr>
              <a:t>Uses two levels of history (Per-branch history register + history at that history register value)</a:t>
            </a:r>
            <a:endParaRPr lang="en-US" altLang="en-US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9B0E0D-D2E4-284A-95DA-45151B649404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52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Two Level Local Branch Prediction</a:t>
            </a:r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sz="2000">
                <a:ea typeface="ＭＳ Ｐゴシック" charset="-128"/>
              </a:rPr>
              <a:t>First level: </a:t>
            </a:r>
            <a:r>
              <a:rPr lang="en-US" altLang="en-US" sz="2000">
                <a:solidFill>
                  <a:srgbClr val="0033CC"/>
                </a:solidFill>
                <a:ea typeface="ＭＳ Ｐゴシック" charset="-128"/>
              </a:rPr>
              <a:t>A set of local history registers </a:t>
            </a:r>
            <a:r>
              <a:rPr lang="en-US" altLang="en-US" sz="2000">
                <a:ea typeface="ＭＳ Ｐゴシック" charset="-128"/>
              </a:rPr>
              <a:t>(N bits each)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Select the history register based on the PC of the branch</a:t>
            </a:r>
          </a:p>
          <a:p>
            <a:r>
              <a:rPr lang="en-US" altLang="en-US" sz="2000">
                <a:ea typeface="ＭＳ Ｐゴシック" charset="-128"/>
              </a:rPr>
              <a:t>Second level: </a:t>
            </a:r>
            <a:r>
              <a:rPr lang="en-US" altLang="en-US" sz="2000">
                <a:solidFill>
                  <a:srgbClr val="0033CC"/>
                </a:solidFill>
                <a:ea typeface="ＭＳ Ｐゴシック" charset="-128"/>
              </a:rPr>
              <a:t>Table of saturating counters for each history entry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The direction the branch took the last time the same history was seen</a:t>
            </a: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630D72-A434-0D49-8C1A-A03671E618D4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6172200" y="3341688"/>
            <a:ext cx="2971800" cy="259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494088"/>
            <a:ext cx="1600200" cy="457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1 1 ….. 1 0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0" y="3189288"/>
            <a:ext cx="1219200" cy="312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3189288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8200" y="3570288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8200" y="4027488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5856288"/>
            <a:ext cx="1219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7771" name="TextBox 12"/>
          <p:cNvSpPr txBox="1">
            <a:spLocks noChangeArrowheads="1"/>
          </p:cNvSpPr>
          <p:nvPr/>
        </p:nvSpPr>
        <p:spPr bwMode="auto">
          <a:xfrm>
            <a:off x="533400" y="5791200"/>
            <a:ext cx="205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Local history registers</a:t>
            </a:r>
          </a:p>
        </p:txBody>
      </p:sp>
      <p:sp>
        <p:nvSpPr>
          <p:cNvPr id="117772" name="TextBox 13"/>
          <p:cNvSpPr txBox="1">
            <a:spLocks noChangeArrowheads="1"/>
          </p:cNvSpPr>
          <p:nvPr/>
        </p:nvSpPr>
        <p:spPr bwMode="auto">
          <a:xfrm>
            <a:off x="3352800" y="3189288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00 …. 00</a:t>
            </a:r>
          </a:p>
        </p:txBody>
      </p:sp>
      <p:sp>
        <p:nvSpPr>
          <p:cNvPr id="117773" name="TextBox 14"/>
          <p:cNvSpPr txBox="1">
            <a:spLocks noChangeArrowheads="1"/>
          </p:cNvSpPr>
          <p:nvPr/>
        </p:nvSpPr>
        <p:spPr bwMode="auto">
          <a:xfrm>
            <a:off x="3352800" y="3646488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00 …. 01</a:t>
            </a:r>
          </a:p>
        </p:txBody>
      </p:sp>
      <p:sp>
        <p:nvSpPr>
          <p:cNvPr id="117774" name="TextBox 15"/>
          <p:cNvSpPr txBox="1">
            <a:spLocks noChangeArrowheads="1"/>
          </p:cNvSpPr>
          <p:nvPr/>
        </p:nvSpPr>
        <p:spPr bwMode="auto">
          <a:xfrm>
            <a:off x="3352800" y="4103688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00 …. 10</a:t>
            </a:r>
          </a:p>
        </p:txBody>
      </p:sp>
      <p:sp>
        <p:nvSpPr>
          <p:cNvPr id="117775" name="TextBox 16"/>
          <p:cNvSpPr txBox="1">
            <a:spLocks noChangeArrowheads="1"/>
          </p:cNvSpPr>
          <p:nvPr/>
        </p:nvSpPr>
        <p:spPr bwMode="auto">
          <a:xfrm>
            <a:off x="3352800" y="5932488"/>
            <a:ext cx="1150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11 ….  11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86000" y="3684588"/>
            <a:ext cx="2362200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6781800" y="5093732"/>
            <a:ext cx="457200" cy="457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 pitchFamily="2" charset="0"/>
                <a:ea typeface="ＭＳ Ｐゴシック" charset="0"/>
                <a:cs typeface="Arial" charset="0"/>
              </a:rPr>
              <a:t>0</a:t>
            </a:r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8001000" y="5093732"/>
            <a:ext cx="457200" cy="457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 pitchFamily="2" charset="0"/>
                <a:ea typeface="ＭＳ Ｐゴシック" charset="0"/>
                <a:cs typeface="Arial" charset="0"/>
              </a:rPr>
              <a:t>1</a:t>
            </a: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6705600" y="3798332"/>
            <a:ext cx="4572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 pitchFamily="2" charset="0"/>
                <a:ea typeface="ＭＳ Ｐゴシック" charset="0"/>
                <a:cs typeface="Arial" charset="0"/>
              </a:rPr>
              <a:t>2</a:t>
            </a:r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7924800" y="3798332"/>
            <a:ext cx="4572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 pitchFamily="2" charset="0"/>
                <a:ea typeface="ＭＳ Ｐゴシック" charset="0"/>
                <a:cs typeface="Arial" charset="0"/>
              </a:rPr>
              <a:t>3</a:t>
            </a:r>
          </a:p>
        </p:txBody>
      </p:sp>
      <p:cxnSp>
        <p:nvCxnSpPr>
          <p:cNvPr id="23" name="AutoShape 15"/>
          <p:cNvCxnSpPr>
            <a:cxnSpLocks noChangeShapeType="1"/>
          </p:cNvCxnSpPr>
          <p:nvPr/>
        </p:nvCxnSpPr>
        <p:spPr bwMode="auto">
          <a:xfrm>
            <a:off x="7239000" y="5322888"/>
            <a:ext cx="762000" cy="0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6"/>
          <p:cNvCxnSpPr>
            <a:cxnSpLocks noChangeShapeType="1"/>
          </p:cNvCxnSpPr>
          <p:nvPr/>
        </p:nvCxnSpPr>
        <p:spPr bwMode="auto">
          <a:xfrm flipH="1" flipV="1">
            <a:off x="7096125" y="4189413"/>
            <a:ext cx="1133475" cy="904875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7096125" y="3865563"/>
            <a:ext cx="895350" cy="0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8"/>
          <p:cNvCxnSpPr>
            <a:cxnSpLocks noChangeShapeType="1"/>
          </p:cNvCxnSpPr>
          <p:nvPr/>
        </p:nvCxnSpPr>
        <p:spPr bwMode="auto">
          <a:xfrm flipH="1">
            <a:off x="7172325" y="5484813"/>
            <a:ext cx="895350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9"/>
          <p:cNvCxnSpPr>
            <a:cxnSpLocks noChangeShapeType="1"/>
          </p:cNvCxnSpPr>
          <p:nvPr/>
        </p:nvCxnSpPr>
        <p:spPr bwMode="auto">
          <a:xfrm flipH="1">
            <a:off x="7162800" y="4027488"/>
            <a:ext cx="762000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0"/>
          <p:cNvCxnSpPr>
            <a:cxnSpLocks noChangeShapeType="1"/>
          </p:cNvCxnSpPr>
          <p:nvPr/>
        </p:nvCxnSpPr>
        <p:spPr bwMode="auto">
          <a:xfrm>
            <a:off x="6934200" y="4256088"/>
            <a:ext cx="1133475" cy="9048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1"/>
          <p:cNvCxnSpPr>
            <a:cxnSpLocks noChangeShapeType="1"/>
          </p:cNvCxnSpPr>
          <p:nvPr/>
        </p:nvCxnSpPr>
        <p:spPr bwMode="auto">
          <a:xfrm rot="5400000" flipV="1">
            <a:off x="8154194" y="4025106"/>
            <a:ext cx="323850" cy="1588"/>
          </a:xfrm>
          <a:prstGeom prst="curvedConnector5">
            <a:avLst>
              <a:gd name="adj1" fmla="val -26963"/>
              <a:gd name="adj2" fmla="val 23900009"/>
              <a:gd name="adj3" fmla="val 117153"/>
            </a:avLst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2"/>
          <p:cNvCxnSpPr>
            <a:cxnSpLocks noChangeShapeType="1"/>
          </p:cNvCxnSpPr>
          <p:nvPr/>
        </p:nvCxnSpPr>
        <p:spPr bwMode="auto">
          <a:xfrm rot="5400000" flipV="1">
            <a:off x="6687344" y="5320506"/>
            <a:ext cx="323850" cy="1588"/>
          </a:xfrm>
          <a:prstGeom prst="curvedConnector5">
            <a:avLst>
              <a:gd name="adj1" fmla="val -16667"/>
              <a:gd name="adj2" fmla="val -22500009"/>
              <a:gd name="adj3" fmla="val 117153"/>
            </a:avLst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/>
          <p:nvPr/>
        </p:nvCxnSpPr>
        <p:spPr>
          <a:xfrm flipV="1">
            <a:off x="5867400" y="3646488"/>
            <a:ext cx="7620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5676900" y="4675188"/>
            <a:ext cx="9906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799" name="TextBox 32"/>
          <p:cNvSpPr txBox="1">
            <a:spLocks noChangeArrowheads="1"/>
          </p:cNvSpPr>
          <p:nvPr/>
        </p:nvSpPr>
        <p:spPr bwMode="auto">
          <a:xfrm>
            <a:off x="3109913" y="4953000"/>
            <a:ext cx="735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index</a:t>
            </a:r>
          </a:p>
        </p:txBody>
      </p:sp>
      <p:sp>
        <p:nvSpPr>
          <p:cNvPr id="117800" name="TextBox 33"/>
          <p:cNvSpPr txBox="1">
            <a:spLocks noChangeArrowheads="1"/>
          </p:cNvSpPr>
          <p:nvPr/>
        </p:nvSpPr>
        <p:spPr bwMode="auto">
          <a:xfrm>
            <a:off x="4495800" y="2755900"/>
            <a:ext cx="3065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Pattern History Table (PHT) </a:t>
            </a:r>
          </a:p>
        </p:txBody>
      </p:sp>
      <p:sp>
        <p:nvSpPr>
          <p:cNvPr id="117801" name="Rectangle 1"/>
          <p:cNvSpPr>
            <a:spLocks noChangeArrowheads="1"/>
          </p:cNvSpPr>
          <p:nvPr/>
        </p:nvSpPr>
        <p:spPr bwMode="auto">
          <a:xfrm>
            <a:off x="152400" y="6488113"/>
            <a:ext cx="838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Yeh and Patt, 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“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Two-Level Adaptive Training Branch Prediction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,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”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 MICRO 1991.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5800" y="3949700"/>
            <a:ext cx="1600200" cy="457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Arial" pitchFamily="-107" charset="0"/>
              <a:cs typeface="Arial" pitchFamily="-107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5800" y="4406900"/>
            <a:ext cx="1600200" cy="457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Arial" pitchFamily="-107" charset="0"/>
              <a:cs typeface="Arial" pitchFamily="-107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5800" y="4864100"/>
            <a:ext cx="1600200" cy="457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Arial" pitchFamily="-107" charset="0"/>
              <a:cs typeface="Arial" pitchFamily="-107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5800" y="5321300"/>
            <a:ext cx="1600200" cy="457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Arial" pitchFamily="-107" charset="0"/>
              <a:cs typeface="Arial" pitchFamily="-107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5800" y="3048000"/>
            <a:ext cx="1600200" cy="457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Arial" pitchFamily="-107" charset="0"/>
              <a:cs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28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5387B2-997F-AD41-99F0-3A0E98D428EB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5597525" y="5029200"/>
            <a:ext cx="164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target address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839200" cy="10668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charset="-128"/>
              </a:rPr>
              <a:t>Two-Level Local History Branch Predictor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298825" y="17526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789" name="Rectangle 5" descr="Dark upward diagonal"/>
          <p:cNvSpPr>
            <a:spLocks noChangeArrowheads="1"/>
          </p:cNvSpPr>
          <p:nvPr/>
        </p:nvSpPr>
        <p:spPr bwMode="auto">
          <a:xfrm>
            <a:off x="3298825" y="205740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3082925" y="1233488"/>
            <a:ext cx="3727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Direction predictor (2-bit counters)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3298825" y="37338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3082925" y="5715000"/>
            <a:ext cx="579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Cache of Target Addresses (BTB: Branch Target Buffer)</a:t>
            </a:r>
          </a:p>
        </p:txBody>
      </p:sp>
      <p:sp>
        <p:nvSpPr>
          <p:cNvPr id="118793" name="Rectangle 9" descr="Dark upward diagonal"/>
          <p:cNvSpPr>
            <a:spLocks noChangeArrowheads="1"/>
          </p:cNvSpPr>
          <p:nvPr/>
        </p:nvSpPr>
        <p:spPr bwMode="auto">
          <a:xfrm>
            <a:off x="3832225" y="495300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415925" y="3276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Program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Counter</a:t>
            </a: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1219200" y="2438400"/>
            <a:ext cx="9493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118796" name="Line 13"/>
          <p:cNvSpPr>
            <a:spLocks noChangeShapeType="1"/>
          </p:cNvSpPr>
          <p:nvPr/>
        </p:nvSpPr>
        <p:spPr bwMode="auto">
          <a:xfrm>
            <a:off x="2209800" y="2667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797" name="Line 15"/>
          <p:cNvSpPr>
            <a:spLocks noChangeShapeType="1"/>
          </p:cNvSpPr>
          <p:nvPr/>
        </p:nvSpPr>
        <p:spPr bwMode="auto">
          <a:xfrm>
            <a:off x="2549525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798" name="Line 16"/>
          <p:cNvSpPr>
            <a:spLocks noChangeShapeType="1"/>
          </p:cNvSpPr>
          <p:nvPr/>
        </p:nvSpPr>
        <p:spPr bwMode="auto">
          <a:xfrm flipV="1">
            <a:off x="2854325" y="2133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799" name="Line 17"/>
          <p:cNvSpPr>
            <a:spLocks noChangeShapeType="1"/>
          </p:cNvSpPr>
          <p:nvPr/>
        </p:nvSpPr>
        <p:spPr bwMode="auto">
          <a:xfrm>
            <a:off x="2854325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800" name="Line 18"/>
          <p:cNvSpPr>
            <a:spLocks noChangeShapeType="1"/>
          </p:cNvSpPr>
          <p:nvPr/>
        </p:nvSpPr>
        <p:spPr bwMode="auto">
          <a:xfrm>
            <a:off x="1635125" y="3581400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801" name="Line 19"/>
          <p:cNvSpPr>
            <a:spLocks noChangeShapeType="1"/>
          </p:cNvSpPr>
          <p:nvPr/>
        </p:nvSpPr>
        <p:spPr bwMode="auto">
          <a:xfrm>
            <a:off x="2854325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802" name="Line 20"/>
          <p:cNvSpPr>
            <a:spLocks noChangeShapeType="1"/>
          </p:cNvSpPr>
          <p:nvPr/>
        </p:nvSpPr>
        <p:spPr bwMode="auto">
          <a:xfrm>
            <a:off x="7121525" y="2438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803" name="Line 21"/>
          <p:cNvSpPr>
            <a:spLocks noChangeShapeType="1"/>
          </p:cNvSpPr>
          <p:nvPr/>
        </p:nvSpPr>
        <p:spPr bwMode="auto">
          <a:xfrm>
            <a:off x="7121525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804" name="Line 22"/>
          <p:cNvSpPr>
            <a:spLocks noChangeShapeType="1"/>
          </p:cNvSpPr>
          <p:nvPr/>
        </p:nvSpPr>
        <p:spPr bwMode="auto">
          <a:xfrm flipV="1">
            <a:off x="7121525" y="3581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805" name="Line 23"/>
          <p:cNvSpPr>
            <a:spLocks noChangeShapeType="1"/>
          </p:cNvSpPr>
          <p:nvPr/>
        </p:nvSpPr>
        <p:spPr bwMode="auto">
          <a:xfrm>
            <a:off x="7502525" y="2743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806" name="Line 24"/>
          <p:cNvSpPr>
            <a:spLocks noChangeShapeType="1"/>
          </p:cNvSpPr>
          <p:nvPr/>
        </p:nvSpPr>
        <p:spPr bwMode="auto">
          <a:xfrm>
            <a:off x="5597525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807" name="Line 25"/>
          <p:cNvSpPr>
            <a:spLocks noChangeShapeType="1"/>
          </p:cNvSpPr>
          <p:nvPr/>
        </p:nvSpPr>
        <p:spPr bwMode="auto">
          <a:xfrm flipV="1">
            <a:off x="6435725" y="3657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808" name="Line 26"/>
          <p:cNvSpPr>
            <a:spLocks noChangeShapeType="1"/>
          </p:cNvSpPr>
          <p:nvPr/>
        </p:nvSpPr>
        <p:spPr bwMode="auto">
          <a:xfrm>
            <a:off x="6435725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809" name="Line 27"/>
          <p:cNvSpPr>
            <a:spLocks noChangeShapeType="1"/>
          </p:cNvSpPr>
          <p:nvPr/>
        </p:nvSpPr>
        <p:spPr bwMode="auto">
          <a:xfrm>
            <a:off x="6435725" y="28908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810" name="Text Box 28"/>
          <p:cNvSpPr txBox="1">
            <a:spLocks noChangeArrowheads="1"/>
          </p:cNvSpPr>
          <p:nvPr/>
        </p:nvSpPr>
        <p:spPr bwMode="auto">
          <a:xfrm>
            <a:off x="4873625" y="2681288"/>
            <a:ext cx="158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PC + inst size</a:t>
            </a:r>
          </a:p>
        </p:txBody>
      </p:sp>
      <p:sp>
        <p:nvSpPr>
          <p:cNvPr id="118811" name="Text Box 29"/>
          <p:cNvSpPr txBox="1">
            <a:spLocks noChangeArrowheads="1"/>
          </p:cNvSpPr>
          <p:nvPr/>
        </p:nvSpPr>
        <p:spPr bwMode="auto">
          <a:xfrm>
            <a:off x="3762375" y="17859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taken?</a:t>
            </a:r>
          </a:p>
        </p:txBody>
      </p:sp>
      <p:sp>
        <p:nvSpPr>
          <p:cNvPr id="118812" name="Line 30"/>
          <p:cNvSpPr>
            <a:spLocks noChangeShapeType="1"/>
          </p:cNvSpPr>
          <p:nvPr/>
        </p:nvSpPr>
        <p:spPr bwMode="auto">
          <a:xfrm>
            <a:off x="7502525" y="3124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813" name="Text Box 31"/>
          <p:cNvSpPr txBox="1">
            <a:spLocks noChangeArrowheads="1"/>
          </p:cNvSpPr>
          <p:nvPr/>
        </p:nvSpPr>
        <p:spPr bwMode="auto">
          <a:xfrm>
            <a:off x="5673725" y="5029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814" name="Text Box 32"/>
          <p:cNvSpPr txBox="1">
            <a:spLocks noChangeArrowheads="1"/>
          </p:cNvSpPr>
          <p:nvPr/>
        </p:nvSpPr>
        <p:spPr bwMode="auto">
          <a:xfrm>
            <a:off x="7778750" y="2781300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Next Fetch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Address</a:t>
            </a:r>
          </a:p>
        </p:txBody>
      </p:sp>
      <p:sp>
        <p:nvSpPr>
          <p:cNvPr id="118815" name="AutoShape 33"/>
          <p:cNvSpPr>
            <a:spLocks noChangeArrowheads="1"/>
          </p:cNvSpPr>
          <p:nvPr/>
        </p:nvSpPr>
        <p:spPr bwMode="auto">
          <a:xfrm>
            <a:off x="5791200" y="1981200"/>
            <a:ext cx="533400" cy="533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816" name="Line 34"/>
          <p:cNvSpPr>
            <a:spLocks noChangeShapeType="1"/>
          </p:cNvSpPr>
          <p:nvPr/>
        </p:nvSpPr>
        <p:spPr bwMode="auto">
          <a:xfrm>
            <a:off x="3733800" y="2133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817" name="Line 35"/>
          <p:cNvSpPr>
            <a:spLocks noChangeShapeType="1"/>
          </p:cNvSpPr>
          <p:nvPr/>
        </p:nvSpPr>
        <p:spPr bwMode="auto">
          <a:xfrm>
            <a:off x="6296025" y="2209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818" name="Line 36"/>
          <p:cNvSpPr>
            <a:spLocks noChangeShapeType="1"/>
          </p:cNvSpPr>
          <p:nvPr/>
        </p:nvSpPr>
        <p:spPr bwMode="auto">
          <a:xfrm>
            <a:off x="73533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819" name="Line 37"/>
          <p:cNvSpPr>
            <a:spLocks noChangeShapeType="1"/>
          </p:cNvSpPr>
          <p:nvPr/>
        </p:nvSpPr>
        <p:spPr bwMode="auto">
          <a:xfrm flipV="1">
            <a:off x="4191000" y="2362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820" name="Line 38"/>
          <p:cNvSpPr>
            <a:spLocks noChangeShapeType="1"/>
          </p:cNvSpPr>
          <p:nvPr/>
        </p:nvSpPr>
        <p:spPr bwMode="auto">
          <a:xfrm>
            <a:off x="4191000" y="2362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821" name="Text Box 39"/>
          <p:cNvSpPr txBox="1">
            <a:spLocks noChangeArrowheads="1"/>
          </p:cNvSpPr>
          <p:nvPr/>
        </p:nvSpPr>
        <p:spPr bwMode="auto">
          <a:xfrm>
            <a:off x="4124325" y="337026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hit?</a:t>
            </a:r>
          </a:p>
        </p:txBody>
      </p:sp>
      <p:sp>
        <p:nvSpPr>
          <p:cNvPr id="118822" name="Oval 43"/>
          <p:cNvSpPr>
            <a:spLocks noChangeArrowheads="1"/>
          </p:cNvSpPr>
          <p:nvPr/>
        </p:nvSpPr>
        <p:spPr bwMode="auto">
          <a:xfrm>
            <a:off x="228600" y="3200400"/>
            <a:ext cx="1676400" cy="685800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823" name="Text Box 44"/>
          <p:cNvSpPr txBox="1">
            <a:spLocks noChangeArrowheads="1"/>
          </p:cNvSpPr>
          <p:nvPr/>
        </p:nvSpPr>
        <p:spPr bwMode="auto">
          <a:xfrm>
            <a:off x="228600" y="4267200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Address of the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current instruction</a:t>
            </a:r>
          </a:p>
        </p:txBody>
      </p:sp>
      <p:sp>
        <p:nvSpPr>
          <p:cNvPr id="118824" name="Line 45"/>
          <p:cNvSpPr>
            <a:spLocks noChangeShapeType="1"/>
          </p:cNvSpPr>
          <p:nvPr/>
        </p:nvSpPr>
        <p:spPr bwMode="auto">
          <a:xfrm flipV="1">
            <a:off x="838200" y="3886200"/>
            <a:ext cx="228600" cy="3810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8825" name="Rectangle 11"/>
          <p:cNvSpPr>
            <a:spLocks noChangeArrowheads="1"/>
          </p:cNvSpPr>
          <p:nvPr/>
        </p:nvSpPr>
        <p:spPr bwMode="auto">
          <a:xfrm>
            <a:off x="1219200" y="2133600"/>
            <a:ext cx="9493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118826" name="Rectangle 11"/>
          <p:cNvSpPr>
            <a:spLocks noChangeArrowheads="1"/>
          </p:cNvSpPr>
          <p:nvPr/>
        </p:nvSpPr>
        <p:spPr bwMode="auto">
          <a:xfrm>
            <a:off x="1219200" y="1828800"/>
            <a:ext cx="9493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118827" name="Rectangle 11"/>
          <p:cNvSpPr>
            <a:spLocks noChangeArrowheads="1"/>
          </p:cNvSpPr>
          <p:nvPr/>
        </p:nvSpPr>
        <p:spPr bwMode="auto">
          <a:xfrm>
            <a:off x="1219200" y="1524000"/>
            <a:ext cx="9493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118828" name="Rectangle 11"/>
          <p:cNvSpPr>
            <a:spLocks noChangeArrowheads="1"/>
          </p:cNvSpPr>
          <p:nvPr/>
        </p:nvSpPr>
        <p:spPr bwMode="auto">
          <a:xfrm>
            <a:off x="1219200" y="2743200"/>
            <a:ext cx="9493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118829" name="Rectangle 11"/>
          <p:cNvSpPr>
            <a:spLocks noChangeArrowheads="1"/>
          </p:cNvSpPr>
          <p:nvPr/>
        </p:nvSpPr>
        <p:spPr bwMode="auto">
          <a:xfrm>
            <a:off x="1219200" y="1219200"/>
            <a:ext cx="9493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118830" name="Line 13"/>
          <p:cNvSpPr>
            <a:spLocks noChangeShapeType="1"/>
          </p:cNvSpPr>
          <p:nvPr/>
        </p:nvSpPr>
        <p:spPr bwMode="auto">
          <a:xfrm flipV="1">
            <a:off x="762000" y="2438400"/>
            <a:ext cx="49847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1" name="Text Box 41"/>
          <p:cNvSpPr txBox="1">
            <a:spLocks noChangeArrowheads="1"/>
          </p:cNvSpPr>
          <p:nvPr/>
        </p:nvSpPr>
        <p:spPr bwMode="auto">
          <a:xfrm>
            <a:off x="222250" y="874713"/>
            <a:ext cx="5932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Which directions earlier instances of *this branch* went</a:t>
            </a:r>
          </a:p>
        </p:txBody>
      </p:sp>
      <p:sp>
        <p:nvSpPr>
          <p:cNvPr id="52" name="Line 42"/>
          <p:cNvSpPr>
            <a:spLocks noChangeShapeType="1"/>
          </p:cNvSpPr>
          <p:nvPr/>
        </p:nvSpPr>
        <p:spPr bwMode="auto">
          <a:xfrm flipH="1">
            <a:off x="1676400" y="1219200"/>
            <a:ext cx="762000" cy="13716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292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Can We Do Even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Predictability of branches varies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Some branches are more predictable using local history</a:t>
            </a:r>
          </a:p>
          <a:p>
            <a:r>
              <a:rPr lang="en-US" altLang="en-US" dirty="0">
                <a:ea typeface="ＭＳ Ｐゴシック" charset="-128"/>
              </a:rPr>
              <a:t>Some branches are more predictable using global</a:t>
            </a:r>
          </a:p>
          <a:p>
            <a:r>
              <a:rPr lang="en-US" altLang="en-US" dirty="0">
                <a:ea typeface="ＭＳ Ｐゴシック" charset="-128"/>
              </a:rPr>
              <a:t>For others, a simple two-bit counter is enough</a:t>
            </a:r>
          </a:p>
          <a:p>
            <a:r>
              <a:rPr lang="en-US" altLang="en-US" dirty="0">
                <a:ea typeface="ＭＳ Ｐゴシック" charset="-128"/>
              </a:rPr>
              <a:t>Yet for others, a single bit is enough 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Observation: </a:t>
            </a:r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There is heterogeneity in predictability behavior of branches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No one-size fits all branch prediction algorithm for all branches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Idea: </a:t>
            </a:r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Exploit that heterogeneity by designing heterogeneous (hybrid) branch predictors</a:t>
            </a:r>
          </a:p>
        </p:txBody>
      </p:sp>
      <p:sp>
        <p:nvSpPr>
          <p:cNvPr id="1925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00DF-7ADE-E34E-8C29-800E49A24267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959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Hybrid Branch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Idea: </a:t>
            </a:r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Use more than one type of predictor (i.e., multiple algorithms) and select the </a:t>
            </a:r>
            <a:r>
              <a:rPr lang="ja-JP" altLang="en-US">
                <a:solidFill>
                  <a:srgbClr val="0000FF"/>
                </a:solidFill>
                <a:ea typeface="ＭＳ Ｐゴシック" charset="-128"/>
              </a:rPr>
              <a:t>“</a:t>
            </a:r>
            <a:r>
              <a:rPr lang="en-US" altLang="ja-JP" dirty="0">
                <a:solidFill>
                  <a:srgbClr val="0000FF"/>
                </a:solidFill>
                <a:ea typeface="ＭＳ Ｐゴシック" charset="-128"/>
              </a:rPr>
              <a:t>best</a:t>
            </a:r>
            <a:r>
              <a:rPr lang="ja-JP" altLang="en-US">
                <a:solidFill>
                  <a:srgbClr val="0000FF"/>
                </a:solidFill>
                <a:ea typeface="ＭＳ Ｐゴシック" charset="-128"/>
              </a:rPr>
              <a:t>”</a:t>
            </a:r>
            <a:r>
              <a:rPr lang="en-US" altLang="ja-JP" dirty="0">
                <a:solidFill>
                  <a:srgbClr val="0000FF"/>
                </a:solidFill>
                <a:ea typeface="ＭＳ Ｐゴシック" charset="-128"/>
              </a:rPr>
              <a:t> prediction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E.g., hybrid of 2-bit counters and global predictor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sz="2200" dirty="0">
                <a:ea typeface="ＭＳ Ｐゴシック" charset="-128"/>
              </a:rPr>
              <a:t>Advantages:</a:t>
            </a:r>
          </a:p>
          <a:p>
            <a:pPr>
              <a:buFont typeface="Wingdings" charset="2"/>
              <a:buNone/>
            </a:pPr>
            <a:r>
              <a:rPr lang="en-US" altLang="en-US" sz="2200" dirty="0">
                <a:ea typeface="ＭＳ Ｐゴシック" charset="-128"/>
              </a:rPr>
              <a:t>	</a:t>
            </a:r>
            <a:r>
              <a:rPr lang="en-US" altLang="en-US" sz="2000" dirty="0">
                <a:ea typeface="ＭＳ Ｐゴシック" charset="-128"/>
              </a:rPr>
              <a:t>+ Better accuracy: different predictors are better for different branches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ea typeface="ＭＳ Ｐゴシック" charset="-128"/>
              </a:rPr>
              <a:t>	+ Reduced </a:t>
            </a:r>
            <a:r>
              <a:rPr lang="en-US" altLang="en-US" sz="2000" dirty="0">
                <a:solidFill>
                  <a:srgbClr val="0000FF"/>
                </a:solidFill>
                <a:ea typeface="ＭＳ Ｐゴシック" charset="-128"/>
              </a:rPr>
              <a:t>warmup</a:t>
            </a:r>
            <a:r>
              <a:rPr lang="en-US" altLang="en-US" sz="2000" dirty="0">
                <a:ea typeface="ＭＳ Ｐゴシック" charset="-128"/>
              </a:rPr>
              <a:t> time (faster-warmup predictor used until the slower-warmup predictor warms up)</a:t>
            </a:r>
          </a:p>
          <a:p>
            <a:pPr>
              <a:buFont typeface="Wingdings" charset="2"/>
              <a:buNone/>
            </a:pPr>
            <a:endParaRPr lang="en-US" altLang="en-US" sz="2200" dirty="0">
              <a:ea typeface="ＭＳ Ｐゴシック" charset="-128"/>
            </a:endParaRPr>
          </a:p>
          <a:p>
            <a:r>
              <a:rPr lang="en-US" altLang="en-US" sz="2200" dirty="0">
                <a:ea typeface="ＭＳ Ｐゴシック" charset="-128"/>
              </a:rPr>
              <a:t>Disadvantages:</a:t>
            </a:r>
          </a:p>
          <a:p>
            <a:pPr>
              <a:buFont typeface="Wingdings" charset="2"/>
              <a:buNone/>
            </a:pPr>
            <a:r>
              <a:rPr lang="en-US" altLang="en-US" sz="2200" dirty="0">
                <a:ea typeface="ＭＳ Ｐゴシック" charset="-128"/>
              </a:rPr>
              <a:t>	</a:t>
            </a:r>
            <a:r>
              <a:rPr lang="en-US" altLang="en-US" sz="2000" dirty="0">
                <a:ea typeface="ＭＳ Ｐゴシック" charset="-128"/>
              </a:rPr>
              <a:t>-- Need </a:t>
            </a:r>
            <a:r>
              <a:rPr lang="ja-JP" altLang="en-US" sz="200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meta-predictor</a:t>
            </a:r>
            <a:r>
              <a:rPr lang="ja-JP" altLang="en-US" sz="200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 or </a:t>
            </a:r>
            <a:r>
              <a:rPr lang="ja-JP" altLang="en-US" sz="200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selector</a:t>
            </a:r>
            <a:r>
              <a:rPr lang="ja-JP" altLang="en-US" sz="200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 to decide which predictor to use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ea typeface="ＭＳ Ｐゴシック" charset="-128"/>
              </a:rPr>
              <a:t>	-- Longer access latency</a:t>
            </a:r>
          </a:p>
          <a:p>
            <a:pPr>
              <a:buFont typeface="Wingdings" charset="2"/>
              <a:buNone/>
            </a:pPr>
            <a:endParaRPr lang="en-US" altLang="en-US" sz="2000" dirty="0">
              <a:ea typeface="ＭＳ Ｐゴシック" charset="-128"/>
            </a:endParaRPr>
          </a:p>
          <a:p>
            <a:pPr lvl="1">
              <a:buClr>
                <a:schemeClr val="accent1"/>
              </a:buClr>
              <a:buSzPct val="65000"/>
            </a:pPr>
            <a:r>
              <a:rPr lang="en-US" altLang="en-US" sz="1800" dirty="0" err="1">
                <a:ea typeface="ＭＳ Ｐゴシック" charset="-128"/>
              </a:rPr>
              <a:t>McFarling</a:t>
            </a:r>
            <a:r>
              <a:rPr lang="en-US" altLang="en-US" sz="1800" dirty="0">
                <a:ea typeface="ＭＳ Ｐゴシック" charset="-128"/>
              </a:rPr>
              <a:t>, </a:t>
            </a:r>
            <a:r>
              <a:rPr lang="ja-JP" altLang="en-US" sz="1800">
                <a:ea typeface="ＭＳ Ｐゴシック" charset="-128"/>
              </a:rPr>
              <a:t>“</a:t>
            </a:r>
            <a:r>
              <a:rPr lang="en-US" altLang="ja-JP" sz="1800" dirty="0">
                <a:solidFill>
                  <a:srgbClr val="FF0000"/>
                </a:solidFill>
                <a:ea typeface="ＭＳ Ｐゴシック" charset="-128"/>
              </a:rPr>
              <a:t>Combining Branch Predictors</a:t>
            </a:r>
            <a:r>
              <a:rPr lang="en-US" altLang="ja-JP" sz="1800" dirty="0">
                <a:ea typeface="ＭＳ Ｐゴシック" charset="-128"/>
              </a:rPr>
              <a:t>,</a:t>
            </a:r>
            <a:r>
              <a:rPr lang="ja-JP" altLang="en-US" sz="1800">
                <a:ea typeface="ＭＳ Ｐゴシック" charset="-128"/>
              </a:rPr>
              <a:t>”</a:t>
            </a:r>
            <a:r>
              <a:rPr lang="en-US" altLang="ja-JP" sz="1800" dirty="0">
                <a:ea typeface="ＭＳ Ｐゴシック" charset="-128"/>
              </a:rPr>
              <a:t> DEC WRL Tech Report, 1993.</a:t>
            </a:r>
          </a:p>
          <a:p>
            <a:pPr>
              <a:buFont typeface="Wingdings" charset="2"/>
              <a:buNone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8A67C7-92D8-D848-99EC-6B7D4D86B81F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049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Alpha 21264 Tournament Predictor</a:t>
            </a:r>
          </a:p>
        </p:txBody>
      </p:sp>
      <p:sp>
        <p:nvSpPr>
          <p:cNvPr id="12185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Minimum branch penalty: 7 cycles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Typical branch penalty: 11+ cycles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48K bits of target addresses stored in I-cache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Predictor tables are reset on a context switch</a:t>
            </a:r>
          </a:p>
          <a:p>
            <a:pPr>
              <a:lnSpc>
                <a:spcPct val="90000"/>
              </a:lnSpc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Kessler, “</a:t>
            </a:r>
            <a:r>
              <a:rPr lang="en-US" altLang="ja-JP">
                <a:solidFill>
                  <a:srgbClr val="0000FF"/>
                </a:solidFill>
                <a:ea typeface="ＭＳ Ｐゴシック" charset="-128"/>
              </a:rPr>
              <a:t>The Alpha 21264 Microprocessor</a:t>
            </a:r>
            <a:r>
              <a:rPr lang="en-US" altLang="ja-JP">
                <a:ea typeface="ＭＳ Ｐゴシック" charset="-128"/>
              </a:rPr>
              <a:t>,</a:t>
            </a:r>
            <a:r>
              <a:rPr lang="en-US" altLang="en-US">
                <a:ea typeface="ＭＳ Ｐゴシック" charset="-128"/>
              </a:rPr>
              <a:t>”</a:t>
            </a:r>
            <a:r>
              <a:rPr lang="en-US" altLang="ja-JP">
                <a:ea typeface="ＭＳ Ｐゴシック" charset="-128"/>
              </a:rPr>
              <a:t> IEEE Micro 1999.</a:t>
            </a:r>
          </a:p>
          <a:p>
            <a:pPr>
              <a:lnSpc>
                <a:spcPct val="90000"/>
              </a:lnSpc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EBCB5-2062-6640-A0AE-12861D3C60A0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pic>
        <p:nvPicPr>
          <p:cNvPr id="121860" name="Picture 6" descr="C:\My Documents\classes\ss\pres\mpr_bp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50673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16431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Are We Done w/ Branch Prediction?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Hybrid branch predictors work well</a:t>
            </a:r>
          </a:p>
          <a:p>
            <a:pPr lvl="1"/>
            <a:r>
              <a:rPr lang="en-US" altLang="en-US">
                <a:ea typeface="ＭＳ Ｐゴシック" charset="-128"/>
              </a:rPr>
              <a:t>E.g., 90-97% prediction accuracy on average</a:t>
            </a:r>
          </a:p>
          <a:p>
            <a:pPr lvl="1"/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Some “difficult” workloads still suffer, though!</a:t>
            </a:r>
          </a:p>
          <a:p>
            <a:pPr lvl="1"/>
            <a:r>
              <a:rPr lang="en-US" altLang="en-US">
                <a:ea typeface="ＭＳ Ｐゴシック" charset="-128"/>
              </a:rPr>
              <a:t>E.g., gcc</a:t>
            </a:r>
          </a:p>
          <a:p>
            <a:pPr lvl="1"/>
            <a:r>
              <a:rPr lang="en-US" altLang="en-US">
                <a:ea typeface="ＭＳ Ｐゴシック" charset="-128"/>
              </a:rPr>
              <a:t>Max IPC with tournament prediction: 9</a:t>
            </a:r>
          </a:p>
          <a:p>
            <a:pPr lvl="1"/>
            <a:r>
              <a:rPr lang="en-US" altLang="en-US">
                <a:ea typeface="ＭＳ Ｐゴシック" charset="-128"/>
              </a:rPr>
              <a:t>Max IPC with perfect prediction: 35</a:t>
            </a:r>
          </a:p>
          <a:p>
            <a:pPr lvl="1"/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935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176DB3-C785-5B42-8364-3F47A7C974A9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078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Some Other Branch Predictor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7900"/>
            <a:ext cx="8610600" cy="51943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Loop branch detector and predictor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Loop iteration count detector/predictor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Works well for loops with small number of iterations, where iteration count is predictable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Used in </a:t>
            </a:r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Intel Pentium M</a:t>
            </a:r>
            <a:endParaRPr lang="en-US" altLang="en-US" sz="1200" dirty="0">
              <a:solidFill>
                <a:srgbClr val="0000FF"/>
              </a:solidFill>
              <a:ea typeface="ＭＳ Ｐゴシック" charset="-128"/>
            </a:endParaRPr>
          </a:p>
          <a:p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Perceptron branch predictor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Learns the </a:t>
            </a:r>
            <a:r>
              <a:rPr lang="en-US" altLang="en-US" i="1" dirty="0">
                <a:ea typeface="ＭＳ Ｐゴシック" charset="-128"/>
              </a:rPr>
              <a:t>direction correlations </a:t>
            </a:r>
            <a:r>
              <a:rPr lang="en-US" altLang="en-US" dirty="0">
                <a:ea typeface="ＭＳ Ｐゴシック" charset="-128"/>
              </a:rPr>
              <a:t>between individual branches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Assigns weights to correlations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Jimenez and Lin, “</a:t>
            </a:r>
            <a:r>
              <a:rPr lang="en-US" altLang="ja-JP" dirty="0">
                <a:solidFill>
                  <a:srgbClr val="0000FF"/>
                </a:solidFill>
                <a:ea typeface="ＭＳ Ｐゴシック" charset="-128"/>
              </a:rPr>
              <a:t>Dynamic Branch Prediction with </a:t>
            </a:r>
            <a:r>
              <a:rPr lang="en-US" altLang="ja-JP" dirty="0" err="1">
                <a:solidFill>
                  <a:srgbClr val="0000FF"/>
                </a:solidFill>
                <a:ea typeface="ＭＳ Ｐゴシック" charset="-128"/>
              </a:rPr>
              <a:t>Perceptrons</a:t>
            </a:r>
            <a:r>
              <a:rPr lang="en-US" altLang="ja-JP" dirty="0">
                <a:ea typeface="ＭＳ Ｐゴシック" charset="-128"/>
              </a:rPr>
              <a:t>,</a:t>
            </a:r>
            <a:r>
              <a:rPr lang="en-US" altLang="en-US" dirty="0">
                <a:ea typeface="ＭＳ Ｐゴシック" charset="-128"/>
              </a:rPr>
              <a:t>”</a:t>
            </a:r>
            <a:r>
              <a:rPr lang="en-US" altLang="ja-JP" dirty="0">
                <a:ea typeface="ＭＳ Ｐゴシック" charset="-128"/>
              </a:rPr>
              <a:t> HPCA 2001.</a:t>
            </a:r>
            <a:endParaRPr lang="en-US" altLang="ja-JP" sz="1200" dirty="0">
              <a:ea typeface="ＭＳ Ｐゴシック" charset="-128"/>
            </a:endParaRPr>
          </a:p>
          <a:p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Hybrid history length based predictor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Uses different tables with different history lengths</a:t>
            </a:r>
          </a:p>
          <a:p>
            <a:pPr lvl="1"/>
            <a:r>
              <a:rPr lang="en-US" altLang="en-US" dirty="0" err="1">
                <a:ea typeface="ＭＳ Ｐゴシック" charset="-128"/>
              </a:rPr>
              <a:t>Seznec</a:t>
            </a:r>
            <a:r>
              <a:rPr lang="en-US" altLang="en-US" dirty="0">
                <a:ea typeface="ＭＳ Ｐゴシック" charset="-128"/>
              </a:rPr>
              <a:t>, “</a:t>
            </a:r>
            <a:r>
              <a:rPr lang="en-US" altLang="ja-JP" dirty="0">
                <a:solidFill>
                  <a:srgbClr val="0000FF"/>
                </a:solidFill>
                <a:ea typeface="ＭＳ Ｐゴシック" charset="-128"/>
              </a:rPr>
              <a:t>Analysis of the O-Geometric History Length branch predictor</a:t>
            </a:r>
            <a:r>
              <a:rPr lang="en-US" altLang="ja-JP" dirty="0">
                <a:ea typeface="ＭＳ Ｐゴシック" charset="-128"/>
              </a:rPr>
              <a:t>,</a:t>
            </a:r>
            <a:r>
              <a:rPr lang="en-US" altLang="en-US" dirty="0">
                <a:ea typeface="ＭＳ Ｐゴシック" charset="-128"/>
              </a:rPr>
              <a:t>”</a:t>
            </a:r>
            <a:r>
              <a:rPr lang="en-US" altLang="ja-JP" dirty="0">
                <a:ea typeface="ＭＳ Ｐゴシック" charset="-128"/>
              </a:rPr>
              <a:t> ISCA 2005.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AD1EC5-E1A2-5C46-AC31-3F931460936F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9067800" cy="10668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Intel Pentium M Predictors: Loop and Jump</a:t>
            </a:r>
          </a:p>
        </p:txBody>
      </p:sp>
      <p:sp>
        <p:nvSpPr>
          <p:cNvPr id="19558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663889-472D-E34B-A606-7BEF03CA6F29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pic>
        <p:nvPicPr>
          <p:cNvPr id="19558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46021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8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43783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89" name="TextBox 7"/>
          <p:cNvSpPr txBox="1">
            <a:spLocks noChangeArrowheads="1"/>
          </p:cNvSpPr>
          <p:nvPr/>
        </p:nvSpPr>
        <p:spPr bwMode="auto">
          <a:xfrm>
            <a:off x="304800" y="5410200"/>
            <a:ext cx="73040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Gochman et al.,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“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The Intel Pentium M Processor: Microarchitecture and Performance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,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”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Intel Technology Journal, May 2003.</a:t>
            </a:r>
          </a:p>
        </p:txBody>
      </p:sp>
    </p:spTree>
    <p:extLst>
      <p:ext uri="{BB962C8B-B14F-4D97-AF65-F5344CB8AC3E}">
        <p14:creationId xmlns:p14="http://schemas.microsoft.com/office/powerpoint/2010/main" val="9511957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07F5F-C72E-1240-BD99-1429D42BC05A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343042" name="Text Box 2"/>
          <p:cNvSpPr txBox="1">
            <a:spLocks noChangeArrowheads="1"/>
          </p:cNvSpPr>
          <p:nvPr/>
        </p:nvSpPr>
        <p:spPr bwMode="auto">
          <a:xfrm>
            <a:off x="5597525" y="5029200"/>
            <a:ext cx="164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target address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839200" cy="10668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charset="-128"/>
              </a:rPr>
              <a:t>Recall: Fetch Stage with BTB and Direction Prediction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3298825" y="17526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45" name="Rectangle 5" descr="Dark upward diagonal"/>
          <p:cNvSpPr>
            <a:spLocks noChangeArrowheads="1"/>
          </p:cNvSpPr>
          <p:nvPr/>
        </p:nvSpPr>
        <p:spPr bwMode="auto">
          <a:xfrm>
            <a:off x="3298825" y="205740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3082925" y="1233488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Direction predictor (taken?)</a:t>
            </a: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3298825" y="37338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3082925" y="5715000"/>
            <a:ext cx="579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Cache of Target Addresses (BTB: Branch Target Buffer)</a:t>
            </a:r>
          </a:p>
        </p:txBody>
      </p:sp>
      <p:sp>
        <p:nvSpPr>
          <p:cNvPr id="343049" name="Rectangle 9" descr="Dark upward diagonal"/>
          <p:cNvSpPr>
            <a:spLocks noChangeArrowheads="1"/>
          </p:cNvSpPr>
          <p:nvPr/>
        </p:nvSpPr>
        <p:spPr bwMode="auto">
          <a:xfrm>
            <a:off x="3832225" y="495300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0" name="Rectangle 10"/>
          <p:cNvSpPr>
            <a:spLocks noChangeArrowheads="1"/>
          </p:cNvSpPr>
          <p:nvPr/>
        </p:nvSpPr>
        <p:spPr bwMode="auto">
          <a:xfrm>
            <a:off x="415925" y="3276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Program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Counter</a:t>
            </a:r>
          </a:p>
        </p:txBody>
      </p:sp>
      <p:sp>
        <p:nvSpPr>
          <p:cNvPr id="343054" name="Line 14"/>
          <p:cNvSpPr>
            <a:spLocks noChangeShapeType="1"/>
          </p:cNvSpPr>
          <p:nvPr/>
        </p:nvSpPr>
        <p:spPr bwMode="auto">
          <a:xfrm flipV="1">
            <a:off x="1635125" y="3200400"/>
            <a:ext cx="9556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5" name="Line 15"/>
          <p:cNvSpPr>
            <a:spLocks noChangeShapeType="1"/>
          </p:cNvSpPr>
          <p:nvPr/>
        </p:nvSpPr>
        <p:spPr bwMode="auto">
          <a:xfrm>
            <a:off x="2549525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6" name="Line 16"/>
          <p:cNvSpPr>
            <a:spLocks noChangeShapeType="1"/>
          </p:cNvSpPr>
          <p:nvPr/>
        </p:nvSpPr>
        <p:spPr bwMode="auto">
          <a:xfrm flipV="1">
            <a:off x="2854325" y="2133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7" name="Line 17"/>
          <p:cNvSpPr>
            <a:spLocks noChangeShapeType="1"/>
          </p:cNvSpPr>
          <p:nvPr/>
        </p:nvSpPr>
        <p:spPr bwMode="auto">
          <a:xfrm>
            <a:off x="2854325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8" name="Line 18"/>
          <p:cNvSpPr>
            <a:spLocks noChangeShapeType="1"/>
          </p:cNvSpPr>
          <p:nvPr/>
        </p:nvSpPr>
        <p:spPr bwMode="auto">
          <a:xfrm>
            <a:off x="1635125" y="3581400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59" name="Line 19"/>
          <p:cNvSpPr>
            <a:spLocks noChangeShapeType="1"/>
          </p:cNvSpPr>
          <p:nvPr/>
        </p:nvSpPr>
        <p:spPr bwMode="auto">
          <a:xfrm>
            <a:off x="2854325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0" name="Line 20"/>
          <p:cNvSpPr>
            <a:spLocks noChangeShapeType="1"/>
          </p:cNvSpPr>
          <p:nvPr/>
        </p:nvSpPr>
        <p:spPr bwMode="auto">
          <a:xfrm>
            <a:off x="7121525" y="2438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1" name="Line 21"/>
          <p:cNvSpPr>
            <a:spLocks noChangeShapeType="1"/>
          </p:cNvSpPr>
          <p:nvPr/>
        </p:nvSpPr>
        <p:spPr bwMode="auto">
          <a:xfrm>
            <a:off x="7121525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2" name="Line 22"/>
          <p:cNvSpPr>
            <a:spLocks noChangeShapeType="1"/>
          </p:cNvSpPr>
          <p:nvPr/>
        </p:nvSpPr>
        <p:spPr bwMode="auto">
          <a:xfrm flipV="1">
            <a:off x="7121525" y="3581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3" name="Line 23"/>
          <p:cNvSpPr>
            <a:spLocks noChangeShapeType="1"/>
          </p:cNvSpPr>
          <p:nvPr/>
        </p:nvSpPr>
        <p:spPr bwMode="auto">
          <a:xfrm>
            <a:off x="7502525" y="2743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4" name="Line 24"/>
          <p:cNvSpPr>
            <a:spLocks noChangeShapeType="1"/>
          </p:cNvSpPr>
          <p:nvPr/>
        </p:nvSpPr>
        <p:spPr bwMode="auto">
          <a:xfrm>
            <a:off x="5597525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5" name="Line 25"/>
          <p:cNvSpPr>
            <a:spLocks noChangeShapeType="1"/>
          </p:cNvSpPr>
          <p:nvPr/>
        </p:nvSpPr>
        <p:spPr bwMode="auto">
          <a:xfrm flipV="1">
            <a:off x="6435725" y="3657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6" name="Line 26"/>
          <p:cNvSpPr>
            <a:spLocks noChangeShapeType="1"/>
          </p:cNvSpPr>
          <p:nvPr/>
        </p:nvSpPr>
        <p:spPr bwMode="auto">
          <a:xfrm>
            <a:off x="6435725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7" name="Line 27"/>
          <p:cNvSpPr>
            <a:spLocks noChangeShapeType="1"/>
          </p:cNvSpPr>
          <p:nvPr/>
        </p:nvSpPr>
        <p:spPr bwMode="auto">
          <a:xfrm>
            <a:off x="6435725" y="28908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68" name="Text Box 28"/>
          <p:cNvSpPr txBox="1">
            <a:spLocks noChangeArrowheads="1"/>
          </p:cNvSpPr>
          <p:nvPr/>
        </p:nvSpPr>
        <p:spPr bwMode="auto">
          <a:xfrm>
            <a:off x="4873625" y="2681288"/>
            <a:ext cx="158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PC + inst size</a:t>
            </a:r>
          </a:p>
        </p:txBody>
      </p:sp>
      <p:sp>
        <p:nvSpPr>
          <p:cNvPr id="343069" name="Text Box 29"/>
          <p:cNvSpPr txBox="1">
            <a:spLocks noChangeArrowheads="1"/>
          </p:cNvSpPr>
          <p:nvPr/>
        </p:nvSpPr>
        <p:spPr bwMode="auto">
          <a:xfrm>
            <a:off x="3762375" y="17859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taken?</a:t>
            </a:r>
          </a:p>
        </p:txBody>
      </p:sp>
      <p:sp>
        <p:nvSpPr>
          <p:cNvPr id="343070" name="Line 30"/>
          <p:cNvSpPr>
            <a:spLocks noChangeShapeType="1"/>
          </p:cNvSpPr>
          <p:nvPr/>
        </p:nvSpPr>
        <p:spPr bwMode="auto">
          <a:xfrm>
            <a:off x="7502525" y="3124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80924" name="Text Box 31"/>
          <p:cNvSpPr txBox="1">
            <a:spLocks noChangeArrowheads="1"/>
          </p:cNvSpPr>
          <p:nvPr/>
        </p:nvSpPr>
        <p:spPr bwMode="auto">
          <a:xfrm>
            <a:off x="5673725" y="5029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2" name="Text Box 32"/>
          <p:cNvSpPr txBox="1">
            <a:spLocks noChangeArrowheads="1"/>
          </p:cNvSpPr>
          <p:nvPr/>
        </p:nvSpPr>
        <p:spPr bwMode="auto">
          <a:xfrm>
            <a:off x="7778750" y="2781300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Next Fetch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Address</a:t>
            </a:r>
          </a:p>
        </p:txBody>
      </p:sp>
      <p:sp>
        <p:nvSpPr>
          <p:cNvPr id="343073" name="AutoShape 33"/>
          <p:cNvSpPr>
            <a:spLocks noChangeArrowheads="1"/>
          </p:cNvSpPr>
          <p:nvPr/>
        </p:nvSpPr>
        <p:spPr bwMode="auto">
          <a:xfrm>
            <a:off x="5791200" y="1981200"/>
            <a:ext cx="533400" cy="533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4" name="Line 34"/>
          <p:cNvSpPr>
            <a:spLocks noChangeShapeType="1"/>
          </p:cNvSpPr>
          <p:nvPr/>
        </p:nvSpPr>
        <p:spPr bwMode="auto">
          <a:xfrm>
            <a:off x="3733800" y="2133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5" name="Line 35"/>
          <p:cNvSpPr>
            <a:spLocks noChangeShapeType="1"/>
          </p:cNvSpPr>
          <p:nvPr/>
        </p:nvSpPr>
        <p:spPr bwMode="auto">
          <a:xfrm>
            <a:off x="6296025" y="2209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6" name="Line 36"/>
          <p:cNvSpPr>
            <a:spLocks noChangeShapeType="1"/>
          </p:cNvSpPr>
          <p:nvPr/>
        </p:nvSpPr>
        <p:spPr bwMode="auto">
          <a:xfrm>
            <a:off x="73533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7" name="Line 37"/>
          <p:cNvSpPr>
            <a:spLocks noChangeShapeType="1"/>
          </p:cNvSpPr>
          <p:nvPr/>
        </p:nvSpPr>
        <p:spPr bwMode="auto">
          <a:xfrm flipV="1">
            <a:off x="4191000" y="2362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8" name="Line 38"/>
          <p:cNvSpPr>
            <a:spLocks noChangeShapeType="1"/>
          </p:cNvSpPr>
          <p:nvPr/>
        </p:nvSpPr>
        <p:spPr bwMode="auto">
          <a:xfrm>
            <a:off x="4191000" y="2362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79" name="Text Box 39"/>
          <p:cNvSpPr txBox="1">
            <a:spLocks noChangeArrowheads="1"/>
          </p:cNvSpPr>
          <p:nvPr/>
        </p:nvSpPr>
        <p:spPr bwMode="auto">
          <a:xfrm>
            <a:off x="4124325" y="337026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hit?</a:t>
            </a:r>
          </a:p>
        </p:txBody>
      </p:sp>
      <p:sp>
        <p:nvSpPr>
          <p:cNvPr id="343083" name="Oval 43"/>
          <p:cNvSpPr>
            <a:spLocks noChangeArrowheads="1"/>
          </p:cNvSpPr>
          <p:nvPr/>
        </p:nvSpPr>
        <p:spPr bwMode="auto">
          <a:xfrm>
            <a:off x="228600" y="3200400"/>
            <a:ext cx="1676400" cy="685800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3084" name="Text Box 44"/>
          <p:cNvSpPr txBox="1">
            <a:spLocks noChangeArrowheads="1"/>
          </p:cNvSpPr>
          <p:nvPr/>
        </p:nvSpPr>
        <p:spPr bwMode="auto">
          <a:xfrm>
            <a:off x="228600" y="4267200"/>
            <a:ext cx="172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Address of the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current branch</a:t>
            </a:r>
          </a:p>
        </p:txBody>
      </p:sp>
      <p:sp>
        <p:nvSpPr>
          <p:cNvPr id="343085" name="Line 45"/>
          <p:cNvSpPr>
            <a:spLocks noChangeShapeType="1"/>
          </p:cNvSpPr>
          <p:nvPr/>
        </p:nvSpPr>
        <p:spPr bwMode="auto">
          <a:xfrm flipV="1">
            <a:off x="838200" y="3886200"/>
            <a:ext cx="228600" cy="3810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80936" name="Content Placeholder 1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3973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/>
      <p:bldP spid="343045" grpId="0" animBg="1"/>
      <p:bldP spid="343049" grpId="0" animBg="1"/>
      <p:bldP spid="343050" grpId="0" animBg="1"/>
      <p:bldP spid="343054" grpId="0" animBg="1"/>
      <p:bldP spid="343055" grpId="0" animBg="1"/>
      <p:bldP spid="343056" grpId="0" animBg="1"/>
      <p:bldP spid="343057" grpId="0" animBg="1"/>
      <p:bldP spid="343058" grpId="0" animBg="1"/>
      <p:bldP spid="343059" grpId="0" animBg="1"/>
      <p:bldP spid="343060" grpId="0" animBg="1"/>
      <p:bldP spid="343061" grpId="0" animBg="1"/>
      <p:bldP spid="343062" grpId="0" animBg="1"/>
      <p:bldP spid="343063" grpId="0" animBg="1"/>
      <p:bldP spid="343064" grpId="0" animBg="1"/>
      <p:bldP spid="343065" grpId="0" animBg="1"/>
      <p:bldP spid="343066" grpId="0" animBg="1"/>
      <p:bldP spid="343067" grpId="0" animBg="1"/>
      <p:bldP spid="343068" grpId="0"/>
      <p:bldP spid="343069" grpId="0"/>
      <p:bldP spid="343070" grpId="0" animBg="1"/>
      <p:bldP spid="343072" grpId="0"/>
      <p:bldP spid="343073" grpId="0" animBg="1"/>
      <p:bldP spid="343074" grpId="0" animBg="1"/>
      <p:bldP spid="343075" grpId="0" animBg="1"/>
      <p:bldP spid="343076" grpId="0" animBg="1"/>
      <p:bldP spid="343077" grpId="0" animBg="1"/>
      <p:bldP spid="343078" grpId="0" animBg="1"/>
      <p:bldP spid="343079" grpId="0"/>
      <p:bldP spid="343083" grpId="0" animBg="1"/>
      <p:bldP spid="343084" grpId="0"/>
      <p:bldP spid="34308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78EB-C5A7-D646-BFC5-65D6B087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dirty="0" err="1"/>
              <a:t>Perceptrons</a:t>
            </a:r>
            <a:r>
              <a:rPr lang="en-US" dirty="0"/>
              <a:t> for Learning Linear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66895-2AD6-4947-9C18-8C60F94DB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30877"/>
            <a:ext cx="8610600" cy="5193723"/>
          </a:xfrm>
        </p:spPr>
        <p:txBody>
          <a:bodyPr/>
          <a:lstStyle/>
          <a:p>
            <a:r>
              <a:rPr lang="en-US" dirty="0"/>
              <a:t>A perceptron is a simplified model of a biological neuron</a:t>
            </a:r>
          </a:p>
          <a:p>
            <a:r>
              <a:rPr lang="en-US" dirty="0"/>
              <a:t>It is also a simple </a:t>
            </a:r>
            <a:r>
              <a:rPr lang="en-US" b="1" dirty="0"/>
              <a:t>binary</a:t>
            </a:r>
            <a:r>
              <a:rPr lang="en-US" dirty="0"/>
              <a:t> </a:t>
            </a:r>
            <a:r>
              <a:rPr lang="en-US" b="1" dirty="0"/>
              <a:t>classifier</a:t>
            </a:r>
          </a:p>
          <a:p>
            <a:endParaRPr lang="en-US" dirty="0"/>
          </a:p>
          <a:p>
            <a:r>
              <a:rPr lang="en-US" dirty="0"/>
              <a:t>A perceptron maps an input vector X to a 0 or 1</a:t>
            </a:r>
          </a:p>
          <a:p>
            <a:pPr lvl="1"/>
            <a:r>
              <a:rPr lang="en-US" dirty="0"/>
              <a:t>Input = Vector X</a:t>
            </a:r>
          </a:p>
          <a:p>
            <a:pPr lvl="1"/>
            <a:r>
              <a:rPr lang="en-US" dirty="0"/>
              <a:t>Perceptron learns the linear function (if one exists) of how each element of the vector affects the output (stored in an internal Weight vector)</a:t>
            </a:r>
          </a:p>
          <a:p>
            <a:pPr lvl="1"/>
            <a:r>
              <a:rPr lang="en-US" dirty="0"/>
              <a:t>Output = </a:t>
            </a:r>
            <a:r>
              <a:rPr lang="en-US" dirty="0" err="1"/>
              <a:t>Weight.X</a:t>
            </a:r>
            <a:r>
              <a:rPr lang="en-US" dirty="0"/>
              <a:t> + Bias &gt; 0</a:t>
            </a:r>
          </a:p>
          <a:p>
            <a:pPr lvl="1"/>
            <a:endParaRPr lang="en-US" dirty="0"/>
          </a:p>
          <a:p>
            <a:r>
              <a:rPr lang="en-US" dirty="0"/>
              <a:t>In the branch prediction context</a:t>
            </a:r>
          </a:p>
          <a:p>
            <a:pPr lvl="1"/>
            <a:r>
              <a:rPr lang="en-US" dirty="0"/>
              <a:t>Vector X: Branch history register bits</a:t>
            </a:r>
          </a:p>
          <a:p>
            <a:pPr lvl="1"/>
            <a:r>
              <a:rPr lang="en-US" dirty="0"/>
              <a:t>Output: Prediction for the current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0D0B0-F120-7049-A893-DB83296A6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575AE7-5B2E-B94F-95B1-7E662A0EF8AF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BE04F-B746-E44D-BD6F-4C004AADFA09}"/>
              </a:ext>
            </a:extLst>
          </p:cNvPr>
          <p:cNvSpPr txBox="1"/>
          <p:nvPr/>
        </p:nvSpPr>
        <p:spPr>
          <a:xfrm>
            <a:off x="184731" y="6553200"/>
            <a:ext cx="812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ea typeface="ＭＳ Ｐゴシック" charset="-128"/>
              </a:rPr>
              <a:t>Rosenblatt, </a:t>
            </a:r>
            <a:r>
              <a:rPr lang="ja-JP" altLang="en-US" sz="1400">
                <a:ea typeface="ＭＳ Ｐゴシック" charset="-128"/>
              </a:rPr>
              <a:t>“</a:t>
            </a:r>
            <a:r>
              <a:rPr lang="en-US" altLang="ja-JP" sz="1400" dirty="0">
                <a:solidFill>
                  <a:srgbClr val="FF0000"/>
                </a:solidFill>
                <a:ea typeface="ＭＳ Ｐゴシック" charset="-128"/>
              </a:rPr>
              <a:t>Principles of </a:t>
            </a:r>
            <a:r>
              <a:rPr lang="en-US" altLang="ja-JP" sz="1400" dirty="0" err="1">
                <a:solidFill>
                  <a:srgbClr val="FF0000"/>
                </a:solidFill>
                <a:ea typeface="ＭＳ Ｐゴシック" charset="-128"/>
              </a:rPr>
              <a:t>Neurodynamics</a:t>
            </a:r>
            <a:r>
              <a:rPr lang="en-US" altLang="ja-JP" sz="1400" dirty="0">
                <a:solidFill>
                  <a:srgbClr val="FF0000"/>
                </a:solidFill>
                <a:ea typeface="ＭＳ Ｐゴシック" charset="-128"/>
              </a:rPr>
              <a:t>: </a:t>
            </a:r>
            <a:r>
              <a:rPr lang="en-US" altLang="ja-JP" sz="1400" dirty="0" err="1">
                <a:solidFill>
                  <a:srgbClr val="FF0000"/>
                </a:solidFill>
                <a:ea typeface="ＭＳ Ｐゴシック" charset="-128"/>
              </a:rPr>
              <a:t>Perceptrons</a:t>
            </a:r>
            <a:r>
              <a:rPr lang="en-US" altLang="ja-JP" sz="1400" dirty="0">
                <a:solidFill>
                  <a:srgbClr val="FF0000"/>
                </a:solidFill>
                <a:ea typeface="ＭＳ Ｐゴシック" charset="-128"/>
              </a:rPr>
              <a:t> and the Theory of Brain Mechanisms</a:t>
            </a:r>
            <a:r>
              <a:rPr lang="en-US" altLang="ja-JP" sz="1400" dirty="0">
                <a:ea typeface="ＭＳ Ｐゴシック" charset="-128"/>
              </a:rPr>
              <a:t>,</a:t>
            </a:r>
            <a:r>
              <a:rPr lang="ja-JP" altLang="en-US" sz="1400">
                <a:ea typeface="ＭＳ Ｐゴシック" charset="-128"/>
              </a:rPr>
              <a:t>”</a:t>
            </a:r>
            <a:r>
              <a:rPr lang="en-US" altLang="ja-JP" sz="1400" dirty="0">
                <a:ea typeface="ＭＳ Ｐゴシック" charset="-128"/>
              </a:rPr>
              <a:t> 1962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66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4958050"/>
            <a:ext cx="2057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Perceptron Branch Predictor (I)</a:t>
            </a:r>
          </a:p>
        </p:txBody>
      </p:sp>
      <p:sp>
        <p:nvSpPr>
          <p:cNvPr id="123906" name="Content Placeholder 2"/>
          <p:cNvSpPr>
            <a:spLocks noGrp="1"/>
          </p:cNvSpPr>
          <p:nvPr>
            <p:ph idx="1"/>
          </p:nvPr>
        </p:nvSpPr>
        <p:spPr>
          <a:xfrm>
            <a:off x="228600" y="950913"/>
            <a:ext cx="8915400" cy="5194300"/>
          </a:xfrm>
        </p:spPr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Idea: </a:t>
            </a:r>
            <a:r>
              <a:rPr lang="en-US" altLang="en-US" sz="2000" dirty="0">
                <a:solidFill>
                  <a:srgbClr val="0000FF"/>
                </a:solidFill>
                <a:ea typeface="ＭＳ Ｐゴシック" charset="-128"/>
              </a:rPr>
              <a:t>Use a perceptron to learn the correlations between branch history register bits and branch outcome</a:t>
            </a:r>
          </a:p>
          <a:p>
            <a:r>
              <a:rPr lang="en-US" altLang="en-US" sz="2000" dirty="0">
                <a:solidFill>
                  <a:srgbClr val="0000FF"/>
                </a:solidFill>
                <a:ea typeface="ＭＳ Ｐゴシック" charset="-128"/>
              </a:rPr>
              <a:t>A perceptron learns a target Boolean function of N inputs</a:t>
            </a:r>
          </a:p>
          <a:p>
            <a:endParaRPr lang="en-US" altLang="en-US" dirty="0">
              <a:solidFill>
                <a:srgbClr val="0000FF"/>
              </a:solidFill>
              <a:ea typeface="ＭＳ Ｐゴシック" charset="-128"/>
            </a:endParaRPr>
          </a:p>
          <a:p>
            <a:pPr lvl="3"/>
            <a:endParaRPr lang="en-US" altLang="en-US" dirty="0">
              <a:solidFill>
                <a:srgbClr val="0000FF"/>
              </a:solidFill>
              <a:ea typeface="ＭＳ Ｐゴシック" charset="-128"/>
            </a:endParaRPr>
          </a:p>
          <a:p>
            <a:endParaRPr lang="en-US" altLang="en-US" dirty="0">
              <a:solidFill>
                <a:srgbClr val="0000FF"/>
              </a:solidFill>
              <a:ea typeface="ＭＳ Ｐゴシック" charset="-128"/>
            </a:endParaRPr>
          </a:p>
          <a:p>
            <a:endParaRPr lang="en-US" altLang="en-US" dirty="0">
              <a:solidFill>
                <a:srgbClr val="0000FF"/>
              </a:solidFill>
              <a:ea typeface="ＭＳ Ｐゴシック" charset="-128"/>
            </a:endParaRPr>
          </a:p>
          <a:p>
            <a:endParaRPr lang="en-US" altLang="en-US" dirty="0">
              <a:solidFill>
                <a:srgbClr val="0000FF"/>
              </a:solidFill>
              <a:ea typeface="ＭＳ Ｐゴシック" charset="-128"/>
            </a:endParaRPr>
          </a:p>
          <a:p>
            <a:endParaRPr lang="en-US" altLang="en-US" sz="1600" dirty="0">
              <a:solidFill>
                <a:srgbClr val="0000FF"/>
              </a:solidFill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en-US" sz="1600" dirty="0">
              <a:solidFill>
                <a:srgbClr val="0000FF"/>
              </a:solidFill>
              <a:ea typeface="ＭＳ Ｐゴシック" charset="-128"/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2"/>
              <a:buNone/>
            </a:pPr>
            <a:endParaRPr lang="en-US" altLang="en-US" dirty="0">
              <a:solidFill>
                <a:srgbClr val="0000FF"/>
              </a:solidFill>
              <a:ea typeface="ＭＳ Ｐゴシック" charset="-128"/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2"/>
              <a:buNone/>
            </a:pPr>
            <a:endParaRPr lang="en-US" altLang="en-US" dirty="0">
              <a:solidFill>
                <a:srgbClr val="0000FF"/>
              </a:solidFill>
              <a:ea typeface="ＭＳ Ｐゴシック" charset="-128"/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2"/>
              <a:buNone/>
            </a:pPr>
            <a:endParaRPr lang="en-US" altLang="en-US" sz="1800" dirty="0">
              <a:ea typeface="ＭＳ Ｐゴシック" charset="-128"/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2"/>
              <a:buChar char="n"/>
            </a:pPr>
            <a:r>
              <a:rPr lang="en-US" altLang="en-US" sz="1500" dirty="0">
                <a:ea typeface="ＭＳ Ｐゴシック" charset="-128"/>
              </a:rPr>
              <a:t>Jimenez and Lin, </a:t>
            </a:r>
            <a:r>
              <a:rPr lang="ja-JP" altLang="en-US" sz="1500">
                <a:ea typeface="ＭＳ Ｐゴシック" charset="-128"/>
              </a:rPr>
              <a:t>“</a:t>
            </a:r>
            <a:r>
              <a:rPr lang="en-US" altLang="ja-JP" sz="1500" dirty="0">
                <a:solidFill>
                  <a:srgbClr val="FF0000"/>
                </a:solidFill>
                <a:ea typeface="ＭＳ Ｐゴシック" charset="-128"/>
              </a:rPr>
              <a:t>Dynamic Branch Prediction with </a:t>
            </a:r>
            <a:r>
              <a:rPr lang="en-US" altLang="ja-JP" sz="1500" dirty="0" err="1">
                <a:solidFill>
                  <a:srgbClr val="FF0000"/>
                </a:solidFill>
                <a:ea typeface="ＭＳ Ｐゴシック" charset="-128"/>
              </a:rPr>
              <a:t>Perceptrons</a:t>
            </a:r>
            <a:r>
              <a:rPr lang="en-US" altLang="ja-JP" sz="1500" dirty="0">
                <a:ea typeface="ＭＳ Ｐゴシック" charset="-128"/>
              </a:rPr>
              <a:t>,</a:t>
            </a:r>
            <a:r>
              <a:rPr lang="ja-JP" altLang="en-US" sz="1500">
                <a:ea typeface="ＭＳ Ｐゴシック" charset="-128"/>
              </a:rPr>
              <a:t>”</a:t>
            </a:r>
            <a:r>
              <a:rPr lang="en-US" altLang="ja-JP" sz="1500" dirty="0">
                <a:ea typeface="ＭＳ Ｐゴシック" charset="-128"/>
              </a:rPr>
              <a:t> HPCA 2001.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2"/>
              <a:buChar char="n"/>
            </a:pPr>
            <a:r>
              <a:rPr lang="en-US" altLang="en-US" sz="1500" dirty="0">
                <a:ea typeface="ＭＳ Ｐゴシック" charset="-128"/>
              </a:rPr>
              <a:t>Rosenblatt, </a:t>
            </a:r>
            <a:r>
              <a:rPr lang="ja-JP" altLang="en-US" sz="1500">
                <a:ea typeface="ＭＳ Ｐゴシック" charset="-128"/>
              </a:rPr>
              <a:t>“</a:t>
            </a:r>
            <a:r>
              <a:rPr lang="en-US" altLang="ja-JP" sz="1500" dirty="0">
                <a:solidFill>
                  <a:srgbClr val="FF0000"/>
                </a:solidFill>
                <a:ea typeface="ＭＳ Ｐゴシック" charset="-128"/>
              </a:rPr>
              <a:t>Principles of </a:t>
            </a:r>
            <a:r>
              <a:rPr lang="en-US" altLang="ja-JP" sz="1500" dirty="0" err="1">
                <a:solidFill>
                  <a:srgbClr val="FF0000"/>
                </a:solidFill>
                <a:ea typeface="ＭＳ Ｐゴシック" charset="-128"/>
              </a:rPr>
              <a:t>Neurodynamics</a:t>
            </a:r>
            <a:r>
              <a:rPr lang="en-US" altLang="ja-JP" sz="1500" dirty="0">
                <a:solidFill>
                  <a:srgbClr val="FF0000"/>
                </a:solidFill>
                <a:ea typeface="ＭＳ Ｐゴシック" charset="-128"/>
              </a:rPr>
              <a:t>: </a:t>
            </a:r>
            <a:r>
              <a:rPr lang="en-US" altLang="ja-JP" sz="1500" dirty="0" err="1">
                <a:solidFill>
                  <a:srgbClr val="FF0000"/>
                </a:solidFill>
                <a:ea typeface="ＭＳ Ｐゴシック" charset="-128"/>
              </a:rPr>
              <a:t>Perceptrons</a:t>
            </a:r>
            <a:r>
              <a:rPr lang="en-US" altLang="ja-JP" sz="1500" dirty="0">
                <a:solidFill>
                  <a:srgbClr val="FF0000"/>
                </a:solidFill>
                <a:ea typeface="ＭＳ Ｐゴシック" charset="-128"/>
              </a:rPr>
              <a:t> and the Theory of Brain Mechanisms</a:t>
            </a:r>
            <a:r>
              <a:rPr lang="en-US" altLang="ja-JP" sz="1500" dirty="0">
                <a:ea typeface="ＭＳ Ｐゴシック" charset="-128"/>
              </a:rPr>
              <a:t>,</a:t>
            </a:r>
            <a:r>
              <a:rPr lang="ja-JP" altLang="en-US" sz="1500">
                <a:ea typeface="ＭＳ Ｐゴシック" charset="-128"/>
              </a:rPr>
              <a:t>”</a:t>
            </a:r>
            <a:r>
              <a:rPr lang="en-US" altLang="ja-JP" sz="1500" dirty="0">
                <a:ea typeface="ＭＳ Ｐゴシック" charset="-128"/>
              </a:rPr>
              <a:t> 1962</a:t>
            </a:r>
          </a:p>
          <a:p>
            <a:endParaRPr lang="en-US" altLang="en-US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50DD23-55D7-684C-BF54-462FB3D007C6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pic>
        <p:nvPicPr>
          <p:cNvPr id="1239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1538"/>
            <a:ext cx="45529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TextBox 5"/>
          <p:cNvSpPr txBox="1">
            <a:spLocks noChangeArrowheads="1"/>
          </p:cNvSpPr>
          <p:nvPr/>
        </p:nvSpPr>
        <p:spPr bwMode="auto">
          <a:xfrm>
            <a:off x="4537075" y="1911350"/>
            <a:ext cx="4257675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Each branch associated with a perceptron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 perceptron contains a set of weights wi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à"/>
              <a:tabLst/>
              <a:defRPr/>
            </a:pPr>
            <a:r>
              <a:rPr kumimoji="0" lang="en-US" altLang="en-US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  <a:sym typeface="Wingdings" charset="2"/>
              </a:rPr>
              <a:t> Each weight corresponds to a bit in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  <a:sym typeface="Wingdings" charset="2"/>
              </a:rPr>
              <a:t>    the GHR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à"/>
              <a:tabLst/>
              <a:defRPr/>
            </a:pPr>
            <a:r>
              <a:rPr kumimoji="0" lang="en-US" altLang="en-US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  <a:sym typeface="Wingdings" charset="2"/>
              </a:rPr>
              <a:t>How much the bit is correlated with the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  <a:sym typeface="Wingdings" charset="2"/>
              </a:rPr>
              <a:t>   direction of the branch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  <a:sym typeface="Wingdings" charset="2"/>
              </a:rPr>
              <a:t> Positive correlation: large + weight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  <a:sym typeface="Wingdings" charset="2"/>
              </a:rPr>
              <a:t> Negative correlation: large - weight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Prediction: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  <a:sym typeface="Wingdings" charset="2"/>
              </a:rPr>
              <a:t> Express GHR bits as 1 (T) and -1 (NT)</a:t>
            </a:r>
            <a:endParaRPr kumimoji="0" lang="en-US" altLang="en-US" sz="1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  <a:sym typeface="Wingdings" charset="2"/>
              </a:rPr>
              <a:t> Take dot product of GHR and weights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  <a:sym typeface="Wingdings" charset="2"/>
              </a:rPr>
              <a:t> If output &gt; 0, predict taken</a:t>
            </a:r>
            <a:endParaRPr kumimoji="0" lang="en-US" altLang="en-US" sz="1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579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Perceptron Branch Predictor (II)</a:t>
            </a:r>
          </a:p>
        </p:txBody>
      </p:sp>
      <p:sp>
        <p:nvSpPr>
          <p:cNvPr id="12493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EB7FE5-0EE6-4A46-BA8E-B12638377609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pic>
        <p:nvPicPr>
          <p:cNvPr id="1249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4625"/>
            <a:ext cx="3690938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5" y="2116138"/>
            <a:ext cx="2057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476875" y="2328863"/>
            <a:ext cx="373063" cy="3905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29238" y="3467100"/>
            <a:ext cx="34291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Bias weight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(bias of branch, independent of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the history)</a:t>
            </a:r>
          </a:p>
        </p:txBody>
      </p:sp>
      <p:cxnSp>
        <p:nvCxnSpPr>
          <p:cNvPr id="10" name="Straight Arrow Connector 9"/>
          <p:cNvCxnSpPr>
            <a:cxnSpLocks noChangeShapeType="1"/>
            <a:endCxn id="7" idx="4"/>
          </p:cNvCxnSpPr>
          <p:nvPr/>
        </p:nvCxnSpPr>
        <p:spPr bwMode="auto">
          <a:xfrm rot="16200000" flipV="1">
            <a:off x="5383213" y="3000375"/>
            <a:ext cx="747712" cy="1857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010275" y="2116138"/>
            <a:ext cx="1001713" cy="9525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256338" y="1444625"/>
            <a:ext cx="2582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Dot product of GHR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and perceptron weights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910138" y="2328863"/>
            <a:ext cx="373062" cy="3905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rot="5400000" flipH="1" flipV="1">
            <a:off x="4525169" y="2769394"/>
            <a:ext cx="574675" cy="4270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919538" y="3282950"/>
            <a:ext cx="1209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Output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compared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to 0</a:t>
            </a:r>
          </a:p>
        </p:txBody>
      </p:sp>
      <p:sp>
        <p:nvSpPr>
          <p:cNvPr id="124942" name="TextBox 16"/>
          <p:cNvSpPr txBox="1">
            <a:spLocks noChangeArrowheads="1"/>
          </p:cNvSpPr>
          <p:nvPr/>
        </p:nvSpPr>
        <p:spPr bwMode="auto">
          <a:xfrm>
            <a:off x="4403725" y="1074738"/>
            <a:ext cx="214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Prediction function:</a:t>
            </a:r>
          </a:p>
        </p:txBody>
      </p:sp>
      <p:sp>
        <p:nvSpPr>
          <p:cNvPr id="124943" name="TextBox 17"/>
          <p:cNvSpPr txBox="1">
            <a:spLocks noChangeArrowheads="1"/>
          </p:cNvSpPr>
          <p:nvPr/>
        </p:nvSpPr>
        <p:spPr bwMode="auto">
          <a:xfrm>
            <a:off x="4403725" y="4794250"/>
            <a:ext cx="1946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Training function:</a:t>
            </a:r>
          </a:p>
        </p:txBody>
      </p:sp>
      <p:pic>
        <p:nvPicPr>
          <p:cNvPr id="1249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8" y="5237163"/>
            <a:ext cx="33623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809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/>
      <p:bldP spid="13" grpId="0" animBg="1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Perceptron Branch Predictor (III)</a:t>
            </a:r>
          </a:p>
        </p:txBody>
      </p:sp>
      <p:sp>
        <p:nvSpPr>
          <p:cNvPr id="12595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Advantages</a:t>
            </a:r>
          </a:p>
          <a:p>
            <a:pPr lvl="1">
              <a:buFont typeface="Wingdings" charset="2"/>
              <a:buNone/>
            </a:pPr>
            <a:r>
              <a:rPr lang="en-US" altLang="en-US" dirty="0">
                <a:ea typeface="ＭＳ Ｐゴシック" charset="-128"/>
              </a:rPr>
              <a:t>+ More sophisticated learning mechanism </a:t>
            </a:r>
            <a:r>
              <a:rPr lang="en-US" altLang="en-US" dirty="0">
                <a:ea typeface="ＭＳ Ｐゴシック" charset="-128"/>
                <a:sym typeface="Wingdings" charset="2"/>
              </a:rPr>
              <a:t> better accuracy</a:t>
            </a:r>
          </a:p>
          <a:p>
            <a:pPr lvl="1">
              <a:buFont typeface="Wingdings" charset="2"/>
              <a:buNone/>
            </a:pPr>
            <a:endParaRPr lang="en-US" altLang="en-US" dirty="0">
              <a:ea typeface="ＭＳ Ｐゴシック" charset="-128"/>
              <a:sym typeface="Wingdings" charset="2"/>
            </a:endParaRPr>
          </a:p>
          <a:p>
            <a:r>
              <a:rPr lang="en-US" altLang="en-US" dirty="0">
                <a:ea typeface="ＭＳ Ｐゴシック" charset="-128"/>
                <a:sym typeface="Wingdings" charset="2"/>
              </a:rPr>
              <a:t>Disadvantages</a:t>
            </a:r>
          </a:p>
          <a:p>
            <a:pPr lvl="1">
              <a:buFont typeface="Wingdings" charset="2"/>
              <a:buNone/>
            </a:pPr>
            <a:r>
              <a:rPr lang="en-US" altLang="en-US" dirty="0">
                <a:ea typeface="ＭＳ Ｐゴシック" charset="-128"/>
                <a:sym typeface="Wingdings" charset="2"/>
              </a:rPr>
              <a:t>-- Hard to implement (adder tree to compute perceptron output)</a:t>
            </a:r>
          </a:p>
          <a:p>
            <a:pPr lvl="1">
              <a:buFont typeface="Wingdings" charset="2"/>
              <a:buNone/>
            </a:pPr>
            <a:r>
              <a:rPr lang="en-US" altLang="en-US" dirty="0">
                <a:ea typeface="ＭＳ Ｐゴシック" charset="-128"/>
                <a:sym typeface="Wingdings" charset="2"/>
              </a:rPr>
              <a:t>-- Can learn only linearly-separable functions</a:t>
            </a:r>
          </a:p>
          <a:p>
            <a:pPr lvl="1">
              <a:buFont typeface="Wingdings" charset="2"/>
              <a:buNone/>
            </a:pPr>
            <a:r>
              <a:rPr lang="en-US" altLang="en-US" dirty="0">
                <a:ea typeface="ＭＳ Ｐゴシック" charset="-128"/>
                <a:sym typeface="Wingdings" charset="2"/>
              </a:rPr>
              <a:t>	e.g., cannot learn XOR type of correlation between 2 history bits and branch outcome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5DBD0C-23E0-094C-A4A7-2CEACFFDBAF9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CC27E-A5C7-C247-BDE7-307D909AAE70}"/>
              </a:ext>
            </a:extLst>
          </p:cNvPr>
          <p:cNvSpPr txBox="1"/>
          <p:nvPr/>
        </p:nvSpPr>
        <p:spPr>
          <a:xfrm>
            <a:off x="233134" y="5257800"/>
            <a:ext cx="8677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A successful example of use of machine learning in processor design</a:t>
            </a:r>
          </a:p>
        </p:txBody>
      </p:sp>
    </p:spTree>
    <p:extLst>
      <p:ext uri="{BB962C8B-B14F-4D97-AF65-F5344CB8AC3E}">
        <p14:creationId xmlns:p14="http://schemas.microsoft.com/office/powerpoint/2010/main" val="1414538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Prediction Using Multiple History Lengths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6950"/>
            <a:ext cx="3505200" cy="5194300"/>
          </a:xfrm>
        </p:spPr>
        <p:txBody>
          <a:bodyPr/>
          <a:lstStyle/>
          <a:p>
            <a:r>
              <a:rPr lang="en-US" altLang="en-US" sz="2200">
                <a:ea typeface="ＭＳ Ｐゴシック" charset="-128"/>
              </a:rPr>
              <a:t>Observation: Different branches require different history lengths for better prediction accuracy</a:t>
            </a:r>
          </a:p>
          <a:p>
            <a:endParaRPr lang="en-US" altLang="en-US" sz="2200">
              <a:ea typeface="ＭＳ Ｐゴシック" charset="-128"/>
            </a:endParaRPr>
          </a:p>
          <a:p>
            <a:r>
              <a:rPr lang="en-US" altLang="en-US" sz="2200">
                <a:ea typeface="ＭＳ Ｐゴシック" charset="-128"/>
              </a:rPr>
              <a:t>Idea: </a:t>
            </a:r>
            <a:r>
              <a:rPr lang="en-US" altLang="en-US" sz="2200">
                <a:solidFill>
                  <a:srgbClr val="FF0000"/>
                </a:solidFill>
                <a:ea typeface="ＭＳ Ｐゴシック" charset="-128"/>
              </a:rPr>
              <a:t>Have multiple PHTs indexed with GHRs with different history lengths</a:t>
            </a:r>
            <a:r>
              <a:rPr lang="en-US" altLang="en-US" sz="2200">
                <a:ea typeface="ＭＳ Ｐゴシック" charset="-128"/>
              </a:rPr>
              <a:t> and intelligently allocate PHT entries to different branches</a:t>
            </a:r>
          </a:p>
        </p:txBody>
      </p:sp>
      <p:sp>
        <p:nvSpPr>
          <p:cNvPr id="1966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CF8192-B878-1047-A84D-17244643EB4C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90600"/>
            <a:ext cx="5829300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9288" y="5715000"/>
            <a:ext cx="8037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Seznec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and Michaud, “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 case for (partially) tagged Geometric History Length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Branch Prediction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,” JILP 2006.</a:t>
            </a:r>
          </a:p>
        </p:txBody>
      </p:sp>
    </p:spTree>
    <p:extLst>
      <p:ext uri="{BB962C8B-B14F-4D97-AF65-F5344CB8AC3E}">
        <p14:creationId xmlns:p14="http://schemas.microsoft.com/office/powerpoint/2010/main" val="1066414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State of the Art in Branch Prediction</a:t>
            </a:r>
          </a:p>
        </p:txBody>
      </p:sp>
      <p:sp>
        <p:nvSpPr>
          <p:cNvPr id="19763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See the Branch Prediction Championship</a:t>
            </a:r>
          </a:p>
          <a:p>
            <a:pPr lvl="1"/>
            <a:r>
              <a:rPr lang="en-US" altLang="en-US" dirty="0">
                <a:ea typeface="ＭＳ Ｐゴシック" charset="-128"/>
                <a:hlinkClick r:id="rId2"/>
              </a:rPr>
              <a:t>https://www.jilp.org/cbp2016/program.html</a:t>
            </a:r>
            <a:r>
              <a:rPr lang="en-US" altLang="en-US" dirty="0">
                <a:ea typeface="ＭＳ Ｐゴシック" charset="-128"/>
              </a:rPr>
              <a:t> </a:t>
            </a:r>
          </a:p>
          <a:p>
            <a:endParaRPr lang="en-US" altLang="en-US" dirty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</p:txBody>
      </p:sp>
      <p:sp>
        <p:nvSpPr>
          <p:cNvPr id="1976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0143B5-5A8C-EE44-9A75-C3F9B85B72AE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5257800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88013" y="3419475"/>
            <a:ext cx="351897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Andre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Seznec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“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TAGE-SC-L branch predictors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,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”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CBP 2014.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Andre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Seznec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“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TAGE-SC-L branch predictors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again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,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”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CBP 2016.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928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Branch Confidence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Idea: 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Estimate if the prediction is likely to be correct </a:t>
            </a:r>
          </a:p>
          <a:p>
            <a:pPr lvl="1"/>
            <a:r>
              <a:rPr lang="en-US" altLang="en-US">
                <a:ea typeface="ＭＳ Ｐゴシック" charset="-128"/>
              </a:rPr>
              <a:t>i.e., estimate how “confident” you are in the prediction </a:t>
            </a:r>
          </a:p>
          <a:p>
            <a:pPr lvl="1"/>
            <a:endParaRPr lang="en-US" altLang="en-US" sz="100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Why?</a:t>
            </a:r>
          </a:p>
          <a:p>
            <a:pPr lvl="1"/>
            <a:r>
              <a:rPr lang="en-US" altLang="en-US">
                <a:ea typeface="ＭＳ Ｐゴシック" charset="-128"/>
              </a:rPr>
              <a:t>Could be very useful in deciding how to speculate:</a:t>
            </a:r>
          </a:p>
          <a:p>
            <a:pPr lvl="2"/>
            <a:r>
              <a:rPr lang="en-US" altLang="en-US">
                <a:ea typeface="ＭＳ Ｐゴシック" charset="-128"/>
              </a:rPr>
              <a:t>What predictor/PHT to choose/use</a:t>
            </a:r>
          </a:p>
          <a:p>
            <a:pPr lvl="2"/>
            <a:r>
              <a:rPr lang="en-US" altLang="en-US">
                <a:ea typeface="ＭＳ Ｐゴシック" charset="-128"/>
              </a:rPr>
              <a:t>Whether to keep fetching on this path</a:t>
            </a:r>
          </a:p>
          <a:p>
            <a:pPr lvl="2"/>
            <a:r>
              <a:rPr lang="en-US" altLang="en-US">
                <a:ea typeface="ＭＳ Ｐゴシック" charset="-128"/>
              </a:rPr>
              <a:t>Whether to switch to some other way of handling the branch, e.g. dual-path execution (eager execution) or dynamic predication </a:t>
            </a:r>
          </a:p>
          <a:p>
            <a:pPr lvl="2"/>
            <a:r>
              <a:rPr lang="en-US" altLang="en-US">
                <a:ea typeface="ＭＳ Ｐゴシック" charset="-128"/>
              </a:rPr>
              <a:t>…</a:t>
            </a:r>
          </a:p>
          <a:p>
            <a:pPr lvl="2"/>
            <a:endParaRPr lang="en-US" altLang="en-US" sz="1000">
              <a:ea typeface="ＭＳ Ｐゴシック" charset="-128"/>
            </a:endParaRPr>
          </a:p>
          <a:p>
            <a:pPr lvl="2"/>
            <a:endParaRPr lang="en-US" altLang="en-US" sz="1000">
              <a:ea typeface="ＭＳ Ｐゴシック" charset="-128"/>
            </a:endParaRPr>
          </a:p>
          <a:p>
            <a:pPr lvl="2"/>
            <a:endParaRPr lang="en-US" altLang="en-US" sz="1000">
              <a:ea typeface="ＭＳ Ｐゴシック" charset="-128"/>
            </a:endParaRPr>
          </a:p>
          <a:p>
            <a:pPr lvl="2"/>
            <a:endParaRPr lang="en-US" altLang="en-US" sz="1000">
              <a:ea typeface="ＭＳ Ｐゴシック" charset="-128"/>
            </a:endParaRPr>
          </a:p>
          <a:p>
            <a:r>
              <a:rPr lang="en-US" altLang="en-US" sz="2100">
                <a:ea typeface="ＭＳ Ｐゴシック" charset="-128"/>
              </a:rPr>
              <a:t>Jacobsen et al., “</a:t>
            </a:r>
            <a:r>
              <a:rPr lang="en-US" altLang="ja-JP" sz="2100">
                <a:solidFill>
                  <a:srgbClr val="FF0000"/>
                </a:solidFill>
                <a:ea typeface="ＭＳ Ｐゴシック" charset="-128"/>
              </a:rPr>
              <a:t>Assigning Confidence to Conditional Branch Predictions</a:t>
            </a:r>
            <a:r>
              <a:rPr lang="en-US" altLang="ja-JP" sz="2100">
                <a:ea typeface="ＭＳ Ｐゴシック" charset="-128"/>
              </a:rPr>
              <a:t>,</a:t>
            </a:r>
            <a:r>
              <a:rPr lang="en-US" altLang="en-US" sz="2100">
                <a:ea typeface="ＭＳ Ｐゴシック" charset="-128"/>
              </a:rPr>
              <a:t>”</a:t>
            </a:r>
            <a:r>
              <a:rPr lang="en-US" altLang="ja-JP" sz="2100">
                <a:ea typeface="ＭＳ Ｐゴシック" charset="-128"/>
              </a:rPr>
              <a:t> MICRO 1996.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996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555193-6E19-7143-B3CF-7729E0399810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226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Title 4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8077200" cy="17526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Other Ways of Handling Branches</a:t>
            </a:r>
            <a:endParaRPr lang="en-US" altLang="en-US" i="1">
              <a:ea typeface="ＭＳ Ｐゴシック" charset="-128"/>
            </a:endParaRPr>
          </a:p>
        </p:txBody>
      </p:sp>
      <p:sp>
        <p:nvSpPr>
          <p:cNvPr id="238594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2385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73242-28EE-004E-A066-67038AFCB2C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9121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How to Handle Control Dependences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Critical to keep the pipeline full with correct sequence of dynamic instructions. 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Potential solutions if the instruction is a control-flow instruction:</a:t>
            </a:r>
          </a:p>
          <a:p>
            <a:pPr lvl="1"/>
            <a:endParaRPr lang="en-US" altLang="en-US">
              <a:ea typeface="ＭＳ Ｐゴシック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Stall</a:t>
            </a:r>
            <a:r>
              <a:rPr lang="en-US" altLang="en-US">
                <a:ea typeface="ＭＳ Ｐゴシック" charset="-128"/>
              </a:rPr>
              <a:t> the pipeline until we know the next fetch address</a:t>
            </a:r>
          </a:p>
          <a:p>
            <a:r>
              <a:rPr lang="en-US" altLang="en-US">
                <a:ea typeface="ＭＳ Ｐゴシック" charset="-128"/>
              </a:rPr>
              <a:t>Guess the next fetch address (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branch prediction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r>
              <a:rPr lang="en-US" altLang="en-US">
                <a:ea typeface="ＭＳ Ｐゴシック" charset="-128"/>
              </a:rPr>
              <a:t>Employ delayed branching (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branch delay slot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r>
              <a:rPr lang="en-US" altLang="en-US">
                <a:ea typeface="ＭＳ Ｐゴシック" charset="-128"/>
              </a:rPr>
              <a:t>Do something else (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fine-grained multithreading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r>
              <a:rPr lang="en-US" altLang="en-US">
                <a:ea typeface="ＭＳ Ｐゴシック" charset="-128"/>
              </a:rPr>
              <a:t>Eliminate control-flow instructions (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predicated execution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r>
              <a:rPr lang="en-US" altLang="en-US">
                <a:ea typeface="ＭＳ Ｐゴシック" charset="-128"/>
              </a:rPr>
              <a:t>Fetch from both possible paths (if you know the addresses of both possible paths) (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multipath execution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C2CCA-3291-CC4E-A327-B22DE01920C7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4305300"/>
            <a:ext cx="8669338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645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Delayed Branching (I)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Change the semantics of a branch instruction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Branch after N instructions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Branch after N cycles</a:t>
            </a:r>
          </a:p>
          <a:p>
            <a:r>
              <a:rPr lang="en-US" altLang="en-US" dirty="0">
                <a:ea typeface="ＭＳ Ｐゴシック" charset="-128"/>
              </a:rPr>
              <a:t>Idea: </a:t>
            </a:r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Delay the execution of a branch. N instructions (delay slots) that come after the branch are </a:t>
            </a:r>
            <a:r>
              <a:rPr lang="en-US" altLang="en-US" b="1" dirty="0">
                <a:solidFill>
                  <a:srgbClr val="0000FF"/>
                </a:solidFill>
                <a:ea typeface="ＭＳ Ｐゴシック" charset="-128"/>
              </a:rPr>
              <a:t>always</a:t>
            </a:r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 executed regardless of branch direction.</a:t>
            </a:r>
          </a:p>
          <a:p>
            <a:endParaRPr lang="en-US" altLang="en-US" dirty="0">
              <a:solidFill>
                <a:srgbClr val="0000FF"/>
              </a:solidFill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Problem:</a:t>
            </a:r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 How do you find instructions to fill the delay slots?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Branch must be independent of delay slot instructions</a:t>
            </a:r>
          </a:p>
          <a:p>
            <a:endParaRPr lang="en-US" altLang="en-US" dirty="0">
              <a:solidFill>
                <a:srgbClr val="0000FF"/>
              </a:solidFill>
              <a:ea typeface="ＭＳ Ｐゴシック" charset="-128"/>
            </a:endParaRPr>
          </a:p>
          <a:p>
            <a:r>
              <a:rPr lang="en-US" altLang="en-US" sz="2000" dirty="0">
                <a:ea typeface="ＭＳ Ｐゴシック" charset="-128"/>
              </a:rPr>
              <a:t>Unconditional branch: Easier to find instructions to fill the delay slot</a:t>
            </a:r>
          </a:p>
          <a:p>
            <a:r>
              <a:rPr lang="en-US" altLang="en-US" sz="2000" dirty="0">
                <a:ea typeface="ＭＳ Ｐゴシック" charset="-128"/>
              </a:rPr>
              <a:t>Conditional branch: Condition computation should not depend on instructions in delay slots </a:t>
            </a:r>
            <a:r>
              <a:rPr lang="en-US" altLang="en-US" sz="2000" dirty="0">
                <a:ea typeface="ＭＳ Ｐゴシック" charset="-128"/>
                <a:sym typeface="Wingdings" charset="2"/>
              </a:rPr>
              <a:t> difficult to fill the delay slot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C9F844-CA96-D642-83D0-73489C8A97F7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813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 sz="3600" dirty="0">
                <a:ea typeface="ＭＳ Ｐゴシック" charset="-128"/>
              </a:rPr>
              <a:t>Recall: More Sophisticated Direction Prediction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Compile time (static)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Always not taken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Always taken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BTFN (Backward taken, forward not taken)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Profile based (likely direction)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Program analysis based  (likely direction)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Run time (dynamic)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Last time prediction (single-bit)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Two-bit counter based prediction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Two-level prediction (global vs. local)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Hybrid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Advanced algorithms (e.g., using </a:t>
            </a:r>
            <a:r>
              <a:rPr lang="en-US" altLang="en-US" dirty="0" err="1">
                <a:ea typeface="ＭＳ Ｐゴシック" charset="-128"/>
              </a:rPr>
              <a:t>perceptrons</a:t>
            </a:r>
            <a:r>
              <a:rPr lang="en-US" altLang="en-US" dirty="0">
                <a:ea typeface="ＭＳ Ｐゴシック" charset="-128"/>
              </a:rPr>
              <a:t>)</a:t>
            </a:r>
          </a:p>
          <a:p>
            <a:pPr lvl="1"/>
            <a:endParaRPr lang="en-US" altLang="en-US" dirty="0">
              <a:ea typeface="ＭＳ Ｐゴシック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6EEE43-D6CC-2D4B-AFE6-FEB58BF35B58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B515C-B36C-9046-AEF6-A8451E00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" y="3810000"/>
            <a:ext cx="2954338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436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Delayed Branching (II)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A63ECD-3144-B246-8206-48353DCE55DD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993775" y="2093913"/>
            <a:ext cx="338138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</a:t>
            </a:r>
          </a:p>
        </p:txBody>
      </p:sp>
      <p:sp>
        <p:nvSpPr>
          <p:cNvPr id="35845" name="TextBox 5"/>
          <p:cNvSpPr txBox="1">
            <a:spLocks noChangeArrowheads="1"/>
          </p:cNvSpPr>
          <p:nvPr/>
        </p:nvSpPr>
        <p:spPr bwMode="auto">
          <a:xfrm>
            <a:off x="993775" y="2462213"/>
            <a:ext cx="3381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</a:t>
            </a:r>
          </a:p>
        </p:txBody>
      </p:sp>
      <p:sp>
        <p:nvSpPr>
          <p:cNvPr id="35846" name="TextBox 6"/>
          <p:cNvSpPr txBox="1">
            <a:spLocks noChangeArrowheads="1"/>
          </p:cNvSpPr>
          <p:nvPr/>
        </p:nvSpPr>
        <p:spPr bwMode="auto">
          <a:xfrm>
            <a:off x="993775" y="2832100"/>
            <a:ext cx="35083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</a:t>
            </a:r>
          </a:p>
        </p:txBody>
      </p:sp>
      <p:sp>
        <p:nvSpPr>
          <p:cNvPr id="35847" name="TextBox 7"/>
          <p:cNvSpPr txBox="1">
            <a:spLocks noChangeArrowheads="1"/>
          </p:cNvSpPr>
          <p:nvPr/>
        </p:nvSpPr>
        <p:spPr bwMode="auto">
          <a:xfrm>
            <a:off x="993775" y="3201988"/>
            <a:ext cx="7239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BC X</a:t>
            </a:r>
          </a:p>
        </p:txBody>
      </p:sp>
      <p:sp>
        <p:nvSpPr>
          <p:cNvPr id="35848" name="TextBox 8"/>
          <p:cNvSpPr txBox="1">
            <a:spLocks noChangeArrowheads="1"/>
          </p:cNvSpPr>
          <p:nvPr/>
        </p:nvSpPr>
        <p:spPr bwMode="auto">
          <a:xfrm>
            <a:off x="993775" y="3570288"/>
            <a:ext cx="3508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</a:t>
            </a:r>
          </a:p>
        </p:txBody>
      </p:sp>
      <p:sp>
        <p:nvSpPr>
          <p:cNvPr id="35849" name="TextBox 9"/>
          <p:cNvSpPr txBox="1">
            <a:spLocks noChangeArrowheads="1"/>
          </p:cNvSpPr>
          <p:nvPr/>
        </p:nvSpPr>
        <p:spPr bwMode="auto">
          <a:xfrm>
            <a:off x="993775" y="3940175"/>
            <a:ext cx="338138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E</a:t>
            </a:r>
          </a:p>
        </p:txBody>
      </p:sp>
      <p:sp>
        <p:nvSpPr>
          <p:cNvPr id="35850" name="TextBox 10"/>
          <p:cNvSpPr txBox="1">
            <a:spLocks noChangeArrowheads="1"/>
          </p:cNvSpPr>
          <p:nvPr/>
        </p:nvSpPr>
        <p:spPr bwMode="auto">
          <a:xfrm>
            <a:off x="993775" y="4308475"/>
            <a:ext cx="32543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F</a:t>
            </a:r>
          </a:p>
        </p:txBody>
      </p:sp>
      <p:cxnSp>
        <p:nvCxnSpPr>
          <p:cNvPr id="35851" name="Curved Connector 14"/>
          <p:cNvCxnSpPr>
            <a:cxnSpLocks noChangeShapeType="1"/>
            <a:stCxn id="35844" idx="3"/>
            <a:endCxn id="35846" idx="3"/>
          </p:cNvCxnSpPr>
          <p:nvPr/>
        </p:nvCxnSpPr>
        <p:spPr bwMode="auto">
          <a:xfrm>
            <a:off x="1331913" y="2278063"/>
            <a:ext cx="12700" cy="739775"/>
          </a:xfrm>
          <a:prstGeom prst="curvedConnector3">
            <a:avLst>
              <a:gd name="adj1" fmla="val 19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2" name="Curved Connector 17"/>
          <p:cNvCxnSpPr>
            <a:cxnSpLocks noChangeShapeType="1"/>
            <a:endCxn id="35847" idx="3"/>
          </p:cNvCxnSpPr>
          <p:nvPr/>
        </p:nvCxnSpPr>
        <p:spPr bwMode="auto">
          <a:xfrm>
            <a:off x="1344613" y="3017838"/>
            <a:ext cx="373062" cy="368300"/>
          </a:xfrm>
          <a:prstGeom prst="curvedConnector3">
            <a:avLst>
              <a:gd name="adj1" fmla="val 16138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853" name="Group 57"/>
          <p:cNvGrpSpPr>
            <a:grpSpLocks/>
          </p:cNvGrpSpPr>
          <p:nvPr/>
        </p:nvGrpSpPr>
        <p:grpSpPr bwMode="auto">
          <a:xfrm>
            <a:off x="2770188" y="2185988"/>
            <a:ext cx="804862" cy="368300"/>
            <a:chOff x="1001099" y="4100530"/>
            <a:chExt cx="805656" cy="369887"/>
          </a:xfrm>
        </p:grpSpPr>
        <p:sp>
          <p:nvSpPr>
            <p:cNvPr id="35896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if</a:t>
              </a:r>
            </a:p>
          </p:txBody>
        </p:sp>
        <p:sp>
          <p:nvSpPr>
            <p:cNvPr id="35897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ex</a:t>
              </a:r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770188" y="2830513"/>
            <a:ext cx="33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260725" y="3167063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770188" y="3167063"/>
            <a:ext cx="33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260725" y="353695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770188" y="3536950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260725" y="3940175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770188" y="3940175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BC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268663" y="4308475"/>
            <a:ext cx="506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BC</a:t>
            </a:r>
          </a:p>
        </p:txBody>
      </p:sp>
      <p:sp>
        <p:nvSpPr>
          <p:cNvPr id="35862" name="TextBox 10"/>
          <p:cNvSpPr txBox="1">
            <a:spLocks noChangeArrowheads="1"/>
          </p:cNvSpPr>
          <p:nvPr/>
        </p:nvSpPr>
        <p:spPr bwMode="auto">
          <a:xfrm>
            <a:off x="993775" y="4678363"/>
            <a:ext cx="3635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G</a:t>
            </a:r>
          </a:p>
        </p:txBody>
      </p:sp>
      <p:sp>
        <p:nvSpPr>
          <p:cNvPr id="35863" name="TextBox 32"/>
          <p:cNvSpPr txBox="1">
            <a:spLocks noChangeArrowheads="1"/>
          </p:cNvSpPr>
          <p:nvPr/>
        </p:nvSpPr>
        <p:spPr bwMode="auto">
          <a:xfrm>
            <a:off x="642938" y="4678363"/>
            <a:ext cx="401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X: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770188" y="4308475"/>
            <a:ext cx="338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--</a:t>
            </a:r>
          </a:p>
        </p:txBody>
      </p:sp>
      <p:sp>
        <p:nvSpPr>
          <p:cNvPr id="35865" name="TextBox 4"/>
          <p:cNvSpPr txBox="1">
            <a:spLocks noChangeArrowheads="1"/>
          </p:cNvSpPr>
          <p:nvPr/>
        </p:nvSpPr>
        <p:spPr bwMode="auto">
          <a:xfrm>
            <a:off x="5532438" y="2062163"/>
            <a:ext cx="338137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</a:t>
            </a:r>
          </a:p>
        </p:txBody>
      </p:sp>
      <p:sp>
        <p:nvSpPr>
          <p:cNvPr id="35866" name="TextBox 5"/>
          <p:cNvSpPr txBox="1">
            <a:spLocks noChangeArrowheads="1"/>
          </p:cNvSpPr>
          <p:nvPr/>
        </p:nvSpPr>
        <p:spPr bwMode="auto">
          <a:xfrm>
            <a:off x="5519738" y="3170238"/>
            <a:ext cx="338137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</a:t>
            </a:r>
          </a:p>
        </p:txBody>
      </p:sp>
      <p:sp>
        <p:nvSpPr>
          <p:cNvPr id="35867" name="TextBox 6"/>
          <p:cNvSpPr txBox="1">
            <a:spLocks noChangeArrowheads="1"/>
          </p:cNvSpPr>
          <p:nvPr/>
        </p:nvSpPr>
        <p:spPr bwMode="auto">
          <a:xfrm>
            <a:off x="5519738" y="2430463"/>
            <a:ext cx="350837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</a:t>
            </a:r>
          </a:p>
        </p:txBody>
      </p:sp>
      <p:sp>
        <p:nvSpPr>
          <p:cNvPr id="35868" name="TextBox 7"/>
          <p:cNvSpPr txBox="1">
            <a:spLocks noChangeArrowheads="1"/>
          </p:cNvSpPr>
          <p:nvPr/>
        </p:nvSpPr>
        <p:spPr bwMode="auto">
          <a:xfrm>
            <a:off x="5521325" y="2800350"/>
            <a:ext cx="72231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BC X</a:t>
            </a:r>
          </a:p>
        </p:txBody>
      </p:sp>
      <p:sp>
        <p:nvSpPr>
          <p:cNvPr id="35869" name="TextBox 8"/>
          <p:cNvSpPr txBox="1">
            <a:spLocks noChangeArrowheads="1"/>
          </p:cNvSpPr>
          <p:nvPr/>
        </p:nvSpPr>
        <p:spPr bwMode="auto">
          <a:xfrm>
            <a:off x="5532438" y="3538538"/>
            <a:ext cx="350837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</a:t>
            </a:r>
          </a:p>
        </p:txBody>
      </p:sp>
      <p:sp>
        <p:nvSpPr>
          <p:cNvPr id="35870" name="TextBox 9"/>
          <p:cNvSpPr txBox="1">
            <a:spLocks noChangeArrowheads="1"/>
          </p:cNvSpPr>
          <p:nvPr/>
        </p:nvSpPr>
        <p:spPr bwMode="auto">
          <a:xfrm>
            <a:off x="5532438" y="3908425"/>
            <a:ext cx="338137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E</a:t>
            </a:r>
          </a:p>
        </p:txBody>
      </p:sp>
      <p:sp>
        <p:nvSpPr>
          <p:cNvPr id="35871" name="TextBox 10"/>
          <p:cNvSpPr txBox="1">
            <a:spLocks noChangeArrowheads="1"/>
          </p:cNvSpPr>
          <p:nvPr/>
        </p:nvSpPr>
        <p:spPr bwMode="auto">
          <a:xfrm>
            <a:off x="5532438" y="4276725"/>
            <a:ext cx="325437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F</a:t>
            </a:r>
          </a:p>
        </p:txBody>
      </p:sp>
      <p:cxnSp>
        <p:nvCxnSpPr>
          <p:cNvPr id="35872" name="Curved Connector 41"/>
          <p:cNvCxnSpPr>
            <a:cxnSpLocks noChangeShapeType="1"/>
            <a:stCxn id="35865" idx="3"/>
            <a:endCxn id="35867" idx="3"/>
          </p:cNvCxnSpPr>
          <p:nvPr/>
        </p:nvCxnSpPr>
        <p:spPr bwMode="auto">
          <a:xfrm>
            <a:off x="5870575" y="2246313"/>
            <a:ext cx="1588" cy="368300"/>
          </a:xfrm>
          <a:prstGeom prst="curvedConnector3">
            <a:avLst>
              <a:gd name="adj1" fmla="val 14395468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3" name="Curved Connector 42"/>
          <p:cNvCxnSpPr>
            <a:cxnSpLocks noChangeShapeType="1"/>
            <a:stCxn id="35867" idx="3"/>
            <a:endCxn id="35868" idx="3"/>
          </p:cNvCxnSpPr>
          <p:nvPr/>
        </p:nvCxnSpPr>
        <p:spPr bwMode="auto">
          <a:xfrm>
            <a:off x="5870575" y="2614613"/>
            <a:ext cx="373063" cy="369887"/>
          </a:xfrm>
          <a:prstGeom prst="curvedConnector3">
            <a:avLst>
              <a:gd name="adj1" fmla="val 161069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4" name="TextBox 10"/>
          <p:cNvSpPr txBox="1">
            <a:spLocks noChangeArrowheads="1"/>
          </p:cNvSpPr>
          <p:nvPr/>
        </p:nvSpPr>
        <p:spPr bwMode="auto">
          <a:xfrm>
            <a:off x="5532438" y="4646613"/>
            <a:ext cx="363537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G</a:t>
            </a:r>
          </a:p>
        </p:txBody>
      </p:sp>
      <p:sp>
        <p:nvSpPr>
          <p:cNvPr id="35875" name="TextBox 44"/>
          <p:cNvSpPr txBox="1">
            <a:spLocks noChangeArrowheads="1"/>
          </p:cNvSpPr>
          <p:nvPr/>
        </p:nvSpPr>
        <p:spPr bwMode="auto">
          <a:xfrm>
            <a:off x="5081588" y="4652963"/>
            <a:ext cx="403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X:</a:t>
            </a:r>
          </a:p>
        </p:txBody>
      </p:sp>
      <p:grpSp>
        <p:nvGrpSpPr>
          <p:cNvPr id="35876" name="Group 57"/>
          <p:cNvGrpSpPr>
            <a:grpSpLocks/>
          </p:cNvGrpSpPr>
          <p:nvPr/>
        </p:nvGrpSpPr>
        <p:grpSpPr bwMode="auto">
          <a:xfrm>
            <a:off x="7070725" y="2154238"/>
            <a:ext cx="804863" cy="368300"/>
            <a:chOff x="1001099" y="4100530"/>
            <a:chExt cx="805656" cy="369887"/>
          </a:xfrm>
        </p:grpSpPr>
        <p:sp>
          <p:nvSpPr>
            <p:cNvPr id="35894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if</a:t>
              </a:r>
            </a:p>
          </p:txBody>
        </p:sp>
        <p:sp>
          <p:nvSpPr>
            <p:cNvPr id="35895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ex</a:t>
              </a:r>
            </a:p>
          </p:txBody>
        </p:sp>
      </p:grp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070725" y="2798763"/>
            <a:ext cx="33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562850" y="3135313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070725" y="3135313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562850" y="3505200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7070725" y="3505200"/>
            <a:ext cx="50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BC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562850" y="390683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BC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7070725" y="3906838"/>
            <a:ext cx="33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7570788" y="4276725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070725" y="4275138"/>
            <a:ext cx="365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G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275013" y="4678363"/>
            <a:ext cx="33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--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782888" y="4679950"/>
            <a:ext cx="363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G</a:t>
            </a:r>
          </a:p>
        </p:txBody>
      </p:sp>
      <p:sp>
        <p:nvSpPr>
          <p:cNvPr id="35888" name="TextBox 62"/>
          <p:cNvSpPr txBox="1">
            <a:spLocks noChangeArrowheads="1"/>
          </p:cNvSpPr>
          <p:nvPr/>
        </p:nvSpPr>
        <p:spPr bwMode="auto">
          <a:xfrm>
            <a:off x="266700" y="1631950"/>
            <a:ext cx="1557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Normal code:</a:t>
            </a:r>
          </a:p>
        </p:txBody>
      </p:sp>
      <p:sp>
        <p:nvSpPr>
          <p:cNvPr id="35889" name="TextBox 63"/>
          <p:cNvSpPr txBox="1">
            <a:spLocks noChangeArrowheads="1"/>
          </p:cNvSpPr>
          <p:nvPr/>
        </p:nvSpPr>
        <p:spPr bwMode="auto">
          <a:xfrm>
            <a:off x="2462213" y="1631950"/>
            <a:ext cx="1112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Timeline:</a:t>
            </a:r>
          </a:p>
        </p:txBody>
      </p:sp>
      <p:sp>
        <p:nvSpPr>
          <p:cNvPr id="35890" name="TextBox 64"/>
          <p:cNvSpPr txBox="1">
            <a:spLocks noChangeArrowheads="1"/>
          </p:cNvSpPr>
          <p:nvPr/>
        </p:nvSpPr>
        <p:spPr bwMode="auto">
          <a:xfrm>
            <a:off x="4119563" y="1631950"/>
            <a:ext cx="242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Delayed branch code:</a:t>
            </a:r>
          </a:p>
        </p:txBody>
      </p:sp>
      <p:sp>
        <p:nvSpPr>
          <p:cNvPr id="35891" name="TextBox 65"/>
          <p:cNvSpPr txBox="1">
            <a:spLocks noChangeArrowheads="1"/>
          </p:cNvSpPr>
          <p:nvPr/>
        </p:nvSpPr>
        <p:spPr bwMode="auto">
          <a:xfrm>
            <a:off x="6853238" y="1631950"/>
            <a:ext cx="1112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Timeline: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662238" y="5303838"/>
            <a:ext cx="1019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6 cycles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048500" y="5270500"/>
            <a:ext cx="1019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5 cycles</a:t>
            </a:r>
          </a:p>
        </p:txBody>
      </p:sp>
    </p:spTree>
    <p:extLst>
      <p:ext uri="{BB962C8B-B14F-4D97-AF65-F5344CB8AC3E}">
        <p14:creationId xmlns:p14="http://schemas.microsoft.com/office/powerpoint/2010/main" val="1847290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4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/>
      <p:bldP spid="6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Fancy Delayed Branching (III)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Delayed branch with squashing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In SPARC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Semantics: </a:t>
            </a:r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If the branch falls through (i.e., it is </a:t>
            </a:r>
            <a:r>
              <a:rPr lang="en-US" altLang="en-US" b="1" dirty="0">
                <a:solidFill>
                  <a:srgbClr val="0000FF"/>
                </a:solidFill>
                <a:ea typeface="ＭＳ Ｐゴシック" charset="-128"/>
              </a:rPr>
              <a:t>not taken</a:t>
            </a:r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), the delay slot instruction is </a:t>
            </a:r>
            <a:r>
              <a:rPr lang="en-US" altLang="en-US" b="1" dirty="0">
                <a:solidFill>
                  <a:srgbClr val="0000FF"/>
                </a:solidFill>
                <a:ea typeface="ＭＳ Ｐゴシック" charset="-128"/>
              </a:rPr>
              <a:t>not</a:t>
            </a:r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 executed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Why could this help?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539BC9-EB3F-1C47-92FF-BB3082189202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60513" y="3709988"/>
            <a:ext cx="338137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60513" y="4078288"/>
            <a:ext cx="338137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60513" y="4448175"/>
            <a:ext cx="350837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60513" y="4818063"/>
            <a:ext cx="7239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BC X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60513" y="5186363"/>
            <a:ext cx="350837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60513" y="5556250"/>
            <a:ext cx="338137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E</a:t>
            </a:r>
          </a:p>
        </p:txBody>
      </p:sp>
      <p:cxnSp>
        <p:nvCxnSpPr>
          <p:cNvPr id="12" name="Curved Connector 11"/>
          <p:cNvCxnSpPr>
            <a:cxnSpLocks noChangeShapeType="1"/>
            <a:endCxn id="8" idx="3"/>
          </p:cNvCxnSpPr>
          <p:nvPr/>
        </p:nvCxnSpPr>
        <p:spPr bwMode="auto">
          <a:xfrm>
            <a:off x="1911350" y="4633913"/>
            <a:ext cx="373063" cy="369887"/>
          </a:xfrm>
          <a:prstGeom prst="curvedConnector3">
            <a:avLst>
              <a:gd name="adj1" fmla="val 16138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157288" y="3709988"/>
            <a:ext cx="403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X: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3250" y="3109913"/>
            <a:ext cx="155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Normal code: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905125" y="3109913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Delayed branch code: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010025" y="3711575"/>
            <a:ext cx="338138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010025" y="4079875"/>
            <a:ext cx="33813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10025" y="4449763"/>
            <a:ext cx="3508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010025" y="4819650"/>
            <a:ext cx="72231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BC X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010025" y="5556250"/>
            <a:ext cx="35083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022725" y="5929313"/>
            <a:ext cx="338138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E</a:t>
            </a:r>
          </a:p>
        </p:txBody>
      </p:sp>
      <p:cxnSp>
        <p:nvCxnSpPr>
          <p:cNvPr id="22" name="Curved Connector 21"/>
          <p:cNvCxnSpPr>
            <a:cxnSpLocks noChangeShapeType="1"/>
            <a:endCxn id="19" idx="3"/>
          </p:cNvCxnSpPr>
          <p:nvPr/>
        </p:nvCxnSpPr>
        <p:spPr bwMode="auto">
          <a:xfrm>
            <a:off x="4360863" y="4633913"/>
            <a:ext cx="371475" cy="369887"/>
          </a:xfrm>
          <a:prstGeom prst="curvedConnector3">
            <a:avLst>
              <a:gd name="adj1" fmla="val 16138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606800" y="3709988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X: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010025" y="5186363"/>
            <a:ext cx="722313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NOP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659438" y="3109913"/>
            <a:ext cx="3275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Delayed branch w/ squashing: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764338" y="3711575"/>
            <a:ext cx="338137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764338" y="4079875"/>
            <a:ext cx="338137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764338" y="4449763"/>
            <a:ext cx="350837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764338" y="4819650"/>
            <a:ext cx="7239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BC X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764338" y="5556250"/>
            <a:ext cx="350837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777038" y="5929313"/>
            <a:ext cx="338137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E</a:t>
            </a:r>
          </a:p>
        </p:txBody>
      </p:sp>
      <p:cxnSp>
        <p:nvCxnSpPr>
          <p:cNvPr id="32" name="Curved Connector 31"/>
          <p:cNvCxnSpPr>
            <a:cxnSpLocks noChangeShapeType="1"/>
            <a:endCxn id="29" idx="3"/>
          </p:cNvCxnSpPr>
          <p:nvPr/>
        </p:nvCxnSpPr>
        <p:spPr bwMode="auto">
          <a:xfrm>
            <a:off x="7115175" y="4633913"/>
            <a:ext cx="373063" cy="369887"/>
          </a:xfrm>
          <a:prstGeom prst="curvedConnector3">
            <a:avLst>
              <a:gd name="adj1" fmla="val 16138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361113" y="4078288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X: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764338" y="5186363"/>
            <a:ext cx="350837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</a:t>
            </a:r>
          </a:p>
        </p:txBody>
      </p:sp>
      <p:cxnSp>
        <p:nvCxnSpPr>
          <p:cNvPr id="42" name="Curved Connector 41"/>
          <p:cNvCxnSpPr>
            <a:cxnSpLocks noChangeShapeType="1"/>
          </p:cNvCxnSpPr>
          <p:nvPr/>
        </p:nvCxnSpPr>
        <p:spPr bwMode="auto">
          <a:xfrm>
            <a:off x="1905000" y="3886200"/>
            <a:ext cx="1588" cy="368300"/>
          </a:xfrm>
          <a:prstGeom prst="curvedConnector3">
            <a:avLst>
              <a:gd name="adj1" fmla="val 11196472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Curved Connector 43"/>
          <p:cNvCxnSpPr>
            <a:cxnSpLocks noChangeShapeType="1"/>
          </p:cNvCxnSpPr>
          <p:nvPr/>
        </p:nvCxnSpPr>
        <p:spPr bwMode="auto">
          <a:xfrm>
            <a:off x="1905000" y="4267200"/>
            <a:ext cx="1588" cy="368300"/>
          </a:xfrm>
          <a:prstGeom prst="curvedConnector3">
            <a:avLst>
              <a:gd name="adj1" fmla="val 11196472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Curved Connector 44"/>
          <p:cNvCxnSpPr>
            <a:cxnSpLocks noChangeShapeType="1"/>
          </p:cNvCxnSpPr>
          <p:nvPr/>
        </p:nvCxnSpPr>
        <p:spPr bwMode="auto">
          <a:xfrm>
            <a:off x="4343400" y="3886200"/>
            <a:ext cx="1588" cy="368300"/>
          </a:xfrm>
          <a:prstGeom prst="curvedConnector3">
            <a:avLst>
              <a:gd name="adj1" fmla="val 11196472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Curved Connector 45"/>
          <p:cNvCxnSpPr>
            <a:cxnSpLocks noChangeShapeType="1"/>
          </p:cNvCxnSpPr>
          <p:nvPr/>
        </p:nvCxnSpPr>
        <p:spPr bwMode="auto">
          <a:xfrm>
            <a:off x="4343400" y="4267200"/>
            <a:ext cx="1588" cy="368300"/>
          </a:xfrm>
          <a:prstGeom prst="curvedConnector3">
            <a:avLst>
              <a:gd name="adj1" fmla="val 11196472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Curved Connector 46"/>
          <p:cNvCxnSpPr>
            <a:cxnSpLocks noChangeShapeType="1"/>
          </p:cNvCxnSpPr>
          <p:nvPr/>
        </p:nvCxnSpPr>
        <p:spPr bwMode="auto">
          <a:xfrm>
            <a:off x="7086600" y="3886200"/>
            <a:ext cx="1588" cy="368300"/>
          </a:xfrm>
          <a:prstGeom prst="curvedConnector3">
            <a:avLst>
              <a:gd name="adj1" fmla="val 11196472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Curved Connector 47"/>
          <p:cNvCxnSpPr>
            <a:cxnSpLocks noChangeShapeType="1"/>
          </p:cNvCxnSpPr>
          <p:nvPr/>
        </p:nvCxnSpPr>
        <p:spPr bwMode="auto">
          <a:xfrm>
            <a:off x="7162800" y="4267200"/>
            <a:ext cx="1588" cy="368300"/>
          </a:xfrm>
          <a:prstGeom prst="curvedConnector3">
            <a:avLst>
              <a:gd name="adj1" fmla="val 11196472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82370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/>
      <p:bldP spid="3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Delayed Branching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0588"/>
            <a:ext cx="8915400" cy="5194300"/>
          </a:xfrm>
        </p:spPr>
        <p:txBody>
          <a:bodyPr/>
          <a:lstStyle/>
          <a:p>
            <a:r>
              <a:rPr lang="en-US" altLang="en-US" sz="2200">
                <a:ea typeface="ＭＳ Ｐゴシック" charset="-128"/>
              </a:rPr>
              <a:t>Advantages</a:t>
            </a:r>
            <a:r>
              <a:rPr lang="en-US" altLang="en-US">
                <a:ea typeface="ＭＳ Ｐゴシック" charset="-128"/>
              </a:rPr>
              <a:t>:</a:t>
            </a:r>
          </a:p>
          <a:p>
            <a:pPr>
              <a:buFont typeface="Wingdings" charset="2"/>
              <a:buNone/>
            </a:pP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	</a:t>
            </a:r>
            <a:r>
              <a:rPr lang="en-US" altLang="en-US" sz="2000">
                <a:solidFill>
                  <a:srgbClr val="0000FF"/>
                </a:solidFill>
                <a:ea typeface="ＭＳ Ｐゴシック" charset="-128"/>
              </a:rPr>
              <a:t>+ Keeps the pipeline full with useful instructions in a simple way assuming 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       1. Number of delay slots == number of instructions to keep the pipeline full before the branch resolves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       2. All delay slots can be filled with useful instructions</a:t>
            </a:r>
          </a:p>
          <a:p>
            <a:pPr>
              <a:buFont typeface="Wingdings" charset="2"/>
              <a:buNone/>
            </a:pPr>
            <a:endParaRPr lang="en-US" altLang="en-US">
              <a:ea typeface="ＭＳ Ｐゴシック" charset="-128"/>
            </a:endParaRPr>
          </a:p>
          <a:p>
            <a:r>
              <a:rPr lang="en-US" altLang="en-US" sz="2200">
                <a:ea typeface="ＭＳ Ｐゴシック" charset="-128"/>
              </a:rPr>
              <a:t>Disadvantages</a:t>
            </a:r>
            <a:r>
              <a:rPr lang="en-US" altLang="en-US">
                <a:ea typeface="ＭＳ Ｐゴシック" charset="-128"/>
              </a:rPr>
              <a:t>:</a:t>
            </a:r>
          </a:p>
          <a:p>
            <a:pPr lvl="1">
              <a:buFont typeface="Wingdings" charset="2"/>
              <a:buNone/>
            </a:pPr>
            <a:r>
              <a:rPr lang="en-US" altLang="en-US" sz="2000">
                <a:solidFill>
                  <a:srgbClr val="0000FF"/>
                </a:solidFill>
                <a:ea typeface="ＭＳ Ｐゴシック" charset="-128"/>
              </a:rPr>
              <a:t>-- Not easy to fill the delay slots (even with a 2-stage pipeline)</a:t>
            </a:r>
          </a:p>
          <a:p>
            <a:pPr lvl="1"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   1. Number of delay slots increases with pipeline depth, superscalar execution width</a:t>
            </a:r>
          </a:p>
          <a:p>
            <a:pPr lvl="1"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   2. Number of delay slots should be variable with variable latency operations. Why?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solidFill>
                  <a:srgbClr val="0000FF"/>
                </a:solidFill>
                <a:ea typeface="ＭＳ Ｐゴシック" charset="-128"/>
              </a:rPr>
              <a:t>	-- Ties ISA semantics to hardware implementation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	    -- SPARC, MIPS, HP-PA: 1 delay slot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	    -- What if pipeline implementation changes with the next design?</a:t>
            </a:r>
          </a:p>
          <a:p>
            <a:pPr>
              <a:buFont typeface="Wingdings" charset="2"/>
              <a:buNone/>
            </a:pPr>
            <a:endParaRPr lang="en-US" altLang="en-US" sz="2000">
              <a:ea typeface="ＭＳ Ｐゴシック" charset="-128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8BCF72-E386-8141-9D51-7826F2FE8D72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463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449D8DDE-B114-874A-8B5A-CE4E2F84B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685800"/>
            <a:ext cx="8686800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17: Branch Prediction II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35E454D-D444-0541-B91A-9C35CDC08D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24 April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915312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itle 4">
            <a:extLst>
              <a:ext uri="{FF2B5EF4-FFF2-40B4-BE49-F238E27FC236}">
                <a16:creationId xmlns:a16="http://schemas.microsoft.com/office/drawing/2014/main" id="{B3B61342-CAAC-4D4A-84DD-0C03054F5B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1500" y="1524000"/>
            <a:ext cx="8077200" cy="1752600"/>
          </a:xfrm>
        </p:spPr>
        <p:txBody>
          <a:bodyPr/>
          <a:lstStyle/>
          <a:p>
            <a:pPr algn="ctr"/>
            <a:r>
              <a:rPr lang="en-US" altLang="en-US" sz="4200" dirty="0">
                <a:ea typeface="ＭＳ Ｐゴシック" panose="020B0600070205080204" pitchFamily="34" charset="-128"/>
              </a:rPr>
              <a:t>We did not cover the following slides. They are for your benefit.</a:t>
            </a:r>
            <a:endParaRPr lang="en-US" altLang="en-US" sz="4200" i="1" dirty="0">
              <a:ea typeface="ＭＳ Ｐゴシック" panose="020B0600070205080204" pitchFamily="34" charset="-128"/>
            </a:endParaRPr>
          </a:p>
        </p:txBody>
      </p:sp>
      <p:sp>
        <p:nvSpPr>
          <p:cNvPr id="147458" name="Subtitle 5">
            <a:extLst>
              <a:ext uri="{FF2B5EF4-FFF2-40B4-BE49-F238E27FC236}">
                <a16:creationId xmlns:a16="http://schemas.microsoft.com/office/drawing/2014/main" id="{9DB6FDF7-35DA-6B4E-B3B2-45483634AF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7459" name="Slide Number Placeholder 3">
            <a:extLst>
              <a:ext uri="{FF2B5EF4-FFF2-40B4-BE49-F238E27FC236}">
                <a16:creationId xmlns:a16="http://schemas.microsoft.com/office/drawing/2014/main" id="{D98AE309-1272-A24F-8CDB-8E56AC5C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9C7D8B-1B60-6F4A-8448-9203B3C692E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182888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An Aside: Filling the Delay Slot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36FD63-7806-7F4A-8653-5D5D2E2B22F2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pic>
        <p:nvPicPr>
          <p:cNvPr id="38916" name="Picture 3" descr="F06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2813"/>
            <a:ext cx="5105400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012950" y="526097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within same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basic block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3581400" y="5184775"/>
            <a:ext cx="2311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For correctness: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add a new instruction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to the not-taken path?</a:t>
            </a: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5907088" y="5184775"/>
            <a:ext cx="2219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For correctness: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add a new instruction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to the taken path?</a:t>
            </a: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5105400" y="4576763"/>
            <a:ext cx="3908425" cy="1441450"/>
            <a:chOff x="3168" y="3172"/>
            <a:chExt cx="2462" cy="908"/>
          </a:xfrm>
        </p:grpSpPr>
        <p:grpSp>
          <p:nvGrpSpPr>
            <p:cNvPr id="38923" name="Group 8"/>
            <p:cNvGrpSpPr>
              <a:grpSpLocks/>
            </p:cNvGrpSpPr>
            <p:nvPr/>
          </p:nvGrpSpPr>
          <p:grpSpPr bwMode="auto">
            <a:xfrm>
              <a:off x="3168" y="3408"/>
              <a:ext cx="2016" cy="672"/>
              <a:chOff x="3168" y="3408"/>
              <a:chExt cx="2016" cy="672"/>
            </a:xfrm>
          </p:grpSpPr>
          <p:sp>
            <p:nvSpPr>
              <p:cNvPr id="38925" name="Line 9"/>
              <p:cNvSpPr>
                <a:spLocks noChangeShapeType="1"/>
              </p:cNvSpPr>
              <p:nvPr/>
            </p:nvSpPr>
            <p:spPr bwMode="auto">
              <a:xfrm flipH="1">
                <a:off x="3168" y="3408"/>
                <a:ext cx="2016" cy="38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38926" name="Line 10"/>
              <p:cNvSpPr>
                <a:spLocks noChangeShapeType="1"/>
              </p:cNvSpPr>
              <p:nvPr/>
            </p:nvSpPr>
            <p:spPr bwMode="auto">
              <a:xfrm flipH="1">
                <a:off x="4416" y="3408"/>
                <a:ext cx="768" cy="67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</p:grpSp>
        <p:sp>
          <p:nvSpPr>
            <p:cNvPr id="38924" name="Text Box 11"/>
            <p:cNvSpPr txBox="1">
              <a:spLocks noChangeArrowheads="1"/>
            </p:cNvSpPr>
            <p:nvPr/>
          </p:nvSpPr>
          <p:spPr bwMode="auto">
            <a:xfrm>
              <a:off x="5086" y="3172"/>
              <a:ext cx="5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  <a:cs typeface="+mn-cs"/>
                </a:rPr>
                <a:t>Safe?</a:t>
              </a:r>
            </a:p>
          </p:txBody>
        </p:sp>
      </p:grpSp>
      <p:sp>
        <p:nvSpPr>
          <p:cNvPr id="89097" name="Text Box 12"/>
          <p:cNvSpPr txBox="1">
            <a:spLocks noChangeArrowheads="1"/>
          </p:cNvSpPr>
          <p:nvPr/>
        </p:nvSpPr>
        <p:spPr bwMode="auto">
          <a:xfrm>
            <a:off x="26988" y="1528763"/>
            <a:ext cx="2228850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</a:rPr>
              <a:t>reordering data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</a:rPr>
              <a:t>independent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</a:rPr>
              <a:t>(RAW, WAW,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</a:rPr>
              <a:t>WAR)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</a:rPr>
              <a:t>instructions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</a:rPr>
              <a:t>does not change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</a:rPr>
              <a:t>program semantics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38922" name="Rectangle 13"/>
          <p:cNvSpPr>
            <a:spLocks noChangeArrowheads="1"/>
          </p:cNvSpPr>
          <p:nvPr/>
        </p:nvSpPr>
        <p:spPr bwMode="auto">
          <a:xfrm>
            <a:off x="15875" y="6519863"/>
            <a:ext cx="2651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[Based on original figure from P&amp;H CO&amp;D, COPYRIGHT 2004 Elsevier. ALL RIGHTS RESERVED.]</a:t>
            </a:r>
          </a:p>
        </p:txBody>
      </p:sp>
    </p:spTree>
    <p:extLst>
      <p:ext uri="{BB962C8B-B14F-4D97-AF65-F5344CB8AC3E}">
        <p14:creationId xmlns:p14="http://schemas.microsoft.com/office/powerpoint/2010/main" val="2450153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How to Handle Control Dependences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Critical to keep the pipeline full with correct sequence of dynamic instructions. 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Potential solutions if the instruction is a control-flow instruction:</a:t>
            </a:r>
          </a:p>
          <a:p>
            <a:pPr lvl="1"/>
            <a:endParaRPr lang="en-US" altLang="en-US">
              <a:ea typeface="ＭＳ Ｐゴシック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Stall</a:t>
            </a:r>
            <a:r>
              <a:rPr lang="en-US" altLang="en-US">
                <a:ea typeface="ＭＳ Ｐゴシック" charset="-128"/>
              </a:rPr>
              <a:t> the pipeline until we know the next fetch address</a:t>
            </a:r>
          </a:p>
          <a:p>
            <a:r>
              <a:rPr lang="en-US" altLang="en-US">
                <a:ea typeface="ＭＳ Ｐゴシック" charset="-128"/>
              </a:rPr>
              <a:t>Guess the next fetch address (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branch prediction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r>
              <a:rPr lang="en-US" altLang="en-US">
                <a:ea typeface="ＭＳ Ｐゴシック" charset="-128"/>
              </a:rPr>
              <a:t>Employ delayed branching (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branch delay slot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r>
              <a:rPr lang="en-US" altLang="en-US">
                <a:ea typeface="ＭＳ Ｐゴシック" charset="-128"/>
              </a:rPr>
              <a:t>Do something else (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fine-grained multithreading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r>
              <a:rPr lang="en-US" altLang="en-US">
                <a:ea typeface="ＭＳ Ｐゴシック" charset="-128"/>
              </a:rPr>
              <a:t>Eliminate control-flow instructions (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predicated execution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r>
              <a:rPr lang="en-US" altLang="en-US">
                <a:ea typeface="ＭＳ Ｐゴシック" charset="-128"/>
              </a:rPr>
              <a:t>Fetch from both possible paths (if you know the addresses of both possible paths) (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multipath execution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00328B-00FD-B34E-9CAB-382DD5203D42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5181600"/>
            <a:ext cx="8669338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502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39200" cy="1066800"/>
          </a:xfrm>
        </p:spPr>
        <p:txBody>
          <a:bodyPr/>
          <a:lstStyle/>
          <a:p>
            <a:r>
              <a:rPr lang="en-US" altLang="en-US" sz="3600" dirty="0">
                <a:ea typeface="ＭＳ Ｐゴシック" charset="-128"/>
              </a:rPr>
              <a:t>Predicate Combining (</a:t>
            </a:r>
            <a:r>
              <a:rPr lang="en-US" altLang="en-US" sz="3600" i="1" dirty="0">
                <a:ea typeface="ＭＳ Ｐゴシック" charset="-128"/>
              </a:rPr>
              <a:t>not</a:t>
            </a:r>
            <a:r>
              <a:rPr lang="en-US" altLang="en-US" sz="3600" dirty="0">
                <a:ea typeface="ＭＳ Ｐゴシック" charset="-128"/>
              </a:rPr>
              <a:t> Predicated Execution)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Complex predicates are converted into multiple branches</a:t>
            </a:r>
          </a:p>
          <a:p>
            <a:pPr lvl="1"/>
            <a:r>
              <a:rPr lang="en-US" altLang="en-US">
                <a:ea typeface="ＭＳ Ｐゴシック" charset="-128"/>
              </a:rPr>
              <a:t>if ((a == b) &amp;&amp; (c &lt; d) &amp;&amp; (a &gt; 5000))  { … }</a:t>
            </a:r>
          </a:p>
          <a:p>
            <a:pPr lvl="2"/>
            <a:r>
              <a:rPr lang="en-US" altLang="en-US">
                <a:ea typeface="ＭＳ Ｐゴシック" charset="-128"/>
              </a:rPr>
              <a:t>3 conditional branches</a:t>
            </a:r>
          </a:p>
          <a:p>
            <a:r>
              <a:rPr lang="en-US" altLang="en-US">
                <a:ea typeface="ＭＳ Ｐゴシック" charset="-128"/>
              </a:rPr>
              <a:t>Problem: This increases the number of control dependencies</a:t>
            </a:r>
          </a:p>
          <a:p>
            <a:r>
              <a:rPr lang="en-US" altLang="en-US">
                <a:ea typeface="ＭＳ Ｐゴシック" charset="-128"/>
              </a:rPr>
              <a:t>Idea: 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Combine predicate operations to feed a single branch instruction instead of having one branch for each</a:t>
            </a:r>
          </a:p>
          <a:p>
            <a:pPr lvl="1"/>
            <a:r>
              <a:rPr lang="en-US" altLang="en-US">
                <a:ea typeface="ＭＳ Ｐゴシック" charset="-128"/>
              </a:rPr>
              <a:t>Predicates stored and operated on using </a:t>
            </a:r>
            <a:r>
              <a:rPr lang="en-US" altLang="en-US">
                <a:solidFill>
                  <a:srgbClr val="0033CC"/>
                </a:solidFill>
                <a:ea typeface="ＭＳ Ｐゴシック" charset="-128"/>
              </a:rPr>
              <a:t>condition registers</a:t>
            </a:r>
          </a:p>
          <a:p>
            <a:pPr lvl="1"/>
            <a:r>
              <a:rPr lang="en-US" altLang="en-US">
                <a:ea typeface="ＭＳ Ｐゴシック" charset="-128"/>
              </a:rPr>
              <a:t>A </a:t>
            </a:r>
            <a:r>
              <a:rPr lang="en-US" altLang="en-US">
                <a:solidFill>
                  <a:srgbClr val="0033CC"/>
                </a:solidFill>
                <a:ea typeface="ＭＳ Ｐゴシック" charset="-128"/>
              </a:rPr>
              <a:t>single branch </a:t>
            </a:r>
            <a:r>
              <a:rPr lang="en-US" altLang="en-US">
                <a:ea typeface="ＭＳ Ｐゴシック" charset="-128"/>
              </a:rPr>
              <a:t>checks the value of the combined predicate</a:t>
            </a:r>
          </a:p>
          <a:p>
            <a:pPr>
              <a:buFont typeface="Wingdings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charset="-128"/>
              </a:rPr>
              <a:t>+ Fewer branches in code </a:t>
            </a:r>
            <a:r>
              <a:rPr lang="en-US" altLang="en-US">
                <a:solidFill>
                  <a:srgbClr val="FF0000"/>
                </a:solidFill>
                <a:ea typeface="ＭＳ Ｐゴシック" charset="-128"/>
                <a:sym typeface="Wingdings" charset="2"/>
              </a:rPr>
              <a:t> fewer mipredictions/stalls</a:t>
            </a:r>
          </a:p>
          <a:p>
            <a:pPr>
              <a:buFont typeface="Wingdings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charset="-128"/>
                <a:sym typeface="Wingdings" charset="2"/>
              </a:rPr>
              <a:t>-- Possibly unnecessary work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solidFill>
                  <a:srgbClr val="FF0000"/>
                </a:solidFill>
                <a:ea typeface="ＭＳ Ｐゴシック" charset="-128"/>
                <a:sym typeface="Wingdings" charset="2"/>
              </a:rPr>
              <a:t>	-- If the first predicate is false, no need to compute other predicates</a:t>
            </a:r>
            <a:r>
              <a:rPr lang="en-US" altLang="en-US">
                <a:solidFill>
                  <a:srgbClr val="FF0000"/>
                </a:solidFill>
                <a:ea typeface="ＭＳ Ｐゴシック" charset="-128"/>
                <a:sym typeface="Wingdings" charset="2"/>
              </a:rPr>
              <a:t> </a:t>
            </a:r>
          </a:p>
          <a:p>
            <a:r>
              <a:rPr lang="en-US" altLang="en-US" sz="2000">
                <a:ea typeface="ＭＳ Ｐゴシック" charset="-128"/>
                <a:sym typeface="Wingdings" charset="2"/>
              </a:rPr>
              <a:t>Condition registers exist in IBM RS6000 and the POWER architecture</a:t>
            </a:r>
            <a:endParaRPr lang="en-US" altLang="en-US" sz="200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4227D-FD8B-6149-8C62-1D2BB6F66CBC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837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Predication (Predicated Execution)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Idea: 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Convert control dependence to data dependence</a:t>
            </a:r>
            <a:endParaRPr lang="en-US" altLang="en-US">
              <a:ea typeface="ＭＳ Ｐゴシック" charset="-128"/>
            </a:endParaRPr>
          </a:p>
          <a:p>
            <a:endParaRPr lang="en-US" altLang="en-US" sz="130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Simple example: Suppose we had a Conditional Move instruction…</a:t>
            </a:r>
          </a:p>
          <a:p>
            <a:pPr lvl="1"/>
            <a:r>
              <a:rPr lang="en-US" altLang="en-US">
                <a:ea typeface="ＭＳ Ｐゴシック" charset="-128"/>
              </a:rPr>
              <a:t>CMOV condition, R1 </a:t>
            </a:r>
            <a:r>
              <a:rPr lang="en-US" altLang="en-US">
                <a:ea typeface="ＭＳ Ｐゴシック" charset="-128"/>
                <a:sym typeface="Wingdings" charset="2"/>
              </a:rPr>
              <a:t> </a:t>
            </a:r>
            <a:r>
              <a:rPr lang="en-US" altLang="en-US">
                <a:ea typeface="ＭＳ Ｐゴシック" charset="-128"/>
              </a:rPr>
              <a:t>R2</a:t>
            </a:r>
          </a:p>
          <a:p>
            <a:pPr lvl="1"/>
            <a:r>
              <a:rPr lang="en-US" altLang="en-US">
                <a:ea typeface="ＭＳ Ｐゴシック" charset="-128"/>
              </a:rPr>
              <a:t>R1 = (condition == true) ? R2 : R1</a:t>
            </a:r>
          </a:p>
          <a:p>
            <a:pPr lvl="1"/>
            <a:r>
              <a:rPr lang="en-US" altLang="en-US">
                <a:ea typeface="ＭＳ Ｐゴシック" charset="-128"/>
              </a:rPr>
              <a:t>Employed in most modern ISAs (x86, Alpha)</a:t>
            </a:r>
          </a:p>
          <a:p>
            <a:pPr lvl="1"/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Code example with branches vs. CMOVs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ea typeface="ＭＳ Ｐゴシック" charset="-128"/>
              </a:rPr>
              <a:t>if (a == 5) {b = 4;} else {b = 3;}</a:t>
            </a:r>
          </a:p>
          <a:p>
            <a:pPr lvl="1">
              <a:buFont typeface="Wingdings" charset="2"/>
              <a:buNone/>
            </a:pPr>
            <a:endParaRPr lang="en-US" altLang="en-US">
              <a:ea typeface="ＭＳ Ｐゴシック" charset="-128"/>
            </a:endParaRPr>
          </a:p>
          <a:p>
            <a:pPr lvl="1">
              <a:buFont typeface="Wingdings" charset="2"/>
              <a:buNone/>
            </a:pPr>
            <a:r>
              <a:rPr lang="en-US" altLang="en-US">
                <a:ea typeface="ＭＳ Ｐゴシック" charset="-128"/>
              </a:rPr>
              <a:t>CMPEQ condition, a, 5;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ea typeface="ＭＳ Ｐゴシック" charset="-128"/>
              </a:rPr>
              <a:t>CMOV condition, b </a:t>
            </a:r>
            <a:r>
              <a:rPr lang="en-US" altLang="en-US">
                <a:ea typeface="ＭＳ Ｐゴシック" charset="-128"/>
                <a:sym typeface="Wingdings" charset="2"/>
              </a:rPr>
              <a:t> 4;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ea typeface="ＭＳ Ｐゴシック" charset="-128"/>
                <a:sym typeface="Wingdings" charset="2"/>
              </a:rPr>
              <a:t>CMOV !condition, b  3;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6DE81F-0CC9-6043-B84E-0B3DD2F355A3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688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2128838" y="6318250"/>
            <a:ext cx="293687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D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6003925" y="6308725"/>
            <a:ext cx="293688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D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01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Predication (Predicated Execution)</a:t>
            </a:r>
          </a:p>
        </p:txBody>
      </p:sp>
      <p:sp>
        <p:nvSpPr>
          <p:cNvPr id="90116" name="Content Placeholder 2"/>
          <p:cNvSpPr>
            <a:spLocks noGrp="1"/>
          </p:cNvSpPr>
          <p:nvPr>
            <p:ph idx="1"/>
          </p:nvPr>
        </p:nvSpPr>
        <p:spPr>
          <a:xfrm>
            <a:off x="228600" y="860425"/>
            <a:ext cx="8610600" cy="5330825"/>
          </a:xfrm>
        </p:spPr>
        <p:txBody>
          <a:bodyPr/>
          <a:lstStyle/>
          <a:p>
            <a:r>
              <a:rPr lang="en-US" altLang="en-US" sz="2200">
                <a:ea typeface="ＭＳ Ｐゴシック" charset="-128"/>
              </a:rPr>
              <a:t>Idea: </a:t>
            </a:r>
            <a:r>
              <a:rPr lang="en-US" altLang="en-US" sz="2200">
                <a:solidFill>
                  <a:srgbClr val="0000FF"/>
                </a:solidFill>
                <a:ea typeface="ＭＳ Ｐゴシック" charset="-128"/>
              </a:rPr>
              <a:t>Compiler converts control dependence into data dependence </a:t>
            </a:r>
            <a:r>
              <a:rPr lang="en-US" altLang="en-US" sz="2200">
                <a:ea typeface="ＭＳ Ｐゴシック" charset="-128"/>
                <a:sym typeface="Wingdings" charset="2"/>
              </a:rPr>
              <a:t> </a:t>
            </a:r>
            <a:r>
              <a:rPr lang="en-US" altLang="en-US" sz="2200">
                <a:solidFill>
                  <a:srgbClr val="FF0000"/>
                </a:solidFill>
                <a:ea typeface="ＭＳ Ｐゴシック" charset="-128"/>
                <a:sym typeface="Wingdings" charset="2"/>
              </a:rPr>
              <a:t>branch is eliminated</a:t>
            </a:r>
          </a:p>
          <a:p>
            <a:pPr lvl="1"/>
            <a:r>
              <a:rPr lang="en-US" altLang="en-US" sz="1700">
                <a:ea typeface="ＭＳ Ｐゴシック" charset="-128"/>
                <a:sym typeface="Wingdings" charset="2"/>
              </a:rPr>
              <a:t>Each instruction has a predicate bit set based on the predicate computation</a:t>
            </a:r>
          </a:p>
          <a:p>
            <a:pPr lvl="1"/>
            <a:r>
              <a:rPr lang="en-US" altLang="en-US" sz="1700">
                <a:ea typeface="ＭＳ Ｐゴシック" charset="-128"/>
                <a:sym typeface="Wingdings" charset="2"/>
              </a:rPr>
              <a:t>Only instructions with TRUE predicates are committed (others turned into NOPs)</a:t>
            </a:r>
            <a:endParaRPr lang="en-US" altLang="en-US" sz="1700">
              <a:ea typeface="ＭＳ Ｐゴシック" charset="-128"/>
            </a:endParaRPr>
          </a:p>
        </p:txBody>
      </p:sp>
      <p:sp>
        <p:nvSpPr>
          <p:cNvPr id="9011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C4DF3C-0651-8849-B53B-ADFC713747F3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2257425"/>
            <a:ext cx="2989263" cy="4184650"/>
            <a:chOff x="1296" y="848"/>
            <a:chExt cx="1883" cy="2636"/>
          </a:xfrm>
        </p:grpSpPr>
        <p:sp>
          <p:nvSpPr>
            <p:cNvPr id="90140" name="Text Box 5"/>
            <p:cNvSpPr txBox="1">
              <a:spLocks noChangeArrowheads="1"/>
            </p:cNvSpPr>
            <p:nvPr/>
          </p:nvSpPr>
          <p:spPr bwMode="auto">
            <a:xfrm>
              <a:off x="1304" y="848"/>
              <a:ext cx="1875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609600" indent="-609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609600" marR="0" lvl="0" indent="-60960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Verdana" charset="0"/>
                  <a:ea typeface="ＭＳ Ｐゴシック" charset="-128"/>
                  <a:cs typeface="+mn-cs"/>
                </a:rPr>
                <a:t>(normal branch code)</a:t>
              </a:r>
            </a:p>
          </p:txBody>
        </p:sp>
        <p:grpSp>
          <p:nvGrpSpPr>
            <p:cNvPr id="90141" name="Group 6"/>
            <p:cNvGrpSpPr>
              <a:grpSpLocks/>
            </p:cNvGrpSpPr>
            <p:nvPr/>
          </p:nvGrpSpPr>
          <p:grpSpPr bwMode="auto">
            <a:xfrm>
              <a:off x="1296" y="1152"/>
              <a:ext cx="1626" cy="2332"/>
              <a:chOff x="1296" y="1152"/>
              <a:chExt cx="1626" cy="2332"/>
            </a:xfrm>
          </p:grpSpPr>
          <p:sp>
            <p:nvSpPr>
              <p:cNvPr id="90142" name="Text Box 7"/>
              <p:cNvSpPr txBox="1">
                <a:spLocks noChangeArrowheads="1"/>
              </p:cNvSpPr>
              <p:nvPr/>
            </p:nvSpPr>
            <p:spPr bwMode="auto">
              <a:xfrm>
                <a:off x="1728" y="1653"/>
                <a:ext cx="28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  <a:cs typeface="+mn-cs"/>
                  </a:rPr>
                  <a:t>C</a:t>
                </a:r>
              </a:p>
            </p:txBody>
          </p:sp>
          <p:sp>
            <p:nvSpPr>
              <p:cNvPr id="90143" name="Text Box 8"/>
              <p:cNvSpPr txBox="1">
                <a:spLocks noChangeArrowheads="1"/>
              </p:cNvSpPr>
              <p:nvPr/>
            </p:nvSpPr>
            <p:spPr bwMode="auto">
              <a:xfrm>
                <a:off x="2213" y="1653"/>
                <a:ext cx="28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  <a:cs typeface="+mn-cs"/>
                  </a:rPr>
                  <a:t>B</a:t>
                </a:r>
              </a:p>
            </p:txBody>
          </p:sp>
          <p:sp>
            <p:nvSpPr>
              <p:cNvPr id="90144" name="Text Box 9"/>
              <p:cNvSpPr txBox="1">
                <a:spLocks noChangeArrowheads="1"/>
              </p:cNvSpPr>
              <p:nvPr/>
            </p:nvSpPr>
            <p:spPr bwMode="auto">
              <a:xfrm>
                <a:off x="1968" y="2154"/>
                <a:ext cx="28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  <a:cs typeface="+mn-cs"/>
                  </a:rPr>
                  <a:t>D</a:t>
                </a:r>
              </a:p>
            </p:txBody>
          </p:sp>
          <p:sp>
            <p:nvSpPr>
              <p:cNvPr id="90145" name="Line 10"/>
              <p:cNvSpPr>
                <a:spLocks noChangeShapeType="1"/>
              </p:cNvSpPr>
              <p:nvPr/>
            </p:nvSpPr>
            <p:spPr bwMode="auto">
              <a:xfrm>
                <a:off x="2132" y="1403"/>
                <a:ext cx="243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0146" name="Line 11"/>
              <p:cNvSpPr>
                <a:spLocks noChangeShapeType="1"/>
              </p:cNvSpPr>
              <p:nvPr/>
            </p:nvSpPr>
            <p:spPr bwMode="auto">
              <a:xfrm flipH="1">
                <a:off x="1849" y="1403"/>
                <a:ext cx="243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0147" name="Text Box 12"/>
              <p:cNvSpPr txBox="1">
                <a:spLocks noChangeArrowheads="1"/>
              </p:cNvSpPr>
              <p:nvPr/>
            </p:nvSpPr>
            <p:spPr bwMode="auto">
              <a:xfrm>
                <a:off x="1971" y="1152"/>
                <a:ext cx="282" cy="2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  <a:cs typeface="+mn-cs"/>
                  </a:rPr>
                  <a:t>A</a:t>
                </a:r>
              </a:p>
            </p:txBody>
          </p:sp>
          <p:sp>
            <p:nvSpPr>
              <p:cNvPr id="90148" name="Line 13"/>
              <p:cNvSpPr>
                <a:spLocks noChangeShapeType="1"/>
              </p:cNvSpPr>
              <p:nvPr/>
            </p:nvSpPr>
            <p:spPr bwMode="auto">
              <a:xfrm>
                <a:off x="1920" y="1968"/>
                <a:ext cx="172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0149" name="Line 14"/>
              <p:cNvSpPr>
                <a:spLocks noChangeShapeType="1"/>
              </p:cNvSpPr>
              <p:nvPr/>
            </p:nvSpPr>
            <p:spPr bwMode="auto">
              <a:xfrm flipH="1">
                <a:off x="2132" y="1968"/>
                <a:ext cx="172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0150" name="Text Box 15"/>
              <p:cNvSpPr txBox="1">
                <a:spLocks noChangeArrowheads="1"/>
              </p:cNvSpPr>
              <p:nvPr/>
            </p:nvSpPr>
            <p:spPr bwMode="auto">
              <a:xfrm>
                <a:off x="1783" y="1302"/>
                <a:ext cx="214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  <a:cs typeface="+mn-cs"/>
                  </a:rPr>
                  <a:t>T</a:t>
                </a:r>
              </a:p>
            </p:txBody>
          </p:sp>
          <p:sp>
            <p:nvSpPr>
              <p:cNvPr id="90151" name="Text Box 16"/>
              <p:cNvSpPr txBox="1">
                <a:spLocks noChangeArrowheads="1"/>
              </p:cNvSpPr>
              <p:nvPr/>
            </p:nvSpPr>
            <p:spPr bwMode="auto">
              <a:xfrm>
                <a:off x="2253" y="1303"/>
                <a:ext cx="203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  <a:cs typeface="+mn-cs"/>
                  </a:rPr>
                  <a:t>N</a:t>
                </a:r>
              </a:p>
            </p:txBody>
          </p:sp>
          <p:sp>
            <p:nvSpPr>
              <p:cNvPr id="90152" name="Text Box 17"/>
              <p:cNvSpPr txBox="1">
                <a:spLocks noChangeArrowheads="1"/>
              </p:cNvSpPr>
              <p:nvPr/>
            </p:nvSpPr>
            <p:spPr bwMode="auto">
              <a:xfrm>
                <a:off x="1434" y="2486"/>
                <a:ext cx="148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  <a:cs typeface="+mn-cs"/>
                  </a:rPr>
                  <a:t>        p1 = (cond)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  <a:cs typeface="+mn-cs"/>
                  </a:rPr>
                  <a:t> </a:t>
                </a:r>
                <a:r>
                  <a:rPr kumimoji="0" lang="en-US" altLang="ko-KR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굴림" charset="-127"/>
                    <a:cs typeface="+mn-cs"/>
                  </a:rPr>
                  <a:t>       </a:t>
                </a: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  <a:cs typeface="+mn-cs"/>
                  </a:rPr>
                  <a:t>branch </a:t>
                </a:r>
                <a:r>
                  <a:rPr kumimoji="0" lang="en-US" altLang="ko-KR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굴림" charset="-127"/>
                    <a:cs typeface="+mn-cs"/>
                  </a:rPr>
                  <a:t>p1, </a:t>
                </a: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  <a:cs typeface="+mn-cs"/>
                  </a:rPr>
                  <a:t>TARGET</a:t>
                </a:r>
              </a:p>
            </p:txBody>
          </p:sp>
          <p:sp>
            <p:nvSpPr>
              <p:cNvPr id="90153" name="Text Box 18"/>
              <p:cNvSpPr txBox="1">
                <a:spLocks noChangeArrowheads="1"/>
              </p:cNvSpPr>
              <p:nvPr/>
            </p:nvSpPr>
            <p:spPr bwMode="auto">
              <a:xfrm>
                <a:off x="1440" y="2822"/>
                <a:ext cx="757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  <a:cs typeface="+mn-cs"/>
                  </a:rPr>
                  <a:t>       mov b, 1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  <a:cs typeface="+mn-cs"/>
                  </a:rPr>
                  <a:t>       jmp JOIN</a:t>
                </a:r>
              </a:p>
            </p:txBody>
          </p:sp>
          <p:sp>
            <p:nvSpPr>
              <p:cNvPr id="90154" name="Text Box 19"/>
              <p:cNvSpPr txBox="1">
                <a:spLocks noChangeArrowheads="1"/>
              </p:cNvSpPr>
              <p:nvPr/>
            </p:nvSpPr>
            <p:spPr bwMode="auto">
              <a:xfrm>
                <a:off x="1392" y="3158"/>
                <a:ext cx="7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  <a:cs typeface="+mn-cs"/>
                  </a:rPr>
                  <a:t>TARGET: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  <a:cs typeface="+mn-cs"/>
                  </a:rPr>
                  <a:t>         mov b,</a:t>
                </a:r>
                <a:r>
                  <a:rPr kumimoji="0" lang="en-US" altLang="ko-KR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굴림" charset="-127"/>
                    <a:cs typeface="+mn-cs"/>
                  </a:rPr>
                  <a:t> </a:t>
                </a: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  <a:cs typeface="+mn-cs"/>
                  </a:rPr>
                  <a:t>0</a:t>
                </a:r>
              </a:p>
            </p:txBody>
          </p:sp>
          <p:sp>
            <p:nvSpPr>
              <p:cNvPr id="90155" name="Rectangle 20"/>
              <p:cNvSpPr>
                <a:spLocks noChangeArrowheads="1"/>
              </p:cNvSpPr>
              <p:nvPr/>
            </p:nvSpPr>
            <p:spPr bwMode="auto">
              <a:xfrm>
                <a:off x="1440" y="2486"/>
                <a:ext cx="134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0156" name="Rectangle 21"/>
              <p:cNvSpPr>
                <a:spLocks noChangeArrowheads="1"/>
              </p:cNvSpPr>
              <p:nvPr/>
            </p:nvSpPr>
            <p:spPr bwMode="auto">
              <a:xfrm>
                <a:off x="1440" y="2822"/>
                <a:ext cx="134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0157" name="Rectangle 22"/>
              <p:cNvSpPr>
                <a:spLocks noChangeArrowheads="1"/>
              </p:cNvSpPr>
              <p:nvPr/>
            </p:nvSpPr>
            <p:spPr bwMode="auto">
              <a:xfrm>
                <a:off x="1440" y="3158"/>
                <a:ext cx="134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0158" name="Text Box 23"/>
              <p:cNvSpPr txBox="1">
                <a:spLocks noChangeArrowheads="1"/>
              </p:cNvSpPr>
              <p:nvPr/>
            </p:nvSpPr>
            <p:spPr bwMode="auto">
              <a:xfrm>
                <a:off x="1296" y="2390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  <a:cs typeface="+mn-cs"/>
                  </a:rPr>
                  <a:t>A</a:t>
                </a:r>
              </a:p>
            </p:txBody>
          </p:sp>
          <p:sp>
            <p:nvSpPr>
              <p:cNvPr id="90159" name="Text Box 24"/>
              <p:cNvSpPr txBox="1">
                <a:spLocks noChangeArrowheads="1"/>
              </p:cNvSpPr>
              <p:nvPr/>
            </p:nvSpPr>
            <p:spPr bwMode="auto">
              <a:xfrm>
                <a:off x="1302" y="2726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  <a:cs typeface="+mn-cs"/>
                  </a:rPr>
                  <a:t>B</a:t>
                </a:r>
              </a:p>
            </p:txBody>
          </p:sp>
          <p:sp>
            <p:nvSpPr>
              <p:cNvPr id="90160" name="Text Box 25"/>
              <p:cNvSpPr txBox="1">
                <a:spLocks noChangeArrowheads="1"/>
              </p:cNvSpPr>
              <p:nvPr/>
            </p:nvSpPr>
            <p:spPr bwMode="auto">
              <a:xfrm>
                <a:off x="1296" y="3062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  <a:cs typeface="+mn-cs"/>
                  </a:rPr>
                  <a:t>C</a:t>
                </a:r>
              </a:p>
            </p:txBody>
          </p:sp>
        </p:grp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994525" y="2986088"/>
            <a:ext cx="533400" cy="1857375"/>
            <a:chOff x="3120" y="1104"/>
            <a:chExt cx="336" cy="1170"/>
          </a:xfrm>
        </p:grpSpPr>
        <p:sp>
          <p:nvSpPr>
            <p:cNvPr id="90135" name="Text Box 27"/>
            <p:cNvSpPr txBox="1">
              <a:spLocks noChangeArrowheads="1"/>
            </p:cNvSpPr>
            <p:nvPr/>
          </p:nvSpPr>
          <p:spPr bwMode="auto">
            <a:xfrm>
              <a:off x="3120" y="139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B</a:t>
              </a:r>
            </a:p>
          </p:txBody>
        </p:sp>
        <p:grpSp>
          <p:nvGrpSpPr>
            <p:cNvPr id="90136" name="Group 28"/>
            <p:cNvGrpSpPr>
              <a:grpSpLocks/>
            </p:cNvGrpSpPr>
            <p:nvPr/>
          </p:nvGrpSpPr>
          <p:grpSpPr bwMode="auto">
            <a:xfrm>
              <a:off x="3120" y="1687"/>
              <a:ext cx="336" cy="587"/>
              <a:chOff x="3120" y="1687"/>
              <a:chExt cx="336" cy="587"/>
            </a:xfrm>
          </p:grpSpPr>
          <p:sp>
            <p:nvSpPr>
              <p:cNvPr id="90138" name="Text Box 29"/>
              <p:cNvSpPr txBox="1">
                <a:spLocks noChangeArrowheads="1"/>
              </p:cNvSpPr>
              <p:nvPr/>
            </p:nvSpPr>
            <p:spPr bwMode="auto">
              <a:xfrm>
                <a:off x="3120" y="1687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  <a:cs typeface="+mn-cs"/>
                  </a:rPr>
                  <a:t>C</a:t>
                </a:r>
              </a:p>
            </p:txBody>
          </p:sp>
          <p:sp>
            <p:nvSpPr>
              <p:cNvPr id="90139" name="Text Box 30"/>
              <p:cNvSpPr txBox="1">
                <a:spLocks noChangeArrowheads="1"/>
              </p:cNvSpPr>
              <p:nvPr/>
            </p:nvSpPr>
            <p:spPr bwMode="auto">
              <a:xfrm>
                <a:off x="3120" y="1980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  <a:cs typeface="+mn-cs"/>
                  </a:rPr>
                  <a:t>D</a:t>
                </a:r>
              </a:p>
            </p:txBody>
          </p:sp>
        </p:grpSp>
        <p:sp>
          <p:nvSpPr>
            <p:cNvPr id="90137" name="Text Box 31"/>
            <p:cNvSpPr txBox="1">
              <a:spLocks noChangeArrowheads="1"/>
            </p:cNvSpPr>
            <p:nvPr/>
          </p:nvSpPr>
          <p:spPr bwMode="auto">
            <a:xfrm>
              <a:off x="3120" y="1104"/>
              <a:ext cx="336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A</a:t>
              </a:r>
            </a:p>
          </p:txBody>
        </p:sp>
      </p:grpSp>
      <p:sp>
        <p:nvSpPr>
          <p:cNvPr id="72713" name="Text Box 32"/>
          <p:cNvSpPr txBox="1">
            <a:spLocks noChangeArrowheads="1"/>
          </p:cNvSpPr>
          <p:nvPr/>
        </p:nvSpPr>
        <p:spPr bwMode="auto">
          <a:xfrm>
            <a:off x="6018213" y="2247900"/>
            <a:ext cx="2552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09600" marR="0" lvl="0" indent="-60960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Verdana" charset="0"/>
                <a:ea typeface="ＭＳ Ｐゴシック" charset="-128"/>
                <a:cs typeface="+mn-cs"/>
              </a:rPr>
              <a:t>(predicated code) </a:t>
            </a:r>
          </a:p>
        </p:txBody>
      </p:sp>
      <p:sp>
        <p:nvSpPr>
          <p:cNvPr id="72714" name="Rectangle 33"/>
          <p:cNvSpPr>
            <a:spLocks noChangeArrowheads="1"/>
          </p:cNvSpPr>
          <p:nvPr/>
        </p:nvSpPr>
        <p:spPr bwMode="auto">
          <a:xfrm>
            <a:off x="6232525" y="5513388"/>
            <a:ext cx="213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72715" name="Rectangle 34"/>
          <p:cNvSpPr>
            <a:spLocks noChangeArrowheads="1"/>
          </p:cNvSpPr>
          <p:nvPr/>
        </p:nvSpPr>
        <p:spPr bwMode="auto">
          <a:xfrm>
            <a:off x="6232525" y="5970588"/>
            <a:ext cx="213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72716" name="Rectangle 35"/>
          <p:cNvSpPr>
            <a:spLocks noChangeArrowheads="1"/>
          </p:cNvSpPr>
          <p:nvPr/>
        </p:nvSpPr>
        <p:spPr bwMode="auto">
          <a:xfrm>
            <a:off x="6232525" y="5056188"/>
            <a:ext cx="213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72717" name="Text Box 36"/>
          <p:cNvSpPr txBox="1">
            <a:spLocks noChangeArrowheads="1"/>
          </p:cNvSpPr>
          <p:nvPr/>
        </p:nvSpPr>
        <p:spPr bwMode="auto">
          <a:xfrm>
            <a:off x="6003925" y="490378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A</a:t>
            </a:r>
          </a:p>
        </p:txBody>
      </p:sp>
      <p:sp>
        <p:nvSpPr>
          <p:cNvPr id="72718" name="Text Box 37"/>
          <p:cNvSpPr txBox="1">
            <a:spLocks noChangeArrowheads="1"/>
          </p:cNvSpPr>
          <p:nvPr/>
        </p:nvSpPr>
        <p:spPr bwMode="auto">
          <a:xfrm>
            <a:off x="6003925" y="536098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B</a:t>
            </a:r>
          </a:p>
        </p:txBody>
      </p:sp>
      <p:sp>
        <p:nvSpPr>
          <p:cNvPr id="72719" name="Text Box 38"/>
          <p:cNvSpPr txBox="1">
            <a:spLocks noChangeArrowheads="1"/>
          </p:cNvSpPr>
          <p:nvPr/>
        </p:nvSpPr>
        <p:spPr bwMode="auto">
          <a:xfrm>
            <a:off x="6003925" y="581818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C</a:t>
            </a: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517525" y="3167063"/>
            <a:ext cx="1463675" cy="2803525"/>
            <a:chOff x="240" y="1392"/>
            <a:chExt cx="922" cy="1766"/>
          </a:xfrm>
        </p:grpSpPr>
        <p:sp>
          <p:nvSpPr>
            <p:cNvPr id="90133" name="Text Box 40"/>
            <p:cNvSpPr txBox="1">
              <a:spLocks noChangeArrowheads="1"/>
            </p:cNvSpPr>
            <p:nvPr/>
          </p:nvSpPr>
          <p:spPr bwMode="auto">
            <a:xfrm>
              <a:off x="240" y="1392"/>
              <a:ext cx="922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if (cond) 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      b = 0;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}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else 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      b = 1;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}</a:t>
              </a:r>
            </a:p>
          </p:txBody>
        </p:sp>
        <p:sp>
          <p:nvSpPr>
            <p:cNvPr id="90134" name="Text Box 41"/>
            <p:cNvSpPr txBox="1">
              <a:spLocks noChangeArrowheads="1"/>
            </p:cNvSpPr>
            <p:nvPr/>
          </p:nvSpPr>
          <p:spPr bwMode="auto">
            <a:xfrm>
              <a:off x="326" y="2812"/>
              <a:ext cx="11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609600" indent="-609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609600" marR="0" lvl="0" indent="-60960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endParaRPr>
            </a:p>
          </p:txBody>
        </p:sp>
      </p:grpSp>
      <p:sp>
        <p:nvSpPr>
          <p:cNvPr id="72721" name="Text Box 46"/>
          <p:cNvSpPr txBox="1">
            <a:spLocks noChangeArrowheads="1"/>
          </p:cNvSpPr>
          <p:nvPr/>
        </p:nvSpPr>
        <p:spPr bwMode="auto">
          <a:xfrm>
            <a:off x="6384925" y="4937125"/>
            <a:ext cx="177006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    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p1 = (cond)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(!p1)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mov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b,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(p1)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mov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b,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0</a:t>
            </a: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6232525" y="6384925"/>
            <a:ext cx="2133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6908800" y="6362700"/>
            <a:ext cx="1520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add   x, b, 1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413000" y="6400800"/>
            <a:ext cx="2133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2727325" y="6400800"/>
            <a:ext cx="1519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add   x, b, 1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781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5" grpId="0" animBg="1"/>
      <p:bldP spid="72713" grpId="0"/>
      <p:bldP spid="72714" grpId="0" animBg="1"/>
      <p:bldP spid="72715" grpId="0" animBg="1"/>
      <p:bldP spid="72716" grpId="0" animBg="1"/>
      <p:bldP spid="72717" grpId="0"/>
      <p:bldP spid="72718" grpId="0"/>
      <p:bldP spid="72719" grpId="0"/>
      <p:bldP spid="72721" grpId="0"/>
      <p:bldP spid="44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Recall: Last Time Predictor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Last time predictor</a:t>
            </a:r>
          </a:p>
          <a:p>
            <a:pPr lvl="1"/>
            <a:r>
              <a:rPr lang="en-US" altLang="en-US">
                <a:ea typeface="ＭＳ Ｐゴシック" charset="-128"/>
              </a:rPr>
              <a:t>Single bit per branch (stored in BTB)</a:t>
            </a:r>
          </a:p>
          <a:p>
            <a:pPr lvl="1"/>
            <a:r>
              <a:rPr lang="en-US" altLang="en-US">
                <a:ea typeface="ＭＳ Ｐゴシック" charset="-128"/>
              </a:rPr>
              <a:t>Indicates which direction branch went last time it executed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ea typeface="ＭＳ Ｐゴシック" charset="-128"/>
                <a:sym typeface="Wingdings" charset="2"/>
              </a:rPr>
              <a:t>    TTTTTTTTTTNNNNNNNNNN  90% accuracy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Always mispredicts the last iteration and the first iteration of a loop branch</a:t>
            </a:r>
          </a:p>
          <a:p>
            <a:pPr lvl="1"/>
            <a:r>
              <a:rPr lang="en-US" altLang="en-US">
                <a:ea typeface="ＭＳ Ｐゴシック" charset="-128"/>
              </a:rPr>
              <a:t>Accuracy for a loop with N iterations = (N-2)/N</a:t>
            </a:r>
          </a:p>
          <a:p>
            <a:pPr>
              <a:buFont typeface="Wingdings" charset="2"/>
              <a:buNone/>
            </a:pPr>
            <a:endParaRPr lang="en-US" altLang="en-US" sz="1800">
              <a:ea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+ Loop branches for loops with large N (number of iterations)</a:t>
            </a:r>
          </a:p>
          <a:p>
            <a:pPr>
              <a:buFont typeface="Wingdings" charset="2"/>
              <a:buNone/>
            </a:pP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-- Loop branches for loops will small N (number of iterations)</a:t>
            </a:r>
          </a:p>
          <a:p>
            <a:pPr>
              <a:buFont typeface="Wingdings" charset="2"/>
              <a:buNone/>
            </a:pP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	 TNTNTNTNTNTNTNTNTNTN 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  <a:sym typeface="Wingdings" charset="2"/>
              </a:rPr>
              <a:t>   0% accuracy</a:t>
            </a:r>
            <a:endParaRPr lang="en-US" altLang="en-US">
              <a:solidFill>
                <a:srgbClr val="0000FF"/>
              </a:solidFill>
              <a:ea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altLang="en-US">
                <a:ea typeface="ＭＳ Ｐゴシック" charset="-128"/>
              </a:rPr>
              <a:t>	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B27572-DBB7-CE42-85FC-0DD79435BC80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255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Predicated Execution References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Allen et al., “</a:t>
            </a:r>
            <a:r>
              <a:rPr lang="en-US" altLang="ja-JP" dirty="0">
                <a:solidFill>
                  <a:srgbClr val="0000FF"/>
                </a:solidFill>
                <a:ea typeface="ＭＳ Ｐゴシック" charset="-128"/>
              </a:rPr>
              <a:t>Conversion of control dependence to data dependence</a:t>
            </a:r>
            <a:r>
              <a:rPr lang="en-US" altLang="ja-JP" dirty="0">
                <a:ea typeface="ＭＳ Ｐゴシック" charset="-128"/>
              </a:rPr>
              <a:t>,</a:t>
            </a:r>
            <a:r>
              <a:rPr lang="en-US" altLang="en-US" dirty="0">
                <a:ea typeface="ＭＳ Ｐゴシック" charset="-128"/>
              </a:rPr>
              <a:t>”</a:t>
            </a:r>
            <a:r>
              <a:rPr lang="en-US" altLang="ja-JP" dirty="0">
                <a:ea typeface="ＭＳ Ｐゴシック" charset="-128"/>
              </a:rPr>
              <a:t> POPL 1983.</a:t>
            </a:r>
          </a:p>
          <a:p>
            <a:endParaRPr lang="en-US" altLang="ja-JP" dirty="0">
              <a:ea typeface="ＭＳ Ｐゴシック" charset="-128"/>
            </a:endParaRPr>
          </a:p>
          <a:p>
            <a:endParaRPr lang="en-US" altLang="ja-JP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Kim et al., “</a:t>
            </a:r>
            <a:r>
              <a:rPr lang="en-US" altLang="ja-JP" dirty="0">
                <a:solidFill>
                  <a:srgbClr val="0000FF"/>
                </a:solidFill>
                <a:ea typeface="ＭＳ Ｐゴシック" charset="-128"/>
              </a:rPr>
              <a:t>Wish Branches: Combining Conditional Branching and Predication for Adaptive Predicated Execution</a:t>
            </a:r>
            <a:r>
              <a:rPr lang="en-US" altLang="ja-JP" dirty="0">
                <a:ea typeface="ＭＳ Ｐゴシック" charset="-128"/>
              </a:rPr>
              <a:t>,</a:t>
            </a:r>
            <a:r>
              <a:rPr lang="en-US" altLang="en-US" dirty="0">
                <a:ea typeface="ＭＳ Ｐゴシック" charset="-128"/>
              </a:rPr>
              <a:t>”</a:t>
            </a:r>
            <a:r>
              <a:rPr lang="en-US" altLang="ja-JP" dirty="0">
                <a:ea typeface="ＭＳ Ｐゴシック" charset="-128"/>
              </a:rPr>
              <a:t> MICRO 2005.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FFA622-BC70-CC48-93D0-289CEC5ADB1E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77742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Conditional Move Operations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Very limited form of predicated execution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CMOV R1 </a:t>
            </a:r>
            <a:r>
              <a:rPr lang="en-US" altLang="en-US">
                <a:ea typeface="ＭＳ Ｐゴシック" charset="-128"/>
                <a:sym typeface="Wingdings" charset="2"/>
              </a:rPr>
              <a:t> </a:t>
            </a:r>
            <a:r>
              <a:rPr lang="en-US" altLang="en-US">
                <a:ea typeface="ＭＳ Ｐゴシック" charset="-128"/>
              </a:rPr>
              <a:t>R2</a:t>
            </a:r>
          </a:p>
          <a:p>
            <a:pPr lvl="1"/>
            <a:r>
              <a:rPr lang="en-US" altLang="en-US">
                <a:ea typeface="ＭＳ Ｐゴシック" charset="-128"/>
              </a:rPr>
              <a:t>R1 = (ConditionCode == true) ? R2 : R1</a:t>
            </a:r>
          </a:p>
          <a:p>
            <a:pPr lvl="1"/>
            <a:r>
              <a:rPr lang="en-US" altLang="en-US">
                <a:ea typeface="ＭＳ Ｐゴシック" charset="-128"/>
              </a:rPr>
              <a:t>Employed in most modern ISAs (x86, Alpha)</a:t>
            </a:r>
          </a:p>
          <a:p>
            <a:pPr lvl="2"/>
            <a:endParaRPr lang="en-US" altLang="en-US"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A32EE9-89CD-364C-A17F-6E17902BCB56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812127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Predicated Execution (II)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Predicated execution can be high performance and energy-efficient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E71BFE-BCD9-C544-BF7D-90006FAE326B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93188" name="Text Box 349"/>
          <p:cNvSpPr txBox="1">
            <a:spLocks noChangeArrowheads="1"/>
          </p:cNvSpPr>
          <p:nvPr/>
        </p:nvSpPr>
        <p:spPr bwMode="auto">
          <a:xfrm>
            <a:off x="2613025" y="2660650"/>
            <a:ext cx="6143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굴림" charset="-127"/>
                <a:cs typeface="+mn-cs"/>
              </a:rPr>
              <a:t>Fetch  Decode  Rename  Schedule RegisterRead Execute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굴림" charset="-127"/>
              <a:cs typeface="+mn-cs"/>
            </a:endParaRP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1038225" y="2624138"/>
            <a:ext cx="460375" cy="420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</a:t>
            </a:r>
          </a:p>
        </p:txBody>
      </p:sp>
      <p:sp>
        <p:nvSpPr>
          <p:cNvPr id="93190" name="Rectangle 5"/>
          <p:cNvSpPr>
            <a:spLocks noChangeArrowheads="1"/>
          </p:cNvSpPr>
          <p:nvPr/>
        </p:nvSpPr>
        <p:spPr bwMode="auto">
          <a:xfrm>
            <a:off x="1538288" y="3351213"/>
            <a:ext cx="460375" cy="42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</a:t>
            </a:r>
          </a:p>
        </p:txBody>
      </p:sp>
      <p:sp>
        <p:nvSpPr>
          <p:cNvPr id="93191" name="Rectangle 6"/>
          <p:cNvSpPr>
            <a:spLocks noChangeArrowheads="1"/>
          </p:cNvSpPr>
          <p:nvPr/>
        </p:nvSpPr>
        <p:spPr bwMode="auto">
          <a:xfrm>
            <a:off x="577850" y="3351213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</a:t>
            </a:r>
          </a:p>
        </p:txBody>
      </p:sp>
      <p:sp>
        <p:nvSpPr>
          <p:cNvPr id="93192" name="Rectangle 7"/>
          <p:cNvSpPr>
            <a:spLocks noChangeArrowheads="1"/>
          </p:cNvSpPr>
          <p:nvPr/>
        </p:nvSpPr>
        <p:spPr bwMode="auto">
          <a:xfrm>
            <a:off x="1038225" y="4043363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</a:t>
            </a:r>
          </a:p>
        </p:txBody>
      </p:sp>
      <p:sp>
        <p:nvSpPr>
          <p:cNvPr id="93193" name="Line 8"/>
          <p:cNvSpPr>
            <a:spLocks noChangeShapeType="1"/>
          </p:cNvSpPr>
          <p:nvPr/>
        </p:nvSpPr>
        <p:spPr bwMode="auto">
          <a:xfrm flipH="1">
            <a:off x="769938" y="3043238"/>
            <a:ext cx="457200" cy="307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94" name="Line 9"/>
          <p:cNvSpPr>
            <a:spLocks noChangeShapeType="1"/>
          </p:cNvSpPr>
          <p:nvPr/>
        </p:nvSpPr>
        <p:spPr bwMode="auto">
          <a:xfrm>
            <a:off x="1303338" y="3043238"/>
            <a:ext cx="388937" cy="307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95" name="Line 10"/>
          <p:cNvSpPr>
            <a:spLocks noChangeShapeType="1"/>
          </p:cNvSpPr>
          <p:nvPr/>
        </p:nvSpPr>
        <p:spPr bwMode="auto">
          <a:xfrm>
            <a:off x="769938" y="3773488"/>
            <a:ext cx="384175" cy="2698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96" name="Line 11"/>
          <p:cNvSpPr>
            <a:spLocks noChangeShapeType="1"/>
          </p:cNvSpPr>
          <p:nvPr/>
        </p:nvSpPr>
        <p:spPr bwMode="auto">
          <a:xfrm flipH="1">
            <a:off x="1384300" y="3773488"/>
            <a:ext cx="344488" cy="2698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728913" y="4541838"/>
            <a:ext cx="460375" cy="4603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90875" y="4541838"/>
            <a:ext cx="460375" cy="4603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651250" y="4541838"/>
            <a:ext cx="460375" cy="4603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4111625" y="4541838"/>
            <a:ext cx="460375" cy="4603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4573588" y="4541838"/>
            <a:ext cx="460375" cy="4603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033963" y="4541838"/>
            <a:ext cx="460375" cy="4603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5494338" y="4541838"/>
            <a:ext cx="460375" cy="4603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5954713" y="4541838"/>
            <a:ext cx="460375" cy="4603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6415088" y="4541838"/>
            <a:ext cx="460375" cy="4603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6877050" y="4541838"/>
            <a:ext cx="460375" cy="4603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7337425" y="4541838"/>
            <a:ext cx="460375" cy="4603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7799388" y="4541838"/>
            <a:ext cx="460375" cy="4603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8259763" y="4541838"/>
            <a:ext cx="460375" cy="4603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8321675" y="457993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A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211" name="Rectangle 42"/>
          <p:cNvSpPr>
            <a:spLocks noChangeArrowheads="1"/>
          </p:cNvSpPr>
          <p:nvPr/>
        </p:nvSpPr>
        <p:spPr bwMode="auto">
          <a:xfrm>
            <a:off x="1039813" y="4733925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E</a:t>
            </a:r>
          </a:p>
        </p:txBody>
      </p:sp>
      <p:sp>
        <p:nvSpPr>
          <p:cNvPr id="93212" name="Rectangle 43"/>
          <p:cNvSpPr>
            <a:spLocks noChangeArrowheads="1"/>
          </p:cNvSpPr>
          <p:nvPr/>
        </p:nvSpPr>
        <p:spPr bwMode="auto">
          <a:xfrm>
            <a:off x="1038225" y="5426075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F</a:t>
            </a:r>
          </a:p>
        </p:txBody>
      </p:sp>
      <p:sp>
        <p:nvSpPr>
          <p:cNvPr id="93213" name="Line 44"/>
          <p:cNvSpPr>
            <a:spLocks noChangeShapeType="1"/>
          </p:cNvSpPr>
          <p:nvPr/>
        </p:nvSpPr>
        <p:spPr bwMode="auto">
          <a:xfrm>
            <a:off x="1268413" y="4465638"/>
            <a:ext cx="0" cy="2682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214" name="Line 45"/>
          <p:cNvSpPr>
            <a:spLocks noChangeShapeType="1"/>
          </p:cNvSpPr>
          <p:nvPr/>
        </p:nvSpPr>
        <p:spPr bwMode="auto">
          <a:xfrm>
            <a:off x="1268413" y="5157788"/>
            <a:ext cx="0" cy="2682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215" name="Text Box 65"/>
          <p:cNvSpPr txBox="1">
            <a:spLocks noChangeArrowheads="1"/>
          </p:cNvSpPr>
          <p:nvPr/>
        </p:nvSpPr>
        <p:spPr bwMode="auto">
          <a:xfrm>
            <a:off x="2613025" y="2354263"/>
            <a:ext cx="258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charset="0"/>
                <a:ea typeface="ＭＳ Ｐゴシック" charset="-128"/>
                <a:cs typeface="+mn-cs"/>
              </a:rPr>
              <a:t>Predicated Execution</a:t>
            </a:r>
          </a:p>
        </p:txBody>
      </p:sp>
      <p:sp>
        <p:nvSpPr>
          <p:cNvPr id="33" name="Text Box 66"/>
          <p:cNvSpPr txBox="1">
            <a:spLocks noChangeArrowheads="1"/>
          </p:cNvSpPr>
          <p:nvPr/>
        </p:nvSpPr>
        <p:spPr bwMode="auto">
          <a:xfrm>
            <a:off x="2622550" y="3752850"/>
            <a:ext cx="219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charset="0"/>
                <a:ea typeface="ＭＳ Ｐゴシック" charset="-128"/>
                <a:cs typeface="+mn-cs"/>
              </a:rPr>
              <a:t>Branch Prediction</a:t>
            </a:r>
          </a:p>
        </p:txBody>
      </p:sp>
      <p:sp>
        <p:nvSpPr>
          <p:cNvPr id="34" name="Text Box 67"/>
          <p:cNvSpPr txBox="1">
            <a:spLocks noChangeArrowheads="1"/>
          </p:cNvSpPr>
          <p:nvPr/>
        </p:nvSpPr>
        <p:spPr bwMode="auto">
          <a:xfrm>
            <a:off x="4441825" y="5157788"/>
            <a:ext cx="167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Pipeline flush!!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6938963" y="457993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7399338" y="457993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D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7861300" y="457993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B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6477000" y="4579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F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9" name="Text Box 68"/>
          <p:cNvSpPr txBox="1">
            <a:spLocks noChangeArrowheads="1"/>
          </p:cNvSpPr>
          <p:nvPr/>
        </p:nvSpPr>
        <p:spPr bwMode="auto">
          <a:xfrm rot="1369396">
            <a:off x="7807325" y="3505200"/>
            <a:ext cx="642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nop</a:t>
            </a:r>
          </a:p>
        </p:txBody>
      </p:sp>
      <p:sp>
        <p:nvSpPr>
          <p:cNvPr id="40" name="Text Box 69"/>
          <p:cNvSpPr txBox="1">
            <a:spLocks noChangeArrowheads="1"/>
          </p:cNvSpPr>
          <p:nvPr/>
        </p:nvSpPr>
        <p:spPr bwMode="auto">
          <a:xfrm>
            <a:off x="2613025" y="4065588"/>
            <a:ext cx="6143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굴림" charset="-127"/>
                <a:cs typeface="+mn-cs"/>
              </a:rPr>
              <a:t>Fetch  Decode  Rename  Schedule RegisterRead Execute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굴림" charset="-127"/>
              <a:cs typeface="+mn-cs"/>
            </a:endParaRPr>
          </a:p>
        </p:txBody>
      </p:sp>
      <p:grpSp>
        <p:nvGrpSpPr>
          <p:cNvPr id="93224" name="Group 509"/>
          <p:cNvGrpSpPr>
            <a:grpSpLocks/>
          </p:cNvGrpSpPr>
          <p:nvPr/>
        </p:nvGrpSpPr>
        <p:grpSpPr bwMode="auto">
          <a:xfrm>
            <a:off x="2720975" y="3041650"/>
            <a:ext cx="5999163" cy="463550"/>
            <a:chOff x="1713" y="2009"/>
            <a:chExt cx="3779" cy="292"/>
          </a:xfrm>
        </p:grpSpPr>
        <p:sp>
          <p:nvSpPr>
            <p:cNvPr id="93542" name="Rectangle 70"/>
            <p:cNvSpPr>
              <a:spLocks noChangeArrowheads="1"/>
            </p:cNvSpPr>
            <p:nvPr/>
          </p:nvSpPr>
          <p:spPr bwMode="auto">
            <a:xfrm>
              <a:off x="1713" y="201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43" name="Rectangle 71"/>
            <p:cNvSpPr>
              <a:spLocks noChangeArrowheads="1"/>
            </p:cNvSpPr>
            <p:nvPr/>
          </p:nvSpPr>
          <p:spPr bwMode="auto">
            <a:xfrm>
              <a:off x="2004" y="201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44" name="Rectangle 72"/>
            <p:cNvSpPr>
              <a:spLocks noChangeArrowheads="1"/>
            </p:cNvSpPr>
            <p:nvPr/>
          </p:nvSpPr>
          <p:spPr bwMode="auto">
            <a:xfrm>
              <a:off x="2294" y="201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45" name="Rectangle 73"/>
            <p:cNvSpPr>
              <a:spLocks noChangeArrowheads="1"/>
            </p:cNvSpPr>
            <p:nvPr/>
          </p:nvSpPr>
          <p:spPr bwMode="auto">
            <a:xfrm>
              <a:off x="2584" y="201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46" name="Rectangle 74"/>
            <p:cNvSpPr>
              <a:spLocks noChangeArrowheads="1"/>
            </p:cNvSpPr>
            <p:nvPr/>
          </p:nvSpPr>
          <p:spPr bwMode="auto">
            <a:xfrm>
              <a:off x="2877" y="201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47" name="Rectangle 75"/>
            <p:cNvSpPr>
              <a:spLocks noChangeArrowheads="1"/>
            </p:cNvSpPr>
            <p:nvPr/>
          </p:nvSpPr>
          <p:spPr bwMode="auto">
            <a:xfrm>
              <a:off x="3165" y="201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48" name="Rectangle 76"/>
            <p:cNvSpPr>
              <a:spLocks noChangeArrowheads="1"/>
            </p:cNvSpPr>
            <p:nvPr/>
          </p:nvSpPr>
          <p:spPr bwMode="auto">
            <a:xfrm>
              <a:off x="3455" y="201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49" name="Rectangle 77"/>
            <p:cNvSpPr>
              <a:spLocks noChangeArrowheads="1"/>
            </p:cNvSpPr>
            <p:nvPr/>
          </p:nvSpPr>
          <p:spPr bwMode="auto">
            <a:xfrm>
              <a:off x="3745" y="201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50" name="Rectangle 78"/>
            <p:cNvSpPr>
              <a:spLocks noChangeArrowheads="1"/>
            </p:cNvSpPr>
            <p:nvPr/>
          </p:nvSpPr>
          <p:spPr bwMode="auto">
            <a:xfrm>
              <a:off x="4035" y="201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51" name="Rectangle 79"/>
            <p:cNvSpPr>
              <a:spLocks noChangeArrowheads="1"/>
            </p:cNvSpPr>
            <p:nvPr/>
          </p:nvSpPr>
          <p:spPr bwMode="auto">
            <a:xfrm>
              <a:off x="4326" y="201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52" name="Rectangle 80"/>
            <p:cNvSpPr>
              <a:spLocks noChangeArrowheads="1"/>
            </p:cNvSpPr>
            <p:nvPr/>
          </p:nvSpPr>
          <p:spPr bwMode="auto">
            <a:xfrm>
              <a:off x="4616" y="201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53" name="Rectangle 81"/>
            <p:cNvSpPr>
              <a:spLocks noChangeArrowheads="1"/>
            </p:cNvSpPr>
            <p:nvPr/>
          </p:nvSpPr>
          <p:spPr bwMode="auto">
            <a:xfrm>
              <a:off x="4907" y="201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54" name="Rectangle 82"/>
            <p:cNvSpPr>
              <a:spLocks noChangeArrowheads="1"/>
            </p:cNvSpPr>
            <p:nvPr/>
          </p:nvSpPr>
          <p:spPr bwMode="auto">
            <a:xfrm>
              <a:off x="5202" y="2009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2728913" y="3044825"/>
            <a:ext cx="5991225" cy="460375"/>
            <a:chOff x="1636" y="3454"/>
            <a:chExt cx="3774" cy="290"/>
          </a:xfrm>
        </p:grpSpPr>
        <p:sp>
          <p:nvSpPr>
            <p:cNvPr id="93528" name="Rectangle 84"/>
            <p:cNvSpPr>
              <a:spLocks noChangeArrowheads="1"/>
            </p:cNvSpPr>
            <p:nvPr/>
          </p:nvSpPr>
          <p:spPr bwMode="auto">
            <a:xfrm>
              <a:off x="1636" y="3454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29" name="Rectangle 85"/>
            <p:cNvSpPr>
              <a:spLocks noChangeArrowheads="1"/>
            </p:cNvSpPr>
            <p:nvPr/>
          </p:nvSpPr>
          <p:spPr bwMode="auto">
            <a:xfrm>
              <a:off x="1927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30" name="Rectangle 86"/>
            <p:cNvSpPr>
              <a:spLocks noChangeArrowheads="1"/>
            </p:cNvSpPr>
            <p:nvPr/>
          </p:nvSpPr>
          <p:spPr bwMode="auto">
            <a:xfrm>
              <a:off x="2217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31" name="Rectangle 87"/>
            <p:cNvSpPr>
              <a:spLocks noChangeArrowheads="1"/>
            </p:cNvSpPr>
            <p:nvPr/>
          </p:nvSpPr>
          <p:spPr bwMode="auto">
            <a:xfrm>
              <a:off x="2507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32" name="Rectangle 88"/>
            <p:cNvSpPr>
              <a:spLocks noChangeArrowheads="1"/>
            </p:cNvSpPr>
            <p:nvPr/>
          </p:nvSpPr>
          <p:spPr bwMode="auto">
            <a:xfrm>
              <a:off x="2800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33" name="Rectangle 89"/>
            <p:cNvSpPr>
              <a:spLocks noChangeArrowheads="1"/>
            </p:cNvSpPr>
            <p:nvPr/>
          </p:nvSpPr>
          <p:spPr bwMode="auto">
            <a:xfrm>
              <a:off x="3088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34" name="Rectangle 90"/>
            <p:cNvSpPr>
              <a:spLocks noChangeArrowheads="1"/>
            </p:cNvSpPr>
            <p:nvPr/>
          </p:nvSpPr>
          <p:spPr bwMode="auto">
            <a:xfrm>
              <a:off x="3378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35" name="Rectangle 91"/>
            <p:cNvSpPr>
              <a:spLocks noChangeArrowheads="1"/>
            </p:cNvSpPr>
            <p:nvPr/>
          </p:nvSpPr>
          <p:spPr bwMode="auto">
            <a:xfrm>
              <a:off x="3668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36" name="Rectangle 92"/>
            <p:cNvSpPr>
              <a:spLocks noChangeArrowheads="1"/>
            </p:cNvSpPr>
            <p:nvPr/>
          </p:nvSpPr>
          <p:spPr bwMode="auto">
            <a:xfrm>
              <a:off x="3958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37" name="Rectangle 93"/>
            <p:cNvSpPr>
              <a:spLocks noChangeArrowheads="1"/>
            </p:cNvSpPr>
            <p:nvPr/>
          </p:nvSpPr>
          <p:spPr bwMode="auto">
            <a:xfrm>
              <a:off x="4249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38" name="Rectangle 94"/>
            <p:cNvSpPr>
              <a:spLocks noChangeArrowheads="1"/>
            </p:cNvSpPr>
            <p:nvPr/>
          </p:nvSpPr>
          <p:spPr bwMode="auto">
            <a:xfrm>
              <a:off x="4539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39" name="Rectangle 95"/>
            <p:cNvSpPr>
              <a:spLocks noChangeArrowheads="1"/>
            </p:cNvSpPr>
            <p:nvPr/>
          </p:nvSpPr>
          <p:spPr bwMode="auto">
            <a:xfrm>
              <a:off x="4830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40" name="Rectangle 96"/>
            <p:cNvSpPr>
              <a:spLocks noChangeArrowheads="1"/>
            </p:cNvSpPr>
            <p:nvPr/>
          </p:nvSpPr>
          <p:spPr bwMode="auto">
            <a:xfrm>
              <a:off x="5120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41" name="Text Box 97"/>
            <p:cNvSpPr txBox="1">
              <a:spLocks noChangeArrowheads="1"/>
            </p:cNvSpPr>
            <p:nvPr/>
          </p:nvSpPr>
          <p:spPr bwMode="auto">
            <a:xfrm>
              <a:off x="1668" y="348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A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endParaRPr>
            </a:p>
          </p:txBody>
        </p:sp>
      </p:grpSp>
      <p:grpSp>
        <p:nvGrpSpPr>
          <p:cNvPr id="4" name="Group 447"/>
          <p:cNvGrpSpPr>
            <a:grpSpLocks/>
          </p:cNvGrpSpPr>
          <p:nvPr/>
        </p:nvGrpSpPr>
        <p:grpSpPr bwMode="auto">
          <a:xfrm>
            <a:off x="2728913" y="3044825"/>
            <a:ext cx="5991225" cy="466725"/>
            <a:chOff x="1719" y="2281"/>
            <a:chExt cx="3774" cy="294"/>
          </a:xfrm>
        </p:grpSpPr>
        <p:sp>
          <p:nvSpPr>
            <p:cNvPr id="93499" name="Rectangle 350"/>
            <p:cNvSpPr>
              <a:spLocks noChangeArrowheads="1"/>
            </p:cNvSpPr>
            <p:nvPr/>
          </p:nvSpPr>
          <p:spPr bwMode="auto">
            <a:xfrm>
              <a:off x="1719" y="228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00" name="Rectangle 351"/>
            <p:cNvSpPr>
              <a:spLocks noChangeArrowheads="1"/>
            </p:cNvSpPr>
            <p:nvPr/>
          </p:nvSpPr>
          <p:spPr bwMode="auto">
            <a:xfrm>
              <a:off x="2010" y="228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01" name="Rectangle 352"/>
            <p:cNvSpPr>
              <a:spLocks noChangeArrowheads="1"/>
            </p:cNvSpPr>
            <p:nvPr/>
          </p:nvSpPr>
          <p:spPr bwMode="auto">
            <a:xfrm>
              <a:off x="2300" y="228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02" name="Rectangle 353"/>
            <p:cNvSpPr>
              <a:spLocks noChangeArrowheads="1"/>
            </p:cNvSpPr>
            <p:nvPr/>
          </p:nvSpPr>
          <p:spPr bwMode="auto">
            <a:xfrm>
              <a:off x="2590" y="228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03" name="Rectangle 354"/>
            <p:cNvSpPr>
              <a:spLocks noChangeArrowheads="1"/>
            </p:cNvSpPr>
            <p:nvPr/>
          </p:nvSpPr>
          <p:spPr bwMode="auto">
            <a:xfrm>
              <a:off x="2883" y="228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04" name="Rectangle 355"/>
            <p:cNvSpPr>
              <a:spLocks noChangeArrowheads="1"/>
            </p:cNvSpPr>
            <p:nvPr/>
          </p:nvSpPr>
          <p:spPr bwMode="auto">
            <a:xfrm>
              <a:off x="3171" y="228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05" name="Rectangle 356"/>
            <p:cNvSpPr>
              <a:spLocks noChangeArrowheads="1"/>
            </p:cNvSpPr>
            <p:nvPr/>
          </p:nvSpPr>
          <p:spPr bwMode="auto">
            <a:xfrm>
              <a:off x="3461" y="228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06" name="Rectangle 357"/>
            <p:cNvSpPr>
              <a:spLocks noChangeArrowheads="1"/>
            </p:cNvSpPr>
            <p:nvPr/>
          </p:nvSpPr>
          <p:spPr bwMode="auto">
            <a:xfrm>
              <a:off x="3751" y="228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07" name="Rectangle 358"/>
            <p:cNvSpPr>
              <a:spLocks noChangeArrowheads="1"/>
            </p:cNvSpPr>
            <p:nvPr/>
          </p:nvSpPr>
          <p:spPr bwMode="auto">
            <a:xfrm>
              <a:off x="4041" y="228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08" name="Rectangle 359"/>
            <p:cNvSpPr>
              <a:spLocks noChangeArrowheads="1"/>
            </p:cNvSpPr>
            <p:nvPr/>
          </p:nvSpPr>
          <p:spPr bwMode="auto">
            <a:xfrm>
              <a:off x="4332" y="228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09" name="Rectangle 360"/>
            <p:cNvSpPr>
              <a:spLocks noChangeArrowheads="1"/>
            </p:cNvSpPr>
            <p:nvPr/>
          </p:nvSpPr>
          <p:spPr bwMode="auto">
            <a:xfrm>
              <a:off x="4622" y="228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10" name="Rectangle 361"/>
            <p:cNvSpPr>
              <a:spLocks noChangeArrowheads="1"/>
            </p:cNvSpPr>
            <p:nvPr/>
          </p:nvSpPr>
          <p:spPr bwMode="auto">
            <a:xfrm>
              <a:off x="4913" y="228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511" name="Rectangle 362"/>
            <p:cNvSpPr>
              <a:spLocks noChangeArrowheads="1"/>
            </p:cNvSpPr>
            <p:nvPr/>
          </p:nvSpPr>
          <p:spPr bwMode="auto">
            <a:xfrm>
              <a:off x="5203" y="2281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grpSp>
          <p:nvGrpSpPr>
            <p:cNvPr id="93512" name="Group 363"/>
            <p:cNvGrpSpPr>
              <a:grpSpLocks/>
            </p:cNvGrpSpPr>
            <p:nvPr/>
          </p:nvGrpSpPr>
          <p:grpSpPr bwMode="auto">
            <a:xfrm>
              <a:off x="1719" y="2285"/>
              <a:ext cx="3774" cy="290"/>
              <a:chOff x="1636" y="3454"/>
              <a:chExt cx="3774" cy="290"/>
            </a:xfrm>
          </p:grpSpPr>
          <p:sp>
            <p:nvSpPr>
              <p:cNvPr id="93514" name="Rectangle 364"/>
              <p:cNvSpPr>
                <a:spLocks noChangeArrowheads="1"/>
              </p:cNvSpPr>
              <p:nvPr/>
            </p:nvSpPr>
            <p:spPr bwMode="auto">
              <a:xfrm>
                <a:off x="1636" y="3454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515" name="Rectangle 365"/>
              <p:cNvSpPr>
                <a:spLocks noChangeArrowheads="1"/>
              </p:cNvSpPr>
              <p:nvPr/>
            </p:nvSpPr>
            <p:spPr bwMode="auto">
              <a:xfrm>
                <a:off x="1927" y="3454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516" name="Rectangle 366"/>
              <p:cNvSpPr>
                <a:spLocks noChangeArrowheads="1"/>
              </p:cNvSpPr>
              <p:nvPr/>
            </p:nvSpPr>
            <p:spPr bwMode="auto">
              <a:xfrm>
                <a:off x="2217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517" name="Rectangle 367"/>
              <p:cNvSpPr>
                <a:spLocks noChangeArrowheads="1"/>
              </p:cNvSpPr>
              <p:nvPr/>
            </p:nvSpPr>
            <p:spPr bwMode="auto">
              <a:xfrm>
                <a:off x="2507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518" name="Rectangle 368"/>
              <p:cNvSpPr>
                <a:spLocks noChangeArrowheads="1"/>
              </p:cNvSpPr>
              <p:nvPr/>
            </p:nvSpPr>
            <p:spPr bwMode="auto">
              <a:xfrm>
                <a:off x="2800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519" name="Rectangle 369"/>
              <p:cNvSpPr>
                <a:spLocks noChangeArrowheads="1"/>
              </p:cNvSpPr>
              <p:nvPr/>
            </p:nvSpPr>
            <p:spPr bwMode="auto">
              <a:xfrm>
                <a:off x="3088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520" name="Rectangle 370"/>
              <p:cNvSpPr>
                <a:spLocks noChangeArrowheads="1"/>
              </p:cNvSpPr>
              <p:nvPr/>
            </p:nvSpPr>
            <p:spPr bwMode="auto">
              <a:xfrm>
                <a:off x="3378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521" name="Rectangle 371"/>
              <p:cNvSpPr>
                <a:spLocks noChangeArrowheads="1"/>
              </p:cNvSpPr>
              <p:nvPr/>
            </p:nvSpPr>
            <p:spPr bwMode="auto">
              <a:xfrm>
                <a:off x="3668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522" name="Rectangle 372"/>
              <p:cNvSpPr>
                <a:spLocks noChangeArrowheads="1"/>
              </p:cNvSpPr>
              <p:nvPr/>
            </p:nvSpPr>
            <p:spPr bwMode="auto">
              <a:xfrm>
                <a:off x="3958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523" name="Rectangle 373"/>
              <p:cNvSpPr>
                <a:spLocks noChangeArrowheads="1"/>
              </p:cNvSpPr>
              <p:nvPr/>
            </p:nvSpPr>
            <p:spPr bwMode="auto">
              <a:xfrm>
                <a:off x="4249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524" name="Rectangle 374"/>
              <p:cNvSpPr>
                <a:spLocks noChangeArrowheads="1"/>
              </p:cNvSpPr>
              <p:nvPr/>
            </p:nvSpPr>
            <p:spPr bwMode="auto">
              <a:xfrm>
                <a:off x="4539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525" name="Rectangle 375"/>
              <p:cNvSpPr>
                <a:spLocks noChangeArrowheads="1"/>
              </p:cNvSpPr>
              <p:nvPr/>
            </p:nvSpPr>
            <p:spPr bwMode="auto">
              <a:xfrm>
                <a:off x="4830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526" name="Rectangle 376"/>
              <p:cNvSpPr>
                <a:spLocks noChangeArrowheads="1"/>
              </p:cNvSpPr>
              <p:nvPr/>
            </p:nvSpPr>
            <p:spPr bwMode="auto">
              <a:xfrm>
                <a:off x="5120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527" name="Text Box 377"/>
              <p:cNvSpPr txBox="1">
                <a:spLocks noChangeArrowheads="1"/>
              </p:cNvSpPr>
              <p:nvPr/>
            </p:nvSpPr>
            <p:spPr bwMode="auto">
              <a:xfrm>
                <a:off x="1668" y="348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굴림" charset="-127"/>
                    <a:cs typeface="+mn-cs"/>
                  </a:rPr>
                  <a:t>B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endParaRPr>
              </a:p>
            </p:txBody>
          </p:sp>
        </p:grpSp>
        <p:sp>
          <p:nvSpPr>
            <p:cNvPr id="93513" name="Text Box 379"/>
            <p:cNvSpPr txBox="1">
              <a:spLocks noChangeArrowheads="1"/>
            </p:cNvSpPr>
            <p:nvPr/>
          </p:nvSpPr>
          <p:spPr bwMode="auto">
            <a:xfrm>
              <a:off x="2048" y="231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A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grpSp>
        <p:nvGrpSpPr>
          <p:cNvPr id="6" name="Group 448"/>
          <p:cNvGrpSpPr>
            <a:grpSpLocks/>
          </p:cNvGrpSpPr>
          <p:nvPr/>
        </p:nvGrpSpPr>
        <p:grpSpPr bwMode="auto">
          <a:xfrm>
            <a:off x="2728913" y="3044825"/>
            <a:ext cx="5991225" cy="466725"/>
            <a:chOff x="1719" y="2523"/>
            <a:chExt cx="3774" cy="294"/>
          </a:xfrm>
        </p:grpSpPr>
        <p:sp>
          <p:nvSpPr>
            <p:cNvPr id="93468" name="Rectangle 415"/>
            <p:cNvSpPr>
              <a:spLocks noChangeArrowheads="1"/>
            </p:cNvSpPr>
            <p:nvPr/>
          </p:nvSpPr>
          <p:spPr bwMode="auto">
            <a:xfrm>
              <a:off x="1719" y="2523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69" name="Rectangle 416"/>
            <p:cNvSpPr>
              <a:spLocks noChangeArrowheads="1"/>
            </p:cNvSpPr>
            <p:nvPr/>
          </p:nvSpPr>
          <p:spPr bwMode="auto">
            <a:xfrm>
              <a:off x="2010" y="2523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70" name="Rectangle 417"/>
            <p:cNvSpPr>
              <a:spLocks noChangeArrowheads="1"/>
            </p:cNvSpPr>
            <p:nvPr/>
          </p:nvSpPr>
          <p:spPr bwMode="auto">
            <a:xfrm>
              <a:off x="2300" y="2523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71" name="Rectangle 418"/>
            <p:cNvSpPr>
              <a:spLocks noChangeArrowheads="1"/>
            </p:cNvSpPr>
            <p:nvPr/>
          </p:nvSpPr>
          <p:spPr bwMode="auto">
            <a:xfrm>
              <a:off x="2590" y="2523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72" name="Rectangle 419"/>
            <p:cNvSpPr>
              <a:spLocks noChangeArrowheads="1"/>
            </p:cNvSpPr>
            <p:nvPr/>
          </p:nvSpPr>
          <p:spPr bwMode="auto">
            <a:xfrm>
              <a:off x="2883" y="2523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73" name="Rectangle 420"/>
            <p:cNvSpPr>
              <a:spLocks noChangeArrowheads="1"/>
            </p:cNvSpPr>
            <p:nvPr/>
          </p:nvSpPr>
          <p:spPr bwMode="auto">
            <a:xfrm>
              <a:off x="3171" y="2523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74" name="Rectangle 421"/>
            <p:cNvSpPr>
              <a:spLocks noChangeArrowheads="1"/>
            </p:cNvSpPr>
            <p:nvPr/>
          </p:nvSpPr>
          <p:spPr bwMode="auto">
            <a:xfrm>
              <a:off x="3461" y="2523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75" name="Rectangle 422"/>
            <p:cNvSpPr>
              <a:spLocks noChangeArrowheads="1"/>
            </p:cNvSpPr>
            <p:nvPr/>
          </p:nvSpPr>
          <p:spPr bwMode="auto">
            <a:xfrm>
              <a:off x="3751" y="2523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76" name="Rectangle 423"/>
            <p:cNvSpPr>
              <a:spLocks noChangeArrowheads="1"/>
            </p:cNvSpPr>
            <p:nvPr/>
          </p:nvSpPr>
          <p:spPr bwMode="auto">
            <a:xfrm>
              <a:off x="4041" y="2523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77" name="Rectangle 424"/>
            <p:cNvSpPr>
              <a:spLocks noChangeArrowheads="1"/>
            </p:cNvSpPr>
            <p:nvPr/>
          </p:nvSpPr>
          <p:spPr bwMode="auto">
            <a:xfrm>
              <a:off x="4332" y="2523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78" name="Rectangle 425"/>
            <p:cNvSpPr>
              <a:spLocks noChangeArrowheads="1"/>
            </p:cNvSpPr>
            <p:nvPr/>
          </p:nvSpPr>
          <p:spPr bwMode="auto">
            <a:xfrm>
              <a:off x="4622" y="2523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79" name="Rectangle 426"/>
            <p:cNvSpPr>
              <a:spLocks noChangeArrowheads="1"/>
            </p:cNvSpPr>
            <p:nvPr/>
          </p:nvSpPr>
          <p:spPr bwMode="auto">
            <a:xfrm>
              <a:off x="4913" y="2523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80" name="Rectangle 427"/>
            <p:cNvSpPr>
              <a:spLocks noChangeArrowheads="1"/>
            </p:cNvSpPr>
            <p:nvPr/>
          </p:nvSpPr>
          <p:spPr bwMode="auto">
            <a:xfrm>
              <a:off x="5203" y="2523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grpSp>
          <p:nvGrpSpPr>
            <p:cNvPr id="93481" name="Group 428"/>
            <p:cNvGrpSpPr>
              <a:grpSpLocks/>
            </p:cNvGrpSpPr>
            <p:nvPr/>
          </p:nvGrpSpPr>
          <p:grpSpPr bwMode="auto">
            <a:xfrm>
              <a:off x="1719" y="2527"/>
              <a:ext cx="3774" cy="290"/>
              <a:chOff x="1636" y="3454"/>
              <a:chExt cx="3774" cy="290"/>
            </a:xfrm>
          </p:grpSpPr>
          <p:sp>
            <p:nvSpPr>
              <p:cNvPr id="93485" name="Rectangle 429"/>
              <p:cNvSpPr>
                <a:spLocks noChangeArrowheads="1"/>
              </p:cNvSpPr>
              <p:nvPr/>
            </p:nvSpPr>
            <p:spPr bwMode="auto">
              <a:xfrm>
                <a:off x="1636" y="3454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86" name="Rectangle 430"/>
              <p:cNvSpPr>
                <a:spLocks noChangeArrowheads="1"/>
              </p:cNvSpPr>
              <p:nvPr/>
            </p:nvSpPr>
            <p:spPr bwMode="auto">
              <a:xfrm>
                <a:off x="1927" y="3454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87" name="Rectangle 431"/>
              <p:cNvSpPr>
                <a:spLocks noChangeArrowheads="1"/>
              </p:cNvSpPr>
              <p:nvPr/>
            </p:nvSpPr>
            <p:spPr bwMode="auto">
              <a:xfrm>
                <a:off x="2217" y="3454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88" name="Rectangle 432"/>
              <p:cNvSpPr>
                <a:spLocks noChangeArrowheads="1"/>
              </p:cNvSpPr>
              <p:nvPr/>
            </p:nvSpPr>
            <p:spPr bwMode="auto">
              <a:xfrm>
                <a:off x="2507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89" name="Rectangle 433"/>
              <p:cNvSpPr>
                <a:spLocks noChangeArrowheads="1"/>
              </p:cNvSpPr>
              <p:nvPr/>
            </p:nvSpPr>
            <p:spPr bwMode="auto">
              <a:xfrm>
                <a:off x="2800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90" name="Rectangle 434"/>
              <p:cNvSpPr>
                <a:spLocks noChangeArrowheads="1"/>
              </p:cNvSpPr>
              <p:nvPr/>
            </p:nvSpPr>
            <p:spPr bwMode="auto">
              <a:xfrm>
                <a:off x="3088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91" name="Rectangle 435"/>
              <p:cNvSpPr>
                <a:spLocks noChangeArrowheads="1"/>
              </p:cNvSpPr>
              <p:nvPr/>
            </p:nvSpPr>
            <p:spPr bwMode="auto">
              <a:xfrm>
                <a:off x="3378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92" name="Rectangle 436"/>
              <p:cNvSpPr>
                <a:spLocks noChangeArrowheads="1"/>
              </p:cNvSpPr>
              <p:nvPr/>
            </p:nvSpPr>
            <p:spPr bwMode="auto">
              <a:xfrm>
                <a:off x="3668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93" name="Rectangle 437"/>
              <p:cNvSpPr>
                <a:spLocks noChangeArrowheads="1"/>
              </p:cNvSpPr>
              <p:nvPr/>
            </p:nvSpPr>
            <p:spPr bwMode="auto">
              <a:xfrm>
                <a:off x="3958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94" name="Rectangle 438"/>
              <p:cNvSpPr>
                <a:spLocks noChangeArrowheads="1"/>
              </p:cNvSpPr>
              <p:nvPr/>
            </p:nvSpPr>
            <p:spPr bwMode="auto">
              <a:xfrm>
                <a:off x="4249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95" name="Rectangle 439"/>
              <p:cNvSpPr>
                <a:spLocks noChangeArrowheads="1"/>
              </p:cNvSpPr>
              <p:nvPr/>
            </p:nvSpPr>
            <p:spPr bwMode="auto">
              <a:xfrm>
                <a:off x="4539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96" name="Rectangle 440"/>
              <p:cNvSpPr>
                <a:spLocks noChangeArrowheads="1"/>
              </p:cNvSpPr>
              <p:nvPr/>
            </p:nvSpPr>
            <p:spPr bwMode="auto">
              <a:xfrm>
                <a:off x="4830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97" name="Rectangle 441"/>
              <p:cNvSpPr>
                <a:spLocks noChangeArrowheads="1"/>
              </p:cNvSpPr>
              <p:nvPr/>
            </p:nvSpPr>
            <p:spPr bwMode="auto">
              <a:xfrm>
                <a:off x="5120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98" name="Text Box 442"/>
              <p:cNvSpPr txBox="1">
                <a:spLocks noChangeArrowheads="1"/>
              </p:cNvSpPr>
              <p:nvPr/>
            </p:nvSpPr>
            <p:spPr bwMode="auto">
              <a:xfrm>
                <a:off x="1668" y="3486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굴림" charset="-127"/>
                    <a:cs typeface="+mn-cs"/>
                  </a:rPr>
                  <a:t>C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endParaRPr>
              </a:p>
            </p:txBody>
          </p:sp>
        </p:grpSp>
        <p:sp>
          <p:nvSpPr>
            <p:cNvPr id="93482" name="Text Box 443"/>
            <p:cNvSpPr txBox="1">
              <a:spLocks noChangeArrowheads="1"/>
            </p:cNvSpPr>
            <p:nvPr/>
          </p:nvSpPr>
          <p:spPr bwMode="auto">
            <a:xfrm>
              <a:off x="2048" y="255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B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83" name="Text Box 444"/>
            <p:cNvSpPr txBox="1">
              <a:spLocks noChangeArrowheads="1"/>
            </p:cNvSpPr>
            <p:nvPr/>
          </p:nvSpPr>
          <p:spPr bwMode="auto">
            <a:xfrm>
              <a:off x="2401" y="254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84" name="Text Box 445"/>
            <p:cNvSpPr txBox="1">
              <a:spLocks noChangeArrowheads="1"/>
            </p:cNvSpPr>
            <p:nvPr/>
          </p:nvSpPr>
          <p:spPr bwMode="auto">
            <a:xfrm>
              <a:off x="2348" y="255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A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grpSp>
        <p:nvGrpSpPr>
          <p:cNvPr id="8" name="Group 458"/>
          <p:cNvGrpSpPr>
            <a:grpSpLocks/>
          </p:cNvGrpSpPr>
          <p:nvPr/>
        </p:nvGrpSpPr>
        <p:grpSpPr bwMode="auto">
          <a:xfrm>
            <a:off x="2728913" y="3044825"/>
            <a:ext cx="5991225" cy="460375"/>
            <a:chOff x="1719" y="2595"/>
            <a:chExt cx="3774" cy="290"/>
          </a:xfrm>
        </p:grpSpPr>
        <p:grpSp>
          <p:nvGrpSpPr>
            <p:cNvPr id="93452" name="Group 395"/>
            <p:cNvGrpSpPr>
              <a:grpSpLocks/>
            </p:cNvGrpSpPr>
            <p:nvPr/>
          </p:nvGrpSpPr>
          <p:grpSpPr bwMode="auto">
            <a:xfrm>
              <a:off x="1719" y="2595"/>
              <a:ext cx="3774" cy="290"/>
              <a:chOff x="1636" y="3454"/>
              <a:chExt cx="3774" cy="290"/>
            </a:xfrm>
          </p:grpSpPr>
          <p:sp>
            <p:nvSpPr>
              <p:cNvPr id="93454" name="Rectangle 396"/>
              <p:cNvSpPr>
                <a:spLocks noChangeArrowheads="1"/>
              </p:cNvSpPr>
              <p:nvPr/>
            </p:nvSpPr>
            <p:spPr bwMode="auto">
              <a:xfrm>
                <a:off x="1636" y="3454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55" name="Rectangle 397"/>
              <p:cNvSpPr>
                <a:spLocks noChangeArrowheads="1"/>
              </p:cNvSpPr>
              <p:nvPr/>
            </p:nvSpPr>
            <p:spPr bwMode="auto">
              <a:xfrm>
                <a:off x="1927" y="3454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굴림" charset="-127"/>
                    <a:cs typeface="+mn-cs"/>
                  </a:rPr>
                  <a:t>C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56" name="Rectangle 398"/>
              <p:cNvSpPr>
                <a:spLocks noChangeArrowheads="1"/>
              </p:cNvSpPr>
              <p:nvPr/>
            </p:nvSpPr>
            <p:spPr bwMode="auto">
              <a:xfrm>
                <a:off x="2217" y="3454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굴림" charset="-127"/>
                    <a:cs typeface="+mn-cs"/>
                  </a:rPr>
                  <a:t>B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57" name="Rectangle 399"/>
              <p:cNvSpPr>
                <a:spLocks noChangeArrowheads="1"/>
              </p:cNvSpPr>
              <p:nvPr/>
            </p:nvSpPr>
            <p:spPr bwMode="auto">
              <a:xfrm>
                <a:off x="2507" y="3454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58" name="Rectangle 400"/>
              <p:cNvSpPr>
                <a:spLocks noChangeArrowheads="1"/>
              </p:cNvSpPr>
              <p:nvPr/>
            </p:nvSpPr>
            <p:spPr bwMode="auto">
              <a:xfrm>
                <a:off x="2800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59" name="Rectangle 401"/>
              <p:cNvSpPr>
                <a:spLocks noChangeArrowheads="1"/>
              </p:cNvSpPr>
              <p:nvPr/>
            </p:nvSpPr>
            <p:spPr bwMode="auto">
              <a:xfrm>
                <a:off x="3088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60" name="Rectangle 402"/>
              <p:cNvSpPr>
                <a:spLocks noChangeArrowheads="1"/>
              </p:cNvSpPr>
              <p:nvPr/>
            </p:nvSpPr>
            <p:spPr bwMode="auto">
              <a:xfrm>
                <a:off x="3378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61" name="Rectangle 403"/>
              <p:cNvSpPr>
                <a:spLocks noChangeArrowheads="1"/>
              </p:cNvSpPr>
              <p:nvPr/>
            </p:nvSpPr>
            <p:spPr bwMode="auto">
              <a:xfrm>
                <a:off x="3668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62" name="Rectangle 404"/>
              <p:cNvSpPr>
                <a:spLocks noChangeArrowheads="1"/>
              </p:cNvSpPr>
              <p:nvPr/>
            </p:nvSpPr>
            <p:spPr bwMode="auto">
              <a:xfrm>
                <a:off x="3958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63" name="Rectangle 405"/>
              <p:cNvSpPr>
                <a:spLocks noChangeArrowheads="1"/>
              </p:cNvSpPr>
              <p:nvPr/>
            </p:nvSpPr>
            <p:spPr bwMode="auto">
              <a:xfrm>
                <a:off x="4249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64" name="Rectangle 406"/>
              <p:cNvSpPr>
                <a:spLocks noChangeArrowheads="1"/>
              </p:cNvSpPr>
              <p:nvPr/>
            </p:nvSpPr>
            <p:spPr bwMode="auto">
              <a:xfrm>
                <a:off x="4539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65" name="Rectangle 407"/>
              <p:cNvSpPr>
                <a:spLocks noChangeArrowheads="1"/>
              </p:cNvSpPr>
              <p:nvPr/>
            </p:nvSpPr>
            <p:spPr bwMode="auto">
              <a:xfrm>
                <a:off x="4830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66" name="Rectangle 408"/>
              <p:cNvSpPr>
                <a:spLocks noChangeArrowheads="1"/>
              </p:cNvSpPr>
              <p:nvPr/>
            </p:nvSpPr>
            <p:spPr bwMode="auto">
              <a:xfrm>
                <a:off x="5120" y="3454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67" name="Text Box 409"/>
              <p:cNvSpPr txBox="1">
                <a:spLocks noChangeArrowheads="1"/>
              </p:cNvSpPr>
              <p:nvPr/>
            </p:nvSpPr>
            <p:spPr bwMode="auto">
              <a:xfrm>
                <a:off x="1668" y="3486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굴림" charset="-127"/>
                    <a:cs typeface="+mn-cs"/>
                  </a:rPr>
                  <a:t>D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endParaRPr>
              </a:p>
            </p:txBody>
          </p:sp>
        </p:grpSp>
        <p:sp>
          <p:nvSpPr>
            <p:cNvPr id="93453" name="Text Box 455"/>
            <p:cNvSpPr txBox="1">
              <a:spLocks noChangeArrowheads="1"/>
            </p:cNvSpPr>
            <p:nvPr/>
          </p:nvSpPr>
          <p:spPr bwMode="auto">
            <a:xfrm>
              <a:off x="2620" y="262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A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grpSp>
        <p:nvGrpSpPr>
          <p:cNvPr id="10" name="Group 459"/>
          <p:cNvGrpSpPr>
            <a:grpSpLocks/>
          </p:cNvGrpSpPr>
          <p:nvPr/>
        </p:nvGrpSpPr>
        <p:grpSpPr bwMode="auto">
          <a:xfrm>
            <a:off x="2728913" y="3044825"/>
            <a:ext cx="5991225" cy="460375"/>
            <a:chOff x="1719" y="2906"/>
            <a:chExt cx="3774" cy="290"/>
          </a:xfrm>
        </p:grpSpPr>
        <p:sp>
          <p:nvSpPr>
            <p:cNvPr id="93433" name="Rectangle 382"/>
            <p:cNvSpPr>
              <a:spLocks noChangeArrowheads="1"/>
            </p:cNvSpPr>
            <p:nvPr/>
          </p:nvSpPr>
          <p:spPr bwMode="auto">
            <a:xfrm>
              <a:off x="1719" y="2906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34" name="Rectangle 383"/>
            <p:cNvSpPr>
              <a:spLocks noChangeArrowheads="1"/>
            </p:cNvSpPr>
            <p:nvPr/>
          </p:nvSpPr>
          <p:spPr bwMode="auto">
            <a:xfrm>
              <a:off x="2010" y="2906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35" name="Rectangle 384"/>
            <p:cNvSpPr>
              <a:spLocks noChangeArrowheads="1"/>
            </p:cNvSpPr>
            <p:nvPr/>
          </p:nvSpPr>
          <p:spPr bwMode="auto">
            <a:xfrm>
              <a:off x="2300" y="2906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36" name="Rectangle 385"/>
            <p:cNvSpPr>
              <a:spLocks noChangeArrowheads="1"/>
            </p:cNvSpPr>
            <p:nvPr/>
          </p:nvSpPr>
          <p:spPr bwMode="auto">
            <a:xfrm>
              <a:off x="2590" y="2906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37" name="Rectangle 386"/>
            <p:cNvSpPr>
              <a:spLocks noChangeArrowheads="1"/>
            </p:cNvSpPr>
            <p:nvPr/>
          </p:nvSpPr>
          <p:spPr bwMode="auto">
            <a:xfrm>
              <a:off x="2883" y="2906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38" name="Rectangle 387"/>
            <p:cNvSpPr>
              <a:spLocks noChangeArrowheads="1"/>
            </p:cNvSpPr>
            <p:nvPr/>
          </p:nvSpPr>
          <p:spPr bwMode="auto">
            <a:xfrm>
              <a:off x="3171" y="2906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39" name="Rectangle 388"/>
            <p:cNvSpPr>
              <a:spLocks noChangeArrowheads="1"/>
            </p:cNvSpPr>
            <p:nvPr/>
          </p:nvSpPr>
          <p:spPr bwMode="auto">
            <a:xfrm>
              <a:off x="3461" y="2906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40" name="Rectangle 389"/>
            <p:cNvSpPr>
              <a:spLocks noChangeArrowheads="1"/>
            </p:cNvSpPr>
            <p:nvPr/>
          </p:nvSpPr>
          <p:spPr bwMode="auto">
            <a:xfrm>
              <a:off x="3751" y="2906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41" name="Rectangle 390"/>
            <p:cNvSpPr>
              <a:spLocks noChangeArrowheads="1"/>
            </p:cNvSpPr>
            <p:nvPr/>
          </p:nvSpPr>
          <p:spPr bwMode="auto">
            <a:xfrm>
              <a:off x="4041" y="2906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42" name="Rectangle 391"/>
            <p:cNvSpPr>
              <a:spLocks noChangeArrowheads="1"/>
            </p:cNvSpPr>
            <p:nvPr/>
          </p:nvSpPr>
          <p:spPr bwMode="auto">
            <a:xfrm>
              <a:off x="4332" y="2906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43" name="Rectangle 392"/>
            <p:cNvSpPr>
              <a:spLocks noChangeArrowheads="1"/>
            </p:cNvSpPr>
            <p:nvPr/>
          </p:nvSpPr>
          <p:spPr bwMode="auto">
            <a:xfrm>
              <a:off x="4622" y="2906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44" name="Rectangle 393"/>
            <p:cNvSpPr>
              <a:spLocks noChangeArrowheads="1"/>
            </p:cNvSpPr>
            <p:nvPr/>
          </p:nvSpPr>
          <p:spPr bwMode="auto">
            <a:xfrm>
              <a:off x="4913" y="2906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45" name="Rectangle 394"/>
            <p:cNvSpPr>
              <a:spLocks noChangeArrowheads="1"/>
            </p:cNvSpPr>
            <p:nvPr/>
          </p:nvSpPr>
          <p:spPr bwMode="auto">
            <a:xfrm>
              <a:off x="5203" y="2906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46" name="Text Box 410"/>
            <p:cNvSpPr txBox="1">
              <a:spLocks noChangeArrowheads="1"/>
            </p:cNvSpPr>
            <p:nvPr/>
          </p:nvSpPr>
          <p:spPr bwMode="auto">
            <a:xfrm>
              <a:off x="2033" y="293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D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47" name="Text Box 411"/>
            <p:cNvSpPr txBox="1">
              <a:spLocks noChangeArrowheads="1"/>
            </p:cNvSpPr>
            <p:nvPr/>
          </p:nvSpPr>
          <p:spPr bwMode="auto">
            <a:xfrm>
              <a:off x="2401" y="293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48" name="Text Box 412"/>
            <p:cNvSpPr txBox="1">
              <a:spLocks noChangeArrowheads="1"/>
            </p:cNvSpPr>
            <p:nvPr/>
          </p:nvSpPr>
          <p:spPr bwMode="auto">
            <a:xfrm>
              <a:off x="2324" y="293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C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49" name="Text Box 413"/>
            <p:cNvSpPr txBox="1">
              <a:spLocks noChangeArrowheads="1"/>
            </p:cNvSpPr>
            <p:nvPr/>
          </p:nvSpPr>
          <p:spPr bwMode="auto">
            <a:xfrm>
              <a:off x="2620" y="29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B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50" name="Text Box 456"/>
            <p:cNvSpPr txBox="1">
              <a:spLocks noChangeArrowheads="1"/>
            </p:cNvSpPr>
            <p:nvPr/>
          </p:nvSpPr>
          <p:spPr bwMode="auto">
            <a:xfrm>
              <a:off x="1749" y="29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E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451" name="Text Box 457"/>
            <p:cNvSpPr txBox="1">
              <a:spLocks noChangeArrowheads="1"/>
            </p:cNvSpPr>
            <p:nvPr/>
          </p:nvSpPr>
          <p:spPr bwMode="auto">
            <a:xfrm>
              <a:off x="2910" y="29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A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grpSp>
        <p:nvGrpSpPr>
          <p:cNvPr id="11" name="Group 484"/>
          <p:cNvGrpSpPr>
            <a:grpSpLocks/>
          </p:cNvGrpSpPr>
          <p:nvPr/>
        </p:nvGrpSpPr>
        <p:grpSpPr bwMode="auto">
          <a:xfrm>
            <a:off x="2728913" y="3044825"/>
            <a:ext cx="5991225" cy="460375"/>
            <a:chOff x="1719" y="2644"/>
            <a:chExt cx="3774" cy="290"/>
          </a:xfrm>
        </p:grpSpPr>
        <p:grpSp>
          <p:nvGrpSpPr>
            <p:cNvPr id="93412" name="Group 460"/>
            <p:cNvGrpSpPr>
              <a:grpSpLocks/>
            </p:cNvGrpSpPr>
            <p:nvPr/>
          </p:nvGrpSpPr>
          <p:grpSpPr bwMode="auto">
            <a:xfrm>
              <a:off x="1719" y="2644"/>
              <a:ext cx="3774" cy="290"/>
              <a:chOff x="1719" y="2906"/>
              <a:chExt cx="3774" cy="290"/>
            </a:xfrm>
          </p:grpSpPr>
          <p:sp>
            <p:nvSpPr>
              <p:cNvPr id="93414" name="Rectangle 461"/>
              <p:cNvSpPr>
                <a:spLocks noChangeArrowheads="1"/>
              </p:cNvSpPr>
              <p:nvPr/>
            </p:nvSpPr>
            <p:spPr bwMode="auto">
              <a:xfrm>
                <a:off x="1719" y="2906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15" name="Rectangle 462"/>
              <p:cNvSpPr>
                <a:spLocks noChangeArrowheads="1"/>
              </p:cNvSpPr>
              <p:nvPr/>
            </p:nvSpPr>
            <p:spPr bwMode="auto">
              <a:xfrm>
                <a:off x="2010" y="2906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16" name="Rectangle 463"/>
              <p:cNvSpPr>
                <a:spLocks noChangeArrowheads="1"/>
              </p:cNvSpPr>
              <p:nvPr/>
            </p:nvSpPr>
            <p:spPr bwMode="auto">
              <a:xfrm>
                <a:off x="2300" y="2906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17" name="Rectangle 464"/>
              <p:cNvSpPr>
                <a:spLocks noChangeArrowheads="1"/>
              </p:cNvSpPr>
              <p:nvPr/>
            </p:nvSpPr>
            <p:spPr bwMode="auto">
              <a:xfrm>
                <a:off x="2590" y="2906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18" name="Rectangle 465"/>
              <p:cNvSpPr>
                <a:spLocks noChangeArrowheads="1"/>
              </p:cNvSpPr>
              <p:nvPr/>
            </p:nvSpPr>
            <p:spPr bwMode="auto">
              <a:xfrm>
                <a:off x="2883" y="2906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19" name="Rectangle 466"/>
              <p:cNvSpPr>
                <a:spLocks noChangeArrowheads="1"/>
              </p:cNvSpPr>
              <p:nvPr/>
            </p:nvSpPr>
            <p:spPr bwMode="auto">
              <a:xfrm>
                <a:off x="3171" y="2906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20" name="Rectangle 467"/>
              <p:cNvSpPr>
                <a:spLocks noChangeArrowheads="1"/>
              </p:cNvSpPr>
              <p:nvPr/>
            </p:nvSpPr>
            <p:spPr bwMode="auto">
              <a:xfrm>
                <a:off x="3461" y="2906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21" name="Rectangle 468"/>
              <p:cNvSpPr>
                <a:spLocks noChangeArrowheads="1"/>
              </p:cNvSpPr>
              <p:nvPr/>
            </p:nvSpPr>
            <p:spPr bwMode="auto">
              <a:xfrm>
                <a:off x="3751" y="2906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22" name="Rectangle 469"/>
              <p:cNvSpPr>
                <a:spLocks noChangeArrowheads="1"/>
              </p:cNvSpPr>
              <p:nvPr/>
            </p:nvSpPr>
            <p:spPr bwMode="auto">
              <a:xfrm>
                <a:off x="4041" y="2906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23" name="Rectangle 470"/>
              <p:cNvSpPr>
                <a:spLocks noChangeArrowheads="1"/>
              </p:cNvSpPr>
              <p:nvPr/>
            </p:nvSpPr>
            <p:spPr bwMode="auto">
              <a:xfrm>
                <a:off x="4332" y="2906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24" name="Rectangle 471"/>
              <p:cNvSpPr>
                <a:spLocks noChangeArrowheads="1"/>
              </p:cNvSpPr>
              <p:nvPr/>
            </p:nvSpPr>
            <p:spPr bwMode="auto">
              <a:xfrm>
                <a:off x="4622" y="2906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25" name="Rectangle 472"/>
              <p:cNvSpPr>
                <a:spLocks noChangeArrowheads="1"/>
              </p:cNvSpPr>
              <p:nvPr/>
            </p:nvSpPr>
            <p:spPr bwMode="auto">
              <a:xfrm>
                <a:off x="4913" y="2906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26" name="Rectangle 473"/>
              <p:cNvSpPr>
                <a:spLocks noChangeArrowheads="1"/>
              </p:cNvSpPr>
              <p:nvPr/>
            </p:nvSpPr>
            <p:spPr bwMode="auto">
              <a:xfrm>
                <a:off x="5203" y="2906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27" name="Text Box 474"/>
              <p:cNvSpPr txBox="1">
                <a:spLocks noChangeArrowheads="1"/>
              </p:cNvSpPr>
              <p:nvPr/>
            </p:nvSpPr>
            <p:spPr bwMode="auto">
              <a:xfrm>
                <a:off x="2033" y="293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굴림" charset="-127"/>
                    <a:cs typeface="+mn-cs"/>
                  </a:rPr>
                  <a:t>E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28" name="Text Box 475"/>
              <p:cNvSpPr txBox="1">
                <a:spLocks noChangeArrowheads="1"/>
              </p:cNvSpPr>
              <p:nvPr/>
            </p:nvSpPr>
            <p:spPr bwMode="auto">
              <a:xfrm>
                <a:off x="2401" y="2930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29" name="Text Box 476"/>
              <p:cNvSpPr txBox="1">
                <a:spLocks noChangeArrowheads="1"/>
              </p:cNvSpPr>
              <p:nvPr/>
            </p:nvSpPr>
            <p:spPr bwMode="auto">
              <a:xfrm>
                <a:off x="2324" y="2934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굴림" charset="-127"/>
                    <a:cs typeface="+mn-cs"/>
                  </a:rPr>
                  <a:t>D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30" name="Text Box 477"/>
              <p:cNvSpPr txBox="1">
                <a:spLocks noChangeArrowheads="1"/>
              </p:cNvSpPr>
              <p:nvPr/>
            </p:nvSpPr>
            <p:spPr bwMode="auto">
              <a:xfrm>
                <a:off x="2620" y="2934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굴림" charset="-127"/>
                    <a:cs typeface="+mn-cs"/>
                  </a:rPr>
                  <a:t>C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31" name="Text Box 478"/>
              <p:cNvSpPr txBox="1">
                <a:spLocks noChangeArrowheads="1"/>
              </p:cNvSpPr>
              <p:nvPr/>
            </p:nvSpPr>
            <p:spPr bwMode="auto">
              <a:xfrm>
                <a:off x="1749" y="293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굴림" charset="-127"/>
                    <a:cs typeface="+mn-cs"/>
                  </a:rPr>
                  <a:t>F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432" name="Text Box 479"/>
              <p:cNvSpPr txBox="1">
                <a:spLocks noChangeArrowheads="1"/>
              </p:cNvSpPr>
              <p:nvPr/>
            </p:nvSpPr>
            <p:spPr bwMode="auto">
              <a:xfrm>
                <a:off x="2910" y="293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굴림" charset="-127"/>
                    <a:cs typeface="+mn-cs"/>
                  </a:rPr>
                  <a:t>B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</p:grpSp>
        <p:sp>
          <p:nvSpPr>
            <p:cNvPr id="93413" name="Text Box 481"/>
            <p:cNvSpPr txBox="1">
              <a:spLocks noChangeArrowheads="1"/>
            </p:cNvSpPr>
            <p:nvPr/>
          </p:nvSpPr>
          <p:spPr bwMode="auto">
            <a:xfrm>
              <a:off x="3200" y="266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A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grpSp>
        <p:nvGrpSpPr>
          <p:cNvPr id="13" name="Group 508"/>
          <p:cNvGrpSpPr>
            <a:grpSpLocks/>
          </p:cNvGrpSpPr>
          <p:nvPr/>
        </p:nvGrpSpPr>
        <p:grpSpPr bwMode="auto">
          <a:xfrm>
            <a:off x="2728913" y="3044825"/>
            <a:ext cx="5991225" cy="460375"/>
            <a:chOff x="1719" y="3128"/>
            <a:chExt cx="3774" cy="290"/>
          </a:xfrm>
        </p:grpSpPr>
        <p:grpSp>
          <p:nvGrpSpPr>
            <p:cNvPr id="93389" name="Group 485"/>
            <p:cNvGrpSpPr>
              <a:grpSpLocks/>
            </p:cNvGrpSpPr>
            <p:nvPr/>
          </p:nvGrpSpPr>
          <p:grpSpPr bwMode="auto">
            <a:xfrm>
              <a:off x="1719" y="3128"/>
              <a:ext cx="3774" cy="290"/>
              <a:chOff x="1719" y="2644"/>
              <a:chExt cx="3774" cy="290"/>
            </a:xfrm>
          </p:grpSpPr>
          <p:grpSp>
            <p:nvGrpSpPr>
              <p:cNvPr id="93391" name="Group 486"/>
              <p:cNvGrpSpPr>
                <a:grpSpLocks/>
              </p:cNvGrpSpPr>
              <p:nvPr/>
            </p:nvGrpSpPr>
            <p:grpSpPr bwMode="auto">
              <a:xfrm>
                <a:off x="1719" y="2644"/>
                <a:ext cx="3774" cy="290"/>
                <a:chOff x="1719" y="2906"/>
                <a:chExt cx="3774" cy="290"/>
              </a:xfrm>
            </p:grpSpPr>
            <p:sp>
              <p:nvSpPr>
                <p:cNvPr id="93393" name="Rectangle 487"/>
                <p:cNvSpPr>
                  <a:spLocks noChangeArrowheads="1"/>
                </p:cNvSpPr>
                <p:nvPr/>
              </p:nvSpPr>
              <p:spPr bwMode="auto">
                <a:xfrm>
                  <a:off x="1719" y="2906"/>
                  <a:ext cx="290" cy="290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93394" name="Rectangle 488"/>
                <p:cNvSpPr>
                  <a:spLocks noChangeArrowheads="1"/>
                </p:cNvSpPr>
                <p:nvPr/>
              </p:nvSpPr>
              <p:spPr bwMode="auto">
                <a:xfrm>
                  <a:off x="2010" y="2906"/>
                  <a:ext cx="290" cy="290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93395" name="Rectangle 489"/>
                <p:cNvSpPr>
                  <a:spLocks noChangeArrowheads="1"/>
                </p:cNvSpPr>
                <p:nvPr/>
              </p:nvSpPr>
              <p:spPr bwMode="auto">
                <a:xfrm>
                  <a:off x="2300" y="2906"/>
                  <a:ext cx="290" cy="290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93396" name="Rectangle 490"/>
                <p:cNvSpPr>
                  <a:spLocks noChangeArrowheads="1"/>
                </p:cNvSpPr>
                <p:nvPr/>
              </p:nvSpPr>
              <p:spPr bwMode="auto">
                <a:xfrm>
                  <a:off x="2590" y="2906"/>
                  <a:ext cx="290" cy="290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93397" name="Rectangle 491"/>
                <p:cNvSpPr>
                  <a:spLocks noChangeArrowheads="1"/>
                </p:cNvSpPr>
                <p:nvPr/>
              </p:nvSpPr>
              <p:spPr bwMode="auto">
                <a:xfrm>
                  <a:off x="2883" y="2906"/>
                  <a:ext cx="290" cy="290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93398" name="Rectangle 492"/>
                <p:cNvSpPr>
                  <a:spLocks noChangeArrowheads="1"/>
                </p:cNvSpPr>
                <p:nvPr/>
              </p:nvSpPr>
              <p:spPr bwMode="auto">
                <a:xfrm>
                  <a:off x="3171" y="2906"/>
                  <a:ext cx="290" cy="290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93399" name="Rectangle 493"/>
                <p:cNvSpPr>
                  <a:spLocks noChangeArrowheads="1"/>
                </p:cNvSpPr>
                <p:nvPr/>
              </p:nvSpPr>
              <p:spPr bwMode="auto">
                <a:xfrm>
                  <a:off x="3461" y="2906"/>
                  <a:ext cx="290" cy="290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93400" name="Rectangle 494"/>
                <p:cNvSpPr>
                  <a:spLocks noChangeArrowheads="1"/>
                </p:cNvSpPr>
                <p:nvPr/>
              </p:nvSpPr>
              <p:spPr bwMode="auto">
                <a:xfrm>
                  <a:off x="3751" y="2906"/>
                  <a:ext cx="290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93401" name="Rectangle 495"/>
                <p:cNvSpPr>
                  <a:spLocks noChangeArrowheads="1"/>
                </p:cNvSpPr>
                <p:nvPr/>
              </p:nvSpPr>
              <p:spPr bwMode="auto">
                <a:xfrm>
                  <a:off x="4041" y="2906"/>
                  <a:ext cx="290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93402" name="Rectangle 496"/>
                <p:cNvSpPr>
                  <a:spLocks noChangeArrowheads="1"/>
                </p:cNvSpPr>
                <p:nvPr/>
              </p:nvSpPr>
              <p:spPr bwMode="auto">
                <a:xfrm>
                  <a:off x="4332" y="2906"/>
                  <a:ext cx="290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93403" name="Rectangle 497"/>
                <p:cNvSpPr>
                  <a:spLocks noChangeArrowheads="1"/>
                </p:cNvSpPr>
                <p:nvPr/>
              </p:nvSpPr>
              <p:spPr bwMode="auto">
                <a:xfrm>
                  <a:off x="4622" y="2906"/>
                  <a:ext cx="290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93404" name="Rectangle 498"/>
                <p:cNvSpPr>
                  <a:spLocks noChangeArrowheads="1"/>
                </p:cNvSpPr>
                <p:nvPr/>
              </p:nvSpPr>
              <p:spPr bwMode="auto">
                <a:xfrm>
                  <a:off x="4913" y="2906"/>
                  <a:ext cx="290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93405" name="Rectangle 499"/>
                <p:cNvSpPr>
                  <a:spLocks noChangeArrowheads="1"/>
                </p:cNvSpPr>
                <p:nvPr/>
              </p:nvSpPr>
              <p:spPr bwMode="auto">
                <a:xfrm>
                  <a:off x="5203" y="2906"/>
                  <a:ext cx="290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93406" name="Text Box 500"/>
                <p:cNvSpPr txBox="1">
                  <a:spLocks noChangeArrowheads="1"/>
                </p:cNvSpPr>
                <p:nvPr/>
              </p:nvSpPr>
              <p:spPr bwMode="auto">
                <a:xfrm>
                  <a:off x="2033" y="2934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굴림" charset="-127"/>
                      <a:cs typeface="+mn-cs"/>
                    </a:rPr>
                    <a:t>F</a:t>
                  </a: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93407" name="Text Box 501"/>
                <p:cNvSpPr txBox="1">
                  <a:spLocks noChangeArrowheads="1"/>
                </p:cNvSpPr>
                <p:nvPr/>
              </p:nvSpPr>
              <p:spPr bwMode="auto">
                <a:xfrm>
                  <a:off x="2401" y="2930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93408" name="Text Box 502"/>
                <p:cNvSpPr txBox="1">
                  <a:spLocks noChangeArrowheads="1"/>
                </p:cNvSpPr>
                <p:nvPr/>
              </p:nvSpPr>
              <p:spPr bwMode="auto">
                <a:xfrm>
                  <a:off x="2324" y="2934"/>
                  <a:ext cx="2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굴림" charset="-127"/>
                      <a:cs typeface="+mn-cs"/>
                    </a:rPr>
                    <a:t>E</a:t>
                  </a: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93409" name="Text Box 503"/>
                <p:cNvSpPr txBox="1">
                  <a:spLocks noChangeArrowheads="1"/>
                </p:cNvSpPr>
                <p:nvPr/>
              </p:nvSpPr>
              <p:spPr bwMode="auto">
                <a:xfrm>
                  <a:off x="2620" y="2934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굴림" charset="-127"/>
                      <a:cs typeface="+mn-cs"/>
                    </a:rPr>
                    <a:t>D</a:t>
                  </a: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93410" name="Text Box 504"/>
                <p:cNvSpPr txBox="1">
                  <a:spLocks noChangeArrowheads="1"/>
                </p:cNvSpPr>
                <p:nvPr/>
              </p:nvSpPr>
              <p:spPr bwMode="auto">
                <a:xfrm>
                  <a:off x="1749" y="29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93411" name="Text Box 505"/>
                <p:cNvSpPr txBox="1">
                  <a:spLocks noChangeArrowheads="1"/>
                </p:cNvSpPr>
                <p:nvPr/>
              </p:nvSpPr>
              <p:spPr bwMode="auto">
                <a:xfrm>
                  <a:off x="2910" y="2934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굴림" charset="-127"/>
                      <a:cs typeface="+mn-cs"/>
                    </a:rPr>
                    <a:t>C</a:t>
                  </a: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</p:grpSp>
          <p:sp>
            <p:nvSpPr>
              <p:cNvPr id="93392" name="Text Box 506"/>
              <p:cNvSpPr txBox="1">
                <a:spLocks noChangeArrowheads="1"/>
              </p:cNvSpPr>
              <p:nvPr/>
            </p:nvSpPr>
            <p:spPr bwMode="auto">
              <a:xfrm>
                <a:off x="3200" y="2668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굴림" charset="-127"/>
                    <a:cs typeface="+mn-cs"/>
                  </a:rPr>
                  <a:t>B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</p:grpSp>
        <p:sp>
          <p:nvSpPr>
            <p:cNvPr id="93390" name="Text Box 507"/>
            <p:cNvSpPr txBox="1">
              <a:spLocks noChangeArrowheads="1"/>
            </p:cNvSpPr>
            <p:nvPr/>
          </p:nvSpPr>
          <p:spPr bwMode="auto">
            <a:xfrm>
              <a:off x="3509" y="315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A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grpSp>
        <p:nvGrpSpPr>
          <p:cNvPr id="30" name="Group 596"/>
          <p:cNvGrpSpPr>
            <a:grpSpLocks/>
          </p:cNvGrpSpPr>
          <p:nvPr/>
        </p:nvGrpSpPr>
        <p:grpSpPr bwMode="auto">
          <a:xfrm>
            <a:off x="2728913" y="3044825"/>
            <a:ext cx="5991225" cy="460375"/>
            <a:chOff x="1719" y="2765"/>
            <a:chExt cx="3774" cy="290"/>
          </a:xfrm>
        </p:grpSpPr>
        <p:sp>
          <p:nvSpPr>
            <p:cNvPr id="93368" name="Rectangle 538"/>
            <p:cNvSpPr>
              <a:spLocks noChangeArrowheads="1"/>
            </p:cNvSpPr>
            <p:nvPr/>
          </p:nvSpPr>
          <p:spPr bwMode="auto">
            <a:xfrm>
              <a:off x="1719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69" name="Rectangle 539"/>
            <p:cNvSpPr>
              <a:spLocks noChangeArrowheads="1"/>
            </p:cNvSpPr>
            <p:nvPr/>
          </p:nvSpPr>
          <p:spPr bwMode="auto">
            <a:xfrm>
              <a:off x="2010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70" name="Rectangle 540"/>
            <p:cNvSpPr>
              <a:spLocks noChangeArrowheads="1"/>
            </p:cNvSpPr>
            <p:nvPr/>
          </p:nvSpPr>
          <p:spPr bwMode="auto">
            <a:xfrm>
              <a:off x="2300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71" name="Rectangle 541"/>
            <p:cNvSpPr>
              <a:spLocks noChangeArrowheads="1"/>
            </p:cNvSpPr>
            <p:nvPr/>
          </p:nvSpPr>
          <p:spPr bwMode="auto">
            <a:xfrm>
              <a:off x="2590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72" name="Rectangle 542"/>
            <p:cNvSpPr>
              <a:spLocks noChangeArrowheads="1"/>
            </p:cNvSpPr>
            <p:nvPr/>
          </p:nvSpPr>
          <p:spPr bwMode="auto">
            <a:xfrm>
              <a:off x="2883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73" name="Rectangle 543"/>
            <p:cNvSpPr>
              <a:spLocks noChangeArrowheads="1"/>
            </p:cNvSpPr>
            <p:nvPr/>
          </p:nvSpPr>
          <p:spPr bwMode="auto">
            <a:xfrm>
              <a:off x="3171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74" name="Rectangle 544"/>
            <p:cNvSpPr>
              <a:spLocks noChangeArrowheads="1"/>
            </p:cNvSpPr>
            <p:nvPr/>
          </p:nvSpPr>
          <p:spPr bwMode="auto">
            <a:xfrm>
              <a:off x="3461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75" name="Rectangle 545"/>
            <p:cNvSpPr>
              <a:spLocks noChangeArrowheads="1"/>
            </p:cNvSpPr>
            <p:nvPr/>
          </p:nvSpPr>
          <p:spPr bwMode="auto">
            <a:xfrm>
              <a:off x="3751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76" name="Rectangle 546"/>
            <p:cNvSpPr>
              <a:spLocks noChangeArrowheads="1"/>
            </p:cNvSpPr>
            <p:nvPr/>
          </p:nvSpPr>
          <p:spPr bwMode="auto">
            <a:xfrm>
              <a:off x="4041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77" name="Rectangle 547"/>
            <p:cNvSpPr>
              <a:spLocks noChangeArrowheads="1"/>
            </p:cNvSpPr>
            <p:nvPr/>
          </p:nvSpPr>
          <p:spPr bwMode="auto">
            <a:xfrm>
              <a:off x="4332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78" name="Rectangle 548"/>
            <p:cNvSpPr>
              <a:spLocks noChangeArrowheads="1"/>
            </p:cNvSpPr>
            <p:nvPr/>
          </p:nvSpPr>
          <p:spPr bwMode="auto">
            <a:xfrm>
              <a:off x="4622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79" name="Rectangle 549"/>
            <p:cNvSpPr>
              <a:spLocks noChangeArrowheads="1"/>
            </p:cNvSpPr>
            <p:nvPr/>
          </p:nvSpPr>
          <p:spPr bwMode="auto">
            <a:xfrm>
              <a:off x="4913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80" name="Rectangle 550"/>
            <p:cNvSpPr>
              <a:spLocks noChangeArrowheads="1"/>
            </p:cNvSpPr>
            <p:nvPr/>
          </p:nvSpPr>
          <p:spPr bwMode="auto">
            <a:xfrm>
              <a:off x="5203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81" name="Text Box 552"/>
            <p:cNvSpPr txBox="1">
              <a:spLocks noChangeArrowheads="1"/>
            </p:cNvSpPr>
            <p:nvPr/>
          </p:nvSpPr>
          <p:spPr bwMode="auto">
            <a:xfrm>
              <a:off x="2401" y="2789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82" name="Text Box 555"/>
            <p:cNvSpPr txBox="1">
              <a:spLocks noChangeArrowheads="1"/>
            </p:cNvSpPr>
            <p:nvPr/>
          </p:nvSpPr>
          <p:spPr bwMode="auto">
            <a:xfrm>
              <a:off x="1749" y="2793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83" name="Text Box 562"/>
            <p:cNvSpPr txBox="1">
              <a:spLocks noChangeArrowheads="1"/>
            </p:cNvSpPr>
            <p:nvPr/>
          </p:nvSpPr>
          <p:spPr bwMode="auto">
            <a:xfrm>
              <a:off x="5251" y="278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A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84" name="Text Box 563"/>
            <p:cNvSpPr txBox="1">
              <a:spLocks noChangeArrowheads="1"/>
            </p:cNvSpPr>
            <p:nvPr/>
          </p:nvSpPr>
          <p:spPr bwMode="auto">
            <a:xfrm>
              <a:off x="3781" y="278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F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85" name="Text Box 564"/>
            <p:cNvSpPr txBox="1">
              <a:spLocks noChangeArrowheads="1"/>
            </p:cNvSpPr>
            <p:nvPr/>
          </p:nvSpPr>
          <p:spPr bwMode="auto">
            <a:xfrm>
              <a:off x="4942" y="278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B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86" name="Text Box 566"/>
            <p:cNvSpPr txBox="1">
              <a:spLocks noChangeArrowheads="1"/>
            </p:cNvSpPr>
            <p:nvPr/>
          </p:nvSpPr>
          <p:spPr bwMode="auto">
            <a:xfrm>
              <a:off x="4670" y="278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C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87" name="Text Box 567"/>
            <p:cNvSpPr txBox="1">
              <a:spLocks noChangeArrowheads="1"/>
            </p:cNvSpPr>
            <p:nvPr/>
          </p:nvSpPr>
          <p:spPr bwMode="auto">
            <a:xfrm>
              <a:off x="4378" y="278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D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88" name="Text Box 568"/>
            <p:cNvSpPr txBox="1">
              <a:spLocks noChangeArrowheads="1"/>
            </p:cNvSpPr>
            <p:nvPr/>
          </p:nvSpPr>
          <p:spPr bwMode="auto">
            <a:xfrm>
              <a:off x="4065" y="278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E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grpSp>
        <p:nvGrpSpPr>
          <p:cNvPr id="31" name="Group 597"/>
          <p:cNvGrpSpPr>
            <a:grpSpLocks/>
          </p:cNvGrpSpPr>
          <p:nvPr/>
        </p:nvGrpSpPr>
        <p:grpSpPr bwMode="auto">
          <a:xfrm>
            <a:off x="2728913" y="3044825"/>
            <a:ext cx="5991225" cy="460375"/>
            <a:chOff x="1719" y="2402"/>
            <a:chExt cx="3774" cy="290"/>
          </a:xfrm>
        </p:grpSpPr>
        <p:sp>
          <p:nvSpPr>
            <p:cNvPr id="93347" name="Rectangle 569"/>
            <p:cNvSpPr>
              <a:spLocks noChangeArrowheads="1"/>
            </p:cNvSpPr>
            <p:nvPr/>
          </p:nvSpPr>
          <p:spPr bwMode="auto">
            <a:xfrm>
              <a:off x="1719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48" name="Rectangle 570"/>
            <p:cNvSpPr>
              <a:spLocks noChangeArrowheads="1"/>
            </p:cNvSpPr>
            <p:nvPr/>
          </p:nvSpPr>
          <p:spPr bwMode="auto">
            <a:xfrm>
              <a:off x="2010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49" name="Rectangle 571"/>
            <p:cNvSpPr>
              <a:spLocks noChangeArrowheads="1"/>
            </p:cNvSpPr>
            <p:nvPr/>
          </p:nvSpPr>
          <p:spPr bwMode="auto">
            <a:xfrm>
              <a:off x="2300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50" name="Rectangle 572"/>
            <p:cNvSpPr>
              <a:spLocks noChangeArrowheads="1"/>
            </p:cNvSpPr>
            <p:nvPr/>
          </p:nvSpPr>
          <p:spPr bwMode="auto">
            <a:xfrm>
              <a:off x="2590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51" name="Rectangle 573"/>
            <p:cNvSpPr>
              <a:spLocks noChangeArrowheads="1"/>
            </p:cNvSpPr>
            <p:nvPr/>
          </p:nvSpPr>
          <p:spPr bwMode="auto">
            <a:xfrm>
              <a:off x="2883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52" name="Rectangle 574"/>
            <p:cNvSpPr>
              <a:spLocks noChangeArrowheads="1"/>
            </p:cNvSpPr>
            <p:nvPr/>
          </p:nvSpPr>
          <p:spPr bwMode="auto">
            <a:xfrm>
              <a:off x="3171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F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53" name="Rectangle 575"/>
            <p:cNvSpPr>
              <a:spLocks noChangeArrowheads="1"/>
            </p:cNvSpPr>
            <p:nvPr/>
          </p:nvSpPr>
          <p:spPr bwMode="auto">
            <a:xfrm>
              <a:off x="3461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54" name="Rectangle 576"/>
            <p:cNvSpPr>
              <a:spLocks noChangeArrowheads="1"/>
            </p:cNvSpPr>
            <p:nvPr/>
          </p:nvSpPr>
          <p:spPr bwMode="auto">
            <a:xfrm>
              <a:off x="3751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55" name="Rectangle 577"/>
            <p:cNvSpPr>
              <a:spLocks noChangeArrowheads="1"/>
            </p:cNvSpPr>
            <p:nvPr/>
          </p:nvSpPr>
          <p:spPr bwMode="auto">
            <a:xfrm>
              <a:off x="4041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56" name="Rectangle 578"/>
            <p:cNvSpPr>
              <a:spLocks noChangeArrowheads="1"/>
            </p:cNvSpPr>
            <p:nvPr/>
          </p:nvSpPr>
          <p:spPr bwMode="auto">
            <a:xfrm>
              <a:off x="4332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57" name="Rectangle 579"/>
            <p:cNvSpPr>
              <a:spLocks noChangeArrowheads="1"/>
            </p:cNvSpPr>
            <p:nvPr/>
          </p:nvSpPr>
          <p:spPr bwMode="auto">
            <a:xfrm>
              <a:off x="4622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58" name="Rectangle 580"/>
            <p:cNvSpPr>
              <a:spLocks noChangeArrowheads="1"/>
            </p:cNvSpPr>
            <p:nvPr/>
          </p:nvSpPr>
          <p:spPr bwMode="auto">
            <a:xfrm>
              <a:off x="4913" y="240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59" name="Rectangle 581"/>
            <p:cNvSpPr>
              <a:spLocks noChangeArrowheads="1"/>
            </p:cNvSpPr>
            <p:nvPr/>
          </p:nvSpPr>
          <p:spPr bwMode="auto">
            <a:xfrm>
              <a:off x="5203" y="240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60" name="Text Box 583"/>
            <p:cNvSpPr txBox="1">
              <a:spLocks noChangeArrowheads="1"/>
            </p:cNvSpPr>
            <p:nvPr/>
          </p:nvSpPr>
          <p:spPr bwMode="auto">
            <a:xfrm>
              <a:off x="2401" y="242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61" name="Text Box 586"/>
            <p:cNvSpPr txBox="1">
              <a:spLocks noChangeArrowheads="1"/>
            </p:cNvSpPr>
            <p:nvPr/>
          </p:nvSpPr>
          <p:spPr bwMode="auto">
            <a:xfrm>
              <a:off x="1749" y="243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62" name="Text Box 589"/>
            <p:cNvSpPr txBox="1">
              <a:spLocks noChangeArrowheads="1"/>
            </p:cNvSpPr>
            <p:nvPr/>
          </p:nvSpPr>
          <p:spPr bwMode="auto">
            <a:xfrm>
              <a:off x="3509" y="242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E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63" name="Text Box 591"/>
            <p:cNvSpPr txBox="1">
              <a:spLocks noChangeArrowheads="1"/>
            </p:cNvSpPr>
            <p:nvPr/>
          </p:nvSpPr>
          <p:spPr bwMode="auto">
            <a:xfrm>
              <a:off x="3781" y="2426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D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64" name="Text Box 592"/>
            <p:cNvSpPr txBox="1">
              <a:spLocks noChangeArrowheads="1"/>
            </p:cNvSpPr>
            <p:nvPr/>
          </p:nvSpPr>
          <p:spPr bwMode="auto">
            <a:xfrm>
              <a:off x="4942" y="242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65" name="Text Box 593"/>
            <p:cNvSpPr txBox="1">
              <a:spLocks noChangeArrowheads="1"/>
            </p:cNvSpPr>
            <p:nvPr/>
          </p:nvSpPr>
          <p:spPr bwMode="auto">
            <a:xfrm>
              <a:off x="4670" y="242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A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66" name="Text Box 594"/>
            <p:cNvSpPr txBox="1">
              <a:spLocks noChangeArrowheads="1"/>
            </p:cNvSpPr>
            <p:nvPr/>
          </p:nvSpPr>
          <p:spPr bwMode="auto">
            <a:xfrm>
              <a:off x="4378" y="242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B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67" name="Text Box 595"/>
            <p:cNvSpPr txBox="1">
              <a:spLocks noChangeArrowheads="1"/>
            </p:cNvSpPr>
            <p:nvPr/>
          </p:nvSpPr>
          <p:spPr bwMode="auto">
            <a:xfrm>
              <a:off x="4065" y="2426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C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grpSp>
        <p:nvGrpSpPr>
          <p:cNvPr id="32" name="Group 620"/>
          <p:cNvGrpSpPr>
            <a:grpSpLocks/>
          </p:cNvGrpSpPr>
          <p:nvPr/>
        </p:nvGrpSpPr>
        <p:grpSpPr bwMode="auto">
          <a:xfrm>
            <a:off x="2728913" y="3044825"/>
            <a:ext cx="5991225" cy="460375"/>
            <a:chOff x="1719" y="2402"/>
            <a:chExt cx="3774" cy="290"/>
          </a:xfrm>
        </p:grpSpPr>
        <p:sp>
          <p:nvSpPr>
            <p:cNvPr id="93326" name="Rectangle 621"/>
            <p:cNvSpPr>
              <a:spLocks noChangeArrowheads="1"/>
            </p:cNvSpPr>
            <p:nvPr/>
          </p:nvSpPr>
          <p:spPr bwMode="auto">
            <a:xfrm>
              <a:off x="1719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27" name="Rectangle 622"/>
            <p:cNvSpPr>
              <a:spLocks noChangeArrowheads="1"/>
            </p:cNvSpPr>
            <p:nvPr/>
          </p:nvSpPr>
          <p:spPr bwMode="auto">
            <a:xfrm>
              <a:off x="2010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28" name="Rectangle 623"/>
            <p:cNvSpPr>
              <a:spLocks noChangeArrowheads="1"/>
            </p:cNvSpPr>
            <p:nvPr/>
          </p:nvSpPr>
          <p:spPr bwMode="auto">
            <a:xfrm>
              <a:off x="2300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29" name="Rectangle 624"/>
            <p:cNvSpPr>
              <a:spLocks noChangeArrowheads="1"/>
            </p:cNvSpPr>
            <p:nvPr/>
          </p:nvSpPr>
          <p:spPr bwMode="auto">
            <a:xfrm>
              <a:off x="2590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30" name="Rectangle 625"/>
            <p:cNvSpPr>
              <a:spLocks noChangeArrowheads="1"/>
            </p:cNvSpPr>
            <p:nvPr/>
          </p:nvSpPr>
          <p:spPr bwMode="auto">
            <a:xfrm>
              <a:off x="2883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31" name="Rectangle 626"/>
            <p:cNvSpPr>
              <a:spLocks noChangeArrowheads="1"/>
            </p:cNvSpPr>
            <p:nvPr/>
          </p:nvSpPr>
          <p:spPr bwMode="auto">
            <a:xfrm>
              <a:off x="3171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32" name="Rectangle 627"/>
            <p:cNvSpPr>
              <a:spLocks noChangeArrowheads="1"/>
            </p:cNvSpPr>
            <p:nvPr/>
          </p:nvSpPr>
          <p:spPr bwMode="auto">
            <a:xfrm>
              <a:off x="3461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33" name="Rectangle 628"/>
            <p:cNvSpPr>
              <a:spLocks noChangeArrowheads="1"/>
            </p:cNvSpPr>
            <p:nvPr/>
          </p:nvSpPr>
          <p:spPr bwMode="auto">
            <a:xfrm>
              <a:off x="3751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34" name="Rectangle 629"/>
            <p:cNvSpPr>
              <a:spLocks noChangeArrowheads="1"/>
            </p:cNvSpPr>
            <p:nvPr/>
          </p:nvSpPr>
          <p:spPr bwMode="auto">
            <a:xfrm>
              <a:off x="4041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35" name="Rectangle 630"/>
            <p:cNvSpPr>
              <a:spLocks noChangeArrowheads="1"/>
            </p:cNvSpPr>
            <p:nvPr/>
          </p:nvSpPr>
          <p:spPr bwMode="auto">
            <a:xfrm>
              <a:off x="4332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36" name="Rectangle 631"/>
            <p:cNvSpPr>
              <a:spLocks noChangeArrowheads="1"/>
            </p:cNvSpPr>
            <p:nvPr/>
          </p:nvSpPr>
          <p:spPr bwMode="auto">
            <a:xfrm>
              <a:off x="4622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37" name="Rectangle 632"/>
            <p:cNvSpPr>
              <a:spLocks noChangeArrowheads="1"/>
            </p:cNvSpPr>
            <p:nvPr/>
          </p:nvSpPr>
          <p:spPr bwMode="auto">
            <a:xfrm>
              <a:off x="4913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38" name="Rectangle 633"/>
            <p:cNvSpPr>
              <a:spLocks noChangeArrowheads="1"/>
            </p:cNvSpPr>
            <p:nvPr/>
          </p:nvSpPr>
          <p:spPr bwMode="auto">
            <a:xfrm>
              <a:off x="5203" y="240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39" name="Text Box 634"/>
            <p:cNvSpPr txBox="1">
              <a:spLocks noChangeArrowheads="1"/>
            </p:cNvSpPr>
            <p:nvPr/>
          </p:nvSpPr>
          <p:spPr bwMode="auto">
            <a:xfrm>
              <a:off x="2401" y="242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40" name="Text Box 635"/>
            <p:cNvSpPr txBox="1">
              <a:spLocks noChangeArrowheads="1"/>
            </p:cNvSpPr>
            <p:nvPr/>
          </p:nvSpPr>
          <p:spPr bwMode="auto">
            <a:xfrm>
              <a:off x="1749" y="243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41" name="Text Box 636"/>
            <p:cNvSpPr txBox="1">
              <a:spLocks noChangeArrowheads="1"/>
            </p:cNvSpPr>
            <p:nvPr/>
          </p:nvSpPr>
          <p:spPr bwMode="auto">
            <a:xfrm>
              <a:off x="3509" y="242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F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42" name="Text Box 637"/>
            <p:cNvSpPr txBox="1">
              <a:spLocks noChangeArrowheads="1"/>
            </p:cNvSpPr>
            <p:nvPr/>
          </p:nvSpPr>
          <p:spPr bwMode="auto">
            <a:xfrm>
              <a:off x="3781" y="242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E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43" name="Text Box 638"/>
            <p:cNvSpPr txBox="1">
              <a:spLocks noChangeArrowheads="1"/>
            </p:cNvSpPr>
            <p:nvPr/>
          </p:nvSpPr>
          <p:spPr bwMode="auto">
            <a:xfrm>
              <a:off x="4942" y="242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A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44" name="Text Box 639"/>
            <p:cNvSpPr txBox="1">
              <a:spLocks noChangeArrowheads="1"/>
            </p:cNvSpPr>
            <p:nvPr/>
          </p:nvSpPr>
          <p:spPr bwMode="auto">
            <a:xfrm>
              <a:off x="4670" y="242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B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45" name="Text Box 640"/>
            <p:cNvSpPr txBox="1">
              <a:spLocks noChangeArrowheads="1"/>
            </p:cNvSpPr>
            <p:nvPr/>
          </p:nvSpPr>
          <p:spPr bwMode="auto">
            <a:xfrm>
              <a:off x="4378" y="2426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C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46" name="Text Box 641"/>
            <p:cNvSpPr txBox="1">
              <a:spLocks noChangeArrowheads="1"/>
            </p:cNvSpPr>
            <p:nvPr/>
          </p:nvSpPr>
          <p:spPr bwMode="auto">
            <a:xfrm>
              <a:off x="4065" y="2426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D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grpSp>
        <p:nvGrpSpPr>
          <p:cNvPr id="41" name="Group 666"/>
          <p:cNvGrpSpPr>
            <a:grpSpLocks/>
          </p:cNvGrpSpPr>
          <p:nvPr/>
        </p:nvGrpSpPr>
        <p:grpSpPr bwMode="auto">
          <a:xfrm>
            <a:off x="2728913" y="3044825"/>
            <a:ext cx="5991225" cy="460375"/>
            <a:chOff x="1719" y="2402"/>
            <a:chExt cx="3774" cy="290"/>
          </a:xfrm>
        </p:grpSpPr>
        <p:sp>
          <p:nvSpPr>
            <p:cNvPr id="93305" name="Rectangle 667"/>
            <p:cNvSpPr>
              <a:spLocks noChangeArrowheads="1"/>
            </p:cNvSpPr>
            <p:nvPr/>
          </p:nvSpPr>
          <p:spPr bwMode="auto">
            <a:xfrm>
              <a:off x="1719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06" name="Rectangle 668"/>
            <p:cNvSpPr>
              <a:spLocks noChangeArrowheads="1"/>
            </p:cNvSpPr>
            <p:nvPr/>
          </p:nvSpPr>
          <p:spPr bwMode="auto">
            <a:xfrm>
              <a:off x="2010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07" name="Rectangle 669"/>
            <p:cNvSpPr>
              <a:spLocks noChangeArrowheads="1"/>
            </p:cNvSpPr>
            <p:nvPr/>
          </p:nvSpPr>
          <p:spPr bwMode="auto">
            <a:xfrm>
              <a:off x="2300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08" name="Rectangle 670"/>
            <p:cNvSpPr>
              <a:spLocks noChangeArrowheads="1"/>
            </p:cNvSpPr>
            <p:nvPr/>
          </p:nvSpPr>
          <p:spPr bwMode="auto">
            <a:xfrm>
              <a:off x="2590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F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09" name="Rectangle 671"/>
            <p:cNvSpPr>
              <a:spLocks noChangeArrowheads="1"/>
            </p:cNvSpPr>
            <p:nvPr/>
          </p:nvSpPr>
          <p:spPr bwMode="auto">
            <a:xfrm>
              <a:off x="2883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E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10" name="Rectangle 672"/>
            <p:cNvSpPr>
              <a:spLocks noChangeArrowheads="1"/>
            </p:cNvSpPr>
            <p:nvPr/>
          </p:nvSpPr>
          <p:spPr bwMode="auto">
            <a:xfrm>
              <a:off x="3171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D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11" name="Rectangle 673"/>
            <p:cNvSpPr>
              <a:spLocks noChangeArrowheads="1"/>
            </p:cNvSpPr>
            <p:nvPr/>
          </p:nvSpPr>
          <p:spPr bwMode="auto">
            <a:xfrm>
              <a:off x="3461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12" name="Rectangle 674"/>
            <p:cNvSpPr>
              <a:spLocks noChangeArrowheads="1"/>
            </p:cNvSpPr>
            <p:nvPr/>
          </p:nvSpPr>
          <p:spPr bwMode="auto">
            <a:xfrm>
              <a:off x="3751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13" name="Rectangle 675"/>
            <p:cNvSpPr>
              <a:spLocks noChangeArrowheads="1"/>
            </p:cNvSpPr>
            <p:nvPr/>
          </p:nvSpPr>
          <p:spPr bwMode="auto">
            <a:xfrm>
              <a:off x="4041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14" name="Rectangle 676"/>
            <p:cNvSpPr>
              <a:spLocks noChangeArrowheads="1"/>
            </p:cNvSpPr>
            <p:nvPr/>
          </p:nvSpPr>
          <p:spPr bwMode="auto">
            <a:xfrm>
              <a:off x="4332" y="240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15" name="Rectangle 677"/>
            <p:cNvSpPr>
              <a:spLocks noChangeArrowheads="1"/>
            </p:cNvSpPr>
            <p:nvPr/>
          </p:nvSpPr>
          <p:spPr bwMode="auto">
            <a:xfrm>
              <a:off x="4622" y="240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16" name="Rectangle 678"/>
            <p:cNvSpPr>
              <a:spLocks noChangeArrowheads="1"/>
            </p:cNvSpPr>
            <p:nvPr/>
          </p:nvSpPr>
          <p:spPr bwMode="auto">
            <a:xfrm>
              <a:off x="4913" y="240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17" name="Rectangle 679"/>
            <p:cNvSpPr>
              <a:spLocks noChangeArrowheads="1"/>
            </p:cNvSpPr>
            <p:nvPr/>
          </p:nvSpPr>
          <p:spPr bwMode="auto">
            <a:xfrm>
              <a:off x="5203" y="240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18" name="Text Box 680"/>
            <p:cNvSpPr txBox="1">
              <a:spLocks noChangeArrowheads="1"/>
            </p:cNvSpPr>
            <p:nvPr/>
          </p:nvSpPr>
          <p:spPr bwMode="auto">
            <a:xfrm>
              <a:off x="2401" y="242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19" name="Text Box 681"/>
            <p:cNvSpPr txBox="1">
              <a:spLocks noChangeArrowheads="1"/>
            </p:cNvSpPr>
            <p:nvPr/>
          </p:nvSpPr>
          <p:spPr bwMode="auto">
            <a:xfrm>
              <a:off x="1749" y="243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20" name="Text Box 682"/>
            <p:cNvSpPr txBox="1">
              <a:spLocks noChangeArrowheads="1"/>
            </p:cNvSpPr>
            <p:nvPr/>
          </p:nvSpPr>
          <p:spPr bwMode="auto">
            <a:xfrm>
              <a:off x="3509" y="2426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C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21" name="Text Box 683"/>
            <p:cNvSpPr txBox="1">
              <a:spLocks noChangeArrowheads="1"/>
            </p:cNvSpPr>
            <p:nvPr/>
          </p:nvSpPr>
          <p:spPr bwMode="auto">
            <a:xfrm>
              <a:off x="3781" y="242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B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22" name="Text Box 684"/>
            <p:cNvSpPr txBox="1">
              <a:spLocks noChangeArrowheads="1"/>
            </p:cNvSpPr>
            <p:nvPr/>
          </p:nvSpPr>
          <p:spPr bwMode="auto">
            <a:xfrm>
              <a:off x="4942" y="242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23" name="Text Box 685"/>
            <p:cNvSpPr txBox="1">
              <a:spLocks noChangeArrowheads="1"/>
            </p:cNvSpPr>
            <p:nvPr/>
          </p:nvSpPr>
          <p:spPr bwMode="auto">
            <a:xfrm>
              <a:off x="4670" y="242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24" name="Text Box 686"/>
            <p:cNvSpPr txBox="1">
              <a:spLocks noChangeArrowheads="1"/>
            </p:cNvSpPr>
            <p:nvPr/>
          </p:nvSpPr>
          <p:spPr bwMode="auto">
            <a:xfrm>
              <a:off x="4378" y="242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25" name="Text Box 687"/>
            <p:cNvSpPr txBox="1">
              <a:spLocks noChangeArrowheads="1"/>
            </p:cNvSpPr>
            <p:nvPr/>
          </p:nvSpPr>
          <p:spPr bwMode="auto">
            <a:xfrm>
              <a:off x="4065" y="242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A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grpSp>
        <p:nvGrpSpPr>
          <p:cNvPr id="42" name="Group 688"/>
          <p:cNvGrpSpPr>
            <a:grpSpLocks/>
          </p:cNvGrpSpPr>
          <p:nvPr/>
        </p:nvGrpSpPr>
        <p:grpSpPr bwMode="auto">
          <a:xfrm>
            <a:off x="2728913" y="3044825"/>
            <a:ext cx="5991225" cy="460375"/>
            <a:chOff x="1719" y="2402"/>
            <a:chExt cx="3774" cy="290"/>
          </a:xfrm>
        </p:grpSpPr>
        <p:sp>
          <p:nvSpPr>
            <p:cNvPr id="93284" name="Rectangle 689"/>
            <p:cNvSpPr>
              <a:spLocks noChangeArrowheads="1"/>
            </p:cNvSpPr>
            <p:nvPr/>
          </p:nvSpPr>
          <p:spPr bwMode="auto">
            <a:xfrm>
              <a:off x="1719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85" name="Rectangle 690"/>
            <p:cNvSpPr>
              <a:spLocks noChangeArrowheads="1"/>
            </p:cNvSpPr>
            <p:nvPr/>
          </p:nvSpPr>
          <p:spPr bwMode="auto">
            <a:xfrm>
              <a:off x="2010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86" name="Rectangle 691"/>
            <p:cNvSpPr>
              <a:spLocks noChangeArrowheads="1"/>
            </p:cNvSpPr>
            <p:nvPr/>
          </p:nvSpPr>
          <p:spPr bwMode="auto">
            <a:xfrm>
              <a:off x="2300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87" name="Rectangle 692"/>
            <p:cNvSpPr>
              <a:spLocks noChangeArrowheads="1"/>
            </p:cNvSpPr>
            <p:nvPr/>
          </p:nvSpPr>
          <p:spPr bwMode="auto">
            <a:xfrm>
              <a:off x="2590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88" name="Rectangle 693"/>
            <p:cNvSpPr>
              <a:spLocks noChangeArrowheads="1"/>
            </p:cNvSpPr>
            <p:nvPr/>
          </p:nvSpPr>
          <p:spPr bwMode="auto">
            <a:xfrm>
              <a:off x="2883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F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89" name="Rectangle 694"/>
            <p:cNvSpPr>
              <a:spLocks noChangeArrowheads="1"/>
            </p:cNvSpPr>
            <p:nvPr/>
          </p:nvSpPr>
          <p:spPr bwMode="auto">
            <a:xfrm>
              <a:off x="3171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E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90" name="Rectangle 695"/>
            <p:cNvSpPr>
              <a:spLocks noChangeArrowheads="1"/>
            </p:cNvSpPr>
            <p:nvPr/>
          </p:nvSpPr>
          <p:spPr bwMode="auto">
            <a:xfrm>
              <a:off x="3461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91" name="Rectangle 696"/>
            <p:cNvSpPr>
              <a:spLocks noChangeArrowheads="1"/>
            </p:cNvSpPr>
            <p:nvPr/>
          </p:nvSpPr>
          <p:spPr bwMode="auto">
            <a:xfrm>
              <a:off x="3751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92" name="Rectangle 697"/>
            <p:cNvSpPr>
              <a:spLocks noChangeArrowheads="1"/>
            </p:cNvSpPr>
            <p:nvPr/>
          </p:nvSpPr>
          <p:spPr bwMode="auto">
            <a:xfrm>
              <a:off x="4041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93" name="Rectangle 698"/>
            <p:cNvSpPr>
              <a:spLocks noChangeArrowheads="1"/>
            </p:cNvSpPr>
            <p:nvPr/>
          </p:nvSpPr>
          <p:spPr bwMode="auto">
            <a:xfrm>
              <a:off x="4332" y="2402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94" name="Rectangle 699"/>
            <p:cNvSpPr>
              <a:spLocks noChangeArrowheads="1"/>
            </p:cNvSpPr>
            <p:nvPr/>
          </p:nvSpPr>
          <p:spPr bwMode="auto">
            <a:xfrm>
              <a:off x="4622" y="240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95" name="Rectangle 700"/>
            <p:cNvSpPr>
              <a:spLocks noChangeArrowheads="1"/>
            </p:cNvSpPr>
            <p:nvPr/>
          </p:nvSpPr>
          <p:spPr bwMode="auto">
            <a:xfrm>
              <a:off x="4913" y="240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96" name="Rectangle 701"/>
            <p:cNvSpPr>
              <a:spLocks noChangeArrowheads="1"/>
            </p:cNvSpPr>
            <p:nvPr/>
          </p:nvSpPr>
          <p:spPr bwMode="auto">
            <a:xfrm>
              <a:off x="5203" y="240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97" name="Text Box 702"/>
            <p:cNvSpPr txBox="1">
              <a:spLocks noChangeArrowheads="1"/>
            </p:cNvSpPr>
            <p:nvPr/>
          </p:nvSpPr>
          <p:spPr bwMode="auto">
            <a:xfrm>
              <a:off x="2401" y="242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98" name="Text Box 703"/>
            <p:cNvSpPr txBox="1">
              <a:spLocks noChangeArrowheads="1"/>
            </p:cNvSpPr>
            <p:nvPr/>
          </p:nvSpPr>
          <p:spPr bwMode="auto">
            <a:xfrm>
              <a:off x="1749" y="243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99" name="Text Box 704"/>
            <p:cNvSpPr txBox="1">
              <a:spLocks noChangeArrowheads="1"/>
            </p:cNvSpPr>
            <p:nvPr/>
          </p:nvSpPr>
          <p:spPr bwMode="auto">
            <a:xfrm>
              <a:off x="3509" y="2426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D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00" name="Text Box 705"/>
            <p:cNvSpPr txBox="1">
              <a:spLocks noChangeArrowheads="1"/>
            </p:cNvSpPr>
            <p:nvPr/>
          </p:nvSpPr>
          <p:spPr bwMode="auto">
            <a:xfrm>
              <a:off x="3781" y="2426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C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01" name="Text Box 706"/>
            <p:cNvSpPr txBox="1">
              <a:spLocks noChangeArrowheads="1"/>
            </p:cNvSpPr>
            <p:nvPr/>
          </p:nvSpPr>
          <p:spPr bwMode="auto">
            <a:xfrm>
              <a:off x="4942" y="242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02" name="Text Box 707"/>
            <p:cNvSpPr txBox="1">
              <a:spLocks noChangeArrowheads="1"/>
            </p:cNvSpPr>
            <p:nvPr/>
          </p:nvSpPr>
          <p:spPr bwMode="auto">
            <a:xfrm>
              <a:off x="4670" y="242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03" name="Text Box 708"/>
            <p:cNvSpPr txBox="1">
              <a:spLocks noChangeArrowheads="1"/>
            </p:cNvSpPr>
            <p:nvPr/>
          </p:nvSpPr>
          <p:spPr bwMode="auto">
            <a:xfrm>
              <a:off x="4378" y="242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A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304" name="Text Box 709"/>
            <p:cNvSpPr txBox="1">
              <a:spLocks noChangeArrowheads="1"/>
            </p:cNvSpPr>
            <p:nvPr/>
          </p:nvSpPr>
          <p:spPr bwMode="auto">
            <a:xfrm>
              <a:off x="4065" y="242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B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sp>
        <p:nvSpPr>
          <p:cNvPr id="93237" name="Text Box 714"/>
          <p:cNvSpPr txBox="1">
            <a:spLocks noChangeArrowheads="1"/>
          </p:cNvSpPr>
          <p:nvPr/>
        </p:nvSpPr>
        <p:spPr bwMode="auto">
          <a:xfrm>
            <a:off x="3749675" y="30067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grpSp>
        <p:nvGrpSpPr>
          <p:cNvPr id="43" name="Group 716"/>
          <p:cNvGrpSpPr>
            <a:grpSpLocks/>
          </p:cNvGrpSpPr>
          <p:nvPr/>
        </p:nvGrpSpPr>
        <p:grpSpPr bwMode="auto">
          <a:xfrm>
            <a:off x="2728913" y="3044825"/>
            <a:ext cx="5991225" cy="460375"/>
            <a:chOff x="1719" y="1918"/>
            <a:chExt cx="3774" cy="290"/>
          </a:xfrm>
        </p:grpSpPr>
        <p:grpSp>
          <p:nvGrpSpPr>
            <p:cNvPr id="93261" name="Group 643"/>
            <p:cNvGrpSpPr>
              <a:grpSpLocks/>
            </p:cNvGrpSpPr>
            <p:nvPr/>
          </p:nvGrpSpPr>
          <p:grpSpPr bwMode="auto">
            <a:xfrm>
              <a:off x="1719" y="1918"/>
              <a:ext cx="3774" cy="290"/>
              <a:chOff x="1719" y="2402"/>
              <a:chExt cx="3774" cy="290"/>
            </a:xfrm>
          </p:grpSpPr>
          <p:sp>
            <p:nvSpPr>
              <p:cNvPr id="93263" name="Rectangle 644"/>
              <p:cNvSpPr>
                <a:spLocks noChangeArrowheads="1"/>
              </p:cNvSpPr>
              <p:nvPr/>
            </p:nvSpPr>
            <p:spPr bwMode="auto">
              <a:xfrm>
                <a:off x="1719" y="2402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264" name="Rectangle 645"/>
              <p:cNvSpPr>
                <a:spLocks noChangeArrowheads="1"/>
              </p:cNvSpPr>
              <p:nvPr/>
            </p:nvSpPr>
            <p:spPr bwMode="auto">
              <a:xfrm>
                <a:off x="2010" y="2402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265" name="Rectangle 646"/>
              <p:cNvSpPr>
                <a:spLocks noChangeArrowheads="1"/>
              </p:cNvSpPr>
              <p:nvPr/>
            </p:nvSpPr>
            <p:spPr bwMode="auto">
              <a:xfrm>
                <a:off x="2300" y="2402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266" name="Rectangle 647"/>
              <p:cNvSpPr>
                <a:spLocks noChangeArrowheads="1"/>
              </p:cNvSpPr>
              <p:nvPr/>
            </p:nvSpPr>
            <p:spPr bwMode="auto">
              <a:xfrm>
                <a:off x="2590" y="2402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굴림" charset="-127"/>
                    <a:cs typeface="+mn-cs"/>
                  </a:rPr>
                  <a:t>E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267" name="Rectangle 648"/>
              <p:cNvSpPr>
                <a:spLocks noChangeArrowheads="1"/>
              </p:cNvSpPr>
              <p:nvPr/>
            </p:nvSpPr>
            <p:spPr bwMode="auto">
              <a:xfrm>
                <a:off x="2883" y="2402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굴림" charset="-127"/>
                    <a:cs typeface="+mn-cs"/>
                  </a:rPr>
                  <a:t>D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268" name="Rectangle 649"/>
              <p:cNvSpPr>
                <a:spLocks noChangeArrowheads="1"/>
              </p:cNvSpPr>
              <p:nvPr/>
            </p:nvSpPr>
            <p:spPr bwMode="auto">
              <a:xfrm>
                <a:off x="3171" y="2402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굴림" charset="-127"/>
                    <a:cs typeface="+mn-cs"/>
                  </a:rPr>
                  <a:t>C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269" name="Rectangle 650"/>
              <p:cNvSpPr>
                <a:spLocks noChangeArrowheads="1"/>
              </p:cNvSpPr>
              <p:nvPr/>
            </p:nvSpPr>
            <p:spPr bwMode="auto">
              <a:xfrm>
                <a:off x="3461" y="2402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270" name="Rectangle 651"/>
              <p:cNvSpPr>
                <a:spLocks noChangeArrowheads="1"/>
              </p:cNvSpPr>
              <p:nvPr/>
            </p:nvSpPr>
            <p:spPr bwMode="auto">
              <a:xfrm>
                <a:off x="3751" y="2402"/>
                <a:ext cx="290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271" name="Rectangle 652"/>
              <p:cNvSpPr>
                <a:spLocks noChangeArrowheads="1"/>
              </p:cNvSpPr>
              <p:nvPr/>
            </p:nvSpPr>
            <p:spPr bwMode="auto">
              <a:xfrm>
                <a:off x="4041" y="2402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272" name="Rectangle 653"/>
              <p:cNvSpPr>
                <a:spLocks noChangeArrowheads="1"/>
              </p:cNvSpPr>
              <p:nvPr/>
            </p:nvSpPr>
            <p:spPr bwMode="auto">
              <a:xfrm>
                <a:off x="4332" y="2402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273" name="Rectangle 654"/>
              <p:cNvSpPr>
                <a:spLocks noChangeArrowheads="1"/>
              </p:cNvSpPr>
              <p:nvPr/>
            </p:nvSpPr>
            <p:spPr bwMode="auto">
              <a:xfrm>
                <a:off x="4622" y="2402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274" name="Rectangle 655"/>
              <p:cNvSpPr>
                <a:spLocks noChangeArrowheads="1"/>
              </p:cNvSpPr>
              <p:nvPr/>
            </p:nvSpPr>
            <p:spPr bwMode="auto">
              <a:xfrm>
                <a:off x="4913" y="2402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275" name="Rectangle 656"/>
              <p:cNvSpPr>
                <a:spLocks noChangeArrowheads="1"/>
              </p:cNvSpPr>
              <p:nvPr/>
            </p:nvSpPr>
            <p:spPr bwMode="auto">
              <a:xfrm>
                <a:off x="5203" y="2402"/>
                <a:ext cx="290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276" name="Text Box 657"/>
              <p:cNvSpPr txBox="1">
                <a:spLocks noChangeArrowheads="1"/>
              </p:cNvSpPr>
              <p:nvPr/>
            </p:nvSpPr>
            <p:spPr bwMode="auto">
              <a:xfrm>
                <a:off x="2401" y="2426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277" name="Text Box 658"/>
              <p:cNvSpPr txBox="1">
                <a:spLocks noChangeArrowheads="1"/>
              </p:cNvSpPr>
              <p:nvPr/>
            </p:nvSpPr>
            <p:spPr bwMode="auto">
              <a:xfrm>
                <a:off x="1749" y="2430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278" name="Text Box 659"/>
              <p:cNvSpPr txBox="1">
                <a:spLocks noChangeArrowheads="1"/>
              </p:cNvSpPr>
              <p:nvPr/>
            </p:nvSpPr>
            <p:spPr bwMode="auto">
              <a:xfrm>
                <a:off x="3509" y="242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굴림" charset="-127"/>
                    <a:cs typeface="+mn-cs"/>
                  </a:rPr>
                  <a:t>B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279" name="Text Box 660"/>
              <p:cNvSpPr txBox="1">
                <a:spLocks noChangeArrowheads="1"/>
              </p:cNvSpPr>
              <p:nvPr/>
            </p:nvSpPr>
            <p:spPr bwMode="auto">
              <a:xfrm>
                <a:off x="3781" y="242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굴림" charset="-127"/>
                    <a:cs typeface="+mn-cs"/>
                  </a:rPr>
                  <a:t>A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280" name="Text Box 661"/>
              <p:cNvSpPr txBox="1">
                <a:spLocks noChangeArrowheads="1"/>
              </p:cNvSpPr>
              <p:nvPr/>
            </p:nvSpPr>
            <p:spPr bwMode="auto">
              <a:xfrm>
                <a:off x="4942" y="2426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281" name="Text Box 662"/>
              <p:cNvSpPr txBox="1">
                <a:spLocks noChangeArrowheads="1"/>
              </p:cNvSpPr>
              <p:nvPr/>
            </p:nvSpPr>
            <p:spPr bwMode="auto">
              <a:xfrm>
                <a:off x="4670" y="2426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282" name="Text Box 663"/>
              <p:cNvSpPr txBox="1">
                <a:spLocks noChangeArrowheads="1"/>
              </p:cNvSpPr>
              <p:nvPr/>
            </p:nvSpPr>
            <p:spPr bwMode="auto">
              <a:xfrm>
                <a:off x="4378" y="2426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93283" name="Text Box 664"/>
              <p:cNvSpPr txBox="1">
                <a:spLocks noChangeArrowheads="1"/>
              </p:cNvSpPr>
              <p:nvPr/>
            </p:nvSpPr>
            <p:spPr bwMode="auto">
              <a:xfrm>
                <a:off x="4065" y="2426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</p:grpSp>
        <p:sp>
          <p:nvSpPr>
            <p:cNvPr id="93262" name="Text Box 715"/>
            <p:cNvSpPr txBox="1">
              <a:spLocks noChangeArrowheads="1"/>
            </p:cNvSpPr>
            <p:nvPr/>
          </p:nvSpPr>
          <p:spPr bwMode="auto">
            <a:xfrm>
              <a:off x="2338" y="194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F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grpSp>
        <p:nvGrpSpPr>
          <p:cNvPr id="45" name="Group 718"/>
          <p:cNvGrpSpPr>
            <a:grpSpLocks/>
          </p:cNvGrpSpPr>
          <p:nvPr/>
        </p:nvGrpSpPr>
        <p:grpSpPr bwMode="auto">
          <a:xfrm>
            <a:off x="2728913" y="3044825"/>
            <a:ext cx="5991225" cy="460375"/>
            <a:chOff x="1719" y="2765"/>
            <a:chExt cx="3774" cy="290"/>
          </a:xfrm>
        </p:grpSpPr>
        <p:sp>
          <p:nvSpPr>
            <p:cNvPr id="93240" name="Rectangle 719"/>
            <p:cNvSpPr>
              <a:spLocks noChangeArrowheads="1"/>
            </p:cNvSpPr>
            <p:nvPr/>
          </p:nvSpPr>
          <p:spPr bwMode="auto">
            <a:xfrm>
              <a:off x="1719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41" name="Rectangle 720"/>
            <p:cNvSpPr>
              <a:spLocks noChangeArrowheads="1"/>
            </p:cNvSpPr>
            <p:nvPr/>
          </p:nvSpPr>
          <p:spPr bwMode="auto">
            <a:xfrm>
              <a:off x="2010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42" name="Rectangle 721"/>
            <p:cNvSpPr>
              <a:spLocks noChangeArrowheads="1"/>
            </p:cNvSpPr>
            <p:nvPr/>
          </p:nvSpPr>
          <p:spPr bwMode="auto">
            <a:xfrm>
              <a:off x="2300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43" name="Rectangle 722"/>
            <p:cNvSpPr>
              <a:spLocks noChangeArrowheads="1"/>
            </p:cNvSpPr>
            <p:nvPr/>
          </p:nvSpPr>
          <p:spPr bwMode="auto">
            <a:xfrm>
              <a:off x="2590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44" name="Rectangle 723"/>
            <p:cNvSpPr>
              <a:spLocks noChangeArrowheads="1"/>
            </p:cNvSpPr>
            <p:nvPr/>
          </p:nvSpPr>
          <p:spPr bwMode="auto">
            <a:xfrm>
              <a:off x="2883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45" name="Rectangle 724"/>
            <p:cNvSpPr>
              <a:spLocks noChangeArrowheads="1"/>
            </p:cNvSpPr>
            <p:nvPr/>
          </p:nvSpPr>
          <p:spPr bwMode="auto">
            <a:xfrm>
              <a:off x="3171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46" name="Rectangle 725"/>
            <p:cNvSpPr>
              <a:spLocks noChangeArrowheads="1"/>
            </p:cNvSpPr>
            <p:nvPr/>
          </p:nvSpPr>
          <p:spPr bwMode="auto">
            <a:xfrm>
              <a:off x="3461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47" name="Rectangle 726"/>
            <p:cNvSpPr>
              <a:spLocks noChangeArrowheads="1"/>
            </p:cNvSpPr>
            <p:nvPr/>
          </p:nvSpPr>
          <p:spPr bwMode="auto">
            <a:xfrm>
              <a:off x="3751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48" name="Rectangle 727"/>
            <p:cNvSpPr>
              <a:spLocks noChangeArrowheads="1"/>
            </p:cNvSpPr>
            <p:nvPr/>
          </p:nvSpPr>
          <p:spPr bwMode="auto">
            <a:xfrm>
              <a:off x="4041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49" name="Rectangle 728"/>
            <p:cNvSpPr>
              <a:spLocks noChangeArrowheads="1"/>
            </p:cNvSpPr>
            <p:nvPr/>
          </p:nvSpPr>
          <p:spPr bwMode="auto">
            <a:xfrm>
              <a:off x="4332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50" name="Rectangle 729"/>
            <p:cNvSpPr>
              <a:spLocks noChangeArrowheads="1"/>
            </p:cNvSpPr>
            <p:nvPr/>
          </p:nvSpPr>
          <p:spPr bwMode="auto">
            <a:xfrm>
              <a:off x="4622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51" name="Rectangle 730"/>
            <p:cNvSpPr>
              <a:spLocks noChangeArrowheads="1"/>
            </p:cNvSpPr>
            <p:nvPr/>
          </p:nvSpPr>
          <p:spPr bwMode="auto">
            <a:xfrm>
              <a:off x="4913" y="2765"/>
              <a:ext cx="290" cy="29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52" name="Rectangle 731"/>
            <p:cNvSpPr>
              <a:spLocks noChangeArrowheads="1"/>
            </p:cNvSpPr>
            <p:nvPr/>
          </p:nvSpPr>
          <p:spPr bwMode="auto">
            <a:xfrm>
              <a:off x="5203" y="2765"/>
              <a:ext cx="290" cy="2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53" name="Text Box 732"/>
            <p:cNvSpPr txBox="1">
              <a:spLocks noChangeArrowheads="1"/>
            </p:cNvSpPr>
            <p:nvPr/>
          </p:nvSpPr>
          <p:spPr bwMode="auto">
            <a:xfrm>
              <a:off x="2401" y="2789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54" name="Text Box 733"/>
            <p:cNvSpPr txBox="1">
              <a:spLocks noChangeArrowheads="1"/>
            </p:cNvSpPr>
            <p:nvPr/>
          </p:nvSpPr>
          <p:spPr bwMode="auto">
            <a:xfrm>
              <a:off x="1749" y="2793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55" name="Text Box 734"/>
            <p:cNvSpPr txBox="1">
              <a:spLocks noChangeArrowheads="1"/>
            </p:cNvSpPr>
            <p:nvPr/>
          </p:nvSpPr>
          <p:spPr bwMode="auto">
            <a:xfrm>
              <a:off x="5251" y="278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A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56" name="Text Box 735"/>
            <p:cNvSpPr txBox="1">
              <a:spLocks noChangeArrowheads="1"/>
            </p:cNvSpPr>
            <p:nvPr/>
          </p:nvSpPr>
          <p:spPr bwMode="auto">
            <a:xfrm>
              <a:off x="3781" y="278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F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57" name="Text Box 736"/>
            <p:cNvSpPr txBox="1">
              <a:spLocks noChangeArrowheads="1"/>
            </p:cNvSpPr>
            <p:nvPr/>
          </p:nvSpPr>
          <p:spPr bwMode="auto">
            <a:xfrm>
              <a:off x="4942" y="278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B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58" name="Text Box 737"/>
            <p:cNvSpPr txBox="1">
              <a:spLocks noChangeArrowheads="1"/>
            </p:cNvSpPr>
            <p:nvPr/>
          </p:nvSpPr>
          <p:spPr bwMode="auto">
            <a:xfrm>
              <a:off x="4670" y="278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C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59" name="Text Box 738"/>
            <p:cNvSpPr txBox="1">
              <a:spLocks noChangeArrowheads="1"/>
            </p:cNvSpPr>
            <p:nvPr/>
          </p:nvSpPr>
          <p:spPr bwMode="auto">
            <a:xfrm>
              <a:off x="4378" y="278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D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3260" name="Text Box 739"/>
            <p:cNvSpPr txBox="1">
              <a:spLocks noChangeArrowheads="1"/>
            </p:cNvSpPr>
            <p:nvPr/>
          </p:nvSpPr>
          <p:spPr bwMode="auto">
            <a:xfrm>
              <a:off x="4065" y="278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굴림" charset="-127"/>
                  <a:cs typeface="+mn-cs"/>
                </a:rPr>
                <a:t>E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415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3" grpId="0"/>
      <p:bldP spid="34" grpId="0"/>
      <p:bldP spid="35" grpId="0"/>
      <p:bldP spid="36" grpId="0"/>
      <p:bldP spid="37" grpId="0"/>
      <p:bldP spid="38" grpId="0"/>
      <p:bldP spid="4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Predicated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170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Eliminates branches </a:t>
            </a:r>
            <a:r>
              <a:rPr lang="en-US" altLang="en-US" dirty="0">
                <a:ea typeface="ＭＳ Ｐゴシック" charset="-128"/>
                <a:sym typeface="Wingdings" charset="2"/>
              </a:rPr>
              <a:t> enables straight line code (i.e., larger basic blocks in code)</a:t>
            </a:r>
            <a:endParaRPr lang="en-US" altLang="en-US" dirty="0">
              <a:ea typeface="ＭＳ Ｐゴシック" charset="-128"/>
            </a:endParaRPr>
          </a:p>
          <a:p>
            <a:endParaRPr lang="en-US" altLang="en-US" sz="1200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Advantages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Eliminates hard-to-predict branches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Always-not-taken prediction works better </a:t>
            </a:r>
            <a:r>
              <a:rPr lang="en-US" altLang="en-US" dirty="0">
                <a:ea typeface="ＭＳ Ｐゴシック" charset="-128"/>
                <a:sym typeface="Wingdings" charset="2"/>
              </a:rPr>
              <a:t>(no branches)</a:t>
            </a:r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Compiler has more freedom to optimize code </a:t>
            </a:r>
            <a:r>
              <a:rPr lang="en-US" altLang="en-US" dirty="0">
                <a:ea typeface="ＭＳ Ｐゴシック" charset="-128"/>
              </a:rPr>
              <a:t>(no branches)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control flow does not hinder inst. reordering optimizations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code optimizations hindered only by data dependencies</a:t>
            </a:r>
          </a:p>
          <a:p>
            <a:pPr lvl="1"/>
            <a:endParaRPr lang="en-US" altLang="en-US" sz="1200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Disadvantages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Useless work: some instructions fetched/executed but discarded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(especially bad for easy-to-predict branches)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Requires additional ISA (and hardware) support</a:t>
            </a:r>
          </a:p>
          <a:p>
            <a:pPr lvl="1"/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Can we eliminate all branches this way?</a:t>
            </a:r>
          </a:p>
          <a:p>
            <a:pPr lvl="1"/>
            <a:endParaRPr lang="en-US" altLang="en-US" dirty="0">
              <a:ea typeface="ＭＳ Ｐゴシック" charset="-128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E483C3-1713-9443-AC01-F0BC93C6DCEA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89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Predicated Execution vs. Branch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9950"/>
            <a:ext cx="8915400" cy="51943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>
                <a:ea typeface="ＭＳ Ｐゴシック" charset="-128"/>
              </a:rPr>
              <a:t>+ Eliminates </a:t>
            </a:r>
            <a:r>
              <a:rPr lang="en-US" altLang="en-US" dirty="0" err="1">
                <a:ea typeface="ＭＳ Ｐゴシック" charset="-128"/>
              </a:rPr>
              <a:t>mispredictions</a:t>
            </a:r>
            <a:r>
              <a:rPr lang="en-US" altLang="en-US" dirty="0">
                <a:ea typeface="ＭＳ Ｐゴシック" charset="-128"/>
              </a:rPr>
              <a:t> for hard-to-predict branches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ea typeface="ＭＳ Ｐゴシック" charset="-128"/>
              </a:rPr>
              <a:t>	</a:t>
            </a:r>
            <a:r>
              <a:rPr lang="en-US" altLang="en-US" sz="2200" dirty="0">
                <a:ea typeface="ＭＳ Ｐゴシック" charset="-128"/>
              </a:rPr>
              <a:t>+ No need for branch prediction for some branches</a:t>
            </a:r>
          </a:p>
          <a:p>
            <a:pPr>
              <a:buFont typeface="Wingdings" charset="2"/>
              <a:buNone/>
            </a:pPr>
            <a:r>
              <a:rPr lang="en-US" altLang="en-US" sz="2200" dirty="0">
                <a:ea typeface="ＭＳ Ｐゴシック" charset="-128"/>
              </a:rPr>
              <a:t>	+ </a:t>
            </a:r>
            <a:r>
              <a:rPr lang="en-US" altLang="en-US" sz="2200" dirty="0">
                <a:solidFill>
                  <a:srgbClr val="FF0000"/>
                </a:solidFill>
                <a:ea typeface="ＭＳ Ｐゴシック" charset="-128"/>
              </a:rPr>
              <a:t>Good if </a:t>
            </a:r>
            <a:r>
              <a:rPr lang="en-US" altLang="en-US" sz="2200" dirty="0" err="1">
                <a:solidFill>
                  <a:srgbClr val="FF0000"/>
                </a:solidFill>
                <a:ea typeface="ＭＳ Ｐゴシック" charset="-128"/>
              </a:rPr>
              <a:t>misprediction</a:t>
            </a:r>
            <a:r>
              <a:rPr lang="en-US" altLang="en-US" sz="2200" dirty="0">
                <a:solidFill>
                  <a:srgbClr val="FF0000"/>
                </a:solidFill>
                <a:ea typeface="ＭＳ Ｐゴシック" charset="-128"/>
              </a:rPr>
              <a:t> cost &gt; useless work due to predication</a:t>
            </a:r>
          </a:p>
          <a:p>
            <a:endParaRPr lang="en-US" altLang="en-US" dirty="0">
              <a:solidFill>
                <a:srgbClr val="0000FF"/>
              </a:solidFill>
              <a:ea typeface="ＭＳ Ｐゴシック" charset="-128"/>
            </a:endParaRPr>
          </a:p>
          <a:p>
            <a:endParaRPr lang="en-US" altLang="en-US" dirty="0">
              <a:solidFill>
                <a:srgbClr val="0000FF"/>
              </a:solidFill>
              <a:ea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altLang="en-US" dirty="0">
                <a:ea typeface="ＭＳ Ｐゴシック" charset="-128"/>
              </a:rPr>
              <a:t>-- Causes useless work for branches that are easy to predict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ea typeface="ＭＳ Ｐゴシック" charset="-128"/>
              </a:rPr>
              <a:t>	</a:t>
            </a:r>
            <a:r>
              <a:rPr lang="en-US" altLang="en-US" sz="2200" dirty="0">
                <a:ea typeface="ＭＳ Ｐゴシック" charset="-128"/>
              </a:rPr>
              <a:t>-- </a:t>
            </a:r>
            <a:r>
              <a:rPr lang="en-US" altLang="en-US" sz="2200" dirty="0">
                <a:solidFill>
                  <a:srgbClr val="FF0000"/>
                </a:solidFill>
                <a:ea typeface="ＭＳ Ｐゴシック" charset="-128"/>
              </a:rPr>
              <a:t>Reduces performance if </a:t>
            </a:r>
            <a:r>
              <a:rPr lang="en-US" altLang="en-US" sz="2200" dirty="0" err="1">
                <a:solidFill>
                  <a:srgbClr val="FF0000"/>
                </a:solidFill>
                <a:ea typeface="ＭＳ Ｐゴシック" charset="-128"/>
              </a:rPr>
              <a:t>misprediction</a:t>
            </a:r>
            <a:r>
              <a:rPr lang="en-US" altLang="en-US" sz="2200" dirty="0">
                <a:solidFill>
                  <a:srgbClr val="FF0000"/>
                </a:solidFill>
                <a:ea typeface="ＭＳ Ｐゴシック" charset="-128"/>
              </a:rPr>
              <a:t> cost &lt; useless work</a:t>
            </a:r>
          </a:p>
          <a:p>
            <a:pPr>
              <a:buFont typeface="Wingdings" charset="2"/>
              <a:buNone/>
            </a:pPr>
            <a:r>
              <a:rPr lang="en-US" altLang="en-US" sz="2200" dirty="0">
                <a:solidFill>
                  <a:srgbClr val="FF0000"/>
                </a:solidFill>
                <a:ea typeface="ＭＳ Ｐゴシック" charset="-128"/>
              </a:rPr>
              <a:t>    </a:t>
            </a:r>
            <a:r>
              <a:rPr lang="en-US" altLang="en-US" sz="2200" dirty="0">
                <a:ea typeface="ＭＳ Ｐゴシック" charset="-128"/>
              </a:rPr>
              <a:t>-- </a:t>
            </a:r>
            <a:r>
              <a:rPr lang="en-US" altLang="ko-KR" sz="2200" dirty="0" err="1">
                <a:solidFill>
                  <a:srgbClr val="0000CC"/>
                </a:solidFill>
                <a:ea typeface="굴림" charset="-127"/>
              </a:rPr>
              <a:t>Adaptivity</a:t>
            </a:r>
            <a:r>
              <a:rPr lang="en-US" altLang="ko-KR" sz="2200" dirty="0">
                <a:ea typeface="굴림" charset="-127"/>
              </a:rPr>
              <a:t>: Static predication is not adaptive to run-time branch behavior. Branch behavior changes based on input set, program phase, control-flow path.</a:t>
            </a:r>
            <a:endParaRPr lang="en-US" altLang="en-US" sz="2200" dirty="0">
              <a:ea typeface="ＭＳ Ｐゴシック" charset="-128"/>
              <a:sym typeface="Wingdings" charset="2"/>
            </a:endParaRPr>
          </a:p>
          <a:p>
            <a:pPr>
              <a:buFont typeface="Wingdings" charset="2"/>
              <a:buNone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DDEE3C-7830-664E-A3F8-58D17AA7DB16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623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Predicated Execution in Intel Itanium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latin typeface="Calibri" charset="0"/>
                <a:ea typeface="ＭＳ Ｐゴシック" charset="-128"/>
              </a:rPr>
              <a:t>Each instruction can be separately predicated </a:t>
            </a:r>
          </a:p>
          <a:p>
            <a:r>
              <a:rPr lang="en-US" altLang="en-US">
                <a:latin typeface="Calibri" charset="0"/>
                <a:ea typeface="ＭＳ Ｐゴシック" charset="-128"/>
              </a:rPr>
              <a:t>64 one-bit predicate registers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Calibri" charset="0"/>
                <a:ea typeface="ＭＳ Ｐゴシック" charset="-128"/>
              </a:rPr>
              <a:t>			each instruction carries a 6-bit predicate field</a:t>
            </a:r>
          </a:p>
          <a:p>
            <a:r>
              <a:rPr lang="en-US" altLang="en-US">
                <a:latin typeface="Calibri" charset="0"/>
                <a:ea typeface="ＭＳ Ｐゴシック" charset="-128"/>
              </a:rPr>
              <a:t>An instruction is effectively a NOP if its predicate is false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96650F-27F2-2343-883D-113E1B8CCB5F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1371600" y="3744913"/>
            <a:ext cx="1600200" cy="217487"/>
          </a:xfrm>
          <a:prstGeom prst="rect">
            <a:avLst/>
          </a:prstGeom>
          <a:solidFill>
            <a:srgbClr val="FF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cmp</a:t>
            </a:r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1371600" y="4049713"/>
            <a:ext cx="1600200" cy="2174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br</a:t>
            </a: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1371600" y="4354513"/>
            <a:ext cx="1600200" cy="21748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else1</a:t>
            </a:r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1371600" y="4659313"/>
            <a:ext cx="1600200" cy="21748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else2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1371600" y="4964113"/>
            <a:ext cx="1600200" cy="2174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br</a:t>
            </a: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1371600" y="5268913"/>
            <a:ext cx="1600200" cy="21748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then1</a:t>
            </a: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1371600" y="5573713"/>
            <a:ext cx="1600200" cy="21748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then2</a:t>
            </a: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00" y="5878513"/>
            <a:ext cx="1600200" cy="21748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join1</a:t>
            </a:r>
          </a:p>
        </p:txBody>
      </p:sp>
      <p:sp>
        <p:nvSpPr>
          <p:cNvPr id="59" name="Rectangle 12"/>
          <p:cNvSpPr>
            <a:spLocks noChangeArrowheads="1"/>
          </p:cNvSpPr>
          <p:nvPr/>
        </p:nvSpPr>
        <p:spPr bwMode="auto">
          <a:xfrm>
            <a:off x="1371600" y="6183313"/>
            <a:ext cx="1600200" cy="21748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join2</a:t>
            </a:r>
          </a:p>
        </p:txBody>
      </p:sp>
      <p:sp>
        <p:nvSpPr>
          <p:cNvPr id="60" name="Freeform 13"/>
          <p:cNvSpPr>
            <a:spLocks/>
          </p:cNvSpPr>
          <p:nvPr/>
        </p:nvSpPr>
        <p:spPr bwMode="auto">
          <a:xfrm>
            <a:off x="2971800" y="4191000"/>
            <a:ext cx="381000" cy="1219200"/>
          </a:xfrm>
          <a:custGeom>
            <a:avLst/>
            <a:gdLst>
              <a:gd name="T0" fmla="*/ 0 w 240"/>
              <a:gd name="T1" fmla="*/ 0 h 1008"/>
              <a:gd name="T2" fmla="*/ 2147483647 w 240"/>
              <a:gd name="T3" fmla="*/ 0 h 1008"/>
              <a:gd name="T4" fmla="*/ 2147483647 w 240"/>
              <a:gd name="T5" fmla="*/ 2147483647 h 1008"/>
              <a:gd name="T6" fmla="*/ 0 w 240"/>
              <a:gd name="T7" fmla="*/ 2147483647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1008"/>
              <a:gd name="T14" fmla="*/ 240 w 240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1008">
                <a:moveTo>
                  <a:pt x="0" y="0"/>
                </a:moveTo>
                <a:lnTo>
                  <a:pt x="240" y="0"/>
                </a:lnTo>
                <a:lnTo>
                  <a:pt x="240" y="1008"/>
                </a:lnTo>
                <a:lnTo>
                  <a:pt x="0" y="100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" name="Freeform 14"/>
          <p:cNvSpPr>
            <a:spLocks/>
          </p:cNvSpPr>
          <p:nvPr/>
        </p:nvSpPr>
        <p:spPr bwMode="auto">
          <a:xfrm flipH="1">
            <a:off x="990600" y="5029200"/>
            <a:ext cx="381000" cy="990600"/>
          </a:xfrm>
          <a:custGeom>
            <a:avLst/>
            <a:gdLst>
              <a:gd name="T0" fmla="*/ 0 w 240"/>
              <a:gd name="T1" fmla="*/ 0 h 1008"/>
              <a:gd name="T2" fmla="*/ 2147483647 w 240"/>
              <a:gd name="T3" fmla="*/ 0 h 1008"/>
              <a:gd name="T4" fmla="*/ 2147483647 w 240"/>
              <a:gd name="T5" fmla="*/ 2147483647 h 1008"/>
              <a:gd name="T6" fmla="*/ 0 w 240"/>
              <a:gd name="T7" fmla="*/ 2147483647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1008"/>
              <a:gd name="T14" fmla="*/ 240 w 240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1008">
                <a:moveTo>
                  <a:pt x="0" y="0"/>
                </a:moveTo>
                <a:lnTo>
                  <a:pt x="240" y="0"/>
                </a:lnTo>
                <a:lnTo>
                  <a:pt x="240" y="1008"/>
                </a:lnTo>
                <a:lnTo>
                  <a:pt x="0" y="100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" name="AutoShape 15"/>
          <p:cNvSpPr>
            <a:spLocks noChangeArrowheads="1"/>
          </p:cNvSpPr>
          <p:nvPr/>
        </p:nvSpPr>
        <p:spPr bwMode="auto">
          <a:xfrm>
            <a:off x="3505200" y="4648200"/>
            <a:ext cx="1295400" cy="609600"/>
          </a:xfrm>
          <a:prstGeom prst="notchedRightArrow">
            <a:avLst>
              <a:gd name="adj1" fmla="val 50000"/>
              <a:gd name="adj2" fmla="val 53125"/>
            </a:avLst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63" name="Rectangle 16"/>
          <p:cNvSpPr>
            <a:spLocks noChangeArrowheads="1"/>
          </p:cNvSpPr>
          <p:nvPr/>
        </p:nvSpPr>
        <p:spPr bwMode="auto">
          <a:xfrm>
            <a:off x="5183188" y="3657600"/>
            <a:ext cx="1600200" cy="217488"/>
          </a:xfrm>
          <a:prstGeom prst="rect">
            <a:avLst/>
          </a:prstGeom>
          <a:solidFill>
            <a:srgbClr val="FF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p1 p2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  <a:sym typeface="Symbol" charset="0"/>
              </a:rPr>
              <a:t>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cmp</a:t>
            </a:r>
          </a:p>
        </p:txBody>
      </p:sp>
      <p:sp>
        <p:nvSpPr>
          <p:cNvPr id="64" name="Rectangle 17"/>
          <p:cNvSpPr>
            <a:spLocks noChangeArrowheads="1"/>
          </p:cNvSpPr>
          <p:nvPr/>
        </p:nvSpPr>
        <p:spPr bwMode="auto">
          <a:xfrm>
            <a:off x="5183188" y="4514850"/>
            <a:ext cx="1600200" cy="217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join1</a:t>
            </a:r>
          </a:p>
        </p:txBody>
      </p:sp>
      <p:sp>
        <p:nvSpPr>
          <p:cNvPr id="65" name="Rectangle 18"/>
          <p:cNvSpPr>
            <a:spLocks noChangeArrowheads="1"/>
          </p:cNvSpPr>
          <p:nvPr/>
        </p:nvSpPr>
        <p:spPr bwMode="auto">
          <a:xfrm>
            <a:off x="5183188" y="5413375"/>
            <a:ext cx="1600200" cy="217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join2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5183188" y="3962400"/>
            <a:ext cx="1600200" cy="217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else1</a:t>
            </a:r>
          </a:p>
        </p:txBody>
      </p:sp>
      <p:sp>
        <p:nvSpPr>
          <p:cNvPr id="67" name="Rectangle 20"/>
          <p:cNvSpPr>
            <a:spLocks noChangeArrowheads="1"/>
          </p:cNvSpPr>
          <p:nvPr/>
        </p:nvSpPr>
        <p:spPr bwMode="auto">
          <a:xfrm>
            <a:off x="4908550" y="3962400"/>
            <a:ext cx="274638" cy="21748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p2</a:t>
            </a:r>
          </a:p>
        </p:txBody>
      </p:sp>
      <p:sp>
        <p:nvSpPr>
          <p:cNvPr id="68" name="Rectangle 21"/>
          <p:cNvSpPr>
            <a:spLocks noChangeArrowheads="1"/>
          </p:cNvSpPr>
          <p:nvPr/>
        </p:nvSpPr>
        <p:spPr bwMode="auto">
          <a:xfrm>
            <a:off x="5183188" y="4819650"/>
            <a:ext cx="1600200" cy="217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then2</a:t>
            </a:r>
          </a:p>
        </p:txBody>
      </p:sp>
      <p:sp>
        <p:nvSpPr>
          <p:cNvPr id="69" name="Rectangle 22"/>
          <p:cNvSpPr>
            <a:spLocks noChangeArrowheads="1"/>
          </p:cNvSpPr>
          <p:nvPr/>
        </p:nvSpPr>
        <p:spPr bwMode="auto">
          <a:xfrm>
            <a:off x="4908550" y="4819650"/>
            <a:ext cx="274638" cy="21748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p1</a:t>
            </a:r>
          </a:p>
        </p:txBody>
      </p:sp>
      <p:sp>
        <p:nvSpPr>
          <p:cNvPr id="70" name="Rectangle 23"/>
          <p:cNvSpPr>
            <a:spLocks noChangeArrowheads="1"/>
          </p:cNvSpPr>
          <p:nvPr/>
        </p:nvSpPr>
        <p:spPr bwMode="auto">
          <a:xfrm>
            <a:off x="5183188" y="5116513"/>
            <a:ext cx="1600200" cy="21748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else2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4908550" y="5116513"/>
            <a:ext cx="274638" cy="2174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p2</a:t>
            </a:r>
          </a:p>
        </p:txBody>
      </p:sp>
      <p:sp>
        <p:nvSpPr>
          <p:cNvPr id="72" name="Rectangle 25"/>
          <p:cNvSpPr>
            <a:spLocks noChangeArrowheads="1"/>
          </p:cNvSpPr>
          <p:nvPr/>
        </p:nvSpPr>
        <p:spPr bwMode="auto">
          <a:xfrm>
            <a:off x="5183188" y="4241800"/>
            <a:ext cx="1600200" cy="217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then1</a:t>
            </a:r>
          </a:p>
        </p:txBody>
      </p:sp>
      <p:sp>
        <p:nvSpPr>
          <p:cNvPr id="73" name="Rectangle 26"/>
          <p:cNvSpPr>
            <a:spLocks noChangeArrowheads="1"/>
          </p:cNvSpPr>
          <p:nvPr/>
        </p:nvSpPr>
        <p:spPr bwMode="auto">
          <a:xfrm>
            <a:off x="4908550" y="4241800"/>
            <a:ext cx="274638" cy="21748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125734685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Conditional Execution in the ARM ISA</a:t>
            </a:r>
          </a:p>
        </p:txBody>
      </p:sp>
      <p:sp>
        <p:nvSpPr>
          <p:cNvPr id="9625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Almost all ARM instructions could include an optional condition code. 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Prior to ARM v8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An instruction with a condition code is executed only if the condition code flags in the CPSR meet the specified condition. </a:t>
            </a: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B7F8D6-0F3A-D74F-A519-37158B5BEDD5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412444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Conditional Execution in ARM ISA</a:t>
            </a:r>
          </a:p>
        </p:txBody>
      </p:sp>
      <p:sp>
        <p:nvSpPr>
          <p:cNvPr id="972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CA10DA-82D8-454E-BD64-A4A604EA3ACD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pic>
        <p:nvPicPr>
          <p:cNvPr id="9728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9800"/>
            <a:ext cx="91440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601367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Conditional Execution in ARM ISA</a:t>
            </a:r>
          </a:p>
        </p:txBody>
      </p:sp>
      <p:sp>
        <p:nvSpPr>
          <p:cNvPr id="9830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133AB4-B0B4-4E42-8ED1-F52234A970F3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pic>
        <p:nvPicPr>
          <p:cNvPr id="9830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115515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Conditional Execution in ARM ISA</a:t>
            </a:r>
          </a:p>
        </p:txBody>
      </p:sp>
      <p:pic>
        <p:nvPicPr>
          <p:cNvPr id="99330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r="1276"/>
          <a:stretch>
            <a:fillRect/>
          </a:stretch>
        </p:blipFill>
        <p:spPr>
          <a:xfrm>
            <a:off x="228600" y="996950"/>
            <a:ext cx="8610600" cy="5194300"/>
          </a:xfrm>
        </p:spPr>
      </p:pic>
      <p:sp>
        <p:nvSpPr>
          <p:cNvPr id="993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500B8E-1257-2249-884B-789DC13534B1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0440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Implementing the Last-Time Predictor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E3D86A-05DB-AF41-A064-A629D0DE4553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6096000" y="2133600"/>
            <a:ext cx="1882775" cy="160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BTB: one target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address per entry </a:t>
            </a: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304800" y="1066800"/>
            <a:ext cx="44196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4419600" y="1066800"/>
            <a:ext cx="3048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74759" name="Line 6"/>
          <p:cNvSpPr>
            <a:spLocks noChangeShapeType="1"/>
          </p:cNvSpPr>
          <p:nvPr/>
        </p:nvSpPr>
        <p:spPr bwMode="auto">
          <a:xfrm>
            <a:off x="4572000" y="10668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74760" name="Rectangle 7"/>
          <p:cNvSpPr>
            <a:spLocks noChangeArrowheads="1"/>
          </p:cNvSpPr>
          <p:nvPr/>
        </p:nvSpPr>
        <p:spPr bwMode="auto">
          <a:xfrm>
            <a:off x="2286000" y="1066800"/>
            <a:ext cx="21336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BTB index</a:t>
            </a:r>
          </a:p>
        </p:txBody>
      </p:sp>
      <p:sp>
        <p:nvSpPr>
          <p:cNvPr id="74761" name="AutoShape 8"/>
          <p:cNvSpPr>
            <a:spLocks/>
          </p:cNvSpPr>
          <p:nvPr/>
        </p:nvSpPr>
        <p:spPr bwMode="auto">
          <a:xfrm rot="5400000" flipV="1">
            <a:off x="1181100" y="723900"/>
            <a:ext cx="228600" cy="1981200"/>
          </a:xfrm>
          <a:prstGeom prst="rightBrace">
            <a:avLst>
              <a:gd name="adj1" fmla="val 7222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74762" name="AutoShape 9"/>
          <p:cNvSpPr>
            <a:spLocks/>
          </p:cNvSpPr>
          <p:nvPr/>
        </p:nvSpPr>
        <p:spPr bwMode="auto">
          <a:xfrm rot="5400000" flipV="1">
            <a:off x="3238500" y="647700"/>
            <a:ext cx="228600" cy="2133600"/>
          </a:xfrm>
          <a:prstGeom prst="rightBrace">
            <a:avLst>
              <a:gd name="adj1" fmla="val 777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74763" name="Freeform 10"/>
          <p:cNvSpPr>
            <a:spLocks/>
          </p:cNvSpPr>
          <p:nvPr/>
        </p:nvSpPr>
        <p:spPr bwMode="auto">
          <a:xfrm>
            <a:off x="3352800" y="1828800"/>
            <a:ext cx="609600" cy="1143000"/>
          </a:xfrm>
          <a:custGeom>
            <a:avLst/>
            <a:gdLst>
              <a:gd name="T0" fmla="*/ 0 w 384"/>
              <a:gd name="T1" fmla="*/ 0 h 1440"/>
              <a:gd name="T2" fmla="*/ 0 w 384"/>
              <a:gd name="T3" fmla="*/ 2147483647 h 1440"/>
              <a:gd name="T4" fmla="*/ 2147483647 w 384"/>
              <a:gd name="T5" fmla="*/ 2147483647 h 1440"/>
              <a:gd name="T6" fmla="*/ 0 60000 65536"/>
              <a:gd name="T7" fmla="*/ 0 60000 65536"/>
              <a:gd name="T8" fmla="*/ 0 60000 65536"/>
              <a:gd name="T9" fmla="*/ 0 w 384"/>
              <a:gd name="T10" fmla="*/ 0 h 1440"/>
              <a:gd name="T11" fmla="*/ 384 w 384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440">
                <a:moveTo>
                  <a:pt x="0" y="0"/>
                </a:moveTo>
                <a:lnTo>
                  <a:pt x="0" y="1440"/>
                </a:lnTo>
                <a:lnTo>
                  <a:pt x="384" y="144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74764" name="Line 11"/>
          <p:cNvSpPr>
            <a:spLocks noChangeShapeType="1"/>
          </p:cNvSpPr>
          <p:nvPr/>
        </p:nvSpPr>
        <p:spPr bwMode="auto">
          <a:xfrm flipH="1">
            <a:off x="3200400" y="2514600"/>
            <a:ext cx="304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74765" name="Text Box 12"/>
          <p:cNvSpPr txBox="1">
            <a:spLocks noChangeArrowheads="1"/>
          </p:cNvSpPr>
          <p:nvPr/>
        </p:nvSpPr>
        <p:spPr bwMode="auto">
          <a:xfrm>
            <a:off x="2532063" y="2216150"/>
            <a:ext cx="814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N-bit</a:t>
            </a:r>
          </a:p>
        </p:txBody>
      </p:sp>
      <p:sp>
        <p:nvSpPr>
          <p:cNvPr id="74766" name="Line 13"/>
          <p:cNvSpPr>
            <a:spLocks noChangeShapeType="1"/>
          </p:cNvSpPr>
          <p:nvPr/>
        </p:nvSpPr>
        <p:spPr bwMode="auto">
          <a:xfrm rot="5400000">
            <a:off x="6607175" y="4114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74767" name="Rectangle 14"/>
          <p:cNvSpPr>
            <a:spLocks noChangeArrowheads="1"/>
          </p:cNvSpPr>
          <p:nvPr/>
        </p:nvSpPr>
        <p:spPr bwMode="auto">
          <a:xfrm>
            <a:off x="3962400" y="2133600"/>
            <a:ext cx="1447800" cy="160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tag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table</a:t>
            </a:r>
          </a:p>
        </p:txBody>
      </p:sp>
      <p:sp>
        <p:nvSpPr>
          <p:cNvPr id="74768" name="AutoShape 15"/>
          <p:cNvSpPr>
            <a:spLocks noChangeArrowheads="1"/>
          </p:cNvSpPr>
          <p:nvPr/>
        </p:nvSpPr>
        <p:spPr bwMode="auto">
          <a:xfrm>
            <a:off x="6607175" y="4495800"/>
            <a:ext cx="12954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1         0</a:t>
            </a:r>
          </a:p>
        </p:txBody>
      </p:sp>
      <p:sp>
        <p:nvSpPr>
          <p:cNvPr id="74769" name="Freeform 16"/>
          <p:cNvSpPr>
            <a:spLocks/>
          </p:cNvSpPr>
          <p:nvPr/>
        </p:nvSpPr>
        <p:spPr bwMode="auto">
          <a:xfrm>
            <a:off x="7521575" y="4114800"/>
            <a:ext cx="762000" cy="381000"/>
          </a:xfrm>
          <a:custGeom>
            <a:avLst/>
            <a:gdLst>
              <a:gd name="T0" fmla="*/ 2147483647 w 768"/>
              <a:gd name="T1" fmla="*/ 0 h 240"/>
              <a:gd name="T2" fmla="*/ 0 w 768"/>
              <a:gd name="T3" fmla="*/ 0 h 240"/>
              <a:gd name="T4" fmla="*/ 0 w 768"/>
              <a:gd name="T5" fmla="*/ 2147483647 h 240"/>
              <a:gd name="T6" fmla="*/ 0 60000 65536"/>
              <a:gd name="T7" fmla="*/ 0 60000 65536"/>
              <a:gd name="T8" fmla="*/ 0 60000 65536"/>
              <a:gd name="T9" fmla="*/ 0 w 768"/>
              <a:gd name="T10" fmla="*/ 0 h 240"/>
              <a:gd name="T11" fmla="*/ 768 w 76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40">
                <a:moveTo>
                  <a:pt x="768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74770" name="Text Box 17"/>
          <p:cNvSpPr txBox="1">
            <a:spLocks noChangeArrowheads="1"/>
          </p:cNvSpPr>
          <p:nvPr/>
        </p:nvSpPr>
        <p:spPr bwMode="auto">
          <a:xfrm>
            <a:off x="8104188" y="3892550"/>
            <a:ext cx="8175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PC+4</a:t>
            </a:r>
          </a:p>
        </p:txBody>
      </p:sp>
      <p:sp>
        <p:nvSpPr>
          <p:cNvPr id="74771" name="Line 18"/>
          <p:cNvSpPr>
            <a:spLocks noChangeShapeType="1"/>
          </p:cNvSpPr>
          <p:nvPr/>
        </p:nvSpPr>
        <p:spPr bwMode="auto">
          <a:xfrm>
            <a:off x="7281863" y="49530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74772" name="Text Box 19"/>
          <p:cNvSpPr txBox="1">
            <a:spLocks noChangeArrowheads="1"/>
          </p:cNvSpPr>
          <p:nvPr/>
        </p:nvSpPr>
        <p:spPr bwMode="auto">
          <a:xfrm>
            <a:off x="6773863" y="541655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nextPC</a:t>
            </a:r>
          </a:p>
        </p:txBody>
      </p:sp>
      <p:sp>
        <p:nvSpPr>
          <p:cNvPr id="74773" name="Oval 20"/>
          <p:cNvSpPr>
            <a:spLocks noChangeArrowheads="1"/>
          </p:cNvSpPr>
          <p:nvPr/>
        </p:nvSpPr>
        <p:spPr bwMode="auto">
          <a:xfrm>
            <a:off x="4343400" y="4419600"/>
            <a:ext cx="609600" cy="609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=</a:t>
            </a:r>
          </a:p>
        </p:txBody>
      </p:sp>
      <p:sp>
        <p:nvSpPr>
          <p:cNvPr id="74774" name="Freeform 21"/>
          <p:cNvSpPr>
            <a:spLocks/>
          </p:cNvSpPr>
          <p:nvPr/>
        </p:nvSpPr>
        <p:spPr bwMode="auto">
          <a:xfrm>
            <a:off x="1295400" y="1828800"/>
            <a:ext cx="3048000" cy="2895600"/>
          </a:xfrm>
          <a:custGeom>
            <a:avLst/>
            <a:gdLst>
              <a:gd name="T0" fmla="*/ 0 w 1920"/>
              <a:gd name="T1" fmla="*/ 0 h 2112"/>
              <a:gd name="T2" fmla="*/ 0 w 1920"/>
              <a:gd name="T3" fmla="*/ 2147483647 h 2112"/>
              <a:gd name="T4" fmla="*/ 2147483647 w 1920"/>
              <a:gd name="T5" fmla="*/ 2147483647 h 2112"/>
              <a:gd name="T6" fmla="*/ 0 60000 65536"/>
              <a:gd name="T7" fmla="*/ 0 60000 65536"/>
              <a:gd name="T8" fmla="*/ 0 60000 65536"/>
              <a:gd name="T9" fmla="*/ 0 w 1920"/>
              <a:gd name="T10" fmla="*/ 0 h 2112"/>
              <a:gd name="T11" fmla="*/ 1920 w 1920"/>
              <a:gd name="T12" fmla="*/ 2112 h 2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2112">
                <a:moveTo>
                  <a:pt x="0" y="0"/>
                </a:moveTo>
                <a:lnTo>
                  <a:pt x="0" y="2112"/>
                </a:lnTo>
                <a:lnTo>
                  <a:pt x="1920" y="211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74775" name="Line 22"/>
          <p:cNvSpPr>
            <a:spLocks noChangeShapeType="1"/>
          </p:cNvSpPr>
          <p:nvPr/>
        </p:nvSpPr>
        <p:spPr bwMode="auto">
          <a:xfrm>
            <a:off x="4648200" y="37338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74776" name="Line 23"/>
          <p:cNvSpPr>
            <a:spLocks noChangeShapeType="1"/>
          </p:cNvSpPr>
          <p:nvPr/>
        </p:nvSpPr>
        <p:spPr bwMode="auto">
          <a:xfrm>
            <a:off x="4953000" y="47244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74777" name="Text Box 24"/>
          <p:cNvSpPr txBox="1">
            <a:spLocks noChangeArrowheads="1"/>
          </p:cNvSpPr>
          <p:nvPr/>
        </p:nvSpPr>
        <p:spPr bwMode="auto">
          <a:xfrm>
            <a:off x="0" y="5722938"/>
            <a:ext cx="7467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1-bit BHT (Branch History Table) entry is updated with the correct outcome after each execution of a branch</a:t>
            </a:r>
          </a:p>
        </p:txBody>
      </p:sp>
      <p:sp>
        <p:nvSpPr>
          <p:cNvPr id="74778" name="Rectangle 25"/>
          <p:cNvSpPr>
            <a:spLocks noChangeArrowheads="1"/>
          </p:cNvSpPr>
          <p:nvPr/>
        </p:nvSpPr>
        <p:spPr bwMode="auto">
          <a:xfrm>
            <a:off x="304800" y="1066800"/>
            <a:ext cx="19812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tag</a:t>
            </a:r>
          </a:p>
        </p:txBody>
      </p:sp>
      <p:sp>
        <p:nvSpPr>
          <p:cNvPr id="74779" name="Rectangle 26"/>
          <p:cNvSpPr>
            <a:spLocks noChangeArrowheads="1"/>
          </p:cNvSpPr>
          <p:nvPr/>
        </p:nvSpPr>
        <p:spPr bwMode="auto">
          <a:xfrm>
            <a:off x="5410200" y="2133600"/>
            <a:ext cx="685800" cy="160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BHT: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One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Bit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per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entry</a:t>
            </a:r>
          </a:p>
        </p:txBody>
      </p:sp>
      <p:sp>
        <p:nvSpPr>
          <p:cNvPr id="74780" name="Freeform 27"/>
          <p:cNvSpPr>
            <a:spLocks/>
          </p:cNvSpPr>
          <p:nvPr/>
        </p:nvSpPr>
        <p:spPr bwMode="auto">
          <a:xfrm>
            <a:off x="5867400" y="4449763"/>
            <a:ext cx="393700" cy="382587"/>
          </a:xfrm>
          <a:custGeom>
            <a:avLst/>
            <a:gdLst>
              <a:gd name="T0" fmla="*/ 2147483647 w 580"/>
              <a:gd name="T1" fmla="*/ 2147483647 h 481"/>
              <a:gd name="T2" fmla="*/ 2147483647 w 580"/>
              <a:gd name="T3" fmla="*/ 2147483647 h 481"/>
              <a:gd name="T4" fmla="*/ 2147483647 w 580"/>
              <a:gd name="T5" fmla="*/ 2147483647 h 481"/>
              <a:gd name="T6" fmla="*/ 2147483647 w 580"/>
              <a:gd name="T7" fmla="*/ 2147483647 h 481"/>
              <a:gd name="T8" fmla="*/ 0 w 580"/>
              <a:gd name="T9" fmla="*/ 2147483647 h 481"/>
              <a:gd name="T10" fmla="*/ 2147483647 w 580"/>
              <a:gd name="T11" fmla="*/ 2147483647 h 481"/>
              <a:gd name="T12" fmla="*/ 2147483647 w 580"/>
              <a:gd name="T13" fmla="*/ 2147483647 h 481"/>
              <a:gd name="T14" fmla="*/ 2147483647 w 580"/>
              <a:gd name="T15" fmla="*/ 2147483647 h 481"/>
              <a:gd name="T16" fmla="*/ 2147483647 w 580"/>
              <a:gd name="T17" fmla="*/ 2147483647 h 481"/>
              <a:gd name="T18" fmla="*/ 0 w 580"/>
              <a:gd name="T19" fmla="*/ 2147483647 h 481"/>
              <a:gd name="T20" fmla="*/ 2147483647 w 580"/>
              <a:gd name="T21" fmla="*/ 2147483647 h 481"/>
              <a:gd name="T22" fmla="*/ 2147483647 w 580"/>
              <a:gd name="T23" fmla="*/ 0 h 481"/>
              <a:gd name="T24" fmla="*/ 2147483647 w 580"/>
              <a:gd name="T25" fmla="*/ 2147483647 h 481"/>
              <a:gd name="T26" fmla="*/ 2147483647 w 580"/>
              <a:gd name="T27" fmla="*/ 2147483647 h 481"/>
              <a:gd name="T28" fmla="*/ 2147483647 w 580"/>
              <a:gd name="T29" fmla="*/ 2147483647 h 481"/>
              <a:gd name="T30" fmla="*/ 2147483647 w 580"/>
              <a:gd name="T31" fmla="*/ 2147483647 h 481"/>
              <a:gd name="T32" fmla="*/ 2147483647 w 580"/>
              <a:gd name="T33" fmla="*/ 2147483647 h 481"/>
              <a:gd name="T34" fmla="*/ 2147483647 w 580"/>
              <a:gd name="T35" fmla="*/ 2147483647 h 481"/>
              <a:gd name="T36" fmla="*/ 2147483647 w 580"/>
              <a:gd name="T37" fmla="*/ 2147483647 h 481"/>
              <a:gd name="T38" fmla="*/ 2147483647 w 580"/>
              <a:gd name="T39" fmla="*/ 2147483647 h 481"/>
              <a:gd name="T40" fmla="*/ 2147483647 w 580"/>
              <a:gd name="T41" fmla="*/ 2147483647 h 481"/>
              <a:gd name="T42" fmla="*/ 2147483647 w 580"/>
              <a:gd name="T43" fmla="*/ 2147483647 h 481"/>
              <a:gd name="T44" fmla="*/ 2147483647 w 580"/>
              <a:gd name="T45" fmla="*/ 2147483647 h 481"/>
              <a:gd name="T46" fmla="*/ 2147483647 w 580"/>
              <a:gd name="T47" fmla="*/ 2147483647 h 481"/>
              <a:gd name="T48" fmla="*/ 2147483647 w 580"/>
              <a:gd name="T49" fmla="*/ 2147483647 h 481"/>
              <a:gd name="T50" fmla="*/ 2147483647 w 580"/>
              <a:gd name="T51" fmla="*/ 2147483647 h 481"/>
              <a:gd name="T52" fmla="*/ 2147483647 w 580"/>
              <a:gd name="T53" fmla="*/ 2147483647 h 48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0"/>
              <a:gd name="T82" fmla="*/ 0 h 481"/>
              <a:gd name="T83" fmla="*/ 580 w 580"/>
              <a:gd name="T84" fmla="*/ 481 h 481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0" h="481">
                <a:moveTo>
                  <a:pt x="2" y="481"/>
                </a:moveTo>
                <a:lnTo>
                  <a:pt x="3" y="431"/>
                </a:lnTo>
                <a:lnTo>
                  <a:pt x="1" y="383"/>
                </a:lnTo>
                <a:lnTo>
                  <a:pt x="1" y="335"/>
                </a:lnTo>
                <a:lnTo>
                  <a:pt x="0" y="287"/>
                </a:lnTo>
                <a:lnTo>
                  <a:pt x="1" y="239"/>
                </a:lnTo>
                <a:lnTo>
                  <a:pt x="1" y="191"/>
                </a:lnTo>
                <a:lnTo>
                  <a:pt x="1" y="144"/>
                </a:lnTo>
                <a:lnTo>
                  <a:pt x="1" y="95"/>
                </a:lnTo>
                <a:lnTo>
                  <a:pt x="0" y="47"/>
                </a:lnTo>
                <a:lnTo>
                  <a:pt x="2" y="1"/>
                </a:lnTo>
                <a:lnTo>
                  <a:pt x="296" y="0"/>
                </a:lnTo>
                <a:lnTo>
                  <a:pt x="340" y="4"/>
                </a:lnTo>
                <a:lnTo>
                  <a:pt x="383" y="13"/>
                </a:lnTo>
                <a:lnTo>
                  <a:pt x="431" y="30"/>
                </a:lnTo>
                <a:cubicBezTo>
                  <a:pt x="448" y="38"/>
                  <a:pt x="470" y="53"/>
                  <a:pt x="484" y="63"/>
                </a:cubicBezTo>
                <a:lnTo>
                  <a:pt x="514" y="88"/>
                </a:lnTo>
                <a:cubicBezTo>
                  <a:pt x="525" y="100"/>
                  <a:pt x="540" y="117"/>
                  <a:pt x="550" y="135"/>
                </a:cubicBezTo>
                <a:cubicBezTo>
                  <a:pt x="560" y="153"/>
                  <a:pt x="569" y="178"/>
                  <a:pt x="574" y="195"/>
                </a:cubicBezTo>
                <a:lnTo>
                  <a:pt x="580" y="238"/>
                </a:lnTo>
                <a:lnTo>
                  <a:pt x="574" y="288"/>
                </a:lnTo>
                <a:cubicBezTo>
                  <a:pt x="570" y="305"/>
                  <a:pt x="564" y="322"/>
                  <a:pt x="556" y="339"/>
                </a:cubicBezTo>
                <a:cubicBezTo>
                  <a:pt x="548" y="356"/>
                  <a:pt x="540" y="371"/>
                  <a:pt x="523" y="388"/>
                </a:cubicBezTo>
                <a:cubicBezTo>
                  <a:pt x="506" y="405"/>
                  <a:pt x="473" y="428"/>
                  <a:pt x="452" y="442"/>
                </a:cubicBezTo>
                <a:cubicBezTo>
                  <a:pt x="431" y="456"/>
                  <a:pt x="416" y="464"/>
                  <a:pt x="394" y="471"/>
                </a:cubicBezTo>
                <a:cubicBezTo>
                  <a:pt x="372" y="478"/>
                  <a:pt x="385" y="479"/>
                  <a:pt x="320" y="481"/>
                </a:cubicBezTo>
                <a:lnTo>
                  <a:pt x="2" y="48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74781" name="Freeform 28"/>
          <p:cNvSpPr>
            <a:spLocks/>
          </p:cNvSpPr>
          <p:nvPr/>
        </p:nvSpPr>
        <p:spPr bwMode="auto">
          <a:xfrm>
            <a:off x="5638800" y="3733800"/>
            <a:ext cx="228600" cy="838200"/>
          </a:xfrm>
          <a:custGeom>
            <a:avLst/>
            <a:gdLst>
              <a:gd name="T0" fmla="*/ 0 w 96"/>
              <a:gd name="T1" fmla="*/ 0 h 528"/>
              <a:gd name="T2" fmla="*/ 0 w 96"/>
              <a:gd name="T3" fmla="*/ 2147483647 h 528"/>
              <a:gd name="T4" fmla="*/ 2147483647 w 96"/>
              <a:gd name="T5" fmla="*/ 2147483647 h 528"/>
              <a:gd name="T6" fmla="*/ 0 60000 65536"/>
              <a:gd name="T7" fmla="*/ 0 60000 65536"/>
              <a:gd name="T8" fmla="*/ 0 60000 65536"/>
              <a:gd name="T9" fmla="*/ 0 w 96"/>
              <a:gd name="T10" fmla="*/ 0 h 528"/>
              <a:gd name="T11" fmla="*/ 96 w 9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528">
                <a:moveTo>
                  <a:pt x="0" y="0"/>
                </a:moveTo>
                <a:lnTo>
                  <a:pt x="0" y="528"/>
                </a:lnTo>
                <a:lnTo>
                  <a:pt x="96" y="52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74782" name="Line 29"/>
          <p:cNvSpPr>
            <a:spLocks noChangeShapeType="1"/>
          </p:cNvSpPr>
          <p:nvPr/>
        </p:nvSpPr>
        <p:spPr bwMode="auto">
          <a:xfrm>
            <a:off x="6248400" y="4648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74783" name="Text Box 30"/>
          <p:cNvSpPr txBox="1">
            <a:spLocks noChangeArrowheads="1"/>
          </p:cNvSpPr>
          <p:nvPr/>
        </p:nvSpPr>
        <p:spPr bwMode="auto">
          <a:xfrm>
            <a:off x="5595938" y="3827463"/>
            <a:ext cx="881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taken?</a:t>
            </a:r>
          </a:p>
        </p:txBody>
      </p:sp>
    </p:spTree>
    <p:extLst>
      <p:ext uri="{BB962C8B-B14F-4D97-AF65-F5344CB8AC3E}">
        <p14:creationId xmlns:p14="http://schemas.microsoft.com/office/powerpoint/2010/main" val="869361868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Conditional Execution in ARM ISA</a:t>
            </a:r>
          </a:p>
        </p:txBody>
      </p:sp>
      <p:pic>
        <p:nvPicPr>
          <p:cNvPr id="10035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" b="600"/>
          <a:stretch>
            <a:fillRect/>
          </a:stretch>
        </p:blipFill>
        <p:spPr>
          <a:xfrm>
            <a:off x="228600" y="996950"/>
            <a:ext cx="8610600" cy="5194300"/>
          </a:xfrm>
        </p:spPr>
      </p:pic>
      <p:sp>
        <p:nvSpPr>
          <p:cNvPr id="1003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FF2756-CC8E-F044-A36B-89AC2B62768F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011594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Conditional Execution in ARM ISA</a:t>
            </a:r>
          </a:p>
        </p:txBody>
      </p:sp>
      <p:sp>
        <p:nvSpPr>
          <p:cNvPr id="10137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F1E055-035A-A645-BDB5-F5B54E3BC236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pic>
        <p:nvPicPr>
          <p:cNvPr id="10137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8388"/>
            <a:ext cx="9144000" cy="533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147224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How to Handle Control Dependences</a:t>
            </a:r>
          </a:p>
        </p:txBody>
      </p:sp>
      <p:sp>
        <p:nvSpPr>
          <p:cNvPr id="10854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Critical to keep the pipeline full with correct sequence of dynamic instructions. 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Potential solutions if the instruction is a control-flow instruction:</a:t>
            </a:r>
          </a:p>
          <a:p>
            <a:pPr lvl="1"/>
            <a:endParaRPr lang="en-US" altLang="en-US"/>
          </a:p>
          <a:p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Stall</a:t>
            </a:r>
            <a:r>
              <a:rPr lang="en-US" altLang="en-US">
                <a:ea typeface="ＭＳ Ｐゴシック" charset="-128"/>
              </a:rPr>
              <a:t> the pipeline until we know the next fetch address</a:t>
            </a:r>
          </a:p>
          <a:p>
            <a:r>
              <a:rPr lang="en-US" altLang="en-US">
                <a:ea typeface="ＭＳ Ｐゴシック" charset="-128"/>
              </a:rPr>
              <a:t>Guess the next fetch address (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branch prediction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r>
              <a:rPr lang="en-US" altLang="en-US">
                <a:ea typeface="ＭＳ Ｐゴシック" charset="-128"/>
              </a:rPr>
              <a:t>Employ delayed branching (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branch delay slot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r>
              <a:rPr lang="en-US" altLang="en-US">
                <a:ea typeface="ＭＳ Ｐゴシック" charset="-128"/>
              </a:rPr>
              <a:t>Do something else (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fine-grained multithreading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r>
              <a:rPr lang="en-US" altLang="en-US">
                <a:ea typeface="ＭＳ Ｐゴシック" charset="-128"/>
              </a:rPr>
              <a:t>Eliminate control-flow instructions (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predicated execution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r>
              <a:rPr lang="en-US" altLang="en-US">
                <a:ea typeface="ＭＳ Ｐゴシック" charset="-128"/>
              </a:rPr>
              <a:t>Fetch from both possible paths (if you know the addresses of both possible paths) (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multipath execution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3C6042-F437-EB41-8841-74E97C5FCE59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5638800"/>
            <a:ext cx="8669338" cy="838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246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Multi-Path Execution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Idea: 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Execute both paths after a conditional branch</a:t>
            </a:r>
          </a:p>
          <a:p>
            <a:pPr lvl="1"/>
            <a:r>
              <a:rPr lang="en-US" altLang="en-US" sz="1800">
                <a:ea typeface="ＭＳ Ｐゴシック" charset="-128"/>
              </a:rPr>
              <a:t>For all branches: Riseman and Foster, </a:t>
            </a:r>
            <a:r>
              <a:rPr lang="ja-JP" altLang="en-US" sz="1800">
                <a:ea typeface="ＭＳ Ｐゴシック" charset="-128"/>
              </a:rPr>
              <a:t>“</a:t>
            </a:r>
            <a:r>
              <a:rPr lang="en-US" altLang="ja-JP" sz="1800">
                <a:solidFill>
                  <a:srgbClr val="FF0000"/>
                </a:solidFill>
                <a:ea typeface="ＭＳ Ｐゴシック" charset="-128"/>
              </a:rPr>
              <a:t>The inhibition of potential parallelism by conditional jumps</a:t>
            </a:r>
            <a:r>
              <a:rPr lang="en-US" altLang="ja-JP" sz="1800">
                <a:ea typeface="ＭＳ Ｐゴシック" charset="-128"/>
              </a:rPr>
              <a:t>,</a:t>
            </a:r>
            <a:r>
              <a:rPr lang="ja-JP" altLang="en-US" sz="1800">
                <a:ea typeface="ＭＳ Ｐゴシック" charset="-128"/>
              </a:rPr>
              <a:t>”</a:t>
            </a:r>
            <a:r>
              <a:rPr lang="en-US" altLang="ja-JP" sz="1800">
                <a:ea typeface="ＭＳ Ｐゴシック" charset="-128"/>
              </a:rPr>
              <a:t> IEEE Transactions on Computers, 1972.</a:t>
            </a:r>
          </a:p>
          <a:p>
            <a:pPr lvl="1"/>
            <a:r>
              <a:rPr lang="en-US" altLang="en-US" sz="1800">
                <a:ea typeface="ＭＳ Ｐゴシック" charset="-128"/>
              </a:rPr>
              <a:t>For a hard-to-predict branch: Use dynamic confidence estimation</a:t>
            </a:r>
          </a:p>
          <a:p>
            <a:pPr lvl="1"/>
            <a:endParaRPr lang="en-US" altLang="en-US">
              <a:solidFill>
                <a:srgbClr val="0000FF"/>
              </a:solidFill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Advantages:</a:t>
            </a:r>
          </a:p>
          <a:p>
            <a:pPr lvl="1"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+ Improves performance if misprediction cost &gt; useless work</a:t>
            </a:r>
          </a:p>
          <a:p>
            <a:pPr lvl="1"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+ No ISA change needed</a:t>
            </a:r>
          </a:p>
          <a:p>
            <a:pPr lvl="1">
              <a:buFont typeface="Wingdings" charset="2"/>
              <a:buNone/>
            </a:pPr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Disadvantages:</a:t>
            </a:r>
          </a:p>
          <a:p>
            <a:pPr lvl="1"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-- What happens when the machine encounters another hard-to-predict branch? Execute both paths again?</a:t>
            </a:r>
          </a:p>
          <a:p>
            <a:pPr lvl="1"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	-- Paths followed quickly become exponential</a:t>
            </a:r>
          </a:p>
          <a:p>
            <a:pPr lvl="1"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-- Each followed path requires its own context (registers, PC, GHR)</a:t>
            </a:r>
          </a:p>
          <a:p>
            <a:pPr lvl="1"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-- Wasted work (and reduced performance) if paths merge</a:t>
            </a: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B7341D-C8D0-8045-92E7-BAC6FFAB6826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449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 sz="3500">
                <a:ea typeface="ＭＳ Ｐゴシック" charset="-128"/>
              </a:rPr>
              <a:t>Dual-Path Execution versus Predication</a:t>
            </a:r>
          </a:p>
        </p:txBody>
      </p:sp>
      <p:sp>
        <p:nvSpPr>
          <p:cNvPr id="11059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AEDC39-BBE4-2F43-A2F9-0BA72F6F3A28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38288" y="1854200"/>
            <a:ext cx="25796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 pitchFamily="34" charset="-127"/>
                <a:cs typeface="ＭＳ Ｐゴシック" charset="0"/>
              </a:rPr>
              <a:t>Hard to predict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05300" y="2468563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303713" y="3198813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305300" y="3889375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303713" y="4581525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F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648325" y="2162175"/>
            <a:ext cx="3175" cy="307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651500" y="2890838"/>
            <a:ext cx="0" cy="307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533900" y="3621088"/>
            <a:ext cx="0" cy="2682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533900" y="4313238"/>
            <a:ext cx="0" cy="2682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418138" y="2468563"/>
            <a:ext cx="460375" cy="42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418138" y="3198813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19725" y="3889375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E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418138" y="4581525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F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648325" y="3621088"/>
            <a:ext cx="0" cy="2682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648325" y="4313238"/>
            <a:ext cx="0" cy="2682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0611" name="Rectangle 19"/>
          <p:cNvSpPr>
            <a:spLocks noChangeArrowheads="1"/>
          </p:cNvSpPr>
          <p:nvPr/>
        </p:nvSpPr>
        <p:spPr bwMode="auto">
          <a:xfrm>
            <a:off x="1038225" y="1779588"/>
            <a:ext cx="460375" cy="420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</a:t>
            </a:r>
          </a:p>
        </p:txBody>
      </p:sp>
      <p:sp>
        <p:nvSpPr>
          <p:cNvPr id="110612" name="Rectangle 20"/>
          <p:cNvSpPr>
            <a:spLocks noChangeArrowheads="1"/>
          </p:cNvSpPr>
          <p:nvPr/>
        </p:nvSpPr>
        <p:spPr bwMode="auto">
          <a:xfrm>
            <a:off x="1538288" y="2506663"/>
            <a:ext cx="460375" cy="42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</a:t>
            </a:r>
          </a:p>
        </p:txBody>
      </p:sp>
      <p:sp>
        <p:nvSpPr>
          <p:cNvPr id="110613" name="Rectangle 21"/>
          <p:cNvSpPr>
            <a:spLocks noChangeArrowheads="1"/>
          </p:cNvSpPr>
          <p:nvPr/>
        </p:nvSpPr>
        <p:spPr bwMode="auto">
          <a:xfrm>
            <a:off x="577850" y="2506663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</a:t>
            </a:r>
          </a:p>
        </p:txBody>
      </p:sp>
      <p:sp>
        <p:nvSpPr>
          <p:cNvPr id="110614" name="Rectangle 22"/>
          <p:cNvSpPr>
            <a:spLocks noChangeArrowheads="1"/>
          </p:cNvSpPr>
          <p:nvPr/>
        </p:nvSpPr>
        <p:spPr bwMode="auto">
          <a:xfrm>
            <a:off x="1038225" y="3198813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</a:t>
            </a:r>
          </a:p>
        </p:txBody>
      </p:sp>
      <p:sp>
        <p:nvSpPr>
          <p:cNvPr id="110615" name="Rectangle 23"/>
          <p:cNvSpPr>
            <a:spLocks noChangeArrowheads="1"/>
          </p:cNvSpPr>
          <p:nvPr/>
        </p:nvSpPr>
        <p:spPr bwMode="auto">
          <a:xfrm>
            <a:off x="1039813" y="3889375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E</a:t>
            </a:r>
          </a:p>
        </p:txBody>
      </p:sp>
      <p:sp>
        <p:nvSpPr>
          <p:cNvPr id="110616" name="Rectangle 24"/>
          <p:cNvSpPr>
            <a:spLocks noChangeArrowheads="1"/>
          </p:cNvSpPr>
          <p:nvPr/>
        </p:nvSpPr>
        <p:spPr bwMode="auto">
          <a:xfrm>
            <a:off x="1038225" y="4581525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F</a:t>
            </a:r>
          </a:p>
        </p:txBody>
      </p:sp>
      <p:sp>
        <p:nvSpPr>
          <p:cNvPr id="110617" name="Line 25"/>
          <p:cNvSpPr>
            <a:spLocks noChangeShapeType="1"/>
          </p:cNvSpPr>
          <p:nvPr/>
        </p:nvSpPr>
        <p:spPr bwMode="auto">
          <a:xfrm flipH="1">
            <a:off x="769938" y="2198688"/>
            <a:ext cx="457200" cy="307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0618" name="Line 26"/>
          <p:cNvSpPr>
            <a:spLocks noChangeShapeType="1"/>
          </p:cNvSpPr>
          <p:nvPr/>
        </p:nvSpPr>
        <p:spPr bwMode="auto">
          <a:xfrm>
            <a:off x="1303338" y="2198688"/>
            <a:ext cx="388937" cy="307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0619" name="Line 27"/>
          <p:cNvSpPr>
            <a:spLocks noChangeShapeType="1"/>
          </p:cNvSpPr>
          <p:nvPr/>
        </p:nvSpPr>
        <p:spPr bwMode="auto">
          <a:xfrm>
            <a:off x="769938" y="2928938"/>
            <a:ext cx="384175" cy="2698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0620" name="Line 28"/>
          <p:cNvSpPr>
            <a:spLocks noChangeShapeType="1"/>
          </p:cNvSpPr>
          <p:nvPr/>
        </p:nvSpPr>
        <p:spPr bwMode="auto">
          <a:xfrm flipH="1">
            <a:off x="1384300" y="2928938"/>
            <a:ext cx="344488" cy="2698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0621" name="Line 29"/>
          <p:cNvSpPr>
            <a:spLocks noChangeShapeType="1"/>
          </p:cNvSpPr>
          <p:nvPr/>
        </p:nvSpPr>
        <p:spPr bwMode="auto">
          <a:xfrm>
            <a:off x="1268413" y="3621088"/>
            <a:ext cx="0" cy="2682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0622" name="Line 30"/>
          <p:cNvSpPr>
            <a:spLocks noChangeShapeType="1"/>
          </p:cNvSpPr>
          <p:nvPr/>
        </p:nvSpPr>
        <p:spPr bwMode="auto">
          <a:xfrm>
            <a:off x="1268413" y="4313238"/>
            <a:ext cx="0" cy="2682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4530725" y="2162175"/>
            <a:ext cx="3175" cy="307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4533900" y="2890838"/>
            <a:ext cx="0" cy="307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4149725" y="1790700"/>
            <a:ext cx="989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-128"/>
                <a:cs typeface="+mn-cs"/>
              </a:rPr>
              <a:t>path 1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302250" y="1790700"/>
            <a:ext cx="1006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-128"/>
                <a:cs typeface="+mn-cs"/>
              </a:rPr>
              <a:t>path 2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ＭＳ Ｐゴシック" charset="-128"/>
              <a:cs typeface="+mn-cs"/>
            </a:endParaRPr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6762750" y="2468563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</a:t>
            </a:r>
          </a:p>
        </p:txBody>
      </p:sp>
      <p:sp>
        <p:nvSpPr>
          <p:cNvPr id="37" name="Rectangle 54"/>
          <p:cNvSpPr>
            <a:spLocks noChangeArrowheads="1"/>
          </p:cNvSpPr>
          <p:nvPr/>
        </p:nvSpPr>
        <p:spPr bwMode="auto">
          <a:xfrm>
            <a:off x="7297738" y="3697288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</a:t>
            </a:r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7299325" y="4387850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E</a:t>
            </a:r>
          </a:p>
        </p:txBody>
      </p: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7297738" y="5080000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F</a:t>
            </a:r>
          </a:p>
        </p:txBody>
      </p:sp>
      <p:sp>
        <p:nvSpPr>
          <p:cNvPr id="40" name="Line 57"/>
          <p:cNvSpPr>
            <a:spLocks noChangeShapeType="1"/>
          </p:cNvSpPr>
          <p:nvPr/>
        </p:nvSpPr>
        <p:spPr bwMode="auto">
          <a:xfrm>
            <a:off x="8105775" y="2162175"/>
            <a:ext cx="3175" cy="307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41" name="Line 58"/>
          <p:cNvSpPr>
            <a:spLocks noChangeShapeType="1"/>
          </p:cNvSpPr>
          <p:nvPr/>
        </p:nvSpPr>
        <p:spPr bwMode="auto">
          <a:xfrm>
            <a:off x="8108950" y="2890838"/>
            <a:ext cx="0" cy="307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42" name="Line 59"/>
          <p:cNvSpPr>
            <a:spLocks noChangeShapeType="1"/>
          </p:cNvSpPr>
          <p:nvPr/>
        </p:nvSpPr>
        <p:spPr bwMode="auto">
          <a:xfrm>
            <a:off x="7527925" y="4119563"/>
            <a:ext cx="0" cy="2682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43" name="Line 60"/>
          <p:cNvSpPr>
            <a:spLocks noChangeShapeType="1"/>
          </p:cNvSpPr>
          <p:nvPr/>
        </p:nvSpPr>
        <p:spPr bwMode="auto">
          <a:xfrm>
            <a:off x="7527925" y="4811713"/>
            <a:ext cx="0" cy="2682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44" name="Rectangle 61"/>
          <p:cNvSpPr>
            <a:spLocks noChangeArrowheads="1"/>
          </p:cNvSpPr>
          <p:nvPr/>
        </p:nvSpPr>
        <p:spPr bwMode="auto">
          <a:xfrm>
            <a:off x="7875588" y="2468563"/>
            <a:ext cx="460375" cy="42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</a:t>
            </a:r>
          </a:p>
        </p:txBody>
      </p:sp>
      <p:sp>
        <p:nvSpPr>
          <p:cNvPr id="45" name="Line 67"/>
          <p:cNvSpPr>
            <a:spLocks noChangeShapeType="1"/>
          </p:cNvSpPr>
          <p:nvPr/>
        </p:nvSpPr>
        <p:spPr bwMode="auto">
          <a:xfrm>
            <a:off x="6988175" y="2162175"/>
            <a:ext cx="3175" cy="307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46" name="Line 68"/>
          <p:cNvSpPr>
            <a:spLocks noChangeShapeType="1"/>
          </p:cNvSpPr>
          <p:nvPr/>
        </p:nvSpPr>
        <p:spPr bwMode="auto">
          <a:xfrm>
            <a:off x="6991350" y="2890838"/>
            <a:ext cx="0" cy="307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47" name="Text Box 69"/>
          <p:cNvSpPr txBox="1">
            <a:spLocks noChangeArrowheads="1"/>
          </p:cNvSpPr>
          <p:nvPr/>
        </p:nvSpPr>
        <p:spPr bwMode="auto">
          <a:xfrm>
            <a:off x="6607175" y="1790700"/>
            <a:ext cx="989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-128"/>
                <a:cs typeface="+mn-cs"/>
              </a:rPr>
              <a:t>path 1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48" name="Text Box 70"/>
          <p:cNvSpPr txBox="1">
            <a:spLocks noChangeArrowheads="1"/>
          </p:cNvSpPr>
          <p:nvPr/>
        </p:nvSpPr>
        <p:spPr bwMode="auto">
          <a:xfrm>
            <a:off x="7759700" y="1790700"/>
            <a:ext cx="1006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-128"/>
                <a:cs typeface="+mn-cs"/>
              </a:rPr>
              <a:t>path 2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ＭＳ Ｐゴシック" charset="-128"/>
              <a:cs typeface="+mn-cs"/>
            </a:endParaRPr>
          </a:p>
        </p:txBody>
      </p:sp>
      <p:sp>
        <p:nvSpPr>
          <p:cNvPr id="49" name="Text Box 73"/>
          <p:cNvSpPr txBox="1">
            <a:spLocks noChangeArrowheads="1"/>
          </p:cNvSpPr>
          <p:nvPr/>
        </p:nvSpPr>
        <p:spPr bwMode="auto">
          <a:xfrm>
            <a:off x="4549775" y="1350963"/>
            <a:ext cx="1322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-128"/>
                <a:cs typeface="+mn-cs"/>
              </a:rPr>
              <a:t>Dual-path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ＭＳ Ｐゴシック" charset="-128"/>
              <a:cs typeface="+mn-cs"/>
            </a:endParaRPr>
          </a:p>
        </p:txBody>
      </p:sp>
      <p:sp>
        <p:nvSpPr>
          <p:cNvPr id="50" name="Text Box 74"/>
          <p:cNvSpPr txBox="1">
            <a:spLocks noChangeArrowheads="1"/>
          </p:cNvSpPr>
          <p:nvPr/>
        </p:nvSpPr>
        <p:spPr bwMode="auto">
          <a:xfrm>
            <a:off x="6365875" y="1347788"/>
            <a:ext cx="2605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-128"/>
                <a:cs typeface="+mn-cs"/>
              </a:rPr>
              <a:t>Predicated Execution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ＭＳ Ｐゴシック" charset="-128"/>
              <a:cs typeface="+mn-cs"/>
            </a:endParaRPr>
          </a:p>
        </p:txBody>
      </p:sp>
      <p:sp>
        <p:nvSpPr>
          <p:cNvPr id="51" name="Text Box 75"/>
          <p:cNvSpPr txBox="1">
            <a:spLocks noChangeArrowheads="1"/>
          </p:cNvSpPr>
          <p:nvPr/>
        </p:nvSpPr>
        <p:spPr bwMode="auto">
          <a:xfrm>
            <a:off x="7620000" y="3124200"/>
            <a:ext cx="1191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-128"/>
                <a:cs typeface="+mn-cs"/>
              </a:rPr>
              <a:t>CFMerge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ＭＳ Ｐゴシック" charset="-128"/>
              <a:cs typeface="+mn-cs"/>
            </a:endParaRPr>
          </a:p>
        </p:txBody>
      </p:sp>
      <p:sp>
        <p:nvSpPr>
          <p:cNvPr id="52" name="Text Box 76"/>
          <p:cNvSpPr txBox="1">
            <a:spLocks noChangeArrowheads="1"/>
          </p:cNvSpPr>
          <p:nvPr/>
        </p:nvSpPr>
        <p:spPr bwMode="auto">
          <a:xfrm>
            <a:off x="6324600" y="3121025"/>
            <a:ext cx="1191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-128"/>
                <a:cs typeface="+mn-cs"/>
              </a:rPr>
              <a:t>CFMerge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ＭＳ Ｐゴシック" charset="-128"/>
              <a:cs typeface="+mn-cs"/>
            </a:endParaRPr>
          </a:p>
        </p:txBody>
      </p:sp>
      <p:sp>
        <p:nvSpPr>
          <p:cNvPr id="53" name="Line 77"/>
          <p:cNvSpPr>
            <a:spLocks noChangeShapeType="1"/>
          </p:cNvSpPr>
          <p:nvPr/>
        </p:nvSpPr>
        <p:spPr bwMode="auto">
          <a:xfrm>
            <a:off x="6991350" y="3429000"/>
            <a:ext cx="538163" cy="2682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4" name="Line 78"/>
          <p:cNvSpPr>
            <a:spLocks noChangeShapeType="1"/>
          </p:cNvSpPr>
          <p:nvPr/>
        </p:nvSpPr>
        <p:spPr bwMode="auto">
          <a:xfrm flipH="1">
            <a:off x="7491413" y="3429000"/>
            <a:ext cx="652462" cy="2682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740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2" grpId="0" animBg="1"/>
      <p:bldP spid="33" grpId="0" animBg="1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animBg="1"/>
      <p:bldP spid="5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Title 4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8077200" cy="17526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Handling Other Types of Branches</a:t>
            </a:r>
            <a:endParaRPr lang="en-US" altLang="en-US" i="1">
              <a:ea typeface="ＭＳ Ｐゴシック" charset="-128"/>
            </a:endParaRPr>
          </a:p>
        </p:txBody>
      </p:sp>
      <p:sp>
        <p:nvSpPr>
          <p:cNvPr id="278530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278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5C804A-3343-BF4E-9441-74AD8AF20E8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196098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Remember: Branch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996950"/>
          <a:ext cx="8610600" cy="4114800"/>
        </p:xfrm>
        <a:graphic>
          <a:graphicData uri="http://schemas.openxmlformats.org/drawingml/2006/table">
            <a:tbl>
              <a:tblPr/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Direction at fetch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Number of possible next fetch addresses?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When is next fetch address resolved?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Conditional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Unknown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Execution (register dependent)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Unconditional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Always taken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Decode (PC + offset)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Call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Always taken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Decode (PC + offset)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Always taken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Many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Execution (register dependent)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Indirect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Always taken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Many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Execution (register dependent)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16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1B5F52-0311-2942-82F9-4F9EB03BE7CB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3675" y="5638800"/>
            <a:ext cx="89503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How can we predict an indirect branch with many target addresses?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" y="3810000"/>
            <a:ext cx="6629400" cy="1295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848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Call and Return Prediction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Direct calls are easy to predict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Always taken, single target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Call marked in BTB, target predicted by BTB</a:t>
            </a:r>
          </a:p>
          <a:p>
            <a:pPr lvl="1"/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Returns are indirect branches 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A function can be called from many points in code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charset="-128"/>
              </a:rPr>
              <a:t>A return instruction can have many target addresses</a:t>
            </a:r>
          </a:p>
          <a:p>
            <a:pPr lvl="2"/>
            <a:r>
              <a:rPr lang="en-US" altLang="en-US" sz="1800">
                <a:ea typeface="ＭＳ Ｐゴシック" charset="-128"/>
              </a:rPr>
              <a:t>Next instruction after each call point for the same function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charset="-128"/>
              </a:rPr>
              <a:t>Observation: Usually a return matches a call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charset="-128"/>
              </a:rPr>
              <a:t>Idea: </a:t>
            </a:r>
            <a:r>
              <a:rPr lang="en-US" altLang="en-US" sz="2000">
                <a:solidFill>
                  <a:srgbClr val="FF0000"/>
                </a:solidFill>
                <a:ea typeface="ＭＳ Ｐゴシック" charset="-128"/>
              </a:rPr>
              <a:t>Use a stack to predict return addresses (Return Address Stack)</a:t>
            </a:r>
          </a:p>
          <a:p>
            <a:pPr lvl="2"/>
            <a:r>
              <a:rPr lang="en-US" altLang="en-US" sz="1800">
                <a:ea typeface="ＭＳ Ｐゴシック" charset="-128"/>
              </a:rPr>
              <a:t>A fetched call: pushes the return (next instruction) address on the stack</a:t>
            </a:r>
          </a:p>
          <a:p>
            <a:pPr lvl="2"/>
            <a:r>
              <a:rPr lang="en-US" altLang="en-US" sz="1800">
                <a:ea typeface="ＭＳ Ｐゴシック" charset="-128"/>
              </a:rPr>
              <a:t>A fetched return: pops the stack and uses the address as its predicted target</a:t>
            </a:r>
          </a:p>
          <a:p>
            <a:pPr lvl="2"/>
            <a:r>
              <a:rPr lang="en-US" altLang="en-US" sz="1800">
                <a:ea typeface="ＭＳ Ｐゴシック" charset="-128"/>
              </a:rPr>
              <a:t>Accurate most of the time: 8-entry stack </a:t>
            </a:r>
            <a:r>
              <a:rPr lang="en-US" altLang="en-US" sz="1800">
                <a:ea typeface="ＭＳ Ｐゴシック" charset="-128"/>
                <a:sym typeface="Wingdings" charset="2"/>
              </a:rPr>
              <a:t> &gt; 95% accuracy</a:t>
            </a:r>
            <a:endParaRPr lang="en-US" altLang="en-US" sz="1800">
              <a:ea typeface="ＭＳ Ｐゴシック" charset="-128"/>
            </a:endParaRP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7DA297-BBF6-5542-B1D4-DA68FAE613FA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112644" name="TextBox 4"/>
          <p:cNvSpPr txBox="1">
            <a:spLocks noChangeArrowheads="1"/>
          </p:cNvSpPr>
          <p:nvPr/>
        </p:nvSpPr>
        <p:spPr bwMode="auto">
          <a:xfrm>
            <a:off x="7343775" y="873125"/>
            <a:ext cx="172402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Call 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       …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Call X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      …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Call X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…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Return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Return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Return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75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Indirect Branch Prediction (I)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Register-indirect branches have multiple targets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Used to implement 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Switch-case statements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Virtual function calls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Jump tables (of function pointers)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Interface calls </a:t>
            </a:r>
          </a:p>
          <a:p>
            <a:pPr lvl="1"/>
            <a:endParaRPr lang="en-US" altLang="en-US">
              <a:ea typeface="ＭＳ Ｐゴシック" charset="-128"/>
            </a:endParaRPr>
          </a:p>
          <a:p>
            <a:pPr lvl="1"/>
            <a:endParaRPr lang="en-US" altLang="en-US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11A0EA-DE13-094F-8D62-DC418FBE22B4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113668" name="Text Box 26"/>
          <p:cNvSpPr txBox="1">
            <a:spLocks noChangeArrowheads="1"/>
          </p:cNvSpPr>
          <p:nvPr/>
        </p:nvSpPr>
        <p:spPr bwMode="auto">
          <a:xfrm>
            <a:off x="714375" y="2492375"/>
            <a:ext cx="11811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TARG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3669" name="Text Box 27"/>
          <p:cNvSpPr txBox="1">
            <a:spLocks noChangeArrowheads="1"/>
          </p:cNvSpPr>
          <p:nvPr/>
        </p:nvSpPr>
        <p:spPr bwMode="auto">
          <a:xfrm>
            <a:off x="2228850" y="2479675"/>
            <a:ext cx="8572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A+1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3670" name="Line 29"/>
          <p:cNvSpPr>
            <a:spLocks noChangeShapeType="1"/>
          </p:cNvSpPr>
          <p:nvPr/>
        </p:nvSpPr>
        <p:spPr bwMode="auto">
          <a:xfrm>
            <a:off x="1990725" y="2009775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3671" name="Line 30"/>
          <p:cNvSpPr>
            <a:spLocks noChangeShapeType="1"/>
          </p:cNvSpPr>
          <p:nvPr/>
        </p:nvSpPr>
        <p:spPr bwMode="auto">
          <a:xfrm flipH="1">
            <a:off x="1295400" y="2009775"/>
            <a:ext cx="61912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3672" name="Text Box 31"/>
          <p:cNvSpPr txBox="1">
            <a:spLocks noChangeArrowheads="1"/>
          </p:cNvSpPr>
          <p:nvPr/>
        </p:nvSpPr>
        <p:spPr bwMode="auto">
          <a:xfrm>
            <a:off x="1685925" y="1552575"/>
            <a:ext cx="53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</a:t>
            </a:r>
          </a:p>
        </p:txBody>
      </p:sp>
      <p:sp>
        <p:nvSpPr>
          <p:cNvPr id="113673" name="Text Box 34"/>
          <p:cNvSpPr txBox="1">
            <a:spLocks noChangeArrowheads="1"/>
          </p:cNvSpPr>
          <p:nvPr/>
        </p:nvSpPr>
        <p:spPr bwMode="auto">
          <a:xfrm>
            <a:off x="1363663" y="1820863"/>
            <a:ext cx="3397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</a:t>
            </a:r>
          </a:p>
        </p:txBody>
      </p:sp>
      <p:sp>
        <p:nvSpPr>
          <p:cNvPr id="113674" name="Text Box 35"/>
          <p:cNvSpPr txBox="1">
            <a:spLocks noChangeArrowheads="1"/>
          </p:cNvSpPr>
          <p:nvPr/>
        </p:nvSpPr>
        <p:spPr bwMode="auto">
          <a:xfrm>
            <a:off x="2219325" y="1790700"/>
            <a:ext cx="381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N</a:t>
            </a: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4810125" y="2640013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2"/>
                <a:ea typeface="ＭＳ Ｐゴシック" charset="-128"/>
                <a:cs typeface="+mn-cs"/>
              </a:rPr>
              <a:t>a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5419725" y="2640013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2"/>
                <a:ea typeface="ＭＳ Ｐゴシック" charset="-128"/>
                <a:cs typeface="+mn-cs"/>
              </a:rPr>
              <a:t>b</a:t>
            </a:r>
          </a:p>
        </p:txBody>
      </p:sp>
      <p:sp>
        <p:nvSpPr>
          <p:cNvPr id="14" name="Line 40"/>
          <p:cNvSpPr>
            <a:spLocks noChangeShapeType="1"/>
          </p:cNvSpPr>
          <p:nvPr/>
        </p:nvSpPr>
        <p:spPr bwMode="auto">
          <a:xfrm flipH="1">
            <a:off x="5038725" y="2259013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5" name="Text Box 41"/>
          <p:cNvSpPr txBox="1">
            <a:spLocks noChangeArrowheads="1"/>
          </p:cNvSpPr>
          <p:nvPr/>
        </p:nvSpPr>
        <p:spPr bwMode="auto">
          <a:xfrm>
            <a:off x="5724525" y="1519238"/>
            <a:ext cx="53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</a:t>
            </a:r>
          </a:p>
        </p:txBody>
      </p: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6029325" y="2640013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2"/>
                <a:ea typeface="ＭＳ Ｐゴシック" charset="-128"/>
                <a:cs typeface="+mn-cs"/>
              </a:rPr>
              <a:t>d</a:t>
            </a:r>
          </a:p>
        </p:txBody>
      </p:sp>
      <p:sp>
        <p:nvSpPr>
          <p:cNvPr id="17" name="Line 47"/>
          <p:cNvSpPr>
            <a:spLocks noChangeShapeType="1"/>
          </p:cNvSpPr>
          <p:nvPr/>
        </p:nvSpPr>
        <p:spPr bwMode="auto">
          <a:xfrm>
            <a:off x="6181725" y="225901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 flipH="1">
            <a:off x="5648325" y="225901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9" name="Text Box 49"/>
          <p:cNvSpPr txBox="1">
            <a:spLocks noChangeArrowheads="1"/>
          </p:cNvSpPr>
          <p:nvPr/>
        </p:nvSpPr>
        <p:spPr bwMode="auto">
          <a:xfrm>
            <a:off x="5845175" y="19542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?</a:t>
            </a:r>
          </a:p>
        </p:txBody>
      </p:sp>
      <p:sp>
        <p:nvSpPr>
          <p:cNvPr id="113683" name="Text Box 50"/>
          <p:cNvSpPr txBox="1">
            <a:spLocks noChangeArrowheads="1"/>
          </p:cNvSpPr>
          <p:nvPr/>
        </p:nvSpPr>
        <p:spPr bwMode="auto">
          <a:xfrm>
            <a:off x="555625" y="35290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Conditional (Direct) Branch</a:t>
            </a:r>
          </a:p>
        </p:txBody>
      </p:sp>
      <p:sp>
        <p:nvSpPr>
          <p:cNvPr id="21" name="Text Box 51"/>
          <p:cNvSpPr txBox="1">
            <a:spLocks noChangeArrowheads="1"/>
          </p:cNvSpPr>
          <p:nvPr/>
        </p:nvSpPr>
        <p:spPr bwMode="auto">
          <a:xfrm>
            <a:off x="5343525" y="3509963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Indirect Jump</a:t>
            </a:r>
          </a:p>
        </p:txBody>
      </p:sp>
      <p:sp>
        <p:nvSpPr>
          <p:cNvPr id="22" name="Text Box 52"/>
          <p:cNvSpPr txBox="1">
            <a:spLocks noChangeArrowheads="1"/>
          </p:cNvSpPr>
          <p:nvPr/>
        </p:nvSpPr>
        <p:spPr bwMode="auto">
          <a:xfrm>
            <a:off x="6638925" y="2640013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2"/>
                <a:ea typeface="ＭＳ Ｐゴシック" charset="-128"/>
                <a:cs typeface="+mn-cs"/>
              </a:rPr>
              <a:t>r</a:t>
            </a:r>
          </a:p>
        </p:txBody>
      </p:sp>
      <p:sp>
        <p:nvSpPr>
          <p:cNvPr id="23" name="Line 53"/>
          <p:cNvSpPr>
            <a:spLocks noChangeShapeType="1"/>
          </p:cNvSpPr>
          <p:nvPr/>
        </p:nvSpPr>
        <p:spPr bwMode="auto">
          <a:xfrm>
            <a:off x="6562725" y="225901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3687" name="Text Box 56"/>
          <p:cNvSpPr txBox="1">
            <a:spLocks noChangeArrowheads="1"/>
          </p:cNvSpPr>
          <p:nvPr/>
        </p:nvSpPr>
        <p:spPr bwMode="auto">
          <a:xfrm>
            <a:off x="2662238" y="1682750"/>
            <a:ext cx="193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br.cond TARGET</a:t>
            </a:r>
          </a:p>
        </p:txBody>
      </p:sp>
      <p:sp>
        <p:nvSpPr>
          <p:cNvPr id="25" name="Text Box 57"/>
          <p:cNvSpPr txBox="1">
            <a:spLocks noChangeArrowheads="1"/>
          </p:cNvSpPr>
          <p:nvPr/>
        </p:nvSpPr>
        <p:spPr bwMode="auto">
          <a:xfrm>
            <a:off x="7232650" y="1644650"/>
            <a:ext cx="1689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R1 = MEM[R2]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branch R1</a:t>
            </a:r>
          </a:p>
        </p:txBody>
      </p:sp>
    </p:spTree>
    <p:extLst>
      <p:ext uri="{BB962C8B-B14F-4D97-AF65-F5344CB8AC3E}">
        <p14:creationId xmlns:p14="http://schemas.microsoft.com/office/powerpoint/2010/main" val="2263956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1" grpId="0"/>
      <p:bldP spid="22" grpId="0" animBg="1"/>
      <p:bldP spid="23" grpId="0" animBg="1"/>
      <p:bldP spid="2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Indirect Branch Prediction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sz="2200">
                <a:ea typeface="ＭＳ Ｐゴシック" charset="-128"/>
              </a:rPr>
              <a:t>No direction prediction needed</a:t>
            </a:r>
          </a:p>
          <a:p>
            <a:r>
              <a:rPr lang="en-US" altLang="en-US" sz="2200">
                <a:ea typeface="ＭＳ Ｐゴシック" charset="-128"/>
              </a:rPr>
              <a:t>Idea 1: </a:t>
            </a:r>
            <a:r>
              <a:rPr lang="en-US" altLang="en-US" sz="2200">
                <a:solidFill>
                  <a:srgbClr val="0000FF"/>
                </a:solidFill>
                <a:ea typeface="ＭＳ Ｐゴシック" charset="-128"/>
              </a:rPr>
              <a:t>Predict the last resolved target as the next fetch address</a:t>
            </a:r>
          </a:p>
          <a:p>
            <a:pPr lvl="1"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+ Simple: Use the BTB to store the target address</a:t>
            </a:r>
          </a:p>
          <a:p>
            <a:pPr lvl="1"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-- Inaccurate: 50% accuracy (empirical). Many indirect branches switch between different targets</a:t>
            </a:r>
          </a:p>
          <a:p>
            <a:pPr lvl="1">
              <a:buFont typeface="Wingdings" charset="2"/>
              <a:buNone/>
            </a:pPr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Idea 2: 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Use history based target prediction 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E.g., Index the BTB with GHR XORed with Indirect Branch PC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Chang et al., </a:t>
            </a:r>
            <a:r>
              <a:rPr lang="ja-JP" altLang="en-US" sz="2000">
                <a:ea typeface="ＭＳ Ｐゴシック" charset="-128"/>
              </a:rPr>
              <a:t>“</a:t>
            </a:r>
            <a:r>
              <a:rPr lang="en-US" altLang="ja-JP" sz="2000">
                <a:solidFill>
                  <a:srgbClr val="FF0000"/>
                </a:solidFill>
                <a:ea typeface="ＭＳ Ｐゴシック" charset="-128"/>
              </a:rPr>
              <a:t>Target Prediction for Indirect Jumps</a:t>
            </a:r>
            <a:r>
              <a:rPr lang="en-US" altLang="ja-JP" sz="2000">
                <a:ea typeface="ＭＳ Ｐゴシック" charset="-128"/>
              </a:rPr>
              <a:t>,</a:t>
            </a:r>
            <a:r>
              <a:rPr lang="ja-JP" altLang="en-US" sz="2000">
                <a:ea typeface="ＭＳ Ｐゴシック" charset="-128"/>
              </a:rPr>
              <a:t>”</a:t>
            </a:r>
            <a:r>
              <a:rPr lang="en-US" altLang="ja-JP" sz="2000">
                <a:ea typeface="ＭＳ Ｐゴシック" charset="-128"/>
              </a:rPr>
              <a:t> ISCA 1997.</a:t>
            </a:r>
          </a:p>
          <a:p>
            <a:pPr lvl="1"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+ More accurate</a:t>
            </a:r>
          </a:p>
          <a:p>
            <a:pPr lvl="1"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-- An indirect branch maps to (too) many entries in BTB</a:t>
            </a:r>
          </a:p>
          <a:p>
            <a:pPr lvl="1"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	-- Conflict misses with other branches (direct or indirect)</a:t>
            </a:r>
          </a:p>
          <a:p>
            <a:pPr lvl="1"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    -- Inefficient use of space if branch has few target addresses</a:t>
            </a:r>
          </a:p>
        </p:txBody>
      </p:sp>
      <p:sp>
        <p:nvSpPr>
          <p:cNvPr id="2826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B32891-3C30-384B-B5D3-E0854BE5387B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331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State Machine for Last-Time Prediction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1A12AC-56A5-4244-BE1D-067F8B2759D4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auto">
          <a:xfrm rot="5400000">
            <a:off x="5729287" y="2576513"/>
            <a:ext cx="1457325" cy="1485900"/>
          </a:xfrm>
          <a:prstGeom prst="ellipse">
            <a:avLst/>
          </a:prstGeom>
          <a:solidFill>
            <a:srgbClr val="99CC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predict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taken</a:t>
            </a: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 rot="5400000">
            <a:off x="2033587" y="2652713"/>
            <a:ext cx="1457325" cy="1485900"/>
          </a:xfrm>
          <a:prstGeom prst="ellipse">
            <a:avLst/>
          </a:prstGeom>
          <a:solidFill>
            <a:srgbClr val="FF999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predict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not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Calibri" charset="0"/>
              </a:rPr>
              <a:t>taken</a:t>
            </a:r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2762250" y="4057650"/>
            <a:ext cx="3695700" cy="1122363"/>
            <a:chOff x="1740" y="2556"/>
            <a:chExt cx="2328" cy="707"/>
          </a:xfrm>
        </p:grpSpPr>
        <p:cxnSp>
          <p:nvCxnSpPr>
            <p:cNvPr id="75792" name="AutoShape 6"/>
            <p:cNvCxnSpPr>
              <a:cxnSpLocks noChangeShapeType="1"/>
              <a:stCxn id="19" idx="6"/>
              <a:endCxn id="20" idx="6"/>
            </p:cNvCxnSpPr>
            <p:nvPr/>
          </p:nvCxnSpPr>
          <p:spPr bwMode="auto">
            <a:xfrm rot="5400000">
              <a:off x="2880" y="1416"/>
              <a:ext cx="48" cy="2328"/>
            </a:xfrm>
            <a:prstGeom prst="curvedConnector3">
              <a:avLst>
                <a:gd name="adj1" fmla="val 387500"/>
              </a:avLst>
            </a:prstGeom>
            <a:noFill/>
            <a:ln w="3810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2427" y="2740"/>
              <a:ext cx="86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Calibri" charset="0"/>
                </a:rPr>
                <a:t>actually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Calibri" charset="0"/>
                </a:rPr>
                <a:t>not taken</a:t>
              </a:r>
            </a:p>
          </p:txBody>
        </p:sp>
      </p:grpSp>
      <p:grpSp>
        <p:nvGrpSpPr>
          <p:cNvPr id="24" name="Group 8"/>
          <p:cNvGrpSpPr>
            <a:grpSpLocks/>
          </p:cNvGrpSpPr>
          <p:nvPr/>
        </p:nvGrpSpPr>
        <p:grpSpPr bwMode="auto">
          <a:xfrm>
            <a:off x="2762250" y="1606550"/>
            <a:ext cx="3695700" cy="1050925"/>
            <a:chOff x="1740" y="1012"/>
            <a:chExt cx="2328" cy="662"/>
          </a:xfrm>
        </p:grpSpPr>
        <p:cxnSp>
          <p:nvCxnSpPr>
            <p:cNvPr id="75790" name="AutoShape 9"/>
            <p:cNvCxnSpPr>
              <a:cxnSpLocks noChangeShapeType="1"/>
              <a:stCxn id="20" idx="2"/>
              <a:endCxn id="19" idx="2"/>
            </p:cNvCxnSpPr>
            <p:nvPr/>
          </p:nvCxnSpPr>
          <p:spPr bwMode="auto">
            <a:xfrm rot="-5400000">
              <a:off x="2880" y="486"/>
              <a:ext cx="48" cy="2328"/>
            </a:xfrm>
            <a:prstGeom prst="curvedConnector3">
              <a:avLst>
                <a:gd name="adj1" fmla="val 387500"/>
              </a:avLst>
            </a:prstGeom>
            <a:noFill/>
            <a:ln w="38100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2490" y="1012"/>
              <a:ext cx="72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Calibri" charset="0"/>
                </a:rPr>
                <a:t>actually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Calibri" charset="0"/>
                </a:rPr>
                <a:t>taken</a:t>
              </a:r>
            </a:p>
          </p:txBody>
        </p:sp>
      </p:grpSp>
      <p:grpSp>
        <p:nvGrpSpPr>
          <p:cNvPr id="27" name="Group 11"/>
          <p:cNvGrpSpPr>
            <a:grpSpLocks/>
          </p:cNvGrpSpPr>
          <p:nvPr/>
        </p:nvGrpSpPr>
        <p:grpSpPr bwMode="auto">
          <a:xfrm>
            <a:off x="6991350" y="2803525"/>
            <a:ext cx="2044700" cy="1030288"/>
            <a:chOff x="4404" y="1766"/>
            <a:chExt cx="1288" cy="649"/>
          </a:xfrm>
        </p:grpSpPr>
        <p:cxnSp>
          <p:nvCxnSpPr>
            <p:cNvPr id="75788" name="AutoShape 12"/>
            <p:cNvCxnSpPr>
              <a:cxnSpLocks noChangeShapeType="1"/>
              <a:stCxn id="19" idx="7"/>
              <a:endCxn id="19" idx="1"/>
            </p:cNvCxnSpPr>
            <p:nvPr/>
          </p:nvCxnSpPr>
          <p:spPr bwMode="auto">
            <a:xfrm flipV="1">
              <a:off x="4404" y="1766"/>
              <a:ext cx="1" cy="649"/>
            </a:xfrm>
            <a:prstGeom prst="curvedConnector3">
              <a:avLst>
                <a:gd name="adj1" fmla="val 46800014"/>
              </a:avLst>
            </a:prstGeom>
            <a:noFill/>
            <a:ln w="38100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4965" y="1838"/>
              <a:ext cx="72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Calibri" charset="0"/>
                </a:rPr>
                <a:t>actually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Calibri" charset="0"/>
                </a:rPr>
                <a:t>taken</a:t>
              </a:r>
            </a:p>
          </p:txBody>
        </p:sp>
      </p:grpSp>
      <p:grpSp>
        <p:nvGrpSpPr>
          <p:cNvPr id="30" name="Group 14"/>
          <p:cNvGrpSpPr>
            <a:grpSpLocks/>
          </p:cNvGrpSpPr>
          <p:nvPr/>
        </p:nvGrpSpPr>
        <p:grpSpPr bwMode="auto">
          <a:xfrm>
            <a:off x="79375" y="2879725"/>
            <a:ext cx="2149475" cy="1030288"/>
            <a:chOff x="50" y="1814"/>
            <a:chExt cx="1354" cy="649"/>
          </a:xfrm>
        </p:grpSpPr>
        <p:cxnSp>
          <p:nvCxnSpPr>
            <p:cNvPr id="75786" name="AutoShape 15"/>
            <p:cNvCxnSpPr>
              <a:cxnSpLocks noChangeShapeType="1"/>
              <a:stCxn id="20" idx="5"/>
              <a:endCxn id="20" idx="3"/>
            </p:cNvCxnSpPr>
            <p:nvPr/>
          </p:nvCxnSpPr>
          <p:spPr bwMode="auto">
            <a:xfrm rot="10800000" flipH="1">
              <a:off x="1403" y="1814"/>
              <a:ext cx="1" cy="649"/>
            </a:xfrm>
            <a:prstGeom prst="curvedConnector3">
              <a:avLst>
                <a:gd name="adj1" fmla="val -46700014"/>
              </a:avLst>
            </a:prstGeom>
            <a:noFill/>
            <a:ln w="3810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50" y="1828"/>
              <a:ext cx="86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Calibri" charset="0"/>
                </a:rPr>
                <a:t>actually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Calibri" charset="0"/>
                </a:rPr>
                <a:t>not taken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9147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Intel Pentium M Indirect Branch Predictor</a:t>
            </a:r>
          </a:p>
        </p:txBody>
      </p:sp>
      <p:sp>
        <p:nvSpPr>
          <p:cNvPr id="19558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663889-472D-E34B-A606-7BEF03CA6F29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pic>
        <p:nvPicPr>
          <p:cNvPr id="19558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46021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8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43783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89" name="TextBox 7"/>
          <p:cNvSpPr txBox="1">
            <a:spLocks noChangeArrowheads="1"/>
          </p:cNvSpPr>
          <p:nvPr/>
        </p:nvSpPr>
        <p:spPr bwMode="auto">
          <a:xfrm>
            <a:off x="304800" y="5410200"/>
            <a:ext cx="73040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Gochman et al.,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“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The Intel Pentium M Processor: Microarchitecture and Performance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,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”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Intel Technology Journal, May 2003.</a:t>
            </a:r>
          </a:p>
        </p:txBody>
      </p:sp>
    </p:spTree>
    <p:extLst>
      <p:ext uri="{BB962C8B-B14F-4D97-AF65-F5344CB8AC3E}">
        <p14:creationId xmlns:p14="http://schemas.microsoft.com/office/powerpoint/2010/main" val="2570702739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Issues in Branch Prediction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  <a:ea typeface="ＭＳ Ｐゴシック" charset="-128"/>
              </a:rPr>
              <a:t>Need to identify a branch before it is fetched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How do we do this?</a:t>
            </a:r>
          </a:p>
          <a:p>
            <a:pPr lvl="1"/>
            <a:r>
              <a:rPr lang="en-US" altLang="en-US">
                <a:ea typeface="ＭＳ Ｐゴシック" charset="-128"/>
              </a:rPr>
              <a:t>BTB hit </a:t>
            </a:r>
            <a:r>
              <a:rPr lang="en-US" altLang="en-US">
                <a:ea typeface="ＭＳ Ｐゴシック" charset="-128"/>
                <a:sym typeface="Wingdings" charset="2"/>
              </a:rPr>
              <a:t> indicates that the fetched instruction is a branch</a:t>
            </a:r>
          </a:p>
          <a:p>
            <a:pPr lvl="1"/>
            <a:r>
              <a:rPr lang="en-US" altLang="en-US">
                <a:ea typeface="ＭＳ Ｐゴシック" charset="-128"/>
                <a:sym typeface="Wingdings" charset="2"/>
              </a:rPr>
              <a:t>BTB entry contains the </a:t>
            </a:r>
            <a:r>
              <a:rPr lang="ja-JP" altLang="en-US">
                <a:ea typeface="ＭＳ Ｐゴシック" charset="-128"/>
                <a:sym typeface="Wingdings" charset="2"/>
              </a:rPr>
              <a:t>“</a:t>
            </a:r>
            <a:r>
              <a:rPr lang="en-US" altLang="ja-JP">
                <a:ea typeface="ＭＳ Ｐゴシック" charset="-128"/>
                <a:sym typeface="Wingdings" charset="2"/>
              </a:rPr>
              <a:t>type</a:t>
            </a:r>
            <a:r>
              <a:rPr lang="ja-JP" altLang="en-US">
                <a:ea typeface="ＭＳ Ｐゴシック" charset="-128"/>
                <a:sym typeface="Wingdings" charset="2"/>
              </a:rPr>
              <a:t>”</a:t>
            </a:r>
            <a:r>
              <a:rPr lang="en-US" altLang="ja-JP">
                <a:ea typeface="ＭＳ Ｐゴシック" charset="-128"/>
                <a:sym typeface="Wingdings" charset="2"/>
              </a:rPr>
              <a:t> of the branch</a:t>
            </a:r>
          </a:p>
          <a:p>
            <a:pPr lvl="1"/>
            <a:r>
              <a:rPr lang="en-US" altLang="en-US">
                <a:ea typeface="ＭＳ Ｐゴシック" charset="-128"/>
              </a:rPr>
              <a:t>Pre-decoded “branch type” information stored in the instruction cache identifies type of branch</a:t>
            </a:r>
            <a:endParaRPr lang="en-US" altLang="ja-JP">
              <a:ea typeface="ＭＳ Ｐゴシック" charset="-128"/>
              <a:sym typeface="Wingdings" charset="2"/>
            </a:endParaRPr>
          </a:p>
          <a:p>
            <a:pPr lvl="2">
              <a:buFont typeface="Wingdings" charset="2"/>
              <a:buNone/>
            </a:pPr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What if no BTB?</a:t>
            </a:r>
          </a:p>
          <a:p>
            <a:pPr lvl="1"/>
            <a:r>
              <a:rPr lang="en-US" altLang="en-US">
                <a:ea typeface="ＭＳ Ｐゴシック" charset="-128"/>
              </a:rPr>
              <a:t>Bubble in the pipeline until target address is computed</a:t>
            </a:r>
          </a:p>
          <a:p>
            <a:pPr lvl="1"/>
            <a:r>
              <a:rPr lang="en-US" altLang="en-US">
                <a:ea typeface="ＭＳ Ｐゴシック" charset="-128"/>
              </a:rPr>
              <a:t>E.g., IBM POWER4</a:t>
            </a: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5F4C4-FA77-9F40-9CD6-593E4A9CEBA6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97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Latency of Branch Prediction</a:t>
            </a:r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  <a:ea typeface="ＭＳ Ｐゴシック" charset="-128"/>
              </a:rPr>
              <a:t>Latency: </a:t>
            </a:r>
            <a:r>
              <a:rPr lang="en-US" altLang="en-US">
                <a:ea typeface="ＭＳ Ｐゴシック" charset="-128"/>
              </a:rPr>
              <a:t>Prediction is latency critical</a:t>
            </a:r>
          </a:p>
          <a:p>
            <a:pPr lvl="1"/>
            <a:r>
              <a:rPr lang="en-US" altLang="en-US">
                <a:ea typeface="ＭＳ Ｐゴシック" charset="-128"/>
              </a:rPr>
              <a:t>Need to generate next fetch address for the next cycle</a:t>
            </a:r>
          </a:p>
          <a:p>
            <a:pPr lvl="1"/>
            <a:r>
              <a:rPr lang="en-US" altLang="en-US">
                <a:ea typeface="ＭＳ Ｐゴシック" charset="-128"/>
              </a:rPr>
              <a:t>Bigger, more complex predictors are more accurate but slower</a:t>
            </a:r>
          </a:p>
          <a:p>
            <a:pPr lvl="1"/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8C7D12-4409-244C-BEAA-A2997685730B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5" name="Line 20"/>
          <p:cNvSpPr>
            <a:spLocks noChangeShapeType="1"/>
          </p:cNvSpPr>
          <p:nvPr/>
        </p:nvSpPr>
        <p:spPr bwMode="auto">
          <a:xfrm>
            <a:off x="4973638" y="290195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4973638" y="29019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4973638" y="40449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>
            <a:off x="5354638" y="3206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>
            <a:off x="4287838" y="39036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>
            <a:off x="4287838" y="30273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2700338" y="2843213"/>
            <a:ext cx="144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PC + inst size</a:t>
            </a:r>
          </a:p>
        </p:txBody>
      </p:sp>
      <p:sp>
        <p:nvSpPr>
          <p:cNvPr id="12" name="Line 30"/>
          <p:cNvSpPr>
            <a:spLocks noChangeShapeType="1"/>
          </p:cNvSpPr>
          <p:nvPr/>
        </p:nvSpPr>
        <p:spPr bwMode="auto">
          <a:xfrm>
            <a:off x="5354638" y="35877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6275388" y="3189288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Next Fetch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Address</a:t>
            </a: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4287838" y="32845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4287838" y="35861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2949575" y="3171825"/>
            <a:ext cx="116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BTB target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1363663" y="3436938"/>
            <a:ext cx="27511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Return Address Stack target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1089025" y="3733800"/>
            <a:ext cx="3025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Indirect Branch Predictor target</a:t>
            </a: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4297363" y="41973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1089025" y="4044950"/>
            <a:ext cx="2944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Resolved target from Backend</a:t>
            </a:r>
          </a:p>
        </p:txBody>
      </p:sp>
      <p:cxnSp>
        <p:nvCxnSpPr>
          <p:cNvPr id="66581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4797425" y="4530725"/>
            <a:ext cx="801688" cy="26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82" name="TextBox 22"/>
          <p:cNvSpPr txBox="1">
            <a:spLocks noChangeArrowheads="1"/>
          </p:cNvSpPr>
          <p:nvPr/>
        </p:nvSpPr>
        <p:spPr bwMode="auto">
          <a:xfrm>
            <a:off x="4911725" y="5008563"/>
            <a:ext cx="568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534508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/>
      <p:bldP spid="665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Improving the Last Time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Problem: </a:t>
            </a:r>
            <a:r>
              <a:rPr lang="en-US" altLang="en-US">
                <a:solidFill>
                  <a:srgbClr val="FF0000"/>
                </a:solidFill>
                <a:ea typeface="ＭＳ Ｐゴシック" charset="-128"/>
              </a:rPr>
              <a:t>A last-time predictor changes its prediction from T</a:t>
            </a:r>
            <a:r>
              <a:rPr lang="en-US" altLang="en-US">
                <a:solidFill>
                  <a:srgbClr val="FF0000"/>
                </a:solidFill>
                <a:ea typeface="ＭＳ Ｐゴシック" charset="-128"/>
                <a:sym typeface="Wingdings" charset="2"/>
              </a:rPr>
              <a:t>NT or NTT too quickly </a:t>
            </a:r>
          </a:p>
          <a:p>
            <a:pPr lvl="1"/>
            <a:r>
              <a:rPr lang="en-US" altLang="en-US">
                <a:ea typeface="ＭＳ Ｐゴシック" charset="-128"/>
                <a:sym typeface="Wingdings" charset="2"/>
              </a:rPr>
              <a:t>even though the branch may be mostly taken or mostly not taken</a:t>
            </a:r>
          </a:p>
          <a:p>
            <a:endParaRPr lang="en-US" altLang="en-US">
              <a:ea typeface="ＭＳ Ｐゴシック" charset="-128"/>
              <a:sym typeface="Wingdings" charset="2"/>
            </a:endParaRPr>
          </a:p>
          <a:p>
            <a:r>
              <a:rPr lang="en-US" altLang="en-US">
                <a:ea typeface="ＭＳ Ｐゴシック" charset="-128"/>
                <a:sym typeface="Wingdings" charset="2"/>
              </a:rPr>
              <a:t>Solution Idea: 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  <a:sym typeface="Wingdings" charset="2"/>
              </a:rPr>
              <a:t>Add hysteresis to the predictor so that prediction does not change on a single different outcome</a:t>
            </a:r>
          </a:p>
          <a:p>
            <a:pPr lvl="1"/>
            <a:r>
              <a:rPr lang="en-US" altLang="en-US">
                <a:ea typeface="ＭＳ Ｐゴシック" charset="-128"/>
                <a:sym typeface="Wingdings" charset="2"/>
              </a:rPr>
              <a:t>Use two bits to track the history of predictions for a branch instead of a single bit </a:t>
            </a:r>
          </a:p>
          <a:p>
            <a:pPr lvl="1"/>
            <a:r>
              <a:rPr lang="en-US" altLang="en-US">
                <a:ea typeface="ＭＳ Ｐゴシック" charset="-128"/>
                <a:sym typeface="Wingdings" charset="2"/>
              </a:rPr>
              <a:t>Can have 2 states for T or NT instead of 1 state for each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Smith, “</a:t>
            </a:r>
            <a:r>
              <a:rPr lang="en-US" altLang="ja-JP">
                <a:solidFill>
                  <a:srgbClr val="0000FF"/>
                </a:solidFill>
                <a:ea typeface="ＭＳ Ｐゴシック" charset="-128"/>
              </a:rPr>
              <a:t>A Study of Branch Prediction Strategies</a:t>
            </a:r>
            <a:r>
              <a:rPr lang="en-US" altLang="ja-JP">
                <a:ea typeface="ＭＳ Ｐゴシック" charset="-128"/>
              </a:rPr>
              <a:t>,</a:t>
            </a:r>
            <a:r>
              <a:rPr lang="en-US" altLang="en-US">
                <a:ea typeface="ＭＳ Ｐゴシック" charset="-128"/>
              </a:rPr>
              <a:t>”</a:t>
            </a:r>
            <a:r>
              <a:rPr lang="en-US" altLang="ja-JP">
                <a:ea typeface="ＭＳ Ｐゴシック" charset="-128"/>
              </a:rPr>
              <a:t> ISCA 1981.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01F31-9568-6E4B-9F3B-BFDAF7BEA5DE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772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35592</TotalTime>
  <Words>4962</Words>
  <Application>Microsoft Macintosh PowerPoint</Application>
  <PresentationFormat>On-screen Show (4:3)</PresentationFormat>
  <Paragraphs>1235</Paragraphs>
  <Slides>82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82</vt:i4>
      </vt:variant>
    </vt:vector>
  </HeadingPairs>
  <TitlesOfParts>
    <vt:vector size="99" baseType="lpstr">
      <vt:lpstr>굴림</vt:lpstr>
      <vt:lpstr>ＭＳ Ｐゴシック</vt:lpstr>
      <vt:lpstr>Arial</vt:lpstr>
      <vt:lpstr>AUdimat</vt:lpstr>
      <vt:lpstr>Calibri</vt:lpstr>
      <vt:lpstr>Garamond</vt:lpstr>
      <vt:lpstr>Symbol</vt:lpstr>
      <vt:lpstr>Tahoma</vt:lpstr>
      <vt:lpstr>Times New Roman</vt:lpstr>
      <vt:lpstr>Verdana</vt:lpstr>
      <vt:lpstr>Wingdings</vt:lpstr>
      <vt:lpstr>Edge</vt:lpstr>
      <vt:lpstr>32_Edge</vt:lpstr>
      <vt:lpstr>45_Edge</vt:lpstr>
      <vt:lpstr>54_Edge</vt:lpstr>
      <vt:lpstr>38_Edge</vt:lpstr>
      <vt:lpstr>6_Edge</vt:lpstr>
      <vt:lpstr> Digital Design &amp; Computer Arch.  Lecture 17: Branch Prediction II</vt:lpstr>
      <vt:lpstr>Required Readings</vt:lpstr>
      <vt:lpstr>Recall: How to Handle Control Dependences</vt:lpstr>
      <vt:lpstr>Recall: Fetch Stage with BTB and Direction Prediction</vt:lpstr>
      <vt:lpstr>Recall: More Sophisticated Direction Prediction</vt:lpstr>
      <vt:lpstr>Recall: Last Time Predictor</vt:lpstr>
      <vt:lpstr>Implementing the Last-Time Predictor</vt:lpstr>
      <vt:lpstr>State Machine for Last-Time Prediction</vt:lpstr>
      <vt:lpstr>Improving the Last Time Predictor</vt:lpstr>
      <vt:lpstr>Two-Bit Counter Based Prediction</vt:lpstr>
      <vt:lpstr>State Machine for 2-bit Saturating Counter</vt:lpstr>
      <vt:lpstr>Hysteresis Using a 2-bit Counter</vt:lpstr>
      <vt:lpstr>Two-Bit Counter Based Prediction</vt:lpstr>
      <vt:lpstr>Is This Good Enough?</vt:lpstr>
      <vt:lpstr>Let’s Do the Exercise Again</vt:lpstr>
      <vt:lpstr>Can We Do Better: Two-Level Prediction</vt:lpstr>
      <vt:lpstr>Global Branch Correlation (I)</vt:lpstr>
      <vt:lpstr>Global Branch Correlation (II)</vt:lpstr>
      <vt:lpstr>Global Branch Correlation (III)</vt:lpstr>
      <vt:lpstr>Capturing Global Branch Correlation</vt:lpstr>
      <vt:lpstr>Two Level Global Branch Prediction</vt:lpstr>
      <vt:lpstr>How Does the Global Predictor Work?</vt:lpstr>
      <vt:lpstr>Intel Pentium Pro Branch Predictor</vt:lpstr>
      <vt:lpstr>Improving Global Predictor Accuracy</vt:lpstr>
      <vt:lpstr>Review: One-Level Branch Predictor</vt:lpstr>
      <vt:lpstr>Two-Level Global History Branch Predictor</vt:lpstr>
      <vt:lpstr>Two-Level Gshare Branch Predictor</vt:lpstr>
      <vt:lpstr>Can We Do Better: Two-Level Prediction</vt:lpstr>
      <vt:lpstr>Local Branch Correlation</vt:lpstr>
      <vt:lpstr>More Motivation for Local History</vt:lpstr>
      <vt:lpstr>Capturing Local Branch Correlation</vt:lpstr>
      <vt:lpstr>Two Level Local Branch Prediction</vt:lpstr>
      <vt:lpstr>Two-Level Local History Branch Predictor</vt:lpstr>
      <vt:lpstr>Can We Do Even Better?</vt:lpstr>
      <vt:lpstr>Hybrid Branch Predictors</vt:lpstr>
      <vt:lpstr>Alpha 21264 Tournament Predictor</vt:lpstr>
      <vt:lpstr>Are We Done w/ Branch Prediction?</vt:lpstr>
      <vt:lpstr>Some Other Branch Predictor Types</vt:lpstr>
      <vt:lpstr>Intel Pentium M Predictors: Loop and Jump</vt:lpstr>
      <vt:lpstr>Perceptrons for Learning Linear Functions</vt:lpstr>
      <vt:lpstr>Perceptron Branch Predictor (I)</vt:lpstr>
      <vt:lpstr>Perceptron Branch Predictor (II)</vt:lpstr>
      <vt:lpstr>Perceptron Branch Predictor (III)</vt:lpstr>
      <vt:lpstr>Prediction Using Multiple History Lengths</vt:lpstr>
      <vt:lpstr>State of the Art in Branch Prediction</vt:lpstr>
      <vt:lpstr>Branch Confidence Estimation</vt:lpstr>
      <vt:lpstr>Other Ways of Handling Branches</vt:lpstr>
      <vt:lpstr>How to Handle Control Dependences</vt:lpstr>
      <vt:lpstr>Delayed Branching (I)</vt:lpstr>
      <vt:lpstr>Delayed Branching (II)</vt:lpstr>
      <vt:lpstr>Fancy Delayed Branching (III)</vt:lpstr>
      <vt:lpstr>Delayed Branching (IV)</vt:lpstr>
      <vt:lpstr> Digital Design &amp; Computer Arch.  Lecture 17: Branch Prediction II</vt:lpstr>
      <vt:lpstr>We did not cover the following slides. They are for your benefit.</vt:lpstr>
      <vt:lpstr>An Aside: Filling the Delay Slot</vt:lpstr>
      <vt:lpstr>How to Handle Control Dependences</vt:lpstr>
      <vt:lpstr>Predicate Combining (not Predicated Execution)</vt:lpstr>
      <vt:lpstr>Predication (Predicated Execution)</vt:lpstr>
      <vt:lpstr>Predication (Predicated Execution)</vt:lpstr>
      <vt:lpstr>Predicated Execution References</vt:lpstr>
      <vt:lpstr>Conditional Move Operations</vt:lpstr>
      <vt:lpstr>Predicated Execution (II)</vt:lpstr>
      <vt:lpstr>Predicated Execution</vt:lpstr>
      <vt:lpstr>Predicated Execution vs. Branch Prediction</vt:lpstr>
      <vt:lpstr>Predicated Execution in Intel Itanium</vt:lpstr>
      <vt:lpstr>Conditional Execution in the ARM ISA</vt:lpstr>
      <vt:lpstr>Conditional Execution in ARM ISA</vt:lpstr>
      <vt:lpstr>Conditional Execution in ARM ISA</vt:lpstr>
      <vt:lpstr>Conditional Execution in ARM ISA</vt:lpstr>
      <vt:lpstr>Conditional Execution in ARM ISA</vt:lpstr>
      <vt:lpstr>Conditional Execution in ARM ISA</vt:lpstr>
      <vt:lpstr>How to Handle Control Dependences</vt:lpstr>
      <vt:lpstr>Multi-Path Execution</vt:lpstr>
      <vt:lpstr>Dual-Path Execution versus Predication</vt:lpstr>
      <vt:lpstr>Handling Other Types of Branches</vt:lpstr>
      <vt:lpstr>Remember: Branch Types</vt:lpstr>
      <vt:lpstr>Call and Return Prediction</vt:lpstr>
      <vt:lpstr>Indirect Branch Prediction (I)</vt:lpstr>
      <vt:lpstr>Indirect Branch Prediction (II)</vt:lpstr>
      <vt:lpstr>Intel Pentium M Indirect Branch Predictor</vt:lpstr>
      <vt:lpstr>Issues in Branch Prediction (I)</vt:lpstr>
      <vt:lpstr>Latency of Branch Prediction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Microsoft Office User</cp:lastModifiedBy>
  <cp:revision>532</cp:revision>
  <cp:lastPrinted>2018-04-26T10:57:00Z</cp:lastPrinted>
  <dcterms:created xsi:type="dcterms:W3CDTF">2010-09-08T00:51:32Z</dcterms:created>
  <dcterms:modified xsi:type="dcterms:W3CDTF">2020-05-12T11:57:57Z</dcterms:modified>
</cp:coreProperties>
</file>