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31" r:id="rId1"/>
    <p:sldMasterId id="2147484644" r:id="rId2"/>
    <p:sldMasterId id="2147484657" r:id="rId3"/>
    <p:sldMasterId id="2147484670" r:id="rId4"/>
  </p:sldMasterIdLst>
  <p:notesMasterIdLst>
    <p:notesMasterId r:id="rId20"/>
  </p:notesMasterIdLst>
  <p:sldIdLst>
    <p:sldId id="5150" r:id="rId5"/>
    <p:sldId id="1912" r:id="rId6"/>
    <p:sldId id="1342" r:id="rId7"/>
    <p:sldId id="1343" r:id="rId8"/>
    <p:sldId id="1345" r:id="rId9"/>
    <p:sldId id="1344" r:id="rId10"/>
    <p:sldId id="1348" r:id="rId11"/>
    <p:sldId id="1349" r:id="rId12"/>
    <p:sldId id="1350" r:id="rId13"/>
    <p:sldId id="1351" r:id="rId14"/>
    <p:sldId id="1346" r:id="rId15"/>
    <p:sldId id="1347" r:id="rId16"/>
    <p:sldId id="1362" r:id="rId17"/>
    <p:sldId id="1364" r:id="rId18"/>
    <p:sldId id="5151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16"/>
    <p:restoredTop sz="94740"/>
  </p:normalViewPr>
  <p:slideViewPr>
    <p:cSldViewPr>
      <p:cViewPr varScale="1">
        <p:scale>
          <a:sx n="102" d="100"/>
          <a:sy n="102" d="100"/>
        </p:scale>
        <p:origin x="176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FB5B08A-6C4D-BE45-A2DF-A129722CB1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9700F-4ADE-494A-A81C-1FB045ED9B9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fld id="{5F6736B7-798A-BA48-B725-5E0F960BC660}" type="datetime1">
              <a:rPr lang="en-US" altLang="en-US"/>
              <a:pPr/>
              <a:t>4/27/20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CD6BA96-9652-9B4E-B9B0-767AE50BF5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E43CFCC-648D-E84D-A90E-8065EC28D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4F8B3-642A-9E4C-A49C-BCBA2230A8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E9554-EBB2-834B-9A42-A67EC99531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fld id="{77BBBDF4-3D20-374A-8AF6-66516D4C036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4811DDEB-23E5-1A4A-A4FA-2FB462DC49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7CF1C65-F0E2-8E44-882C-5DBA87F125D8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2AB01437-07BF-AD4E-82F9-DDA0E0B2AF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5423678-1E4A-644F-87FF-81A34DC442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2890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>
            <a:extLst>
              <a:ext uri="{FF2B5EF4-FFF2-40B4-BE49-F238E27FC236}">
                <a16:creationId xmlns:a16="http://schemas.microsoft.com/office/drawing/2014/main" id="{759460F1-F649-E349-AFDD-A663F22FA7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12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B0365C-956D-EC43-A9A7-439CE12906C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FEF987FB-4690-F943-AFA3-354F28DCB9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FCB8465C-86B8-454B-B549-5AD2736C4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1406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4811DDEB-23E5-1A4A-A4FA-2FB462DC49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7CF1C65-F0E2-8E44-882C-5DBA87F125D8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2AB01437-07BF-AD4E-82F9-DDA0E0B2AF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5423678-1E4A-644F-87FF-81A34DC442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4199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 eaLnBrk="1" hangingPunct="1"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07C91DC6-7F7D-6D42-85B7-690327E44D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224389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54E936-0F14-3B4C-9D7D-C25B601483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72675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10498F-B2BF-1A49-8652-8D3D87DD1E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556877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C3773A-9BA5-B342-A00F-CE639884AF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520624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5B1FC3E2-D43B-E94B-BA83-ED8150FDB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5EC74403-99B7-CB40-B4F8-F55599D984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FD60F75A-C02C-AD4A-AF9E-52EEAF82EB6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936E699-80FA-6548-AEB0-CB2F2C8071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AB0B192-A24B-1440-89C8-F42BEC8DC5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5283A1B-9D1B-4E45-AA07-20B134BA37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37A0DBEC-EF25-5044-99C0-1031955500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70098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FE28B04-A615-BF4B-9AFD-CB83F7A189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6C62E23A-AA2A-754F-A2F9-92FB7757B8B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F53678-ACF1-F343-B850-648AB6B627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676438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36AC580D-9390-694B-BC56-18E6DC1E79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716D7D1-6F7B-AD4D-B942-9594AB3BE3B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BC1AC3-30DF-8B4A-9E37-2A0B69C54B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825244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B0CE2EA2-CEF4-6C4F-B821-02BA1B5A47F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12742B8F-F63F-A645-9548-9448055AFE6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618AC-FEC1-C641-B975-6F58258791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667406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CEE05385-E561-734C-B41F-4E65C3DFD3F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6E7D70FC-BFDC-AD42-B845-383975983EB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805212-C8C9-F741-882A-BFB0ACC896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522456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DE90F07E-0F31-A344-B591-D820A200E8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1DFDAA4E-86AE-6549-87DD-492D245A552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A3586-1A83-1B40-B5E8-394AE58747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101553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12547F92-ADEF-BB49-8878-7FEC1664EC0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456CC851-00A4-C549-9B21-D4E13D1BE3E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BCE5F4-D41A-3040-ADB1-EB21204BF3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942398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9BEDFE-C75E-C64C-9ECA-014BBB9318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113631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57D7A80C-3C6D-444F-98CF-C85F51843B8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244620A6-C1A1-EF40-88FF-8A8B7B7F72C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8F3669-DA65-AC4D-91CC-3BA90E8EE3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30281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AE3E223C-EB41-344B-8F52-F5B2F44D733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EB395C5B-D31D-8D41-84D3-5933BE3DFA1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40DA01-3EC5-A04D-ADF7-A0BF137C86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1358073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FA4D3F33-B6A7-AF4E-BBA2-5D60152157B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8353CFA4-7231-3E40-BE0C-D71465BEBF4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6B7CA-B932-994D-B971-2260EDB50B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151397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CC83800E-91E2-F44E-8B1A-96E8F4B25A3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55479B90-DAFC-F34D-AC75-394C8643F99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B12352-B84B-6B4C-ACEA-8DB3E16F2C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04964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272B4CA-4912-5248-8374-7A8792B5B8B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43F9E00E-DB83-E844-BFB6-3D6DB6E927B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1E42CE-1A5C-E24B-BAF7-4A99E5980E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9933093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9AB32D4F-2E26-BB49-BF16-6DBA8ACD3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9B672AE7-B706-784B-9F8A-F24120FF107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BA9969AD-F958-2847-B57E-A19F0957354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9F0EB7F-4ED2-0245-966B-DB761ECE41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4ED2CA6-1722-4F4E-9DAE-B4A7E6FE85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D42BA6D-604D-4541-8B02-066898578B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23D34C95-975D-8A40-A099-835EC10CA1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56258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85DDF7D9-04EF-5444-A8C5-498960C07A5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D1F8E293-C5EE-E14B-A0AA-2E697AA5A1B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4E0E9C-A454-5D49-AB31-E9FBCA9636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6763311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F8315DF4-EF48-F64A-8072-AF5A4078A27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68230603-849D-D247-81DC-EA9E2BBB31A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DCFBAC-D871-BA44-AF9A-2081C438FA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82917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9BB06AC2-13C7-0543-BF55-13A69B9264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24E50D2-900E-E943-AC44-65451CDD571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447202-78C0-B24D-892B-F9E0265A9A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5873055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2BA9D88D-8FF7-614D-A638-F7772ACCB93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66D0E95F-31F4-4C42-A349-974108960D5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8706A1-8A1B-134B-A1F1-E12A934237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321592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4228CC-5956-5B42-91DF-6CFFECA7FB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541407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348D77AC-12B3-7A4B-8260-1A5BE499E83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0F5E125E-7990-D842-80B0-A188104DD9C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B79968-F3BA-7D4E-A2BC-06EC28B15C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5518067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40623686-BEB5-BB4F-BA50-712672B8E30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585A8E43-55B7-CD4B-8EAE-5C954CE482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EA7245-AE78-E543-BA66-5FDF75635E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2226190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68A23D09-65B7-E04D-AF9E-F2C6FED9A76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AD21B0CA-B435-394D-A015-570A819A2D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16834C-7200-C842-88F9-21D58E9E8A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588466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B0490C24-B438-214D-91EF-BF3984953AA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51BDADCE-061E-A749-A7F0-8BFCB5838E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B2647B-5B35-FB44-AF92-120979CB3D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479698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5B3DE118-1D4A-C149-A76B-368D5AD8B90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8216E4A8-9F7E-8D4F-B9AB-0348D0AF69F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9B94CA-B614-604E-953A-6458AAA1F3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9716500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A8E2F0AC-167F-B846-A03E-82770AAF0F9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2BC2043-6F40-744A-A747-05BEF9574C7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75F323-5C8A-464D-9659-347D530554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8596783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2A4BA5A-6707-0040-8FB2-C0B8340DAB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33E95ED0-7398-5E46-BF2A-5F40E4BE07B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7C71F0-437A-DB4D-80A2-2A3701775D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1673504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550ED2F3-DE0F-304D-A01E-CDE020E8E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429000"/>
            <a:ext cx="7772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Design of Digital Circuits 2016</a:t>
            </a:r>
          </a:p>
          <a:p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Srdjan Capkun</a:t>
            </a:r>
          </a:p>
          <a:p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Frank K. Gürkaynak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D40D1772-1D14-2742-9413-EDC8D7E0D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6581775"/>
            <a:ext cx="7772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 i="1">
                <a:solidFill>
                  <a:srgbClr val="404040"/>
                </a:solidFill>
                <a:latin typeface="Calibri" panose="020F0502020204030204" pitchFamily="34" charset="0"/>
              </a:rPr>
              <a:t>Adapted from Digital Design and Computer Architecture, David Money Harris &amp; Sarah L. Harris ©2007 Elsevier</a:t>
            </a:r>
            <a:endParaRPr lang="de-CH" altLang="en-US" sz="1200" i="1">
              <a:solidFill>
                <a:srgbClr val="40404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3289CB12-5D20-8143-B0DA-E76FD0FD7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919663"/>
            <a:ext cx="6553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solidFill>
                  <a:srgbClr val="A81E5B"/>
                </a:solidFill>
                <a:latin typeface="Consolas" panose="020B0609020204030204" pitchFamily="49" charset="0"/>
              </a:rPr>
              <a:t>http://www.syssec.ethz.ch/education/Digitaltechnik_16</a:t>
            </a:r>
            <a:endParaRPr lang="de-CH" altLang="en-US" sz="1600">
              <a:solidFill>
                <a:srgbClr val="A81E5B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1748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3708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Horiz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24479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>
            <a:off x="404565" y="3886201"/>
            <a:ext cx="7896225" cy="2452382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70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0B3FF4-7CBB-A341-9743-5BF8692671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4001455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3870325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572000" y="1362075"/>
            <a:ext cx="3870325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015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3870325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572000" y="1362075"/>
            <a:ext cx="3870325" cy="23717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572000" y="3962400"/>
            <a:ext cx="3870325" cy="23717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7199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936082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36" y="1362075"/>
            <a:ext cx="7896225" cy="4972050"/>
          </a:xfrm>
          <a:solidFill>
            <a:srgbClr val="F6F5BD"/>
          </a:solidFill>
          <a:ln>
            <a:solidFill>
              <a:schemeClr val="accent4">
                <a:lumMod val="25000"/>
              </a:schemeClr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>
                <a:latin typeface="Calibri" pitchFamily="34" charset="0"/>
              </a:defRPr>
            </a:lvl2pPr>
            <a:lvl3pPr marL="914400" indent="0">
              <a:buNone/>
              <a:defRPr>
                <a:latin typeface="Calibri" pitchFamily="34" charset="0"/>
              </a:defRPr>
            </a:lvl3pPr>
            <a:lvl4pPr marL="1371600" indent="0">
              <a:buNone/>
              <a:defRPr>
                <a:latin typeface="Calibri" pitchFamily="34" charset="0"/>
              </a:defRPr>
            </a:lvl4pPr>
            <a:lvl5pPr marL="1828800" indent="0">
              <a:buNone/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29137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oubl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085307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511" y="1904999"/>
            <a:ext cx="3870325" cy="4429125"/>
          </a:xfrm>
          <a:solidFill>
            <a:srgbClr val="F6F5BD"/>
          </a:solidFill>
          <a:ln>
            <a:solidFill>
              <a:schemeClr val="accent4">
                <a:lumMod val="25000"/>
              </a:schemeClr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>
                <a:latin typeface="Calibri" pitchFamily="34" charset="0"/>
              </a:defRPr>
            </a:lvl2pPr>
            <a:lvl3pPr marL="914400" indent="0">
              <a:buNone/>
              <a:defRPr>
                <a:latin typeface="Calibri" pitchFamily="34" charset="0"/>
              </a:defRPr>
            </a:lvl3pPr>
            <a:lvl4pPr marL="1371600" indent="0">
              <a:buNone/>
              <a:defRPr>
                <a:latin typeface="Calibri" pitchFamily="34" charset="0"/>
              </a:defRPr>
            </a:lvl4pPr>
            <a:lvl5pPr marL="1828800" indent="0">
              <a:buNone/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57636" y="1904999"/>
            <a:ext cx="3870325" cy="4429126"/>
          </a:xfrm>
          <a:solidFill>
            <a:schemeClr val="accent5"/>
          </a:solidFill>
          <a:ln>
            <a:solidFill>
              <a:schemeClr val="accent4">
                <a:lumMod val="25000"/>
              </a:schemeClr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>
                <a:latin typeface="Calibri" pitchFamily="34" charset="0"/>
              </a:defRPr>
            </a:lvl2pPr>
            <a:lvl3pPr marL="914400" indent="0">
              <a:buNone/>
              <a:defRPr>
                <a:latin typeface="Calibri" pitchFamily="34" charset="0"/>
              </a:defRPr>
            </a:lvl3pPr>
            <a:lvl4pPr marL="1371600" indent="0">
              <a:buNone/>
              <a:defRPr>
                <a:latin typeface="Calibri" pitchFamily="34" charset="0"/>
              </a:defRPr>
            </a:lvl4pPr>
            <a:lvl5pPr marL="1828800" indent="0">
              <a:buNone/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83997" y="1447800"/>
            <a:ext cx="3870325" cy="4572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i="1"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52238" y="1447799"/>
            <a:ext cx="3870325" cy="4572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i="1"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71782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oubleCode_Expla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085307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904999"/>
            <a:ext cx="3870325" cy="1905001"/>
          </a:xfrm>
          <a:solidFill>
            <a:srgbClr val="F6F5BD"/>
          </a:solidFill>
          <a:ln>
            <a:solidFill>
              <a:schemeClr val="accent4">
                <a:lumMod val="25000"/>
              </a:schemeClr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>
                <a:latin typeface="Calibri" pitchFamily="34" charset="0"/>
              </a:defRPr>
            </a:lvl2pPr>
            <a:lvl3pPr marL="914400" indent="0">
              <a:buNone/>
              <a:defRPr>
                <a:latin typeface="Calibri" pitchFamily="34" charset="0"/>
              </a:defRPr>
            </a:lvl3pPr>
            <a:lvl4pPr marL="1371600" indent="0">
              <a:buNone/>
              <a:defRPr>
                <a:latin typeface="Calibri" pitchFamily="34" charset="0"/>
              </a:defRPr>
            </a:lvl4pPr>
            <a:lvl5pPr marL="1828800" indent="0">
              <a:buNone/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64075" y="1904999"/>
            <a:ext cx="3870325" cy="1905001"/>
          </a:xfrm>
          <a:solidFill>
            <a:schemeClr val="accent5"/>
          </a:solidFill>
          <a:ln>
            <a:solidFill>
              <a:schemeClr val="accent4">
                <a:lumMod val="25000"/>
              </a:schemeClr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>
                <a:latin typeface="Calibri" pitchFamily="34" charset="0"/>
              </a:defRPr>
            </a:lvl2pPr>
            <a:lvl3pPr marL="914400" indent="0">
              <a:buNone/>
              <a:defRPr>
                <a:latin typeface="Calibri" pitchFamily="34" charset="0"/>
              </a:defRPr>
            </a:lvl3pPr>
            <a:lvl4pPr marL="1371600" indent="0">
              <a:buNone/>
              <a:defRPr>
                <a:latin typeface="Calibri" pitchFamily="34" charset="0"/>
              </a:defRPr>
            </a:lvl4pPr>
            <a:lvl5pPr marL="1828800" indent="0">
              <a:buNone/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90436" y="1447800"/>
            <a:ext cx="3870325" cy="4572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i="1"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53306" y="1447799"/>
            <a:ext cx="3870325" cy="4572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i="1"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96875" y="3952875"/>
            <a:ext cx="7896225" cy="24479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605114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ode_and_Expla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936082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3810001"/>
            <a:ext cx="7896225" cy="2524124"/>
          </a:xfrm>
          <a:solidFill>
            <a:srgbClr val="F6F5BD"/>
          </a:solidFill>
          <a:ln>
            <a:solidFill>
              <a:schemeClr val="accent4">
                <a:lumMod val="25000"/>
              </a:schemeClr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>
                <a:latin typeface="Calibri" pitchFamily="34" charset="0"/>
              </a:defRPr>
            </a:lvl2pPr>
            <a:lvl3pPr marL="914400" indent="0">
              <a:buNone/>
              <a:defRPr>
                <a:latin typeface="Calibri" pitchFamily="34" charset="0"/>
              </a:defRPr>
            </a:lvl3pPr>
            <a:lvl4pPr marL="1371600" indent="0">
              <a:buNone/>
              <a:defRPr>
                <a:latin typeface="Calibri" pitchFamily="34" charset="0"/>
              </a:defRPr>
            </a:lvl4pPr>
            <a:lvl5pPr marL="1828800" indent="0">
              <a:buNone/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396875" y="1362075"/>
            <a:ext cx="7896225" cy="24479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39762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Explanation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936082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362076"/>
            <a:ext cx="7896225" cy="2524124"/>
          </a:xfrm>
          <a:solidFill>
            <a:srgbClr val="F6F5BD"/>
          </a:solidFill>
          <a:ln>
            <a:solidFill>
              <a:schemeClr val="accent4">
                <a:lumMod val="25000"/>
              </a:schemeClr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>
                <a:latin typeface="Calibri" pitchFamily="34" charset="0"/>
              </a:defRPr>
            </a:lvl2pPr>
            <a:lvl3pPr marL="914400" indent="0">
              <a:buNone/>
              <a:defRPr>
                <a:latin typeface="Calibri" pitchFamily="34" charset="0"/>
              </a:defRPr>
            </a:lvl3pPr>
            <a:lvl4pPr marL="1371600" indent="0">
              <a:buNone/>
              <a:defRPr>
                <a:latin typeface="Calibri" pitchFamily="34" charset="0"/>
              </a:defRPr>
            </a:lvl4pPr>
            <a:lvl5pPr marL="1828800" indent="0">
              <a:buNone/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383997" y="3952875"/>
            <a:ext cx="7896225" cy="24479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420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9552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7896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005A5B-D5F0-4F48-AFD6-0F6A9B111F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799493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C13780-89B6-A342-A0FE-479C0A05A5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311468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07D316-15B3-664E-B565-09523CE925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965119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7FF959-69CE-0F4A-BA25-7B0829DCD4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155319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F252C5-2CCC-BF49-946A-6C097D710A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59948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Garamond" charset="0"/>
              </a:defRPr>
            </a:lvl1pPr>
          </a:lstStyle>
          <a:p>
            <a:pPr eaLnBrk="1" hangingPunct="1"/>
            <a:fld id="{1D981F2A-E7A7-A246-901D-1958ACDF1AD8}" type="slidenum">
              <a:rPr lang="en-US" altLang="en-US" smtClean="0"/>
              <a:pPr eaLnBrk="1" hangingPunct="1"/>
              <a:t>‹#›</a:t>
            </a:fld>
            <a:endParaRPr lang="en-US" altLang="en-US"/>
          </a:p>
        </p:txBody>
      </p:sp>
      <p:sp>
        <p:nvSpPr>
          <p:cNvPr id="1030" name="Line 1032"/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</a:endParaRPr>
          </a:p>
        </p:txBody>
      </p:sp>
      <p:sp>
        <p:nvSpPr>
          <p:cNvPr id="1031" name="Line 1033"/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37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2" r:id="rId1"/>
    <p:sldLayoutId id="2147484633" r:id="rId2"/>
    <p:sldLayoutId id="2147484634" r:id="rId3"/>
    <p:sldLayoutId id="2147484635" r:id="rId4"/>
    <p:sldLayoutId id="2147484636" r:id="rId5"/>
    <p:sldLayoutId id="2147484637" r:id="rId6"/>
    <p:sldLayoutId id="2147484638" r:id="rId7"/>
    <p:sldLayoutId id="2147484639" r:id="rId8"/>
    <p:sldLayoutId id="2147484640" r:id="rId9"/>
    <p:sldLayoutId id="2147484641" r:id="rId10"/>
    <p:sldLayoutId id="2147484642" r:id="rId11"/>
    <p:sldLayoutId id="2147484643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>
            <a:extLst>
              <a:ext uri="{FF2B5EF4-FFF2-40B4-BE49-F238E27FC236}">
                <a16:creationId xmlns:a16="http://schemas.microsoft.com/office/drawing/2014/main" id="{796B2D52-14C3-6A4E-A692-BA73F4B10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027">
            <a:extLst>
              <a:ext uri="{FF2B5EF4-FFF2-40B4-BE49-F238E27FC236}">
                <a16:creationId xmlns:a16="http://schemas.microsoft.com/office/drawing/2014/main" id="{E33CBC86-E49D-9940-BAB6-FB6B4F2DB0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228149A3-AC2E-534B-B636-02F7D6E5BD7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3D42194F-791A-4448-8CB9-4953BD686EF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fld id="{AB233638-CB85-2C49-A638-67573182FC2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Line 1032">
            <a:extLst>
              <a:ext uri="{FF2B5EF4-FFF2-40B4-BE49-F238E27FC236}">
                <a16:creationId xmlns:a16="http://schemas.microsoft.com/office/drawing/2014/main" id="{0AE1C05B-73C2-5E40-96AB-6A43314247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1033">
            <a:extLst>
              <a:ext uri="{FF2B5EF4-FFF2-40B4-BE49-F238E27FC236}">
                <a16:creationId xmlns:a16="http://schemas.microsoft.com/office/drawing/2014/main" id="{01C7F8ED-0298-F24A-8FF9-F9C7B0B7E2D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5" r:id="rId1"/>
    <p:sldLayoutId id="2147484646" r:id="rId2"/>
    <p:sldLayoutId id="2147484647" r:id="rId3"/>
    <p:sldLayoutId id="2147484648" r:id="rId4"/>
    <p:sldLayoutId id="2147484649" r:id="rId5"/>
    <p:sldLayoutId id="2147484650" r:id="rId6"/>
    <p:sldLayoutId id="2147484651" r:id="rId7"/>
    <p:sldLayoutId id="2147484652" r:id="rId8"/>
    <p:sldLayoutId id="2147484653" r:id="rId9"/>
    <p:sldLayoutId id="2147484654" r:id="rId10"/>
    <p:sldLayoutId id="2147484655" r:id="rId11"/>
    <p:sldLayoutId id="2147484656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>
            <a:extLst>
              <a:ext uri="{FF2B5EF4-FFF2-40B4-BE49-F238E27FC236}">
                <a16:creationId xmlns:a16="http://schemas.microsoft.com/office/drawing/2014/main" id="{C6332694-6E6D-D046-B375-6D8F8BB6D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Rectangle 1027">
            <a:extLst>
              <a:ext uri="{FF2B5EF4-FFF2-40B4-BE49-F238E27FC236}">
                <a16:creationId xmlns:a16="http://schemas.microsoft.com/office/drawing/2014/main" id="{6A220DFA-177A-7F40-983D-2E352AFAC3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D0866AFE-DD47-1247-A45A-8F57C35267B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Garamond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FCAF2EFF-3E58-5B42-8753-7BC6958DE54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fld id="{240BB7BB-55E4-AF4D-B7FB-5A4399A792C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342" name="Line 1032">
            <a:extLst>
              <a:ext uri="{FF2B5EF4-FFF2-40B4-BE49-F238E27FC236}">
                <a16:creationId xmlns:a16="http://schemas.microsoft.com/office/drawing/2014/main" id="{9EDD40C3-B322-8F48-BD4C-A2B056AB3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Line 1033">
            <a:extLst>
              <a:ext uri="{FF2B5EF4-FFF2-40B4-BE49-F238E27FC236}">
                <a16:creationId xmlns:a16="http://schemas.microsoft.com/office/drawing/2014/main" id="{CFC1AB7F-E4E0-0640-961A-EB06F520E94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3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58" r:id="rId1"/>
    <p:sldLayoutId id="2147484659" r:id="rId2"/>
    <p:sldLayoutId id="2147484660" r:id="rId3"/>
    <p:sldLayoutId id="2147484661" r:id="rId4"/>
    <p:sldLayoutId id="2147484662" r:id="rId5"/>
    <p:sldLayoutId id="2147484663" r:id="rId6"/>
    <p:sldLayoutId id="2147484664" r:id="rId7"/>
    <p:sldLayoutId id="2147484665" r:id="rId8"/>
    <p:sldLayoutId id="2147484666" r:id="rId9"/>
    <p:sldLayoutId id="2147484667" r:id="rId10"/>
    <p:sldLayoutId id="2147484668" r:id="rId11"/>
    <p:sldLayoutId id="2147484669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D1FA6686-5257-D347-955D-9DD2E5C167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C8F5B13D-EC12-634C-A558-37D35E6B3F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139268" name="Text Box 5">
            <a:extLst>
              <a:ext uri="{FF2B5EF4-FFF2-40B4-BE49-F238E27FC236}">
                <a16:creationId xmlns:a16="http://schemas.microsoft.com/office/drawing/2014/main" id="{9FDD1B0E-7C9E-1C4F-9731-256CC4523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FFFFFF"/>
                </a:solidFill>
                <a:latin typeface="Times New Roman" panose="02020603050405020304" pitchFamily="18" charset="0"/>
              </a:rPr>
              <a:t>Carnegie Mellon</a:t>
            </a:r>
          </a:p>
        </p:txBody>
      </p:sp>
      <p:sp>
        <p:nvSpPr>
          <p:cNvPr id="139269" name="TextBox 1">
            <a:extLst>
              <a:ext uri="{FF2B5EF4-FFF2-40B4-BE49-F238E27FC236}">
                <a16:creationId xmlns:a16="http://schemas.microsoft.com/office/drawing/2014/main" id="{C542C521-749D-DB48-8CE0-E04B1B254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698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E5B209D4-8E6F-3C41-ABC9-E36DD248DBF6}" type="slidenum">
              <a:rPr lang="de-CH" altLang="en-US" sz="1400">
                <a:solidFill>
                  <a:srgbClr val="A6A6A6"/>
                </a:solidFill>
                <a:latin typeface="Calibri" panose="020F0502020204030204" pitchFamily="34" charset="0"/>
              </a:rPr>
              <a:pPr algn="r"/>
              <a:t>‹#›</a:t>
            </a:fld>
            <a:endParaRPr lang="de-CH" altLang="en-US" sz="1400">
              <a:solidFill>
                <a:srgbClr val="A6A6A6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50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1" r:id="rId1"/>
    <p:sldLayoutId id="2147484672" r:id="rId2"/>
    <p:sldLayoutId id="2147484673" r:id="rId3"/>
    <p:sldLayoutId id="2147484674" r:id="rId4"/>
    <p:sldLayoutId id="2147484675" r:id="rId5"/>
    <p:sldLayoutId id="2147484676" r:id="rId6"/>
    <p:sldLayoutId id="2147484677" r:id="rId7"/>
    <p:sldLayoutId id="2147484678" r:id="rId8"/>
    <p:sldLayoutId id="2147484679" r:id="rId9"/>
    <p:sldLayoutId id="2147484680" r:id="rId10"/>
    <p:sldLayoutId id="2147484681" r:id="rId11"/>
    <p:sldLayoutId id="2147484682" r:id="rId12"/>
  </p:sldLayoutIdLst>
  <p:hf sldNum="0" hdr="0" ftr="0" dt="0"/>
  <p:txStyles>
    <p:titleStyle>
      <a:lvl1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ＭＳ Ｐゴシック" panose="020B0600070205080204" pitchFamily="34" charset="-128"/>
          <a:cs typeface="+mj-cs"/>
        </a:defRPr>
      </a:lvl1pPr>
      <a:lvl2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2pPr>
      <a:lvl3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3pPr>
      <a:lvl4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4pPr>
      <a:lvl5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fontAlgn="base">
        <a:spcBef>
          <a:spcPts val="2400"/>
        </a:spcBef>
        <a:spcAft>
          <a:spcPct val="0"/>
        </a:spcAft>
        <a:buClr>
          <a:srgbClr val="A81E5B"/>
        </a:buClr>
        <a:buSzPct val="60000"/>
        <a:buFont typeface="Wingdings 2" pitchFamily="2" charset="2"/>
        <a:buChar char="¢"/>
        <a:defRPr sz="2400" b="1">
          <a:solidFill>
            <a:schemeClr val="tx1"/>
          </a:solidFill>
          <a:latin typeface="Calibri" pitchFamily="34" charset="0"/>
          <a:ea typeface="ＭＳ Ｐゴシック" panose="020B0600070205080204" pitchFamily="34" charset="-128"/>
          <a:cs typeface="+mn-cs"/>
        </a:defRPr>
      </a:lvl1pPr>
      <a:lvl2pPr marL="742950" indent="-285750" algn="l" rtl="0" fontAlgn="base">
        <a:spcBef>
          <a:spcPts val="600"/>
        </a:spcBef>
        <a:spcAft>
          <a:spcPct val="0"/>
        </a:spcAft>
        <a:buClr>
          <a:srgbClr val="A81E5B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anose="020B0600070205080204" pitchFamily="34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anose="020B0600070205080204" pitchFamily="34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panose="020B0600070205080204" pitchFamily="34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ＭＳ Ｐゴシック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isBEVkIjgGA" TargetMode="Externa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4">
            <a:extLst>
              <a:ext uri="{FF2B5EF4-FFF2-40B4-BE49-F238E27FC236}">
                <a16:creationId xmlns:a16="http://schemas.microsoft.com/office/drawing/2014/main" id="{449D8DDE-B114-874A-8B5A-CE4E2F84BF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8600" y="717550"/>
            <a:ext cx="8686800" cy="1720850"/>
          </a:xfrm>
        </p:spPr>
        <p:txBody>
          <a:bodyPr/>
          <a:lstStyle/>
          <a:p>
            <a:pPr algn="ctr" eaLnBrk="1" hangingPunct="1"/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sz="4500" b="1" dirty="0">
                <a:ea typeface="ＭＳ Ｐゴシック" panose="020B0600070205080204" pitchFamily="34" charset="-128"/>
              </a:rPr>
              <a:t>Digital Design &amp; Computer Arch.</a:t>
            </a:r>
            <a:br>
              <a:rPr lang="en-US" altLang="en-US" sz="4500" b="1" dirty="0">
                <a:ea typeface="ＭＳ Ｐゴシック" panose="020B0600070205080204" pitchFamily="34" charset="-128"/>
              </a:rPr>
            </a:br>
            <a:br>
              <a:rPr lang="en-US" altLang="en-US" sz="1000" b="1" dirty="0">
                <a:ea typeface="ＭＳ Ｐゴシック" panose="020B0600070205080204" pitchFamily="34" charset="-128"/>
              </a:rPr>
            </a:br>
            <a:r>
              <a:rPr lang="en-US" altLang="en-US" sz="45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Lecture 18a: VLIW</a:t>
            </a:r>
          </a:p>
        </p:txBody>
      </p:sp>
      <p:sp>
        <p:nvSpPr>
          <p:cNvPr id="22530" name="Rectangle 5">
            <a:extLst>
              <a:ext uri="{FF2B5EF4-FFF2-40B4-BE49-F238E27FC236}">
                <a16:creationId xmlns:a16="http://schemas.microsoft.com/office/drawing/2014/main" id="{435E454D-D444-0541-B91A-9C35CDC08D6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2900363"/>
          </a:xfrm>
        </p:spPr>
        <p:txBody>
          <a:bodyPr/>
          <a:lstStyle/>
          <a:p>
            <a:pPr eaLnBrk="1" hangingPunct="1"/>
            <a:endParaRPr lang="en-US" altLang="en-US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Prof.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Onur</a:t>
            </a:r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Mutlu</a:t>
            </a:r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ETH Zürich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Spring 2020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30 April 2020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209354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>
            <a:extLst>
              <a:ext uri="{FF2B5EF4-FFF2-40B4-BE49-F238E27FC236}">
                <a16:creationId xmlns:a16="http://schemas.microsoft.com/office/drawing/2014/main" id="{5E3881A8-FF06-F54B-A385-A02B762FA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Commercial VLIW Machines</a:t>
            </a:r>
          </a:p>
        </p:txBody>
      </p:sp>
      <p:sp>
        <p:nvSpPr>
          <p:cNvPr id="132098" name="Content Placeholder 2">
            <a:extLst>
              <a:ext uri="{FF2B5EF4-FFF2-40B4-BE49-F238E27FC236}">
                <a16:creationId xmlns:a16="http://schemas.microsoft.com/office/drawing/2014/main" id="{F463029D-C6EF-9B4C-BEEE-1E09AF5C8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6950"/>
            <a:ext cx="8915400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Multiflow TRACE, Josh Fisher (7-wide, 28-wide)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Cydrome Cydra 5, Bob Rau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Transmeta Crusoe: x86 binary-translated into</a:t>
            </a:r>
            <a:r>
              <a:rPr lang="en-US" altLang="en-US">
                <a:ea typeface="ＭＳ Ｐゴシック" panose="020B0600070205080204" pitchFamily="34" charset="-128"/>
                <a:sym typeface="Wingdings" pitchFamily="2" charset="2"/>
              </a:rPr>
              <a:t> internal VLIW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TI C6000, Trimedia, STMicro (DSP &amp; embedded processors)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Most successful commercially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Intel IA-64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Not fully VLIW, but based on VLIW principles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EPIC (Explicitly Parallel Instruction Computing)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Instruction bundles can have dependent instructions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 few bits in the instruction format specify explicitly which instructions in the bundle are dependent on which other ones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7827" name="Slide Number Placeholder 3">
            <a:extLst>
              <a:ext uri="{FF2B5EF4-FFF2-40B4-BE49-F238E27FC236}">
                <a16:creationId xmlns:a16="http://schemas.microsoft.com/office/drawing/2014/main" id="{56946568-9EDB-F547-9FF7-C04219A8DF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A99457-3901-864E-AF41-CD48A292B8B2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0486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>
            <a:extLst>
              <a:ext uri="{FF2B5EF4-FFF2-40B4-BE49-F238E27FC236}">
                <a16:creationId xmlns:a16="http://schemas.microsoft.com/office/drawing/2014/main" id="{56095CC3-1DA9-9741-BADC-2B7178A92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VLIW Tradeoffs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EEA32-95B4-8049-AEBF-F867F4445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08050"/>
            <a:ext cx="8610600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Advantages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100">
                <a:ea typeface="ＭＳ Ｐゴシック" panose="020B0600070205080204" pitchFamily="34" charset="-128"/>
              </a:rPr>
              <a:t>+ No need for dynamic scheduling hardware </a:t>
            </a:r>
            <a:r>
              <a:rPr lang="en-US" altLang="en-US" sz="2100">
                <a:ea typeface="ＭＳ Ｐゴシック" panose="020B0600070205080204" pitchFamily="34" charset="-128"/>
                <a:sym typeface="Wingdings" pitchFamily="2" charset="2"/>
              </a:rPr>
              <a:t> simple hardware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100">
                <a:ea typeface="ＭＳ Ｐゴシック" panose="020B0600070205080204" pitchFamily="34" charset="-128"/>
                <a:sym typeface="Wingdings" pitchFamily="2" charset="2"/>
              </a:rPr>
              <a:t>+ No need for dependency checking within a VLIW instruction  simple hardware for multiple instruction issue + no renaming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100">
                <a:ea typeface="ＭＳ Ｐゴシック" panose="020B0600070205080204" pitchFamily="34" charset="-128"/>
                <a:sym typeface="Wingdings" pitchFamily="2" charset="2"/>
              </a:rPr>
              <a:t>+ No need for instruction alignment/distribution after fetch to different functional units  simple hardware</a:t>
            </a:r>
          </a:p>
          <a:p>
            <a:pPr lvl="1">
              <a:buFont typeface="Wingdings" pitchFamily="2" charset="2"/>
              <a:buNone/>
            </a:pPr>
            <a:endParaRPr lang="en-US" altLang="en-US">
              <a:ea typeface="ＭＳ Ｐゴシック" panose="020B0600070205080204" pitchFamily="34" charset="-128"/>
              <a:sym typeface="Wingdings" pitchFamily="2" charset="2"/>
            </a:endParaRPr>
          </a:p>
          <a:p>
            <a:r>
              <a:rPr lang="en-US" altLang="en-US">
                <a:ea typeface="ＭＳ Ｐゴシック" panose="020B0600070205080204" pitchFamily="34" charset="-128"/>
                <a:sym typeface="Wingdings" pitchFamily="2" charset="2"/>
              </a:rPr>
              <a:t>Disadvantages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  <a:sym typeface="Wingdings" pitchFamily="2" charset="2"/>
              </a:rPr>
              <a:t>-- Compiler needs to find N independent operations per cycle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>
                <a:ea typeface="ＭＳ Ｐゴシック" panose="020B0600070205080204" pitchFamily="34" charset="-128"/>
                <a:sym typeface="Wingdings" pitchFamily="2" charset="2"/>
              </a:rPr>
              <a:t>	-- If it cannot, inserts NOPs in a VLIW instruction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>
                <a:ea typeface="ＭＳ Ｐゴシック" panose="020B0600070205080204" pitchFamily="34" charset="-128"/>
                <a:sym typeface="Wingdings" pitchFamily="2" charset="2"/>
              </a:rPr>
              <a:t>	-- Parallelism loss AND code size increase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  <a:sym typeface="Wingdings" pitchFamily="2" charset="2"/>
              </a:rPr>
              <a:t>-- Recompilation required when execution width (N), instruction latencies, functional units change (</a:t>
            </a:r>
            <a:r>
              <a:rPr lang="en-US" altLang="en-US" sz="1800">
                <a:ea typeface="ＭＳ Ｐゴシック" panose="020B0600070205080204" pitchFamily="34" charset="-128"/>
                <a:sym typeface="Wingdings" pitchFamily="2" charset="2"/>
              </a:rPr>
              <a:t>Unlike superscalar processing)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  <a:sym typeface="Wingdings" pitchFamily="2" charset="2"/>
              </a:rPr>
              <a:t>-- Lockstep execution causes independent operations to stall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>
                <a:ea typeface="ＭＳ Ｐゴシック" panose="020B0600070205080204" pitchFamily="34" charset="-128"/>
                <a:sym typeface="Wingdings" pitchFamily="2" charset="2"/>
              </a:rPr>
              <a:t>	-- No instruction can progress until the longest-latency instruction completes</a:t>
            </a:r>
          </a:p>
          <a:p>
            <a:pPr lvl="1">
              <a:buFont typeface="Wingdings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8851" name="Slide Number Placeholder 3">
            <a:extLst>
              <a:ext uri="{FF2B5EF4-FFF2-40B4-BE49-F238E27FC236}">
                <a16:creationId xmlns:a16="http://schemas.microsoft.com/office/drawing/2014/main" id="{A099E632-C268-3643-926B-EE1E59A563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C48C4B-657E-7A49-BC95-850D05A93CA7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1396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>
            <a:extLst>
              <a:ext uri="{FF2B5EF4-FFF2-40B4-BE49-F238E27FC236}">
                <a16:creationId xmlns:a16="http://schemas.microsoft.com/office/drawing/2014/main" id="{D49489DF-4639-FE46-B48C-374F6887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VLIW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2E4CC-2857-DD4A-92E8-8D080328F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194300"/>
          </a:xfrm>
        </p:spPr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dirty="0"/>
              <a:t>VLIW simplifies hardware, but requires complex compiler techniques</a:t>
            </a:r>
          </a:p>
          <a:p>
            <a:pPr>
              <a:buFont typeface="Wingdings" charset="0"/>
              <a:buChar char="n"/>
              <a:defRPr/>
            </a:pPr>
            <a:r>
              <a:rPr lang="en-US" dirty="0"/>
              <a:t>Solely-compiler approach of VLIW has several downsides that reduce performance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-- Too many NOPs (not enough parallelism discovered)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-- Static schedule intimately tied to microarchitecture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	-- Code optimized for one generation performs poorly for next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-- No tolerance for variable or long-latency operations (lock step)</a:t>
            </a:r>
          </a:p>
          <a:p>
            <a:pPr lvl="1">
              <a:buFont typeface="Wingding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dirty="0"/>
              <a:t>++ Most compiler optimizations developed for VLIW employed in optimizing compilers (for superscalar compilation)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dirty="0">
                <a:ea typeface="ＭＳ Ｐゴシック" charset="0"/>
              </a:rPr>
              <a:t>Enable code optimizations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/>
              <a:t>++ VLIW successful when parallelism is easier to find by the compiler (traditionally embedded markets, DSPs)</a:t>
            </a:r>
          </a:p>
        </p:txBody>
      </p:sp>
      <p:sp>
        <p:nvSpPr>
          <p:cNvPr id="79875" name="Slide Number Placeholder 3">
            <a:extLst>
              <a:ext uri="{FF2B5EF4-FFF2-40B4-BE49-F238E27FC236}">
                <a16:creationId xmlns:a16="http://schemas.microsoft.com/office/drawing/2014/main" id="{7759744C-6E3C-FD44-9BCF-EEE7C07A33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49773E-860D-BD4F-9580-372D4F691322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2115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BB3A3-C0A9-D94C-9263-1B258C51C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Work: Superblock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EC52E-EFB7-664D-B335-883547ECF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5334000"/>
            <a:ext cx="8610600" cy="1619250"/>
          </a:xfrm>
        </p:spPr>
        <p:txBody>
          <a:bodyPr/>
          <a:lstStyle/>
          <a:p>
            <a:r>
              <a:rPr lang="en-US" dirty="0"/>
              <a:t>Lecture Video on Static Instruction Scheduling</a:t>
            </a:r>
          </a:p>
          <a:p>
            <a:pPr lvl="1"/>
            <a:r>
              <a:rPr lang="en-US" dirty="0">
                <a:hlinkClick r:id="rId2"/>
              </a:rPr>
              <a:t>https://www.youtube.com/watch?v=isBEVkIjgGA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999C8-4DED-834A-AACC-9F8D8046B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4E0E9C-A454-5D49-AB31-E9FBCA963607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AD1634-7EA2-9D4A-9A8A-9C4EC8E61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98" y="1180602"/>
            <a:ext cx="7805803" cy="28579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9B0B5C-B1C1-0048-98D7-B2CC08CFB6BA}"/>
              </a:ext>
            </a:extLst>
          </p:cNvPr>
          <p:cNvSpPr txBox="1"/>
          <p:nvPr/>
        </p:nvSpPr>
        <p:spPr>
          <a:xfrm>
            <a:off x="1193268" y="4429780"/>
            <a:ext cx="7272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Hwu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et al.,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The superblock: An effective technique for VLIW and superscalar compilation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. 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The Journal of Supercomputing, 1993.</a:t>
            </a:r>
          </a:p>
        </p:txBody>
      </p:sp>
    </p:spTree>
    <p:extLst>
      <p:ext uri="{BB962C8B-B14F-4D97-AF65-F5344CB8AC3E}">
        <p14:creationId xmlns:p14="http://schemas.microsoft.com/office/powerpoint/2010/main" val="247247569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066A-611F-AD45-B5C8-0180F65B9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 Work: IMPACT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B11DD-3BBE-0E46-93C0-009D391012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4E0E9C-A454-5D49-AB31-E9FBCA963607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D174C0-430A-D440-A8DD-20153801A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25214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16B2C0-C541-A743-8CC9-673627D12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3674097"/>
            <a:ext cx="4953000" cy="27267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4509F5-05FB-4F4D-A9B5-1A6616960528}"/>
              </a:ext>
            </a:extLst>
          </p:cNvPr>
          <p:cNvSpPr txBox="1"/>
          <p:nvPr/>
        </p:nvSpPr>
        <p:spPr>
          <a:xfrm>
            <a:off x="326626" y="6513447"/>
            <a:ext cx="8360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Chang et al.,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IMPACT: an architectural framework for multiple-instruction-issue processors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. ISCA 1991. </a:t>
            </a:r>
          </a:p>
        </p:txBody>
      </p:sp>
    </p:spTree>
    <p:extLst>
      <p:ext uri="{BB962C8B-B14F-4D97-AF65-F5344CB8AC3E}">
        <p14:creationId xmlns:p14="http://schemas.microsoft.com/office/powerpoint/2010/main" val="234301106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4">
            <a:extLst>
              <a:ext uri="{FF2B5EF4-FFF2-40B4-BE49-F238E27FC236}">
                <a16:creationId xmlns:a16="http://schemas.microsoft.com/office/drawing/2014/main" id="{449D8DDE-B114-874A-8B5A-CE4E2F84BF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8600" y="717550"/>
            <a:ext cx="8686800" cy="1720850"/>
          </a:xfrm>
        </p:spPr>
        <p:txBody>
          <a:bodyPr/>
          <a:lstStyle/>
          <a:p>
            <a:pPr algn="ctr" eaLnBrk="1" hangingPunct="1"/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sz="4500" b="1" dirty="0">
                <a:ea typeface="ＭＳ Ｐゴシック" panose="020B0600070205080204" pitchFamily="34" charset="-128"/>
              </a:rPr>
              <a:t>Digital Design &amp; Computer Arch.</a:t>
            </a:r>
            <a:br>
              <a:rPr lang="en-US" altLang="en-US" sz="4500" b="1" dirty="0">
                <a:ea typeface="ＭＳ Ｐゴシック" panose="020B0600070205080204" pitchFamily="34" charset="-128"/>
              </a:rPr>
            </a:br>
            <a:br>
              <a:rPr lang="en-US" altLang="en-US" sz="1000" b="1" dirty="0">
                <a:ea typeface="ＭＳ Ｐゴシック" panose="020B0600070205080204" pitchFamily="34" charset="-128"/>
              </a:rPr>
            </a:br>
            <a:r>
              <a:rPr lang="en-US" altLang="en-US" sz="45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Lecture 18a: VLIW</a:t>
            </a:r>
          </a:p>
        </p:txBody>
      </p:sp>
      <p:sp>
        <p:nvSpPr>
          <p:cNvPr id="22530" name="Rectangle 5">
            <a:extLst>
              <a:ext uri="{FF2B5EF4-FFF2-40B4-BE49-F238E27FC236}">
                <a16:creationId xmlns:a16="http://schemas.microsoft.com/office/drawing/2014/main" id="{435E454D-D444-0541-B91A-9C35CDC08D6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2900363"/>
          </a:xfrm>
        </p:spPr>
        <p:txBody>
          <a:bodyPr/>
          <a:lstStyle/>
          <a:p>
            <a:pPr eaLnBrk="1" hangingPunct="1"/>
            <a:endParaRPr lang="en-US" altLang="en-US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Prof.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Onur</a:t>
            </a:r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Mutlu</a:t>
            </a:r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ETH Zürich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Spring 2020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30 April 2020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448377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>
            <a:extLst>
              <a:ext uri="{FF2B5EF4-FFF2-40B4-BE49-F238E27FC236}">
                <a16:creationId xmlns:a16="http://schemas.microsoft.com/office/drawing/2014/main" id="{938D2BCD-E0DC-6E49-9FEB-EE3473106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1066800"/>
          </a:xfrm>
        </p:spPr>
        <p:txBody>
          <a:bodyPr/>
          <a:lstStyle/>
          <a:p>
            <a:r>
              <a:rPr lang="en-US" altLang="en-US" sz="3600">
                <a:ea typeface="ＭＳ Ｐゴシック" panose="020B0600070205080204" pitchFamily="34" charset="-128"/>
              </a:rPr>
              <a:t>Approaches to (Instruction-Level) Concurrency</a:t>
            </a:r>
          </a:p>
        </p:txBody>
      </p:sp>
      <p:sp>
        <p:nvSpPr>
          <p:cNvPr id="94210" name="Content Placeholder 2">
            <a:extLst>
              <a:ext uri="{FF2B5EF4-FFF2-40B4-BE49-F238E27FC236}">
                <a16:creationId xmlns:a16="http://schemas.microsoft.com/office/drawing/2014/main" id="{BC4C6021-5593-954F-B05A-F268BDF03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Pipelining</a:t>
            </a:r>
          </a:p>
          <a:p>
            <a:pPr>
              <a:buFont typeface="Wingdings" charset="0"/>
              <a:buChar char="n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Out-of-order execution</a:t>
            </a:r>
          </a:p>
          <a:p>
            <a:pPr>
              <a:buFont typeface="Wingdings" charset="0"/>
              <a:buChar char="n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Dataflow (at the ISA level)</a:t>
            </a:r>
          </a:p>
          <a:p>
            <a:pPr>
              <a:buFont typeface="Wingdings" charset="0"/>
              <a:buChar char="n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Superscalar Execution</a:t>
            </a:r>
          </a:p>
          <a:p>
            <a:pPr>
              <a:buFont typeface="Wingdings" charset="0"/>
              <a:buChar char="n"/>
              <a:defRPr/>
            </a:pPr>
            <a:r>
              <a:rPr lang="en-US" dirty="0">
                <a:solidFill>
                  <a:srgbClr val="0432FF"/>
                </a:solidFill>
              </a:rPr>
              <a:t>VLIW</a:t>
            </a:r>
          </a:p>
          <a:p>
            <a:pPr>
              <a:buFont typeface="Wingdings" charset="0"/>
              <a:buChar char="n"/>
              <a:defRPr/>
            </a:pPr>
            <a:r>
              <a:rPr lang="en-US" dirty="0">
                <a:solidFill>
                  <a:srgbClr val="FF0000"/>
                </a:solidFill>
              </a:rPr>
              <a:t>Systolic Arrays</a:t>
            </a:r>
          </a:p>
          <a:p>
            <a:pPr>
              <a:buFont typeface="Wingdings" charset="0"/>
              <a:buChar char="n"/>
              <a:defRPr/>
            </a:pPr>
            <a:r>
              <a:rPr lang="en-US" dirty="0">
                <a:solidFill>
                  <a:srgbClr val="FF0000"/>
                </a:solidFill>
              </a:rPr>
              <a:t>Decoupled Access Execute</a:t>
            </a:r>
          </a:p>
          <a:p>
            <a:pPr>
              <a:buFont typeface="Wingdings" charset="0"/>
              <a:buChar char="n"/>
              <a:defRPr/>
            </a:pPr>
            <a:r>
              <a:rPr lang="en-US" dirty="0">
                <a:solidFill>
                  <a:srgbClr val="FF0000"/>
                </a:solidFill>
              </a:rPr>
              <a:t>Fine-Grained Multithreading</a:t>
            </a:r>
          </a:p>
          <a:p>
            <a:pPr>
              <a:buFont typeface="Wingdings" charset="0"/>
              <a:buChar char="n"/>
              <a:defRPr/>
            </a:pPr>
            <a:r>
              <a:rPr lang="en-US" dirty="0">
                <a:solidFill>
                  <a:srgbClr val="FF0000"/>
                </a:solidFill>
              </a:rPr>
              <a:t>SIMD Processing (Vector and array processors, GPUs)</a:t>
            </a:r>
          </a:p>
        </p:txBody>
      </p:sp>
      <p:sp>
        <p:nvSpPr>
          <p:cNvPr id="70659" name="Slide Number Placeholder 3">
            <a:extLst>
              <a:ext uri="{FF2B5EF4-FFF2-40B4-BE49-F238E27FC236}">
                <a16:creationId xmlns:a16="http://schemas.microsoft.com/office/drawing/2014/main" id="{2D085B7F-6420-E447-8B1C-7634A49A4D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FA623E-D5FB-D743-BFC0-86447E6B7628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14277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4">
            <a:extLst>
              <a:ext uri="{FF2B5EF4-FFF2-40B4-BE49-F238E27FC236}">
                <a16:creationId xmlns:a16="http://schemas.microsoft.com/office/drawing/2014/main" id="{43AD4A1A-5666-E641-9399-B20B75377D5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66713" y="1708150"/>
            <a:ext cx="8428037" cy="1720850"/>
          </a:xfrm>
        </p:spPr>
        <p:txBody>
          <a:bodyPr/>
          <a:lstStyle/>
          <a:p>
            <a:pPr algn="ctr" eaLnBrk="1" hangingPunct="1"/>
            <a:r>
              <a:rPr lang="en-US" altLang="en-US" sz="4400">
                <a:ea typeface="ＭＳ Ｐゴシック" panose="020B0600070205080204" pitchFamily="34" charset="-128"/>
              </a:rPr>
              <a:t>VLIW</a:t>
            </a:r>
          </a:p>
        </p:txBody>
      </p:sp>
      <p:sp>
        <p:nvSpPr>
          <p:cNvPr id="71682" name="Rectangle 5">
            <a:extLst>
              <a:ext uri="{FF2B5EF4-FFF2-40B4-BE49-F238E27FC236}">
                <a16:creationId xmlns:a16="http://schemas.microsoft.com/office/drawing/2014/main" id="{7A266D94-D374-3C4D-9A6D-AEEB14A3334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2900363"/>
          </a:xfrm>
        </p:spPr>
        <p:txBody>
          <a:bodyPr/>
          <a:lstStyle/>
          <a:p>
            <a:pPr eaLnBrk="1" hangingPunct="1"/>
            <a:endParaRPr lang="en-US" altLang="en-US" i="1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733817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Title 1">
            <a:extLst>
              <a:ext uri="{FF2B5EF4-FFF2-40B4-BE49-F238E27FC236}">
                <a16:creationId xmlns:a16="http://schemas.microsoft.com/office/drawing/2014/main" id="{ECA7AB10-323C-0549-B221-6720F94F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VLIW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22F19-9D0C-C249-8600-FB7095148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54100"/>
            <a:ext cx="8610600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Superscalar</a:t>
            </a:r>
          </a:p>
          <a:p>
            <a:pPr lvl="1"/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Hardware</a:t>
            </a:r>
            <a:r>
              <a:rPr lang="en-US" altLang="en-US">
                <a:ea typeface="ＭＳ Ｐゴシック" panose="020B0600070205080204" pitchFamily="34" charset="-128"/>
              </a:rPr>
              <a:t> fetches multiple instructions and checks dependencies between them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VLIW (Very Long Instruction Word)</a:t>
            </a:r>
          </a:p>
          <a:p>
            <a:pPr lvl="1"/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Software (compiler) packs independent instructions</a:t>
            </a:r>
            <a:r>
              <a:rPr lang="en-US" altLang="en-US">
                <a:ea typeface="ＭＳ Ｐゴシック" panose="020B0600070205080204" pitchFamily="34" charset="-128"/>
              </a:rPr>
              <a:t> in a larger “instruction bundle” to be fetched and executed concurrently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Hardware fetches and executes the instructions in the bundle concurrently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No need for hardware dependency checking between concurrently-fetched instructions in the VLIW model</a:t>
            </a:r>
          </a:p>
        </p:txBody>
      </p:sp>
      <p:sp>
        <p:nvSpPr>
          <p:cNvPr id="143363" name="Slide Number Placeholder 3">
            <a:extLst>
              <a:ext uri="{FF2B5EF4-FFF2-40B4-BE49-F238E27FC236}">
                <a16:creationId xmlns:a16="http://schemas.microsoft.com/office/drawing/2014/main" id="{2CCB3CBC-9259-6B46-9E2B-E35E3B4F4E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F202B3-A750-A44E-BC3A-BB4FED9FC305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6471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>
            <a:extLst>
              <a:ext uri="{FF2B5EF4-FFF2-40B4-BE49-F238E27FC236}">
                <a16:creationId xmlns:a16="http://schemas.microsoft.com/office/drawing/2014/main" id="{79DE4C74-A817-C144-B315-6687D3EE7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VLIW Concept</a:t>
            </a:r>
          </a:p>
        </p:txBody>
      </p:sp>
      <p:sp>
        <p:nvSpPr>
          <p:cNvPr id="74754" name="Content Placeholder 2">
            <a:extLst>
              <a:ext uri="{FF2B5EF4-FFF2-40B4-BE49-F238E27FC236}">
                <a16:creationId xmlns:a16="http://schemas.microsoft.com/office/drawing/2014/main" id="{DEEFDCDB-BCD0-EC41-928B-705244049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82650"/>
            <a:ext cx="8610600" cy="5192713"/>
          </a:xfrm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Fisher,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solidFill>
                  <a:srgbClr val="FF0000"/>
                </a:solidFill>
                <a:ea typeface="ＭＳ Ｐゴシック" panose="020B0600070205080204" pitchFamily="34" charset="-128"/>
              </a:rPr>
              <a:t>Very Long Instruction Word architectures and the ELI-512</a:t>
            </a:r>
            <a:r>
              <a:rPr lang="en-US" altLang="ja-JP">
                <a:ea typeface="ＭＳ Ｐゴシック" panose="020B0600070205080204" pitchFamily="34" charset="-128"/>
              </a:rPr>
              <a:t>,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ISCA 1983.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ELI: Enormously longword instructions (512 bits)</a:t>
            </a:r>
          </a:p>
        </p:txBody>
      </p:sp>
      <p:sp>
        <p:nvSpPr>
          <p:cNvPr id="74755" name="Slide Number Placeholder 3">
            <a:extLst>
              <a:ext uri="{FF2B5EF4-FFF2-40B4-BE49-F238E27FC236}">
                <a16:creationId xmlns:a16="http://schemas.microsoft.com/office/drawing/2014/main" id="{A7D0DB30-801E-034B-84ED-AFCE354E2B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FCD744-D3B6-8D42-A812-E27B411E3867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74756" name="Picture 70">
            <a:extLst>
              <a:ext uri="{FF2B5EF4-FFF2-40B4-BE49-F238E27FC236}">
                <a16:creationId xmlns:a16="http://schemas.microsoft.com/office/drawing/2014/main" id="{667828CE-C6BF-EE4E-B244-40CED71E0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1058863"/>
            <a:ext cx="8078788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550605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>
            <a:extLst>
              <a:ext uri="{FF2B5EF4-FFF2-40B4-BE49-F238E27FC236}">
                <a16:creationId xmlns:a16="http://schemas.microsoft.com/office/drawing/2014/main" id="{FAC3D878-5D81-FB45-9D15-DB5845644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VLIW (Very Long Instruction Word)</a:t>
            </a:r>
          </a:p>
        </p:txBody>
      </p:sp>
      <p:sp>
        <p:nvSpPr>
          <p:cNvPr id="167938" name="Content Placeholder 2">
            <a:extLst>
              <a:ext uri="{FF2B5EF4-FFF2-40B4-BE49-F238E27FC236}">
                <a16:creationId xmlns:a16="http://schemas.microsoft.com/office/drawing/2014/main" id="{1E30CC50-FCE1-4B46-9AFD-29A58D06D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7575"/>
            <a:ext cx="8610600" cy="51943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 very long instruction word consists of multiple independent instructions packed together by the compiler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Packed instructions can be logically unrelated (contrast with SIMD/vector processors, which we will see soon)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Idea: 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Compiler finds independent instructions and statically schedules (i.e. packs/bundles) them into a single VLIW instruction</a:t>
            </a:r>
          </a:p>
          <a:p>
            <a:endParaRPr lang="en-US" altLang="en-US" dirty="0">
              <a:solidFill>
                <a:srgbClr val="0000FF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Traditional Characteristics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Multiple functional units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All instructions in a bundle are executed in 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lock step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Instructions </a:t>
            </a:r>
            <a:r>
              <a:rPr lang="en-US" altLang="en-US" dirty="0">
                <a:ea typeface="ＭＳ Ｐゴシック" panose="020B0600070205080204" pitchFamily="34" charset="-128"/>
              </a:rPr>
              <a:t>in a bundle 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statically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aligned </a:t>
            </a:r>
            <a:r>
              <a:rPr lang="en-US" altLang="en-US" dirty="0">
                <a:ea typeface="ＭＳ Ｐゴシック" panose="020B0600070205080204" pitchFamily="34" charset="-128"/>
              </a:rPr>
              <a:t>to be directly fed into the functional units</a:t>
            </a:r>
          </a:p>
        </p:txBody>
      </p:sp>
      <p:sp>
        <p:nvSpPr>
          <p:cNvPr id="73731" name="Slide Number Placeholder 3">
            <a:extLst>
              <a:ext uri="{FF2B5EF4-FFF2-40B4-BE49-F238E27FC236}">
                <a16:creationId xmlns:a16="http://schemas.microsoft.com/office/drawing/2014/main" id="{32D47B54-FDAB-DD44-A4B6-A5F2FB44F3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1AF215-D1E2-AF40-83DB-F8328FD4C161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268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4">
            <a:extLst>
              <a:ext uri="{FF2B5EF4-FFF2-40B4-BE49-F238E27FC236}">
                <a16:creationId xmlns:a16="http://schemas.microsoft.com/office/drawing/2014/main" id="{E0F1FD70-4CE8-D046-AC50-B3E5406D8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434975"/>
            <a:ext cx="8786812" cy="762000"/>
          </a:xfrm>
        </p:spPr>
        <p:txBody>
          <a:bodyPr/>
          <a:lstStyle/>
          <a:p>
            <a:r>
              <a:rPr lang="en-US" altLang="en-US"/>
              <a:t>VLIW Performance Example (2-wide bundles)</a:t>
            </a:r>
            <a:endParaRPr lang="de-CH" alt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D3361E-8EC3-D749-9D1C-D1BE5B99C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219200"/>
            <a:ext cx="3870325" cy="1752600"/>
          </a:xfrm>
        </p:spPr>
        <p:txBody>
          <a:bodyPr/>
          <a:lstStyle/>
          <a:p>
            <a:pPr>
              <a:buClr>
                <a:schemeClr val="accent1">
                  <a:lumMod val="75000"/>
                  <a:lumOff val="25000"/>
                </a:schemeClr>
              </a:buClr>
              <a:buFont typeface="Wingdings 2" pitchFamily="18" charset="2"/>
              <a:buNone/>
              <a:defRPr/>
            </a:pPr>
            <a:r>
              <a:rPr lang="en-US" sz="1800" b="1" dirty="0" err="1">
                <a:ea typeface="+mn-ea"/>
              </a:rPr>
              <a:t>lw</a:t>
            </a:r>
            <a:r>
              <a:rPr lang="en-US" sz="1800" dirty="0">
                <a:ea typeface="+mn-ea"/>
              </a:rPr>
              <a:t>  $t0, 40($s0)</a:t>
            </a:r>
          </a:p>
          <a:p>
            <a:pPr>
              <a:buClr>
                <a:schemeClr val="accent1">
                  <a:lumMod val="75000"/>
                  <a:lumOff val="25000"/>
                </a:schemeClr>
              </a:buClr>
              <a:buFont typeface="Wingdings 2" pitchFamily="18" charset="2"/>
              <a:buNone/>
              <a:defRPr/>
            </a:pPr>
            <a:r>
              <a:rPr lang="en-US" sz="1800" b="1" dirty="0">
                <a:ea typeface="+mn-ea"/>
              </a:rPr>
              <a:t>add</a:t>
            </a:r>
            <a:r>
              <a:rPr lang="en-US" sz="1800" dirty="0">
                <a:ea typeface="+mn-ea"/>
              </a:rPr>
              <a:t> $t1, $s1, $s2		</a:t>
            </a:r>
          </a:p>
          <a:p>
            <a:pPr>
              <a:buClr>
                <a:schemeClr val="accent1">
                  <a:lumMod val="75000"/>
                  <a:lumOff val="25000"/>
                </a:schemeClr>
              </a:buClr>
              <a:buFont typeface="Wingdings 2" pitchFamily="18" charset="2"/>
              <a:buNone/>
              <a:defRPr/>
            </a:pPr>
            <a:r>
              <a:rPr lang="en-US" sz="1800" b="1" dirty="0">
                <a:ea typeface="+mn-ea"/>
              </a:rPr>
              <a:t>sub</a:t>
            </a:r>
            <a:r>
              <a:rPr lang="en-US" sz="1800" dirty="0">
                <a:ea typeface="+mn-ea"/>
              </a:rPr>
              <a:t> $t2, $s1, $s3		 </a:t>
            </a:r>
            <a:r>
              <a:rPr lang="en-US" sz="1800" b="1" dirty="0">
                <a:ea typeface="+mn-ea"/>
              </a:rPr>
              <a:t>and</a:t>
            </a:r>
            <a:r>
              <a:rPr lang="en-US" sz="1800" dirty="0">
                <a:ea typeface="+mn-ea"/>
              </a:rPr>
              <a:t> $t3, $s3, $s4		 </a:t>
            </a:r>
            <a:r>
              <a:rPr lang="en-US" sz="1800" b="1" dirty="0">
                <a:ea typeface="+mn-ea"/>
              </a:rPr>
              <a:t>or</a:t>
            </a:r>
            <a:r>
              <a:rPr lang="en-US" sz="1800" dirty="0">
                <a:ea typeface="+mn-ea"/>
              </a:rPr>
              <a:t>  $t4, $s1, $s5</a:t>
            </a:r>
          </a:p>
          <a:p>
            <a:pPr>
              <a:buClr>
                <a:schemeClr val="accent1">
                  <a:lumMod val="75000"/>
                  <a:lumOff val="25000"/>
                </a:schemeClr>
              </a:buClr>
              <a:buFont typeface="Wingdings 2" pitchFamily="18" charset="2"/>
              <a:buNone/>
              <a:defRPr/>
            </a:pPr>
            <a:r>
              <a:rPr lang="en-US" sz="1800" b="1" dirty="0" err="1">
                <a:ea typeface="+mn-ea"/>
              </a:rPr>
              <a:t>sw</a:t>
            </a:r>
            <a:r>
              <a:rPr lang="en-US" sz="1800" dirty="0">
                <a:ea typeface="+mn-ea"/>
              </a:rPr>
              <a:t>  $s5, 80($s0)</a:t>
            </a:r>
          </a:p>
          <a:p>
            <a:pPr>
              <a:buClr>
                <a:schemeClr val="accent1">
                  <a:lumMod val="75000"/>
                  <a:lumOff val="25000"/>
                </a:schemeClr>
              </a:buClr>
              <a:buFont typeface="Wingdings 2" pitchFamily="18" charset="2"/>
              <a:buNone/>
              <a:defRPr/>
            </a:pPr>
            <a:endParaRPr lang="de-CH" dirty="0">
              <a:ea typeface="+mn-ea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B5EBE53-8284-1A40-96B2-AEE231C60B0C}"/>
              </a:ext>
            </a:extLst>
          </p:cNvPr>
          <p:cNvGraphicFramePr>
            <a:graphicFrameLocks noGrp="1" noChangeAspect="1"/>
          </p:cNvGraphicFramePr>
          <p:nvPr>
            <p:ph idx="10"/>
            <p:custDataLst>
              <p:tags r:id="rId2"/>
            </p:custDataLst>
          </p:nvPr>
        </p:nvGraphicFramePr>
        <p:xfrm>
          <a:off x="627063" y="2947988"/>
          <a:ext cx="6383337" cy="284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VISIO" r:id="rId4" imgW="29692600" imgH="13220700" progId="Visio.Drawing.6">
                  <p:embed/>
                </p:oleObj>
              </mc:Choice>
              <mc:Fallback>
                <p:oleObj name="VISIO" r:id="rId4" imgW="29692600" imgH="13220700" progId="Visio.Drawing.6">
                  <p:embed/>
                  <p:pic>
                    <p:nvPicPr>
                      <p:cNvPr id="3" name="Content Placeholder 2">
                        <a:extLst>
                          <a:ext uri="{FF2B5EF4-FFF2-40B4-BE49-F238E27FC236}">
                            <a16:creationId xmlns:a16="http://schemas.microsoft.com/office/drawing/2014/main" id="{3B5EBE53-8284-1A40-96B2-AEE231C60B0C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2947988"/>
                        <a:ext cx="6383337" cy="284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4D1FF8A-4008-1B41-B031-08F944B8FE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9950" y="1223963"/>
            <a:ext cx="3870325" cy="457200"/>
          </a:xfrm>
        </p:spPr>
        <p:txBody>
          <a:bodyPr/>
          <a:lstStyle/>
          <a:p>
            <a:pPr>
              <a:buClr>
                <a:schemeClr val="accent1">
                  <a:lumMod val="75000"/>
                  <a:lumOff val="25000"/>
                </a:schemeClr>
              </a:buClr>
              <a:buFont typeface="Wingdings 2" pitchFamily="18" charset="2"/>
              <a:buNone/>
              <a:defRPr/>
            </a:pPr>
            <a:r>
              <a:rPr lang="en-US" dirty="0">
                <a:ea typeface="+mn-ea"/>
              </a:rPr>
              <a:t>Ideal IPC =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728079-ECAD-A648-8C4E-6DA0923D6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425" y="6389688"/>
            <a:ext cx="60658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A81E5B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Actual IPC = 2</a:t>
            </a:r>
            <a:r>
              <a:rPr kumimoji="0" lang="de-CH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A81E5B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(6 instructions issued in 3 cycles)</a:t>
            </a:r>
          </a:p>
        </p:txBody>
      </p:sp>
    </p:spTree>
    <p:extLst>
      <p:ext uri="{BB962C8B-B14F-4D97-AF65-F5344CB8AC3E}">
        <p14:creationId xmlns:p14="http://schemas.microsoft.com/office/powerpoint/2010/main" val="332979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Title 1">
            <a:extLst>
              <a:ext uri="{FF2B5EF4-FFF2-40B4-BE49-F238E27FC236}">
                <a16:creationId xmlns:a16="http://schemas.microsoft.com/office/drawing/2014/main" id="{8539062B-8775-F04D-B443-D9CD530B7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VLIW Lock-Step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DF8A6-548A-1F4B-B517-81D342082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Lock-step (all or none) execution: If any operation in a VLIW instruction stalls, all instructions stall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In a truly VLIW machine, the compiler handles all dependency-related stalls, hardware does </a:t>
            </a:r>
            <a:r>
              <a:rPr lang="en-US" altLang="en-US" b="1" dirty="0">
                <a:ea typeface="ＭＳ Ｐゴシック" panose="020B0600070205080204" pitchFamily="34" charset="-128"/>
              </a:rPr>
              <a:t>not</a:t>
            </a:r>
            <a:r>
              <a:rPr lang="en-US" altLang="en-US" dirty="0">
                <a:ea typeface="ＭＳ Ｐゴシック" panose="020B0600070205080204" pitchFamily="34" charset="-128"/>
              </a:rPr>
              <a:t> perform dependency checking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What about variable latency operations?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44387" name="Slide Number Placeholder 3">
            <a:extLst>
              <a:ext uri="{FF2B5EF4-FFF2-40B4-BE49-F238E27FC236}">
                <a16:creationId xmlns:a16="http://schemas.microsoft.com/office/drawing/2014/main" id="{47F16681-5149-C348-A3B1-F7FCEE5E1F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93B44F-AEE1-CB4C-8784-B90DDB39C927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7979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>
            <a:extLst>
              <a:ext uri="{FF2B5EF4-FFF2-40B4-BE49-F238E27FC236}">
                <a16:creationId xmlns:a16="http://schemas.microsoft.com/office/drawing/2014/main" id="{BC40F2E0-823F-134B-BA2D-BA1FBF61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VLIW Philosophy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CB1FE9A6-F813-F24A-9579-D65683B17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08050"/>
            <a:ext cx="8915400" cy="51943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Philosophy similar to RISC (simple instructions and hardware)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Except multiple instructions in parallel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RISC (John </a:t>
            </a:r>
            <a:r>
              <a:rPr lang="en-US" altLang="en-US" dirty="0" err="1">
                <a:ea typeface="ＭＳ Ｐゴシック" panose="020B0600070205080204" pitchFamily="34" charset="-128"/>
              </a:rPr>
              <a:t>Cocke</a:t>
            </a:r>
            <a:r>
              <a:rPr lang="en-US" altLang="en-US" dirty="0">
                <a:ea typeface="ＭＳ Ｐゴシック" panose="020B0600070205080204" pitchFamily="34" charset="-128"/>
              </a:rPr>
              <a:t>, 1970s, IBM 801 minicomputer)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Compiler does the hard work to translate high-level language code to simple instructions (John </a:t>
            </a:r>
            <a:r>
              <a:rPr lang="en-US" altLang="en-US" dirty="0" err="1">
                <a:ea typeface="ＭＳ Ｐゴシック" panose="020B0600070205080204" pitchFamily="34" charset="-128"/>
              </a:rPr>
              <a:t>Cocke</a:t>
            </a:r>
            <a:r>
              <a:rPr lang="en-US" altLang="en-US" dirty="0">
                <a:ea typeface="ＭＳ Ｐゴシック" panose="020B0600070205080204" pitchFamily="34" charset="-128"/>
              </a:rPr>
              <a:t>: control signals)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And, to reorder simple instructions for high performance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Hardware does little translation/decoding </a:t>
            </a:r>
            <a:r>
              <a:rPr lang="en-US" altLang="en-US" dirty="0">
                <a:ea typeface="ＭＳ Ｐゴシック" panose="020B0600070205080204" pitchFamily="34" charset="-128"/>
                <a:sym typeface="Wingdings" pitchFamily="2" charset="2"/>
              </a:rPr>
              <a:t> very simple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VLIW (Josh Fisher, ISCA 1983)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Compiler does the hard work to find instruction level parallelism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Hardware stays as simple and streamlined as possible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Executes each instruction in a bundle in lock step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Simple </a:t>
            </a:r>
            <a:r>
              <a:rPr lang="en-US" altLang="en-US" dirty="0">
                <a:ea typeface="ＭＳ Ｐゴシック" panose="020B0600070205080204" pitchFamily="34" charset="-128"/>
                <a:sym typeface="Wingdings" pitchFamily="2" charset="2"/>
              </a:rPr>
              <a:t> higher frequency, easier to design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76803" name="Slide Number Placeholder 3">
            <a:extLst>
              <a:ext uri="{FF2B5EF4-FFF2-40B4-BE49-F238E27FC236}">
                <a16:creationId xmlns:a16="http://schemas.microsoft.com/office/drawing/2014/main" id="{A26A0699-3EE8-1740-B940-9246784F00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92E350-F0D8-C44B-82BA-8183AFB7EFB9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317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32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template_2014">
  <a:themeElements>
    <a:clrScheme name="ETH">
      <a:dk1>
        <a:srgbClr val="000000"/>
      </a:dk1>
      <a:lt1>
        <a:srgbClr val="FFFFFF"/>
      </a:lt1>
      <a:dk2>
        <a:srgbClr val="002B5F"/>
      </a:dk2>
      <a:lt2>
        <a:srgbClr val="808080"/>
      </a:lt2>
      <a:accent1>
        <a:srgbClr val="4F0E2B"/>
      </a:accent1>
      <a:accent2>
        <a:srgbClr val="8B3735"/>
      </a:accent2>
      <a:accent3>
        <a:srgbClr val="A03232"/>
      </a:accent3>
      <a:accent4>
        <a:srgbClr val="F7F0BC"/>
      </a:accent4>
      <a:accent5>
        <a:srgbClr val="C8DEC8"/>
      </a:accent5>
      <a:accent6>
        <a:srgbClr val="DEE9F6"/>
      </a:accent6>
      <a:hlink>
        <a:srgbClr val="A71D5B"/>
      </a:hlink>
      <a:folHlink>
        <a:srgbClr val="A71D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37066</TotalTime>
  <Words>700</Words>
  <Application>Microsoft Macintosh PowerPoint</Application>
  <PresentationFormat>On-screen Show (4:3)</PresentationFormat>
  <Paragraphs>145</Paragraphs>
  <Slides>15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30" baseType="lpstr">
      <vt:lpstr>ＭＳ Ｐゴシック</vt:lpstr>
      <vt:lpstr>Arial</vt:lpstr>
      <vt:lpstr>Arial Narrow</vt:lpstr>
      <vt:lpstr>Calibri</vt:lpstr>
      <vt:lpstr>Consolas</vt:lpstr>
      <vt:lpstr>Garamond</vt:lpstr>
      <vt:lpstr>Tahoma</vt:lpstr>
      <vt:lpstr>Times New Roman</vt:lpstr>
      <vt:lpstr>Wingdings</vt:lpstr>
      <vt:lpstr>Wingdings 2</vt:lpstr>
      <vt:lpstr>32_Edge</vt:lpstr>
      <vt:lpstr>Edge</vt:lpstr>
      <vt:lpstr>4_Edge</vt:lpstr>
      <vt:lpstr>1_template_2014</vt:lpstr>
      <vt:lpstr>VISIO</vt:lpstr>
      <vt:lpstr> Digital Design &amp; Computer Arch.  Lecture 18a: VLIW</vt:lpstr>
      <vt:lpstr>Approaches to (Instruction-Level) Concurrency</vt:lpstr>
      <vt:lpstr>VLIW</vt:lpstr>
      <vt:lpstr>VLIW Concept</vt:lpstr>
      <vt:lpstr>VLIW Concept</vt:lpstr>
      <vt:lpstr>VLIW (Very Long Instruction Word)</vt:lpstr>
      <vt:lpstr>VLIW Performance Example (2-wide bundles)</vt:lpstr>
      <vt:lpstr>VLIW Lock-Step Execution</vt:lpstr>
      <vt:lpstr>VLIW Philosophy</vt:lpstr>
      <vt:lpstr>Commercial VLIW Machines</vt:lpstr>
      <vt:lpstr>VLIW Tradeoffs</vt:lpstr>
      <vt:lpstr>VLIW Summary</vt:lpstr>
      <vt:lpstr>An Example Work: Superblock</vt:lpstr>
      <vt:lpstr>Another Example Work: IMPACT</vt:lpstr>
      <vt:lpstr> Digital Design &amp; Computer Arch.  Lecture 18a: VLIW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18-741  Advanced Computer Architecture Lecture 1: Intro and Basics</dc:title>
  <dc:creator>Onur Mutlu</dc:creator>
  <cp:lastModifiedBy>Microsoft Office User</cp:lastModifiedBy>
  <cp:revision>533</cp:revision>
  <cp:lastPrinted>2018-04-26T10:57:00Z</cp:lastPrinted>
  <dcterms:created xsi:type="dcterms:W3CDTF">2010-09-08T00:51:32Z</dcterms:created>
  <dcterms:modified xsi:type="dcterms:W3CDTF">2020-04-27T17:53:17Z</dcterms:modified>
</cp:coreProperties>
</file>