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20" r:id="rId2"/>
    <p:sldMasterId id="2147483946" r:id="rId3"/>
    <p:sldMasterId id="2147484105" r:id="rId4"/>
    <p:sldMasterId id="2147484131" r:id="rId5"/>
    <p:sldMasterId id="2147484145" r:id="rId6"/>
    <p:sldMasterId id="2147484306" r:id="rId7"/>
  </p:sldMasterIdLst>
  <p:notesMasterIdLst>
    <p:notesMasterId r:id="rId92"/>
  </p:notesMasterIdLst>
  <p:handoutMasterIdLst>
    <p:handoutMasterId r:id="rId93"/>
  </p:handoutMasterIdLst>
  <p:sldIdLst>
    <p:sldId id="5150" r:id="rId8"/>
    <p:sldId id="674" r:id="rId9"/>
    <p:sldId id="686" r:id="rId10"/>
    <p:sldId id="687" r:id="rId11"/>
    <p:sldId id="688" r:id="rId12"/>
    <p:sldId id="679" r:id="rId13"/>
    <p:sldId id="680" r:id="rId14"/>
    <p:sldId id="681" r:id="rId15"/>
    <p:sldId id="682" r:id="rId16"/>
    <p:sldId id="689" r:id="rId17"/>
    <p:sldId id="690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98" r:id="rId26"/>
    <p:sldId id="699" r:id="rId27"/>
    <p:sldId id="700" r:id="rId28"/>
    <p:sldId id="709" r:id="rId29"/>
    <p:sldId id="701" r:id="rId30"/>
    <p:sldId id="702" r:id="rId31"/>
    <p:sldId id="703" r:id="rId32"/>
    <p:sldId id="704" r:id="rId33"/>
    <p:sldId id="705" r:id="rId34"/>
    <p:sldId id="706" r:id="rId35"/>
    <p:sldId id="710" r:id="rId36"/>
    <p:sldId id="711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19" r:id="rId45"/>
    <p:sldId id="4413" r:id="rId46"/>
    <p:sldId id="4414" r:id="rId47"/>
    <p:sldId id="4415" r:id="rId48"/>
    <p:sldId id="4416" r:id="rId49"/>
    <p:sldId id="4422" r:id="rId50"/>
    <p:sldId id="4423" r:id="rId51"/>
    <p:sldId id="814" r:id="rId52"/>
    <p:sldId id="5151" r:id="rId53"/>
    <p:sldId id="811" r:id="rId54"/>
    <p:sldId id="4425" r:id="rId55"/>
    <p:sldId id="4426" r:id="rId56"/>
    <p:sldId id="4427" r:id="rId57"/>
    <p:sldId id="4428" r:id="rId58"/>
    <p:sldId id="4429" r:id="rId59"/>
    <p:sldId id="4430" r:id="rId60"/>
    <p:sldId id="4431" r:id="rId61"/>
    <p:sldId id="4432" r:id="rId62"/>
    <p:sldId id="4433" r:id="rId63"/>
    <p:sldId id="4434" r:id="rId64"/>
    <p:sldId id="4435" r:id="rId65"/>
    <p:sldId id="4436" r:id="rId66"/>
    <p:sldId id="4437" r:id="rId67"/>
    <p:sldId id="4438" r:id="rId68"/>
    <p:sldId id="4439" r:id="rId69"/>
    <p:sldId id="4440" r:id="rId70"/>
    <p:sldId id="4450" r:id="rId71"/>
    <p:sldId id="272" r:id="rId72"/>
    <p:sldId id="273" r:id="rId73"/>
    <p:sldId id="274" r:id="rId74"/>
    <p:sldId id="275" r:id="rId75"/>
    <p:sldId id="362" r:id="rId76"/>
    <p:sldId id="363" r:id="rId77"/>
    <p:sldId id="364" r:id="rId78"/>
    <p:sldId id="365" r:id="rId79"/>
    <p:sldId id="280" r:id="rId80"/>
    <p:sldId id="366" r:id="rId81"/>
    <p:sldId id="367" r:id="rId82"/>
    <p:sldId id="283" r:id="rId83"/>
    <p:sldId id="284" r:id="rId84"/>
    <p:sldId id="360" r:id="rId85"/>
    <p:sldId id="361" r:id="rId86"/>
    <p:sldId id="288" r:id="rId87"/>
    <p:sldId id="289" r:id="rId88"/>
    <p:sldId id="290" r:id="rId89"/>
    <p:sldId id="292" r:id="rId90"/>
    <p:sldId id="359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84"/>
    <p:restoredTop sz="93757"/>
  </p:normalViewPr>
  <p:slideViewPr>
    <p:cSldViewPr>
      <p:cViewPr varScale="1">
        <p:scale>
          <a:sx n="93" d="100"/>
          <a:sy n="93" d="100"/>
        </p:scale>
        <p:origin x="224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viewProps" Target="viewProp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019A08-F8A3-6949-A65B-E3147C278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3DF19-91AD-914C-A7F6-4AA2A7E64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D636FF8-CD82-7340-9DDC-BB4B4798B04E}" type="datetimeFigureOut">
              <a:rPr lang="en-US"/>
              <a:pPr>
                <a:defRPr/>
              </a:pPr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600E-2B3E-2641-9ECF-F25C3BA20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B383-3727-2745-B3D2-CA3F82DC2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63E19C4-7634-C84C-8A08-F1155DA4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2EC73-6E89-F04C-A37A-7C630CCBA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176FC-BDCF-954E-A852-4B4AE321B1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0E3D52B-79D4-6A46-9768-0576B5B692C2}" type="datetime1">
              <a:rPr lang="en-US" altLang="en-US"/>
              <a:pPr>
                <a:defRPr/>
              </a:pPr>
              <a:t>5/11/20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8926B2-FAB3-9A41-903D-981D5B9DD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A49AD7-AD6F-3843-B037-39771241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CC79-2EC2-9147-9B95-84369E6867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0FE6-2B29-2044-BE2C-49B3357C1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1B4C252-306E-224C-8B2A-E6667D8E6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62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B6732E-98E0-43A3-816E-134D4C0C4E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035D9-8AE5-4BC1-97C1-63FEBB06D8C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2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CF8E2B-EB90-4169-8AA8-97841C217C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3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35F31-6093-45F9-8252-61EEC166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0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38491-212B-488F-8FC5-8AAF672BF27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90FD86-5797-479E-9B1A-5C14AD3F567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3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7292D-C7D6-48AD-9595-A4788191FD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9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613CD-2BB9-4B6D-BF72-C1BCE1D1C1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1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418D6-CD18-46A6-9B5F-8F44D825FD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47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B7BD2-61C8-4C87-894B-25A10C1C45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2D1C1082-2F5C-AD4E-961E-357C82F73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33933F-8BC4-6C4E-BDC8-96593F5FBE3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B3175AA-3939-BE47-A850-EA6F4211F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3872AE9-6544-FD4C-8E83-D2793199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CC2E13CD-3BFA-0A46-81B3-4CFFCB524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3D136DD1-4C2B-ED4F-8253-1B7196E4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A777E825-9169-AD4E-ACDF-FB94E5D88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C49867-8B43-B241-942A-4F48F3855CB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474FCAA9-4A92-A140-B47C-1984EB2F4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D148925D-E9EE-734D-A3B2-E3524C5F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64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0F3A418A-14D1-464F-A54D-355AE743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C221E-E656-C44A-8403-F0F7A569A9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64A1DD-AB3E-AA44-93A2-E4385B620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5CA219-859B-2A49-866B-18C9481D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86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>
            <a:extLst>
              <a:ext uri="{FF2B5EF4-FFF2-40B4-BE49-F238E27FC236}">
                <a16:creationId xmlns:a16="http://schemas.microsoft.com/office/drawing/2014/main" id="{72B6FE08-6864-4940-BF64-3C5B1B12D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6CC43C-5C89-324A-B95C-0A31F94252D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0F29EB5B-CF11-1144-AD6A-83AFBD2B7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3A5EFFE3-7FAD-0E48-814A-5ECD0B8E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>
            <a:extLst>
              <a:ext uri="{FF2B5EF4-FFF2-40B4-BE49-F238E27FC236}">
                <a16:creationId xmlns:a16="http://schemas.microsoft.com/office/drawing/2014/main" id="{6489FE02-8C36-C546-A801-E281BF10E7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6" name="Notes Placeholder 2">
            <a:extLst>
              <a:ext uri="{FF2B5EF4-FFF2-40B4-BE49-F238E27FC236}">
                <a16:creationId xmlns:a16="http://schemas.microsoft.com/office/drawing/2014/main" id="{BBE8A9E4-9F24-B046-AD6F-8D6ECA7C8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1667" name="Slide Number Placeholder 3">
            <a:extLst>
              <a:ext uri="{FF2B5EF4-FFF2-40B4-BE49-F238E27FC236}">
                <a16:creationId xmlns:a16="http://schemas.microsoft.com/office/drawing/2014/main" id="{79AA5862-F58D-2542-AA2F-E31CD4BD3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2E99F8-86B3-0748-BFEC-8E71EC322606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0F3A418A-14D1-464F-A54D-355AE743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C221E-E656-C44A-8403-F0F7A569A9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64A1DD-AB3E-AA44-93A2-E4385B620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5CA219-859B-2A49-866B-18C9481D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4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4C46FCB-634B-8A47-9AC6-25B3464E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F95C4AF-D30F-E14D-BBC3-754FDBA4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31F3883-8568-B84C-A306-1CBF8DA0A8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595BAA-66AE-534A-8396-AF004655C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252872-9190-864A-802C-997A7852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82D34A-7AAA-A840-98D2-CEA336C9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38DEAD-5A41-EA4D-A385-D5078B1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8519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F065356-3506-3346-B6C4-ADF54CA1B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381B7-EE4D-4444-8CAA-01EBF5B594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7293-BD49-2A4B-B1F2-51314F109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557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C59A038-475D-B541-8D1D-D99D69F87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D2953A3-6B7E-B14A-85F4-6D246B76F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08B9-62FA-8E48-B981-AC3338108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566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9BE153-E238-C245-91BD-AE4226796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A55DE1-CD7D-4F47-AEFF-1DE8F2EBF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76D7-09D5-AD43-8228-0CC2663E6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749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0EDC1BF-D507-7F45-A7C4-0B906829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992A2FD-3614-2F4F-8D8D-1968A4FCD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8F423D4-7D62-A046-9486-902C5E6432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B21A48-4278-2847-949C-8F4EE0479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5F9C1-6ECF-784D-8FE7-AA1307BE8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459B8B-977C-BF46-961F-BB3F0DCA3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FE9E5A73-BAFF-F548-9E2E-21289D475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848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827B9E-D107-FE47-BCBA-A0F54423FF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E25E78-7811-3E45-9C3F-3AE964026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CD3246B-4504-6A44-A3C6-3AD1B2200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0307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4D63735-01BA-B944-9CAC-1B9C54BD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C670B12-B340-A643-9F4E-E46E2789D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2591BB-F593-DC41-9202-A6281FB4F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5129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1CFE7F-38BF-7E4F-8084-41548CC6E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09D385-5ADD-F044-A1E9-12910F637D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850AAB8-6D13-F74D-82DE-01543047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2102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F562CE1-D7B9-2B48-AABD-520F279FD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8A76E69-B5F0-BF4B-B407-6D552D390E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C7F1B-7885-0949-97FC-084E8A56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8506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35DD151-C820-B34A-B26B-2D2F1D3E1F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CFDF57E-6974-814A-893F-5B3EC8AC9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DA969E1-C8A6-544B-920A-17EB75C6E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675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3C2F28A-A914-FE46-A024-DF13262B8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100917-C7B6-434C-99E9-E987DCCAA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85CF00-0E48-FA45-8634-07059AC75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BFEC6F2-5D18-2C4E-B51F-B9956BEBD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9556DB-4661-F944-B2CF-C77C133C4C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75FE-9648-6D48-9A3F-79E0A4971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14467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52A2B8-84EB-424B-AB45-BF86C41D24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D8C86B-640E-DD49-A5A7-2807F5B6B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344135-9420-D548-BD7C-79317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840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BB0C76-64C6-2942-B4EB-EE86FC1D0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E47F2FC-584D-BF4D-AF6A-AD9133707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1DB68E5-2868-6D4F-A89F-4CC0EFD4A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966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31792A-AD76-664C-A1F8-67622FD12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D1CFAAE-D710-B945-880C-4838C9E27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9F8390-5E7B-F84D-BB5A-F0643481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0978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0158EE-260B-B548-928C-E911F37962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3577B43-A5DC-1B40-946C-9AFCCF79B3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4DE8F5-A1D7-DB49-969C-EAC86A464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13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6F2D48B-DA98-9943-BC1C-A3EA9EB5DC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997EEF-E597-CB49-82CE-E15B3C1E8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1C15F8-46C5-1E47-A52A-D0FDBA87F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6717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F78E4D0-424C-0347-A9CF-9E0B7671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33CC073-19C1-4248-876B-620F0F13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A9073A6-6853-0F42-BD07-7378E21991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5A0291-5427-B84A-B976-84F330C4F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10629-1650-674B-8E6B-FB0D2376E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2D5666-8AF3-5D4B-9DBF-049134A81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E967BE0B-2763-2049-A065-F1B8755B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9543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9F6E65B-F4D3-3944-A374-1D0280283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A79C1B-984C-364F-AF40-AE13374B2D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92BC37-A118-A54F-AC4D-063C0DBF1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226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05D34E-8F1F-7E44-8E24-99F751829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51EFE95-F820-E747-9341-BA4039E1E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E050C4-0910-8048-9740-3DBA2CE33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789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63CB9F-F849-5645-8E13-F1DE817F5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41F8311-5EED-E845-BC70-610F9CFD6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A66211-12EB-5542-A4A8-C149AEDD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6200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B71E6E3-998C-9544-B8FF-E54C160A5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419141F-C4E9-0B4E-A246-8CC026C0A1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BCF3F7B-A04E-DF4A-8937-C43C179D5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9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2C408C-4BB6-1C4F-B571-BB4CA51687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DD0093-E897-EC49-850B-CAA491BE9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5A45-E2DB-EB49-B94E-42C8EAE61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188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911567B-47F9-5849-930E-8C6D41B52A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280F4A-A5F7-B34A-99FD-B7DAC4D84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DC08C1-50FB-784E-8290-EF1E56DED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683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D3ED04A-310E-B641-A663-4B51CE77C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B1C7671-C4C8-144F-B54F-68976AADE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F3A6762-16BE-2040-B803-55E100CD2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868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5228AF-DAE0-C34E-AE0C-CE18E3E0F3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F1C6DDA-B4E8-6D45-BD7C-A2B555DF7B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8B495F-94D1-AD4D-82FB-0AC90C72F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651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F6B5E7B-1157-6340-89A3-6088FF596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132281-096F-2846-AF74-40556CC34C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0E6768-6EA0-2B48-B4F6-782912DF6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09607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348F99-A9E9-A340-93CE-467BCF7199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EA0239B-2D4E-AF41-9282-EB8079EAA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DE3877-7A7D-DD4D-82B4-4016483A2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8021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946A57-00B5-BF4D-BA0D-4C0AAA5BC9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18EEB5B-561D-2D4D-A99E-0F26DFC44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49DD3B-C68E-8E45-8046-6CB425BB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811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6527E0-E5A8-6D40-BCBD-944D973152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15E69D3-0FB2-2144-A9A0-8AA487259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4A0ECB-096A-4742-BD97-AA048FDF8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794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3742222-F29D-8746-8485-52B78EC4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A1EEB37-4086-A048-BCA6-52EF3E991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51D10F5-CF07-BC4F-AEA7-EB0EBBF5C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279F13-A660-0442-BA6B-97FEC7F14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D374A8-8534-4C45-BA6E-2E1580AF5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3412AE-DCDC-2D47-A254-A070F4202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E9B532B6-A008-424A-924E-EA71AE4F1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450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C0346A-E57B-6F40-9390-403E914C0F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FABF3E2-2C59-E840-A957-4865F1925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D574-11D3-D64D-8790-E46EB69BF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65429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8AFD0C6-552A-BF4A-B802-D080C569DD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2DCC204-07CA-D146-872C-416F095E31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8EAD-5B00-BF4C-BB83-04F79AC87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81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9826EA7-578E-2F42-A4C2-122305C24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D502D43-BF5C-FE4B-97D8-A2CA06A5D3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CCFA-1F0E-FD48-A983-0E37301F8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39597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54A0D1-0549-344F-8552-4DE1684069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A1508F3-C424-1B47-AA30-2C03B51A81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D11A-B685-594F-92D4-7402680B1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95705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986699C-7B92-9242-BC30-2B42D065F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715F616-BAAD-B64A-8179-9775F2181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BB188-0DEA-C148-82FD-03336D5DB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0306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2A548EE-EB47-1940-8A88-A755330E9D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FD0B88A-D29A-BE47-9EF2-F7E7B50087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16B2A-6574-DD42-8F78-46F777B3B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78686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8813B69-B5B7-CD48-BAD2-F658836CB2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8E0F78B-FEC5-1845-80C5-6F4A789232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E01A5-AB12-254B-80C1-12E7FDB99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1869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3DB902F-38D8-A24C-9BF2-9F954FFA0D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3DC7B3F-4F2E-D145-B398-6B3E10D56B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EB14-871A-A642-9D43-2895160B9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6773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EC101C1-41AB-9147-A093-DE6C3C5050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D5E2ADD-A347-F642-85BB-9810FD9AA0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FC76-6196-F84D-A33E-AC850170F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39654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A68A53-E6AD-3D4A-A5AD-C8BAE714F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5B509E-82B4-674A-BE6F-B5ACA15C1F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C376A-0C92-DF4F-9013-F4619B16C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53484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70A5FEF-40C5-A141-9473-6023FFF1C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24A988D-876D-DD45-A280-19C3559BFA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9080-6B3D-274B-8935-CD0F10A0E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36735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8BEB09C-B257-3942-A72E-B204574FC8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A401158-F3E8-214A-84B5-EE46C4E719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19E5-1D2D-6F40-BFB5-6DDC3CE83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800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2E1C9A3-F56E-D141-AFDD-14DAFE99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27F9853-DC4D-6A40-8B3D-0046D689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A3CEF30-81C3-494E-8E08-B06EED17B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1DA0A4-3F10-7243-82FB-1B85A352C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3FF985-53D0-9349-AC13-CD6AE3941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D741F4-487D-3E4E-9492-1709A5584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23E0EA3A-D5AA-C346-B0E5-0F3723CF0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049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977B371-6C6F-A24E-9DD8-D3FA2BE1D7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4818A72-28C9-F045-A4CC-3D2237FF57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6AB5-1117-D74C-A189-8782914E7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36371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74190E3-4064-CF4E-9EF1-5498E2CC5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C4C7F7-4C4D-B944-BC3B-71BA39BC69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14BF785-49C4-4B44-9CBF-9B061C32D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1074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D11A547-9A96-D34E-9AE5-D03E9FBB1A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9AFB6F-ED4E-7541-AA59-8A27C3DE6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310A982-9DE3-0240-BA09-D77CC283A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7984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FFA73C-96FD-4047-9E4B-7F77101D9E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CDFF0CB-D922-AE44-8655-D362B07698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11E71DC-D6B8-B544-A322-844BB8D72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8067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BC457C9-BFF8-2F46-8923-024E19AE3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E2576195-54AB-DD4F-9010-41A85A870D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6184090-2B8D-2C48-90B7-6903E8EFD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82040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7C6CA79B-3246-2340-B232-D58F661C3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EF88248-C1B9-0748-9AB9-32134EA6D9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A3D9306-ECE4-C544-A3CD-354A1CDC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6682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B408B40-D24F-6743-BC6C-4DDBDBC0F3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0155B31-3658-5D48-8A04-A92905AD0B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23C1B2B-713D-944A-8EF0-1D71CFC78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9235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5F94AF5-7321-5D4E-AB77-CE6E9B9B4F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E881CA0-D034-7849-BDCB-DDCB8F1B60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C870DD5-5BB8-B04A-8DCF-77553DDFA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8309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EF76DDE-0079-A74C-89D8-E23DF7952D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C2C245-9575-3E48-858A-A505AB8D97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0B96F-BEA7-3F4F-8A59-59148C798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39891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477E4B-B36D-AB49-AB2A-B49BEDB8BA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248D540-1400-2E4B-A645-30C5F856A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73F432-234C-0B43-BBAA-E00587F55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110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D2F324C-9234-7D4C-BFDC-556019537C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6D6E083-9670-8249-B57A-4F9188469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C054EE-DDC4-1E44-8972-DD1D6D673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668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88538EE-96B2-AA47-80D2-476C2BB513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F1C0E30-244F-0042-BD8B-23BA6744B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301D-C9BB-B54F-B660-708895765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3048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E5DF24-E9FE-C344-9BD0-18942DD36E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FD28FE-BE78-6A48-AEF2-D0B0FE3828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0BE929E-4EFA-1347-8DBD-771F9AC3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6283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F7EB98C-E9DF-1E4D-BCBC-2B38DE27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E7B0873-841F-104E-8111-337E434C4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B0AF3F4-D9FB-3542-8DA3-80C5201FCC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9F42DD-E0C9-D146-8DFD-A39CF8239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5E0F61-66FD-EF42-A506-623B4E557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7AB6CA-30FF-9940-B5DC-F0C518914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7B7E4218-83A4-FE4B-9A4F-B1B1071C6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6770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F039119-5A56-FB49-845B-C5E36000F0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AF0453D-7C1A-3A44-95D4-ABA1A7B531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01D690-C9D8-2F4E-A32C-59202C9D6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9962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A058582-EF7C-144B-853B-0C10DC62F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3F5092-2F1D-5A4E-A5CA-6AFE0D491C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880C922-5744-2041-A6B7-55EB36BD6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675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33E6EE1-DC4F-F640-A429-DEBBA4980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5DCAD88-E308-DB49-85BC-32772907A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DB184B-5D0C-AC41-A370-4956602EB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8470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0AEF17-5673-A04F-9079-8A4D696266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FF4C7C1-297B-A74D-9D56-BAADDED5DC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19A44F8-58F3-2946-836D-8F3C73031F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44177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62BADED-C727-5A46-9FFD-94833379C4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1A01297-83A4-6A4D-A1FA-30948C278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BECE76-59A7-F943-8A47-5FFFA46D9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88224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CF6540F8-1E91-3E46-B795-B0F4EA7B3A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2283889-D1D7-D347-A6F7-D9ADA2FCEA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BBC33B-C5F5-7845-8F76-B4075D451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4445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0893C18-6227-F741-AD2E-C4117DED4D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E7F9D9A-3299-914F-AAB1-99666E2C1B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5E152FE-EAE7-5D41-BD9F-C5785C565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6640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0358FB4-1023-0848-A724-D8FED0E879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F9F88DA-5A92-024B-B7BA-1206B535E9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04413A-A42C-7B48-AFE8-DB9F354F3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3039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C1CF2072-0028-324C-890D-56FB1397C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DF6D8AA-FE40-7641-8EA6-3105809B9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CB059-0ACB-234B-8360-6664267FCE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43156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C90D140-C435-EF4E-9CCC-269CAF76BE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2904820-C75B-494D-B61B-2CEB063D9E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26EECED-EC82-6647-AE5A-4D7EAD170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70988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139C2B4-C809-D749-92D7-76F713DE1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D02286-4731-E44E-9DCC-4B01F3792F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4710032-8BE3-964B-83D4-8CB700052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03213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650909-D7EE-434C-9AC6-A9C3FB4B7E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E9F66C-9187-A349-9F16-F35EABB34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AF43C46-FD61-2C4A-BCD7-8795D687B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159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4290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Calibri" pitchFamily="34" charset="0"/>
              </a:rPr>
              <a:t>Design of Digital Circuits</a:t>
            </a:r>
            <a:r>
              <a:rPr lang="en-US" sz="2000" b="0" baseline="0" dirty="0">
                <a:latin typeface="Calibri" pitchFamily="34" charset="0"/>
              </a:rPr>
              <a:t> 2017</a:t>
            </a:r>
          </a:p>
          <a:p>
            <a:r>
              <a:rPr lang="en-US" sz="2000" b="0" baseline="0" dirty="0" err="1">
                <a:latin typeface="Calibri" pitchFamily="34" charset="0"/>
              </a:rPr>
              <a:t>Srdjan</a:t>
            </a:r>
            <a:r>
              <a:rPr lang="en-US" sz="2000" b="0" baseline="0" dirty="0">
                <a:latin typeface="Calibri" pitchFamily="34" charset="0"/>
              </a:rPr>
              <a:t> </a:t>
            </a:r>
            <a:r>
              <a:rPr lang="en-US" sz="2000" b="0" baseline="0" dirty="0" err="1">
                <a:latin typeface="Calibri" pitchFamily="34" charset="0"/>
              </a:rPr>
              <a:t>Capkun</a:t>
            </a:r>
            <a:endParaRPr lang="en-US" sz="2000" b="0" baseline="0" dirty="0">
              <a:latin typeface="Calibri" pitchFamily="34" charset="0"/>
            </a:endParaRPr>
          </a:p>
          <a:p>
            <a:r>
              <a:rPr lang="en-US" sz="2000" b="0" baseline="0" dirty="0" err="1">
                <a:latin typeface="Calibri" pitchFamily="34" charset="0"/>
              </a:rPr>
              <a:t>Onur</a:t>
            </a:r>
            <a:r>
              <a:rPr lang="en-US" sz="2000" b="0" baseline="0" dirty="0">
                <a:latin typeface="Calibri" pitchFamily="34" charset="0"/>
              </a:rPr>
              <a:t> </a:t>
            </a:r>
            <a:r>
              <a:rPr lang="en-US" sz="2000" b="0" baseline="0" dirty="0" err="1">
                <a:latin typeface="Calibri" pitchFamily="34" charset="0"/>
              </a:rPr>
              <a:t>Mutlu</a:t>
            </a:r>
            <a:endParaRPr lang="en-US" sz="2000" b="0" baseline="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678" y="65810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Adapted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from Digital Design and Computer Architecture, David Money Harris &amp; Sarah L. Harris ©2007 Elsevier</a:t>
            </a:r>
            <a:endParaRPr lang="de-CH" sz="1200" b="0" i="1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919246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http://www.syssec.ethz.ch/education/Digitaltechnik_17</a:t>
            </a:r>
            <a:endParaRPr lang="de-CH" sz="1600" b="0" dirty="0">
              <a:solidFill>
                <a:schemeClr val="accent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372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37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532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43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99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</p:spTree>
    <p:extLst>
      <p:ext uri="{BB962C8B-B14F-4D97-AF65-F5344CB8AC3E}">
        <p14:creationId xmlns:p14="http://schemas.microsoft.com/office/powerpoint/2010/main" val="36709594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148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2DA08-79DE-C54C-B6B8-2A4D1FC21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0AF047-B725-2742-A8B3-850CC4796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CD5C-FC9B-9B42-9743-CDD5AA7FB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583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534480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60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81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8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CB1A50C-3A9A-4643-B430-3B76F0C9E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2D37BE-EA6B-F140-BF5F-8D18935B18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39F1-5A66-A04F-82E2-65DB2A8F9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865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8C7DCE88-4C25-7649-8D06-768C7FEE8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DADC582E-50F2-6842-BCC9-5F02CC33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ED639B4-515C-F341-AE77-64E4CCB410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A5E43F3-809D-4A46-820A-514CE40526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D985A5A-11B0-3A49-99E8-5D930A7CF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C89B6B19-BA6C-924D-BFCC-C1428A6A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0DB89D3-0D3F-A44E-9AB0-5EF3BF0CD0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05E7BDC-7850-0840-AE02-4CD684FE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E0880CC-46D8-144C-AB8F-FA38446B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2720296-8B91-D64B-9FD7-7AF64C7323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9D3AC41-115F-0845-A7A4-47BF361B18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2E03388C-8DDE-5549-8BDC-829E3484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C35EBA84-E5B9-C34A-9AC4-3C109F724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F5BD3987-485D-E042-8A19-7C18DF05F3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AA84F0B7-9082-F54B-B2FD-6E79E2D3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4F273309-E1C0-A049-BC85-18F59100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5C29659-954C-2C4E-8569-225B3B1E01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52B758B-51D1-614C-9223-36A6FDDC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B207C27-141E-6D45-9D31-A06DA0758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12E040C0-DE70-434C-AA45-F11374A3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32DD488-5289-2644-9369-4830820D8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8D063893-3AE8-284D-A275-E8FDFBA4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F0E13FE8-6F14-1F47-B2FE-52589511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624DA32-BF01-BA4E-9E10-47ABCA8824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44215C59-8EB3-1A4D-A592-4164F6136C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01B96E-8C0C-4A40-AEED-3BB3936E3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0966" name="Line 1032">
            <a:extLst>
              <a:ext uri="{FF2B5EF4-FFF2-40B4-BE49-F238E27FC236}">
                <a16:creationId xmlns:a16="http://schemas.microsoft.com/office/drawing/2014/main" id="{259D7F8C-F1D6-F841-8CC7-81402C595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1033">
            <a:extLst>
              <a:ext uri="{FF2B5EF4-FFF2-40B4-BE49-F238E27FC236}">
                <a16:creationId xmlns:a16="http://schemas.microsoft.com/office/drawing/2014/main" id="{8B3213CB-59D2-6C41-9062-D9953F23805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>
            <a:extLst>
              <a:ext uri="{FF2B5EF4-FFF2-40B4-BE49-F238E27FC236}">
                <a16:creationId xmlns:a16="http://schemas.microsoft.com/office/drawing/2014/main" id="{86836D00-ED4E-7446-B2C1-5E2FAE20C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083" name="Rectangle 1027">
            <a:extLst>
              <a:ext uri="{FF2B5EF4-FFF2-40B4-BE49-F238E27FC236}">
                <a16:creationId xmlns:a16="http://schemas.microsoft.com/office/drawing/2014/main" id="{2FD858EB-A165-8141-97D5-2226233C3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48B0D79-436D-FB48-95D4-FC3369846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7CF08AB-ED2E-BF42-B037-91CF124B5F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8E65CC38-3E71-D246-9F7F-3BD7D1A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086" name="Line 1032">
            <a:extLst>
              <a:ext uri="{FF2B5EF4-FFF2-40B4-BE49-F238E27FC236}">
                <a16:creationId xmlns:a16="http://schemas.microsoft.com/office/drawing/2014/main" id="{46DE66B3-A632-3246-8565-365576AD3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7" name="Line 1033">
            <a:extLst>
              <a:ext uri="{FF2B5EF4-FFF2-40B4-BE49-F238E27FC236}">
                <a16:creationId xmlns:a16="http://schemas.microsoft.com/office/drawing/2014/main" id="{22EE3315-5FDC-CA4D-816E-C2D3049E1E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A18EE8B4-BBF7-AE43-B375-09AB4308E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D3D5D8BF-FB5D-CA4D-BE7C-6654927D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8591EBF-3630-B447-99EB-B420ED3BCE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17CD1A4-FE98-F94E-B1EB-5E90D402AD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3AE6B060-9B51-B148-8D1F-AD3AE806D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4278" name="Line 1032">
            <a:extLst>
              <a:ext uri="{FF2B5EF4-FFF2-40B4-BE49-F238E27FC236}">
                <a16:creationId xmlns:a16="http://schemas.microsoft.com/office/drawing/2014/main" id="{EA4B46F5-7E54-DB49-AB27-2E343D07B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033">
            <a:extLst>
              <a:ext uri="{FF2B5EF4-FFF2-40B4-BE49-F238E27FC236}">
                <a16:creationId xmlns:a16="http://schemas.microsoft.com/office/drawing/2014/main" id="{B8E0E5E9-79AF-8443-ADC1-8E97B6720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9600" y="6400800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BFC3F6-4243-4681-A1EC-FD951BC8E2BF}" type="slidenum">
              <a:rPr lang="de-CH" sz="1400" b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pPr algn="r"/>
              <a:t>‹#›</a:t>
            </a:fld>
            <a:endParaRPr lang="de-CH" sz="1400" b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366800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neu.edu/conf/isca2006/" TargetMode="External"/><Relationship Id="rId2" Type="http://schemas.openxmlformats.org/officeDocument/2006/relationships/hyperlink" Target="https://people.inf.ethz.ch/omutlu/pub/qureshi_isca06.pdf" TargetMode="Externa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4.tiff"/><Relationship Id="rId4" Type="http://schemas.openxmlformats.org/officeDocument/2006/relationships/hyperlink" Target="https://people.inf.ethz.ch/omutlu/pub/qureshi_isca06_talk.pp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74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74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5.wmf"/><Relationship Id="rId4" Type="http://schemas.openxmlformats.org/officeDocument/2006/relationships/tags" Target="../tags/tag11.xml"/><Relationship Id="rId9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7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6.wmf"/><Relationship Id="rId4" Type="http://schemas.openxmlformats.org/officeDocument/2006/relationships/tags" Target="../tags/tag16.xml"/><Relationship Id="rId9" Type="http://schemas.openxmlformats.org/officeDocument/2006/relationships/oleObject" Target="../embeddings/oleObject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9.wmf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2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5.xml"/><Relationship Id="rId4" Type="http://schemas.openxmlformats.org/officeDocument/2006/relationships/tags" Target="../tags/tag29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31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5.xml"/><Relationship Id="rId4" Type="http://schemas.openxmlformats.org/officeDocument/2006/relationships/tags" Target="../tags/tag3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7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9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8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4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4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8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5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5.wmf"/><Relationship Id="rId4" Type="http://schemas.openxmlformats.org/officeDocument/2006/relationships/tags" Target="../tags/tag52.xml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21b: Memory Hierarchy </a:t>
            </a:r>
            <a:b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14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6454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E5A495FE-B8B1-EA4D-B5F4-9E1BDFE16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EF7D-602D-DE44-AA6B-112BF28F0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SRAM, 512 Bytes, sub-nanosec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SRAM,  KByte~MByte, ~nanosec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DRAM, Gigabyte, ~50 nanosec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Disk, Terabyte, ~10 millisec</a:t>
            </a:r>
          </a:p>
          <a:p>
            <a:endParaRPr lang="en-US" altLang="en-US" sz="1000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Faster is more expensive (dollars and chip area)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SRAM, &lt; 10$ per Megabyte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DRAM, &lt; 1$ per Megabyte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Disk &lt; 1$ per Gigabyte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These sample values (circa ~2011) scale with time</a:t>
            </a:r>
          </a:p>
          <a:p>
            <a:endParaRPr lang="en-US" altLang="en-US" sz="1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Other technologies have their place as well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Flash memory (mature), PC-RAM, MRAM, RRAM (not mature yet)</a:t>
            </a: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48DEB986-BA47-764F-B035-375C339C3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8AF1C8-AC10-B14C-A2C3-A062EA54F20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9F145412-D19E-4D45-90F1-E69B0C588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Memory Hierarchy?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C12D-0FBD-F942-A0DA-FD137C1F8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want both fast and large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But we cannot achieve both with a single level of memory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Have multiple levels of storage </a:t>
            </a:r>
            <a:r>
              <a:rPr lang="en-US" altLang="en-US">
                <a:ea typeface="ＭＳ Ｐゴシック" panose="020B0600070205080204" pitchFamily="34" charset="-128"/>
              </a:rPr>
              <a:t>(progressively bigger and slower as the levels are farther from the processor) and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ensure most of the data the processor needs is kept in the fast(er) level(s)</a:t>
            </a: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D270B87D-2298-AD47-A6F1-C3B3E6F81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9133CC-A329-0840-BB71-4D34B46D004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24EF860C-C9B3-E346-B775-D2056A52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Memory Hierarchy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BF9DEA2A-B307-9A4F-8D60-450B316F7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B76FDCDE-F600-074F-A6EC-DDA2A3567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01E5BD-A618-3847-A17A-235D000E0A80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EA30AAB-C798-B74E-A09D-FB164702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1447800"/>
            <a:ext cx="8509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small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FCD3A02B-CA3C-8748-AC8E-350EC697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big but slow</a:t>
            </a:r>
          </a:p>
        </p:txBody>
      </p:sp>
      <p:sp>
        <p:nvSpPr>
          <p:cNvPr id="101382" name="Text Box 5">
            <a:extLst>
              <a:ext uri="{FF2B5EF4-FFF2-40B4-BE49-F238E27FC236}">
                <a16:creationId xmlns:a16="http://schemas.microsoft.com/office/drawing/2014/main" id="{5AEDE471-890E-904C-9E04-FC60E75E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455738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5F5F5F"/>
                </a:solidFill>
                <a:latin typeface="Calibri" panose="020F0502020204030204" pitchFamily="34" charset="0"/>
              </a:rPr>
              <a:t>move what you use here</a:t>
            </a:r>
          </a:p>
        </p:txBody>
      </p:sp>
      <p:sp>
        <p:nvSpPr>
          <p:cNvPr id="101383" name="Freeform 6">
            <a:extLst>
              <a:ext uri="{FF2B5EF4-FFF2-40B4-BE49-F238E27FC236}">
                <a16:creationId xmlns:a16="http://schemas.microsoft.com/office/drawing/2014/main" id="{EAADD83C-3DEC-D64E-B4CE-DDDB98A9E576}"/>
              </a:ext>
            </a:extLst>
          </p:cNvPr>
          <p:cNvSpPr>
            <a:spLocks/>
          </p:cNvSpPr>
          <p:nvPr/>
        </p:nvSpPr>
        <p:spPr bwMode="auto">
          <a:xfrm flipH="1" flipV="1">
            <a:off x="4648200" y="1533525"/>
            <a:ext cx="12192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Text Box 7">
            <a:extLst>
              <a:ext uri="{FF2B5EF4-FFF2-40B4-BE49-F238E27FC236}">
                <a16:creationId xmlns:a16="http://schemas.microsoft.com/office/drawing/2014/main" id="{14947269-24D1-9E4C-A817-F869A18C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89538"/>
            <a:ext cx="1736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5F5F5F"/>
                </a:solidFill>
                <a:latin typeface="Calibri" panose="020F0502020204030204" pitchFamily="34" charset="0"/>
              </a:rPr>
              <a:t>backup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5F5F5F"/>
                </a:solidFill>
                <a:latin typeface="Calibri" panose="020F0502020204030204" pitchFamily="34" charset="0"/>
              </a:rPr>
              <a:t>everything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5F5F5F"/>
                </a:solidFill>
                <a:latin typeface="Calibri" panose="020F0502020204030204" pitchFamily="34" charset="0"/>
              </a:rPr>
              <a:t>here</a:t>
            </a:r>
          </a:p>
        </p:txBody>
      </p:sp>
      <p:sp>
        <p:nvSpPr>
          <p:cNvPr id="101385" name="Freeform 8">
            <a:extLst>
              <a:ext uri="{FF2B5EF4-FFF2-40B4-BE49-F238E27FC236}">
                <a16:creationId xmlns:a16="http://schemas.microsoft.com/office/drawing/2014/main" id="{BFA0E430-4762-844F-AD59-818AC35B67CB}"/>
              </a:ext>
            </a:extLst>
          </p:cNvPr>
          <p:cNvSpPr>
            <a:spLocks/>
          </p:cNvSpPr>
          <p:nvPr/>
        </p:nvSpPr>
        <p:spPr bwMode="auto">
          <a:xfrm flipH="1">
            <a:off x="2590800" y="5562600"/>
            <a:ext cx="11430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Text Box 9">
            <a:extLst>
              <a:ext uri="{FF2B5EF4-FFF2-40B4-BE49-F238E27FC236}">
                <a16:creationId xmlns:a16="http://schemas.microsoft.com/office/drawing/2014/main" id="{B2C5ECFC-3750-5948-B3B8-77C63F1E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387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With good locality of reference, memory appears as fast 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and as large as  </a:t>
            </a:r>
          </a:p>
        </p:txBody>
      </p:sp>
      <p:sp>
        <p:nvSpPr>
          <p:cNvPr id="101387" name="Line 10">
            <a:extLst>
              <a:ext uri="{FF2B5EF4-FFF2-40B4-BE49-F238E27FC236}">
                <a16:creationId xmlns:a16="http://schemas.microsoft.com/office/drawing/2014/main" id="{0364EDF0-1D20-684B-9735-9675C790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66913"/>
            <a:ext cx="2667000" cy="191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Line 11">
            <a:extLst>
              <a:ext uri="{FF2B5EF4-FFF2-40B4-BE49-F238E27FC236}">
                <a16:creationId xmlns:a16="http://schemas.microsoft.com/office/drawing/2014/main" id="{68E7B3FD-C5A1-9746-A385-4FD8A8840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152241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Line 12">
            <a:extLst>
              <a:ext uri="{FF2B5EF4-FFF2-40B4-BE49-F238E27FC236}">
                <a16:creationId xmlns:a16="http://schemas.microsoft.com/office/drawing/2014/main" id="{F0BA3927-9780-0D43-89CE-0122560F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AAA05A8-2066-1044-91AD-8DF89396F94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3276600" cy="2971800"/>
            <a:chOff x="2928" y="1440"/>
            <a:chExt cx="2064" cy="1872"/>
          </a:xfrm>
        </p:grpSpPr>
        <p:sp>
          <p:nvSpPr>
            <p:cNvPr id="101394" name="Rectangle 14">
              <a:extLst>
                <a:ext uri="{FF2B5EF4-FFF2-40B4-BE49-F238E27FC236}">
                  <a16:creationId xmlns:a16="http://schemas.microsoft.com/office/drawing/2014/main" id="{ADF5BD47-6CD6-9C4E-A5E3-463D7785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80"/>
              <a:ext cx="2064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395" name="Rectangle 15">
              <a:extLst>
                <a:ext uri="{FF2B5EF4-FFF2-40B4-BE49-F238E27FC236}">
                  <a16:creationId xmlns:a16="http://schemas.microsoft.com/office/drawing/2014/main" id="{E4C0A9EB-B5EB-2E4F-B718-339DB160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48"/>
              <a:ext cx="1152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396" name="Line 16">
              <a:extLst>
                <a:ext uri="{FF2B5EF4-FFF2-40B4-BE49-F238E27FC236}">
                  <a16:creationId xmlns:a16="http://schemas.microsoft.com/office/drawing/2014/main" id="{DC86610F-D206-0246-933D-4CBF3EA7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440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Line 17">
              <a:extLst>
                <a:ext uri="{FF2B5EF4-FFF2-40B4-BE49-F238E27FC236}">
                  <a16:creationId xmlns:a16="http://schemas.microsoft.com/office/drawing/2014/main" id="{DB536305-03C9-FC41-A785-6339B7573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272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8">
              <a:extLst>
                <a:ext uri="{FF2B5EF4-FFF2-40B4-BE49-F238E27FC236}">
                  <a16:creationId xmlns:a16="http://schemas.microsoft.com/office/drawing/2014/main" id="{783BEDAB-1EDC-5F4C-922B-AB24774C4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104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91" name="Group 19">
            <a:extLst>
              <a:ext uri="{FF2B5EF4-FFF2-40B4-BE49-F238E27FC236}">
                <a16:creationId xmlns:a16="http://schemas.microsoft.com/office/drawing/2014/main" id="{CAB8BB10-AF6E-4B4D-9905-0F3EC135FB5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477000" y="3124200"/>
            <a:ext cx="3810000" cy="1066800"/>
            <a:chOff x="2976" y="336"/>
            <a:chExt cx="2400" cy="816"/>
          </a:xfrm>
        </p:grpSpPr>
        <p:sp>
          <p:nvSpPr>
            <p:cNvPr id="101392" name="AutoShape 20">
              <a:extLst>
                <a:ext uri="{FF2B5EF4-FFF2-40B4-BE49-F238E27FC236}">
                  <a16:creationId xmlns:a16="http://schemas.microsoft.com/office/drawing/2014/main" id="{F78D363E-FE3E-6346-BFFE-94844324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6"/>
              <a:ext cx="2304" cy="480"/>
            </a:xfrm>
            <a:prstGeom prst="rightArrow">
              <a:avLst>
                <a:gd name="adj1" fmla="val 59583"/>
                <a:gd name="adj2" fmla="val 51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rPr>
                <a:t>faster per byte</a:t>
              </a:r>
            </a:p>
          </p:txBody>
        </p:sp>
        <p:sp>
          <p:nvSpPr>
            <p:cNvPr id="101393" name="AutoShape 21">
              <a:extLst>
                <a:ext uri="{FF2B5EF4-FFF2-40B4-BE49-F238E27FC236}">
                  <a16:creationId xmlns:a16="http://schemas.microsoft.com/office/drawing/2014/main" id="{A7466DDE-E447-4347-961A-A034815743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2" y="672"/>
              <a:ext cx="2304" cy="480"/>
            </a:xfrm>
            <a:prstGeom prst="rightArrow">
              <a:avLst>
                <a:gd name="adj1" fmla="val 59583"/>
                <a:gd name="adj2" fmla="val 56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rPr>
                <a:t>cheaper per byte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74892F0C-AD0F-C74A-80EC-95AD71DAA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Hierarchy</a:t>
            </a:r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840ECC85-E615-0449-B482-8BFDD2B17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Fundamental tradeoff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Fast memory: small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Large memory: slow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Memory hierarchy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Latency, cost, size,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bandwidth</a:t>
            </a: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D5FE59F5-974C-2C4D-B279-B2B9F28ED2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E1DD80-F417-884C-9348-7C263E802CD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2404" name="Rectangle 5">
            <a:extLst>
              <a:ext uri="{FF2B5EF4-FFF2-40B4-BE49-F238E27FC236}">
                <a16:creationId xmlns:a16="http://schemas.microsoft.com/office/drawing/2014/main" id="{23ED62AA-A1C7-B04D-A611-344C7314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398838"/>
            <a:ext cx="887413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05" name="Rectangle 6">
            <a:extLst>
              <a:ext uri="{FF2B5EF4-FFF2-40B4-BE49-F238E27FC236}">
                <a16:creationId xmlns:a16="http://schemas.microsoft.com/office/drawing/2014/main" id="{D0ED5107-37DD-3C4E-9C97-96C4C847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2035175"/>
            <a:ext cx="2489200" cy="41560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06" name="TextBox 7">
            <a:extLst>
              <a:ext uri="{FF2B5EF4-FFF2-40B4-BE49-F238E27FC236}">
                <a16:creationId xmlns:a16="http://schemas.microsoft.com/office/drawing/2014/main" id="{DE5BA5D8-CF1B-3D49-BE56-2D236326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833813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102407" name="TextBox 8">
            <a:extLst>
              <a:ext uri="{FF2B5EF4-FFF2-40B4-BE49-F238E27FC236}">
                <a16:creationId xmlns:a16="http://schemas.microsoft.com/office/drawing/2014/main" id="{D505680F-A01F-7F49-B137-B3514B7D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559175"/>
            <a:ext cx="101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(DRAM)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08" name="TextBox 9">
            <a:extLst>
              <a:ext uri="{FF2B5EF4-FFF2-40B4-BE49-F238E27FC236}">
                <a16:creationId xmlns:a16="http://schemas.microsoft.com/office/drawing/2014/main" id="{8F3AB7EC-7FE5-3D46-A590-91440641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202113"/>
            <a:ext cx="4921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RF</a:t>
            </a:r>
          </a:p>
        </p:txBody>
      </p:sp>
      <p:sp>
        <p:nvSpPr>
          <p:cNvPr id="102409" name="Rectangle 10">
            <a:extLst>
              <a:ext uri="{FF2B5EF4-FFF2-40B4-BE49-F238E27FC236}">
                <a16:creationId xmlns:a16="http://schemas.microsoft.com/office/drawing/2014/main" id="{DDF01213-4BAF-214D-B77C-AA186EB9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3398838"/>
            <a:ext cx="885825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10" name="TextBox 11">
            <a:extLst>
              <a:ext uri="{FF2B5EF4-FFF2-40B4-BE49-F238E27FC236}">
                <a16:creationId xmlns:a16="http://schemas.microsoft.com/office/drawing/2014/main" id="{D940F9DB-E46D-BA44-A214-B3AD1675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3833813"/>
            <a:ext cx="88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cxnSp>
        <p:nvCxnSpPr>
          <p:cNvPr id="102411" name="Straight Arrow Connector 12">
            <a:extLst>
              <a:ext uri="{FF2B5EF4-FFF2-40B4-BE49-F238E27FC236}">
                <a16:creationId xmlns:a16="http://schemas.microsoft.com/office/drawing/2014/main" id="{D41BD836-0D7A-5347-9DA0-F6D58CB9154C}"/>
              </a:ext>
            </a:extLst>
          </p:cNvPr>
          <p:cNvCxnSpPr>
            <a:cxnSpLocks noChangeShapeType="1"/>
            <a:endCxn id="102409" idx="3"/>
          </p:cNvCxnSpPr>
          <p:nvPr/>
        </p:nvCxnSpPr>
        <p:spPr bwMode="auto">
          <a:xfrm rot="10800000">
            <a:off x="2316163" y="4037013"/>
            <a:ext cx="18478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12" name="Rectangle 13">
            <a:extLst>
              <a:ext uri="{FF2B5EF4-FFF2-40B4-BE49-F238E27FC236}">
                <a16:creationId xmlns:a16="http://schemas.microsoft.com/office/drawing/2014/main" id="{FEFDEC79-7933-C248-863D-3A6773BD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996950"/>
            <a:ext cx="2160588" cy="5194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13" name="TextBox 14">
            <a:extLst>
              <a:ext uri="{FF2B5EF4-FFF2-40B4-BE49-F238E27FC236}">
                <a16:creationId xmlns:a16="http://schemas.microsoft.com/office/drawing/2014/main" id="{B1944A9A-804D-E94E-957C-3C43AEA6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35325"/>
            <a:ext cx="119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Hard Disk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2414" name="Straight Arrow Connector 15">
            <a:extLst>
              <a:ext uri="{FF2B5EF4-FFF2-40B4-BE49-F238E27FC236}">
                <a16:creationId xmlns:a16="http://schemas.microsoft.com/office/drawing/2014/main" id="{81CCBB92-84FE-CB46-B065-BCEA4FD4BAFF}"/>
              </a:ext>
            </a:extLst>
          </p:cNvPr>
          <p:cNvCxnSpPr>
            <a:cxnSpLocks noChangeShapeType="1"/>
            <a:stCxn id="102410" idx="1"/>
          </p:cNvCxnSpPr>
          <p:nvPr/>
        </p:nvCxnSpPr>
        <p:spPr bwMode="auto">
          <a:xfrm rot="10800000" flipV="1">
            <a:off x="1277938" y="4017963"/>
            <a:ext cx="1524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3F5E6B19-C142-EE4B-B2EB-C26ADC6DB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Locality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6649533D-18F1-944C-9C7A-34239CD4B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One’s recent past is a very good predictor of his/her near future.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Temporal Locality</a:t>
            </a:r>
            <a:r>
              <a:rPr lang="en-US" altLang="en-US">
                <a:ea typeface="ＭＳ Ｐゴシック" panose="020B0600070205080204" pitchFamily="34" charset="-128"/>
              </a:rPr>
              <a:t>:  If you just did something, it is very likely that you will do the same thing again soon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since you are here today, there is a good chance you will be here again and again regularly	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Spatial Locality</a:t>
            </a:r>
            <a:r>
              <a:rPr lang="en-US" altLang="en-US">
                <a:ea typeface="ＭＳ Ｐゴシック" panose="020B0600070205080204" pitchFamily="34" charset="-128"/>
              </a:rPr>
              <a:t>:  If you did something, it is very likely you will do something similar/related (in space)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every time I find you in this room, you are probably sitting close to the same people</a:t>
            </a: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5FF4CA33-841D-4544-943F-7CAF1B446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8F96A3-09AC-9847-BA31-0CEB9ADCD85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1F2D4665-00BD-1F40-A521-FD8723148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Locality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21F0167-42BA-2C46-9DAB-7630561FB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“typical” program has a lot of locality in memory references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typical programs are composed of “loops”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Temporal</a:t>
            </a:r>
            <a:r>
              <a:rPr lang="en-US" altLang="en-US">
                <a:ea typeface="ＭＳ Ｐゴシック" panose="020B0600070205080204" pitchFamily="34" charset="-128"/>
              </a:rPr>
              <a:t>: A program tends to reference the same memory location many times and all within a small window of time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Spatial</a:t>
            </a:r>
            <a:r>
              <a:rPr lang="en-US" altLang="en-US">
                <a:ea typeface="ＭＳ Ｐゴシック" panose="020B0600070205080204" pitchFamily="34" charset="-128"/>
              </a:rPr>
              <a:t>: A program tends to reference a cluster of memory locations at a time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notable examples: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1. instruction memory references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2. array/data structure references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B6F59007-184E-C144-896B-35D31C207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2B4D93-9D15-944F-99AB-D4078CAAF0B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29081176-5AA4-DB4E-A5BE-31BF1AAC2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Caching Basics: Exploit Temporal Locality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9B867225-E69B-184F-8721-73A65C6CA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Store recently accessed data in automatically managed fast memory (called cache)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Anticipation: the data will be accessed again soon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Temporal locality </a:t>
            </a:r>
            <a:r>
              <a:rPr lang="en-US" altLang="en-US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Recently accessed data will be again accessed in the near future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This is what Maurice Wilkes had in mind: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Wilkes,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IEEE Trans. On Electronic Computers, 1965.</a:t>
            </a:r>
          </a:p>
          <a:p>
            <a:pPr lvl="2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The use is discussed of a fast core memory of, say 32000 words as a slave to a slower core memory of, say, one million words in such a way that in practical cases the effective access time is nearer that of the fast memory than that of the slow memory.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70B35C51-8B8B-FD46-BCE0-3237DEB08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F52359-0CD8-EF4F-9413-05465D4CCC14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AB7A91E1-D206-2949-8191-A1BF01B0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Caching Basics: Exploit Spatial Locality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F30E5359-ACBB-E34B-8C1F-1CFD2DCAA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Store addresses adjacent to the recently accessed one in automatically managed fast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Logically divide memory into equal size blocks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Fetch to cache the accessed block in its entirety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Anticipation: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nearby data will be accessed soon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Spatial locality </a:t>
            </a:r>
            <a:r>
              <a:rPr lang="en-US" altLang="en-US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Nearby data in memory will be accessed in the near future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E.g., sequential instruction access, array traversal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This is what IBM 360/85 implemented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16 Kbyte cache with 64 byte blocks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Liptay,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Structural aspects of the System/360 Model 85 II: the cache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IBM Systems Journal, 1968.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AC088D18-8AE8-FE49-9308-06A81B33A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FDBC5F-DEC2-F648-B526-0E9E0E78C35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5B62CA3B-EA09-4D41-BAE1-A2D5BE08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Bookshelf Analogy</a:t>
            </a:r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AB4CBB92-E581-B247-AA43-8E8EDD812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Book in your hand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Desk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Bookshelf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Boxes at home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Boxes in storage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Recently-used books tend to stay on desk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 Arch books, books for classes you are currently taking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Until the desk gets full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Adjacent books in the shelf needed around the same time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If I have organized/categorized my books well in the shelf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1D8B2A4E-04D7-1145-8734-267AC48E5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327CEC-7FE8-DB45-AACA-752E40C0F0D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089361D5-B47E-5E4A-9C68-074E34C2E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Caching in a Pipelined Design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AF3DCF0D-B6A7-FA4D-9FE1-E4BC1A2F3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cache needs to be tightly integrated into the pipeline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Ideally, access in 1-cycle so that load-dependent operations do not stall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High frequency pipeline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Cannot make the cache large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But, we want a large cache AND a pipelined design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Idea: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Cache hierarchy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32D4D024-9A57-9446-8974-97C6A66852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2EECC9-3267-4542-97AB-63A5196040D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F9A88D9-97E1-0642-9BD1-51D39ADB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4297363"/>
            <a:ext cx="885825" cy="12731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A5200734-AB69-454C-A1E4-207D9362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168650"/>
            <a:ext cx="2749550" cy="3149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50" name="TextBox 6">
            <a:extLst>
              <a:ext uri="{FF2B5EF4-FFF2-40B4-BE49-F238E27FC236}">
                <a16:creationId xmlns:a16="http://schemas.microsoft.com/office/drawing/2014/main" id="{B4706BCA-05CF-5A45-A7E4-5E15844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47307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108551" name="TextBox 7">
            <a:extLst>
              <a:ext uri="{FF2B5EF4-FFF2-40B4-BE49-F238E27FC236}">
                <a16:creationId xmlns:a16="http://schemas.microsoft.com/office/drawing/2014/main" id="{CA4B4BEA-7950-7548-B563-47A11B72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4297363"/>
            <a:ext cx="10175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(DRAM)</a:t>
            </a:r>
          </a:p>
        </p:txBody>
      </p:sp>
      <p:sp>
        <p:nvSpPr>
          <p:cNvPr id="108552" name="TextBox 8">
            <a:extLst>
              <a:ext uri="{FF2B5EF4-FFF2-40B4-BE49-F238E27FC236}">
                <a16:creationId xmlns:a16="http://schemas.microsoft.com/office/drawing/2014/main" id="{177FE9BD-61D8-A644-8376-09C55885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5100638"/>
            <a:ext cx="4921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RF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FCD5F739-320B-294D-B291-86653661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4297363"/>
            <a:ext cx="887412" cy="12731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54" name="TextBox 10">
            <a:extLst>
              <a:ext uri="{FF2B5EF4-FFF2-40B4-BE49-F238E27FC236}">
                <a16:creationId xmlns:a16="http://schemas.microsoft.com/office/drawing/2014/main" id="{89E60CBD-EEFC-E849-A577-4626BAED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4730750"/>
            <a:ext cx="887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Level1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cxnSp>
        <p:nvCxnSpPr>
          <p:cNvPr id="108555" name="Straight Arrow Connector 11">
            <a:extLst>
              <a:ext uri="{FF2B5EF4-FFF2-40B4-BE49-F238E27FC236}">
                <a16:creationId xmlns:a16="http://schemas.microsoft.com/office/drawing/2014/main" id="{F4CCC76D-C612-C249-8DB9-1058FDAA1BA9}"/>
              </a:ext>
            </a:extLst>
          </p:cNvPr>
          <p:cNvCxnSpPr>
            <a:cxnSpLocks noChangeShapeType="1"/>
            <a:endCxn id="108553" idx="3"/>
          </p:cNvCxnSpPr>
          <p:nvPr/>
        </p:nvCxnSpPr>
        <p:spPr bwMode="auto">
          <a:xfrm rot="10800000">
            <a:off x="3213100" y="4933950"/>
            <a:ext cx="26638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4BF9A-11AF-C04D-A579-F1A3CE79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811588"/>
            <a:ext cx="1306513" cy="206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194F7-8D6C-A641-925B-24375D94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568825"/>
            <a:ext cx="1306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Level 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84554A8-FA77-3640-AC39-862612D1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Readings for Today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BF8171DE-CBBB-8647-9915-5938D3247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Memory Hierarchy and Caches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Required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H&amp;H Chapters 8.1-8.3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Refresh: P&amp;P Chapter 3.5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Recommended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early cache paper by Maurice Wilkes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Wilkes, 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IEEE Trans. On Electronic Computers, 1965. 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7616EDAA-3B45-C142-8CD2-E6E579C86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 Note on Manual vs. Automatic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8BE2-26A5-C744-8B89-9FA143B94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Manual:</a:t>
            </a:r>
            <a:r>
              <a:rPr lang="en-US" altLang="en-US">
                <a:ea typeface="ＭＳ Ｐゴシック" panose="020B0600070205080204" pitchFamily="34" charset="-128"/>
              </a:rPr>
              <a:t> Programmer manages data movement across levels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too painful for programmers on substantial programs</a:t>
            </a:r>
          </a:p>
          <a:p>
            <a:pPr marL="342900" lvl="1" indent="0"/>
            <a:r>
              <a:rPr lang="en-US" altLang="en-US">
                <a:ea typeface="ＭＳ Ｐゴシック" panose="020B0600070205080204" pitchFamily="34" charset="-128"/>
              </a:rPr>
              <a:t> “core” vs “drum” memory in the 50’s</a:t>
            </a:r>
          </a:p>
          <a:p>
            <a:pPr marL="342900" lvl="1" indent="0"/>
            <a:r>
              <a:rPr lang="en-US" altLang="en-US">
                <a:ea typeface="ＭＳ Ｐゴシック" panose="020B0600070205080204" pitchFamily="34" charset="-128"/>
              </a:rPr>
              <a:t> still done in some embedded processors (on-chip scratch pad SRAM in lieu of a cache) and GPUs (called “shared memory”)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Automatic:</a:t>
            </a:r>
            <a:r>
              <a:rPr lang="en-US" altLang="en-US">
                <a:ea typeface="ＭＳ Ｐゴシック" panose="020B0600070205080204" pitchFamily="34" charset="-128"/>
              </a:rPr>
              <a:t> Hardware manages data movement across levels,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transparently to the programmer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++ programmer’s life is easier</a:t>
            </a:r>
          </a:p>
          <a:p>
            <a:pPr marL="342900" lvl="1" indent="0"/>
            <a:r>
              <a:rPr lang="en-US" altLang="en-US">
                <a:ea typeface="ＭＳ Ｐゴシック" panose="020B0600070205080204" pitchFamily="34" charset="-128"/>
              </a:rPr>
              <a:t> the average programmer doesn’t need to know about it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You don’t need to know how big the cache is and how it works to write a “correct” program! (What if you want a “fast” program?)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74B33E3D-A5B7-4F41-A748-4E15E9311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7312A6-432E-AB49-8E56-F9868007760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52C9FD8F-DE8D-4B4B-AB3A-9414E47E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Automatic Management in 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597-0C87-FB41-B35A-A7E445DAB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Wilkes, 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IEEE Trans. On Electronic Computers, 1965.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“By a slave memory I mean one which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automatically accumulates to itself words </a:t>
            </a:r>
            <a:r>
              <a:rPr lang="en-US" altLang="en-US">
                <a:ea typeface="ＭＳ Ｐゴシック" panose="020B0600070205080204" pitchFamily="34" charset="-128"/>
              </a:rPr>
              <a:t>that come from a slower main memory, and keeps them available for subsequent use without it being necessary for the penalty of main memory access to be incurred again.”</a:t>
            </a:r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32A8D626-7D17-DB49-898E-5425D0D34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F00E60-7211-514A-8F41-79C7F30A412E}" type="slidenum">
              <a:rPr lang="en-US" altLang="en-US" sz="1600" i="1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 i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B76E5-ADF1-554E-8E35-68C38919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686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8B62335A-BB80-7F48-A1CE-467DA89E6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Historical Aside: Other Cache Papers</a:t>
            </a:r>
          </a:p>
        </p:txBody>
      </p:sp>
      <p:sp>
        <p:nvSpPr>
          <p:cNvPr id="111618" name="Content Placeholder 2">
            <a:extLst>
              <a:ext uri="{FF2B5EF4-FFF2-40B4-BE49-F238E27FC236}">
                <a16:creationId xmlns:a16="http://schemas.microsoft.com/office/drawing/2014/main" id="{68C405E2-EFE5-774F-BF75-8CCA36646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Fotheringham, “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Dynamic Storage Allocation in the Atlas Computer, Including an Automatic Use of a Backing Store</a:t>
            </a:r>
            <a:r>
              <a:rPr lang="en-US" altLang="en-US">
                <a:ea typeface="ＭＳ Ｐゴシック" panose="020B0600070205080204" pitchFamily="34" charset="-128"/>
              </a:rPr>
              <a:t>,” CACM 1961.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hlinkClick r:id="rId2"/>
              </a:rPr>
              <a:t>http://dl.acm.org/citation.cfm?id=366800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Bloom, Cohen, Porter, “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Considerations in the Design of a Computer with High Logic-to-Memory Speed Ratio</a:t>
            </a:r>
            <a:r>
              <a:rPr lang="en-US" altLang="en-US">
                <a:ea typeface="ＭＳ Ｐゴシック" panose="020B0600070205080204" pitchFamily="34" charset="-128"/>
              </a:rPr>
              <a:t>,” AIEE Gigacycle Computing Systems Winter Meeting, Jan. 1962.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853B33AB-2BEF-CF4E-89AE-73453536A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08AD7-50B1-5C4C-9120-CEDCA10CF46C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46417D69-C610-6243-BE53-A60D77C21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Modern Memory Hierarchy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67816139-62F5-1247-A9B0-4E73E9F24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6ED9241F-C3D4-FE46-8660-7FCD77F75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A19E5E-5E90-034A-B634-F842379F8C1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0C0EE4D-523D-1347-981E-216E052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Register File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32 words, sub-nsec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L1 cache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~32 KB, ~nsec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L2 cache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512 KB ~ 1MB, many nsec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L3 cache, 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.....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Main memory (DRAM), 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GB, ~100 nsec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Swap Disk</a:t>
            </a:r>
          </a:p>
          <a:p>
            <a:pPr algn="ctr">
              <a:spcBef>
                <a:spcPct val="0"/>
              </a:spcBef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100 GB, ~10 msec</a:t>
            </a:r>
          </a:p>
        </p:txBody>
      </p:sp>
      <p:grpSp>
        <p:nvGrpSpPr>
          <p:cNvPr id="112645" name="Group 4">
            <a:extLst>
              <a:ext uri="{FF2B5EF4-FFF2-40B4-BE49-F238E27FC236}">
                <a16:creationId xmlns:a16="http://schemas.microsoft.com/office/drawing/2014/main" id="{9AC27B0E-E2BC-7F45-AE08-0443D117DC8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0600"/>
            <a:ext cx="6858000" cy="5480050"/>
            <a:chOff x="528" y="720"/>
            <a:chExt cx="4848" cy="345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D7BEA9E-2BEF-2E44-B6F6-7E2786F3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1392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3C240B74-06B1-0B4C-B375-3E1E3DBA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34"/>
              <a:ext cx="2016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8643E93-9BB1-3D4A-960C-AE3926B4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35"/>
              <a:ext cx="268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1B7762E2-F2EC-1848-9F70-44D051EA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6"/>
              <a:ext cx="340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3F456977-69ED-3346-B087-69675AAE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167"/>
              <a:ext cx="4131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C85630C5-9512-3D4F-9DFD-6D0314DA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88"/>
              <a:ext cx="484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" name="Line 11">
            <a:extLst>
              <a:ext uri="{FF2B5EF4-FFF2-40B4-BE49-F238E27FC236}">
                <a16:creationId xmlns:a16="http://schemas.microsoft.com/office/drawing/2014/main" id="{AE2BEBBD-14BA-8F44-8810-64E7F9CC6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75260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68FA87F0-57E8-CE47-B006-D7D7CABC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192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4F16C743-1576-8F44-A56E-197E08F2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BE144ED8-FCE5-0C4C-8005-F9573771650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57400" y="11430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AutoShape 15">
            <a:extLst>
              <a:ext uri="{FF2B5EF4-FFF2-40B4-BE49-F238E27FC236}">
                <a16:creationId xmlns:a16="http://schemas.microsoft.com/office/drawing/2014/main" id="{7F8ACD08-BD29-3B4E-A039-F6D1D2071A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2000" y="51054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3C9FF70E-EEE6-034A-899A-ED28DACA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17625"/>
            <a:ext cx="2339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m</a:t>
            </a:r>
            <a:r>
              <a:rPr lang="en-US" i="0" kern="0" dirty="0" err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anual</a:t>
            </a: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/compiler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register spilling</a:t>
            </a: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B5CF9ACD-C8FF-DE47-92D3-5C4F3D2C5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71500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79960DF4-6CD3-ED48-9D79-AAEE18820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5264150"/>
            <a:ext cx="1449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automatic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demand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paging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F5CA1F9E-0431-C342-8787-26583BE7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3054350"/>
            <a:ext cx="1882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Automatic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HW cache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management</a:t>
            </a:r>
          </a:p>
        </p:txBody>
      </p:sp>
      <p:sp>
        <p:nvSpPr>
          <p:cNvPr id="112655" name="Text Box 20">
            <a:extLst>
              <a:ext uri="{FF2B5EF4-FFF2-40B4-BE49-F238E27FC236}">
                <a16:creationId xmlns:a16="http://schemas.microsoft.com/office/drawing/2014/main" id="{9B2CBAB0-A22E-F046-8B2E-A90A5EC8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338" y="1722438"/>
            <a:ext cx="1617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Calibri" panose="020F0502020204030204" pitchFamily="34" charset="0"/>
              </a:rPr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Calibri" panose="020F0502020204030204" pitchFamily="34" charset="0"/>
              </a:rPr>
              <a:t>Abstraction</a:t>
            </a:r>
          </a:p>
        </p:txBody>
      </p:sp>
      <p:sp>
        <p:nvSpPr>
          <p:cNvPr id="42" name="AutoShape 21">
            <a:extLst>
              <a:ext uri="{FF2B5EF4-FFF2-40B4-BE49-F238E27FC236}">
                <a16:creationId xmlns:a16="http://schemas.microsoft.com/office/drawing/2014/main" id="{3B1D8F59-082F-2B44-A8F8-520A8F5F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0800"/>
            <a:ext cx="457200" cy="3810000"/>
          </a:xfrm>
          <a:prstGeom prst="downArrow">
            <a:avLst>
              <a:gd name="adj1" fmla="val 44444"/>
              <a:gd name="adj2" fmla="val 41744"/>
            </a:avLst>
          </a:prstGeom>
          <a:solidFill>
            <a:srgbClr val="FC0128"/>
          </a:solidFill>
          <a:ln w="19050">
            <a:solidFill>
              <a:srgbClr val="FC012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5DD61A7A-E7E7-9745-A3D4-D1240143E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Hierarchical Latency Analysis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318914E3-8A5F-BC48-80E7-EB11C9937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For a given memory hierarchy level </a:t>
            </a:r>
            <a:r>
              <a:rPr lang="en-US" altLang="en-US" sz="22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200">
                <a:ea typeface="ＭＳ Ｐゴシック" panose="020B0600070205080204" pitchFamily="34" charset="-128"/>
              </a:rPr>
              <a:t> it has a technology-intrinsic access time of </a:t>
            </a:r>
            <a:r>
              <a:rPr lang="en-US" altLang="en-US" sz="2200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200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i,</a:t>
            </a:r>
            <a:r>
              <a:rPr lang="en-US" altLang="en-US" sz="220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ea typeface="ＭＳ Ｐゴシック" panose="020B0600070205080204" pitchFamily="34" charset="-128"/>
              </a:rPr>
              <a:t>The perceived access time </a:t>
            </a:r>
            <a:r>
              <a:rPr lang="en-US" altLang="en-US" sz="2200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200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 sz="2200">
                <a:ea typeface="ＭＳ Ｐゴシック" panose="020B0600070205080204" pitchFamily="34" charset="-128"/>
              </a:rPr>
              <a:t>is longer than </a:t>
            </a:r>
            <a:r>
              <a:rPr lang="en-US" altLang="en-US" sz="2200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200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endParaRPr lang="en-US" altLang="en-US" sz="220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200">
                <a:ea typeface="ＭＳ Ｐゴシック" panose="020B0600070205080204" pitchFamily="34" charset="-128"/>
              </a:rPr>
              <a:t>Except for the outer-most hierarchy, when looking for a given address there is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chance (hit-rate 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) you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hit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access time is </a:t>
            </a:r>
            <a:r>
              <a:rPr lang="en-US" altLang="ja-JP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ja-JP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chance (miss-rate 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) you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miss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access time </a:t>
            </a:r>
            <a:r>
              <a:rPr lang="en-US" altLang="ja-JP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ja-JP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>
                <a:solidFill>
                  <a:schemeClr val="accent1"/>
                </a:solidFill>
                <a:ea typeface="ＭＳ Ｐゴシック" panose="020B0600070205080204" pitchFamily="34" charset="-128"/>
              </a:rPr>
              <a:t> +T</a:t>
            </a:r>
            <a:r>
              <a:rPr lang="en-US" altLang="ja-JP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i+1 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+ m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= 1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Thus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= h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·t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+ m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·(t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+ 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  <a:endParaRPr lang="en-US" altLang="en-US" baseline="-2500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= 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+ m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·T</a:t>
            </a:r>
            <a:r>
              <a:rPr lang="en-US" altLang="en-US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i+1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			</a:t>
            </a:r>
          </a:p>
          <a:p>
            <a:pPr>
              <a:buFont typeface="Wingdings" pitchFamily="2" charset="2"/>
              <a:buNone/>
            </a:pPr>
            <a:endParaRPr lang="en-US" altLang="en-US" sz="14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14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chemeClr val="bg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>
                <a:solidFill>
                  <a:schemeClr val="bg2"/>
                </a:solidFill>
                <a:ea typeface="ＭＳ Ｐゴシック" panose="020B0600070205080204" pitchFamily="34" charset="-128"/>
              </a:rPr>
              <a:t> are defined to be the hit-rate and miss-rate            of just the references that missed at L</a:t>
            </a:r>
            <a:r>
              <a:rPr lang="en-US" altLang="en-US" baseline="-25000">
                <a:solidFill>
                  <a:schemeClr val="bg2"/>
                </a:solidFill>
                <a:ea typeface="ＭＳ Ｐゴシック" panose="020B0600070205080204" pitchFamily="34" charset="-128"/>
              </a:rPr>
              <a:t>i-1  </a:t>
            </a:r>
            <a:endParaRPr lang="en-US" altLang="en-US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76D92956-EFC0-BB4D-A21C-5C6E1A478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858EF7-2C4B-1249-8CED-8C076D51E44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E947C69F-8E6F-B741-9894-7060D65D1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Hierarchy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E510-8079-C241-94B9-24234EA66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Recursive latency equation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		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=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+ m</a:t>
            </a:r>
            <a:r>
              <a:rPr lang="en-US" altLang="en-US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·T</a:t>
            </a:r>
            <a:r>
              <a:rPr lang="en-US" altLang="en-US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i+1   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goal: achieve desired T</a:t>
            </a:r>
            <a:r>
              <a:rPr lang="en-US" altLang="en-US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within allowed cost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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baseline="-25000" dirty="0" err="1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is desirable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baseline="-25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low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increasing capacity 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en-US" altLang="en-US" sz="2000" baseline="-25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lowers 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m</a:t>
            </a:r>
            <a:r>
              <a:rPr lang="en-US" altLang="en-US" sz="2000" baseline="-25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,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but beware of increasing </a:t>
            </a:r>
            <a:r>
              <a:rPr lang="en-US" altLang="en-US" sz="2000" dirty="0" err="1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sz="2000" baseline="-25000" dirty="0" err="1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i</a:t>
            </a:r>
            <a:endParaRPr lang="en-US" altLang="en-US" sz="2000" dirty="0">
              <a:solidFill>
                <a:schemeClr val="accent1"/>
              </a:solidFill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lower 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m</a:t>
            </a:r>
            <a:r>
              <a:rPr lang="en-US" altLang="en-US" sz="2000" baseline="-25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i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by smarter cache management (replacement::anticipate what you don’</a:t>
            </a:r>
            <a:r>
              <a:rPr lang="en-US" altLang="ja-JP" sz="2000" dirty="0">
                <a:ea typeface="ＭＳ Ｐゴシック" panose="020B0600070205080204" pitchFamily="34" charset="-128"/>
                <a:sym typeface="Symbol" pitchFamily="2" charset="2"/>
              </a:rPr>
              <a:t>t need, prefetching::anticipate what you will need)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low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faster lower hierarchies, but beware of increasing cost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 intermediate hierarchies as a compromise </a:t>
            </a:r>
            <a:endParaRPr lang="en-US" altLang="en-US" sz="2000" baseline="-250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5AA79FB3-6603-D845-8770-F471029B13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0242E8-6D2A-C54F-8E24-3734DD643B9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3">
            <a:extLst>
              <a:ext uri="{FF2B5EF4-FFF2-40B4-BE49-F238E27FC236}">
                <a16:creationId xmlns:a16="http://schemas.microsoft.com/office/drawing/2014/main" id="{E877703F-481F-9347-9248-573C27A12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486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90nm P4, 3.6 GHz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L1 D-cache</a:t>
            </a:r>
          </a:p>
          <a:p>
            <a:pPr lvl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= 16K		</a:t>
            </a:r>
            <a:endParaRPr lang="en-US" altLang="en-US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= 4 cyc int / 9 cycle fp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L2 D-cache</a:t>
            </a:r>
          </a:p>
          <a:p>
            <a:pPr lvl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=1024 KB </a:t>
            </a:r>
          </a:p>
          <a:p>
            <a:pPr lvl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= 18 cyc int / 18 cyc fp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Main memory</a:t>
            </a:r>
          </a:p>
          <a:p>
            <a:pPr lvl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chemeClr val="accent1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= ~ 50ns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or 180 cyc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Notice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best case latency is not 1 	</a:t>
            </a:r>
            <a:endParaRPr lang="en-US" altLang="en-US">
              <a:solidFill>
                <a:schemeClr val="bg2"/>
              </a:solidFill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worst case access latencies are into 500+ cycles</a:t>
            </a:r>
          </a:p>
        </p:txBody>
      </p:sp>
      <p:sp>
        <p:nvSpPr>
          <p:cNvPr id="186372" name="Text Box 4">
            <a:extLst>
              <a:ext uri="{FF2B5EF4-FFF2-40B4-BE49-F238E27FC236}">
                <a16:creationId xmlns:a16="http://schemas.microsoft.com/office/drawing/2014/main" id="{5543E6D6-2F65-EE47-B3D2-CE3B55362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01750"/>
            <a:ext cx="335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if m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=0.1, m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=0.1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	   T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=7.6, T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=36</a:t>
            </a: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E02A46BA-2521-AC42-9FE7-05EAAF3EA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32025"/>
            <a:ext cx="3640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if m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=0.01, m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=0.01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	   T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=4.2, T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=19.8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5F5F5F"/>
              </a:solidFill>
            </a:endParaRPr>
          </a:p>
        </p:txBody>
      </p:sp>
      <p:sp>
        <p:nvSpPr>
          <p:cNvPr id="186374" name="Text Box 6">
            <a:extLst>
              <a:ext uri="{FF2B5EF4-FFF2-40B4-BE49-F238E27FC236}">
                <a16:creationId xmlns:a16="http://schemas.microsoft.com/office/drawing/2014/main" id="{8B55E050-796D-7241-A284-BA725E0C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46425"/>
            <a:ext cx="3811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if m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</a:t>
            </a:r>
            <a:r>
              <a:rPr lang="en-US" altLang="en-US">
                <a:solidFill>
                  <a:srgbClr val="CC9900"/>
                </a:solidFill>
              </a:rPr>
              <a:t>0.05</a:t>
            </a:r>
            <a:r>
              <a:rPr lang="en-US" altLang="en-US">
                <a:solidFill>
                  <a:srgbClr val="5F5F5F"/>
                </a:solidFill>
              </a:rPr>
              <a:t>, m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=0.01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	   T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=5.00, T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=19.8</a:t>
            </a: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3D3C65A7-8FDA-C84E-930C-26A1133E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60825"/>
            <a:ext cx="3717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if m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=0.01, m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</a:t>
            </a:r>
            <a:r>
              <a:rPr lang="en-US" altLang="en-US">
                <a:solidFill>
                  <a:srgbClr val="CC9900"/>
                </a:solidFill>
              </a:rPr>
              <a:t>0.50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	   T</a:t>
            </a:r>
            <a:r>
              <a:rPr lang="en-US" altLang="en-US" baseline="-25000">
                <a:solidFill>
                  <a:srgbClr val="5F5F5F"/>
                </a:solidFill>
              </a:rPr>
              <a:t>1</a:t>
            </a:r>
            <a:r>
              <a:rPr lang="en-US" altLang="en-US">
                <a:solidFill>
                  <a:srgbClr val="5F5F5F"/>
                </a:solidFill>
              </a:rPr>
              <a:t>=5.08, T</a:t>
            </a:r>
            <a:r>
              <a:rPr lang="en-US" altLang="en-US" baseline="-25000">
                <a:solidFill>
                  <a:srgbClr val="5F5F5F"/>
                </a:solidFill>
              </a:rPr>
              <a:t>2</a:t>
            </a:r>
            <a:r>
              <a:rPr lang="en-US" altLang="en-US">
                <a:solidFill>
                  <a:srgbClr val="5F5F5F"/>
                </a:solidFill>
              </a:rPr>
              <a:t>=108</a:t>
            </a:r>
          </a:p>
        </p:txBody>
      </p:sp>
      <p:sp>
        <p:nvSpPr>
          <p:cNvPr id="115718" name="Title 1">
            <a:extLst>
              <a:ext uri="{FF2B5EF4-FFF2-40B4-BE49-F238E27FC236}">
                <a16:creationId xmlns:a16="http://schemas.microsoft.com/office/drawing/2014/main" id="{8B34B4C0-9193-0643-A17C-B3283A838350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6633"/>
                </a:solidFill>
                <a:latin typeface="Garamond" panose="02020404030301010803" pitchFamily="18" charset="0"/>
              </a:rPr>
              <a:t>Intel Pentium 4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  <p:bldP spid="186374" grpId="0"/>
      <p:bldP spid="1863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4">
            <a:extLst>
              <a:ext uri="{FF2B5EF4-FFF2-40B4-BE49-F238E27FC236}">
                <a16:creationId xmlns:a16="http://schemas.microsoft.com/office/drawing/2014/main" id="{0D712343-2A89-364C-BEFC-4C7B441073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708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Cache Basics and Operation</a:t>
            </a:r>
          </a:p>
        </p:txBody>
      </p:sp>
      <p:sp>
        <p:nvSpPr>
          <p:cNvPr id="117762" name="Rectangle 5">
            <a:extLst>
              <a:ext uri="{FF2B5EF4-FFF2-40B4-BE49-F238E27FC236}">
                <a16:creationId xmlns:a16="http://schemas.microsoft.com/office/drawing/2014/main" id="{B4F1E624-FC70-C24F-920E-8962B44E12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>
            <a:extLst>
              <a:ext uri="{FF2B5EF4-FFF2-40B4-BE49-F238E27FC236}">
                <a16:creationId xmlns:a16="http://schemas.microsoft.com/office/drawing/2014/main" id="{AADF843D-6DE8-0F43-94EE-C26E14621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025F17BC-A7FC-D34A-BBCD-7F5CAC5D5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Generically, any structure that “</a:t>
            </a:r>
            <a:r>
              <a:rPr lang="en-US" altLang="ja-JP" dirty="0" err="1">
                <a:ea typeface="ＭＳ Ｐゴシック" panose="020B0600070205080204" pitchFamily="34" charset="-128"/>
              </a:rPr>
              <a:t>memoizes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frequently used results to avoid repeating the long-latency operations required to reproduce the results from scratch, e.g. a web cache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Most commonly in the processor design context: an automatically-managed memory structure based on SRAM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memoize</a:t>
            </a:r>
            <a:r>
              <a:rPr lang="en-US" altLang="en-US" dirty="0">
                <a:ea typeface="ＭＳ Ｐゴシック" panose="020B0600070205080204" pitchFamily="34" charset="-128"/>
              </a:rPr>
              <a:t> in SRAM the most frequently accessed DRAM memory locations to avoid repeatedly paying for the DRAM access latency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F91EF5C3-0C3C-EA4D-8294-FA2CFED87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A4F9C6-3E88-8144-A416-A1F30DD26B4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7A910356-E702-7141-84CA-35688C4EC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Caching Basics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8906BF3-D470-C44E-94AE-16409CD4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9475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Block (line): </a:t>
            </a:r>
            <a:r>
              <a:rPr lang="en-US" dirty="0"/>
              <a:t>Unit of storage in the cache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Memory is logically divided into cache blocks that map to locations in the cache</a:t>
            </a:r>
          </a:p>
          <a:p>
            <a:pPr>
              <a:buFont typeface="Wingdings" charset="0"/>
              <a:buChar char="n"/>
              <a:defRPr/>
            </a:pPr>
            <a:endParaRPr lang="en-US" sz="1000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On a reference: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HIT</a:t>
            </a:r>
            <a:r>
              <a:rPr lang="en-US" dirty="0">
                <a:ea typeface="ＭＳ Ｐゴシック" charset="0"/>
              </a:rPr>
              <a:t>: If in cache, use cached data instead of accessing memory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MISS</a:t>
            </a:r>
            <a:r>
              <a:rPr lang="en-US" dirty="0">
                <a:ea typeface="ＭＳ Ｐゴシック" charset="0"/>
              </a:rPr>
              <a:t>: If not in cache, bring block into cache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</a:rPr>
              <a:t>Maybe have to kick something else out to do it</a:t>
            </a:r>
          </a:p>
          <a:p>
            <a:pPr marL="671512" lvl="2" indent="0">
              <a:buFont typeface="Wingdings" charset="0"/>
              <a:buNone/>
              <a:defRPr/>
            </a:pPr>
            <a:endParaRPr lang="en-US" sz="1000" dirty="0"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Some important cache design decisions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Placement</a:t>
            </a:r>
            <a:r>
              <a:rPr lang="en-US" dirty="0">
                <a:ea typeface="ＭＳ Ｐゴシック" charset="0"/>
              </a:rPr>
              <a:t>: where and how to place/find a block in cache?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Replacement</a:t>
            </a:r>
            <a:r>
              <a:rPr lang="en-US" dirty="0">
                <a:ea typeface="ＭＳ Ｐゴシック" charset="0"/>
              </a:rPr>
              <a:t>: what data to remove to make room in cache?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Granularity of management</a:t>
            </a:r>
            <a:r>
              <a:rPr lang="en-US" dirty="0">
                <a:ea typeface="ＭＳ Ｐゴシック" charset="0"/>
              </a:rPr>
              <a:t>: large or small blocks? </a:t>
            </a:r>
            <a:r>
              <a:rPr lang="en-US" dirty="0" err="1">
                <a:ea typeface="ＭＳ Ｐゴシック" charset="0"/>
              </a:rPr>
              <a:t>Subblocks</a:t>
            </a:r>
            <a:r>
              <a:rPr lang="en-US" dirty="0">
                <a:ea typeface="ＭＳ Ｐゴシック" charset="0"/>
              </a:rPr>
              <a:t>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Write policy</a:t>
            </a:r>
            <a:r>
              <a:rPr lang="en-US" dirty="0">
                <a:ea typeface="ＭＳ Ｐゴシック" charset="0"/>
              </a:rPr>
              <a:t>: what do we do about writes?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Instructions/data</a:t>
            </a:r>
            <a:r>
              <a:rPr lang="en-US" dirty="0">
                <a:ea typeface="ＭＳ Ｐゴシック" charset="0"/>
              </a:rPr>
              <a:t>: do we treat them separately?</a:t>
            </a:r>
          </a:p>
          <a:p>
            <a:pPr lvl="1">
              <a:buFont typeface="Wingdings" charset="0"/>
              <a:buChar char="q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q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120835" name="Slide Number Placeholder 3">
            <a:extLst>
              <a:ext uri="{FF2B5EF4-FFF2-40B4-BE49-F238E27FC236}">
                <a16:creationId xmlns:a16="http://schemas.microsoft.com/office/drawing/2014/main" id="{2F95E12C-D42B-B843-930C-EC1F0A242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22B480-D4B6-2447-8777-76681E2BA13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89F1E55F-A6AA-B845-988A-27D6DB6F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SRAM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3FA86B87-EEBA-194C-B0A6-01F34188A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0708A774-13B2-FF4C-B6E3-BC4E04C8B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45E372-A14B-9644-A777-E77393D3404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17D0F499-AD2C-6143-B881-F6C68952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733800"/>
            <a:ext cx="22098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bit-cell array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 row x 2</a:t>
            </a:r>
            <a:r>
              <a:rPr lang="en-US" altLang="en-US" sz="1800" baseline="30000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-col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(n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  <a:sym typeface="Symbol" pitchFamily="2" charset="2"/>
              </a:rPr>
              <a:t>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m to minimize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overall latency)</a:t>
            </a:r>
          </a:p>
        </p:txBody>
      </p:sp>
      <p:sp>
        <p:nvSpPr>
          <p:cNvPr id="91141" name="AutoShape 5">
            <a:extLst>
              <a:ext uri="{FF2B5EF4-FFF2-40B4-BE49-F238E27FC236}">
                <a16:creationId xmlns:a16="http://schemas.microsoft.com/office/drawing/2014/main" id="{9BCAEE8A-618C-4046-AEA6-10157549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6096000"/>
            <a:ext cx="22098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28 w 21600"/>
              <a:gd name="T13" fmla="*/ 2328 h 21600"/>
              <a:gd name="T14" fmla="*/ 19272 w 21600"/>
              <a:gd name="T15" fmla="*/ 192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55" y="21600"/>
                </a:lnTo>
                <a:lnTo>
                  <a:pt x="205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sense amp and mux</a:t>
            </a:r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D0C481B2-9784-E348-BFA7-C27A6F4A0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5791200"/>
            <a:ext cx="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AutoShape 7">
            <a:extLst>
              <a:ext uri="{FF2B5EF4-FFF2-40B4-BE49-F238E27FC236}">
                <a16:creationId xmlns:a16="http://schemas.microsoft.com/office/drawing/2014/main" id="{C7BC5636-4D5D-4B43-A34E-83F9317E7B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4975" y="4648200"/>
            <a:ext cx="20574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2972 h 21600"/>
              <a:gd name="T14" fmla="*/ 18628 w 21600"/>
              <a:gd name="T15" fmla="*/ 18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43" y="21600"/>
                </a:lnTo>
                <a:lnTo>
                  <a:pt x="1925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Line 8">
            <a:extLst>
              <a:ext uri="{FF2B5EF4-FFF2-40B4-BE49-F238E27FC236}">
                <a16:creationId xmlns:a16="http://schemas.microsoft.com/office/drawing/2014/main" id="{25D67D0B-398F-ED49-ABF0-D608E72DE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48006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2B3822FC-BD7F-2441-9312-D31A44043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375" y="4724400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10">
            <a:extLst>
              <a:ext uri="{FF2B5EF4-FFF2-40B4-BE49-F238E27FC236}">
                <a16:creationId xmlns:a16="http://schemas.microsoft.com/office/drawing/2014/main" id="{DBE78730-F42D-6946-8894-A1AA6A7C4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5943600"/>
            <a:ext cx="152400" cy="76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DBBB6E6B-2DB8-B047-AB9C-D5B2EB8CC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4800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Freeform 12">
            <a:extLst>
              <a:ext uri="{FF2B5EF4-FFF2-40B4-BE49-F238E27FC236}">
                <a16:creationId xmlns:a16="http://schemas.microsoft.com/office/drawing/2014/main" id="{353109CA-7789-D548-9F00-28E8B14BD619}"/>
              </a:ext>
            </a:extLst>
          </p:cNvPr>
          <p:cNvSpPr>
            <a:spLocks/>
          </p:cNvSpPr>
          <p:nvPr/>
        </p:nvSpPr>
        <p:spPr bwMode="auto">
          <a:xfrm>
            <a:off x="685800" y="4800600"/>
            <a:ext cx="1349375" cy="1371600"/>
          </a:xfrm>
          <a:custGeom>
            <a:avLst/>
            <a:gdLst>
              <a:gd name="T0" fmla="*/ 0 w 960"/>
              <a:gd name="T1" fmla="*/ 0 h 864"/>
              <a:gd name="T2" fmla="*/ 0 w 960"/>
              <a:gd name="T3" fmla="*/ 2147483646 h 864"/>
              <a:gd name="T4" fmla="*/ 2147483646 w 960"/>
              <a:gd name="T5" fmla="*/ 2147483646 h 864"/>
              <a:gd name="T6" fmla="*/ 0 60000 65536"/>
              <a:gd name="T7" fmla="*/ 0 60000 65536"/>
              <a:gd name="T8" fmla="*/ 0 60000 65536"/>
              <a:gd name="T9" fmla="*/ 0 w 960"/>
              <a:gd name="T10" fmla="*/ 0 h 864"/>
              <a:gd name="T11" fmla="*/ 960 w 9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864">
                <a:moveTo>
                  <a:pt x="0" y="0"/>
                </a:moveTo>
                <a:lnTo>
                  <a:pt x="0" y="864"/>
                </a:lnTo>
                <a:lnTo>
                  <a:pt x="960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F5631FDF-622C-684F-8523-D17F59791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" y="4724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45063663-7D02-CC42-9E27-78BB8D78B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975" y="60960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C38373BC-3726-1940-A439-F5291A08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791200"/>
            <a:ext cx="1365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i="1" baseline="30000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 diff pairs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6CDBBF17-CE03-D24D-9B77-33A34BA1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4343400"/>
            <a:ext cx="395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i="1" baseline="30000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  <a:endParaRPr lang="en-US" altLang="en-US" sz="1800" i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91153" name="Rectangle 17">
            <a:extLst>
              <a:ext uri="{FF2B5EF4-FFF2-40B4-BE49-F238E27FC236}">
                <a16:creationId xmlns:a16="http://schemas.microsoft.com/office/drawing/2014/main" id="{A0A1BF64-8AB9-5B40-80E8-14FB656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4419600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91154" name="Rectangle 18">
            <a:extLst>
              <a:ext uri="{FF2B5EF4-FFF2-40B4-BE49-F238E27FC236}">
                <a16:creationId xmlns:a16="http://schemas.microsoft.com/office/drawing/2014/main" id="{6FC3EAE9-96DE-B24C-AAC9-0C4927C8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756275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4FB300AA-10AF-DD4A-A2DE-D32252A65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6324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EC59D06D-905A-6F42-9685-2DAB3E94E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642620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74295D08-CD22-7C4B-AA6C-40A6D167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6289675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91158" name="Group 22">
            <a:extLst>
              <a:ext uri="{FF2B5EF4-FFF2-40B4-BE49-F238E27FC236}">
                <a16:creationId xmlns:a16="http://schemas.microsoft.com/office/drawing/2014/main" id="{9E5454D4-56ED-1F45-B310-299C81C4B62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05000"/>
            <a:ext cx="1143000" cy="990600"/>
            <a:chOff x="3600" y="960"/>
            <a:chExt cx="864" cy="816"/>
          </a:xfrm>
        </p:grpSpPr>
        <p:grpSp>
          <p:nvGrpSpPr>
            <p:cNvPr id="91176" name="Group 23">
              <a:extLst>
                <a:ext uri="{FF2B5EF4-FFF2-40B4-BE49-F238E27FC236}">
                  <a16:creationId xmlns:a16="http://schemas.microsoft.com/office/drawing/2014/main" id="{E76AD331-EE03-DA4A-BAF6-586684C09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91181" name="AutoShape 24">
                <a:extLst>
                  <a:ext uri="{FF2B5EF4-FFF2-40B4-BE49-F238E27FC236}">
                    <a16:creationId xmlns:a16="http://schemas.microsoft.com/office/drawing/2014/main" id="{D8DA497B-B52D-1B47-846D-FF1104737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1182" name="Oval 25">
                <a:extLst>
                  <a:ext uri="{FF2B5EF4-FFF2-40B4-BE49-F238E27FC236}">
                    <a16:creationId xmlns:a16="http://schemas.microsoft.com/office/drawing/2014/main" id="{E7FE8C9C-4355-9E42-95D7-E84ADF219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77" name="AutoShape 26">
              <a:extLst>
                <a:ext uri="{FF2B5EF4-FFF2-40B4-BE49-F238E27FC236}">
                  <a16:creationId xmlns:a16="http://schemas.microsoft.com/office/drawing/2014/main" id="{10EAF54B-5B28-E348-A815-1940B05FD3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8" name="Oval 27">
              <a:extLst>
                <a:ext uri="{FF2B5EF4-FFF2-40B4-BE49-F238E27FC236}">
                  <a16:creationId xmlns:a16="http://schemas.microsoft.com/office/drawing/2014/main" id="{2ED27E3B-B2D4-8941-91A5-C90360A2E8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9" name="Freeform 28">
              <a:extLst>
                <a:ext uri="{FF2B5EF4-FFF2-40B4-BE49-F238E27FC236}">
                  <a16:creationId xmlns:a16="http://schemas.microsoft.com/office/drawing/2014/main" id="{9FB6DFA4-4319-604F-84A1-A29D05B54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0" name="Freeform 29">
              <a:extLst>
                <a:ext uri="{FF2B5EF4-FFF2-40B4-BE49-F238E27FC236}">
                  <a16:creationId xmlns:a16="http://schemas.microsoft.com/office/drawing/2014/main" id="{C48CA25D-D579-7842-A8E9-0B02E6D999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9" name="Freeform 30">
            <a:extLst>
              <a:ext uri="{FF2B5EF4-FFF2-40B4-BE49-F238E27FC236}">
                <a16:creationId xmlns:a16="http://schemas.microsoft.com/office/drawing/2014/main" id="{C22BBA51-563B-1D4F-B37C-E81D31204926}"/>
              </a:ext>
            </a:extLst>
          </p:cNvPr>
          <p:cNvSpPr>
            <a:spLocks/>
          </p:cNvSpPr>
          <p:nvPr/>
        </p:nvSpPr>
        <p:spPr bwMode="auto">
          <a:xfrm>
            <a:off x="990600" y="2209800"/>
            <a:ext cx="838200" cy="228600"/>
          </a:xfrm>
          <a:custGeom>
            <a:avLst/>
            <a:gdLst>
              <a:gd name="T0" fmla="*/ 0 w 624"/>
              <a:gd name="T1" fmla="*/ 2147483646 h 144"/>
              <a:gd name="T2" fmla="*/ 2147483646 w 624"/>
              <a:gd name="T3" fmla="*/ 2147483646 h 144"/>
              <a:gd name="T4" fmla="*/ 2147483646 w 624"/>
              <a:gd name="T5" fmla="*/ 0 h 144"/>
              <a:gd name="T6" fmla="*/ 2147483646 w 624"/>
              <a:gd name="T7" fmla="*/ 0 h 144"/>
              <a:gd name="T8" fmla="*/ 2147483646 w 624"/>
              <a:gd name="T9" fmla="*/ 2147483646 h 144"/>
              <a:gd name="T10" fmla="*/ 2147483646 w 624"/>
              <a:gd name="T11" fmla="*/ 2147483646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31">
            <a:extLst>
              <a:ext uri="{FF2B5EF4-FFF2-40B4-BE49-F238E27FC236}">
                <a16:creationId xmlns:a16="http://schemas.microsoft.com/office/drawing/2014/main" id="{88642ECF-EB62-5541-804B-22AA7086F4F8}"/>
              </a:ext>
            </a:extLst>
          </p:cNvPr>
          <p:cNvSpPr>
            <a:spLocks/>
          </p:cNvSpPr>
          <p:nvPr/>
        </p:nvSpPr>
        <p:spPr bwMode="auto">
          <a:xfrm flipH="1">
            <a:off x="2971800" y="2209800"/>
            <a:ext cx="838200" cy="228600"/>
          </a:xfrm>
          <a:custGeom>
            <a:avLst/>
            <a:gdLst>
              <a:gd name="T0" fmla="*/ 0 w 624"/>
              <a:gd name="T1" fmla="*/ 2147483646 h 144"/>
              <a:gd name="T2" fmla="*/ 2147483646 w 624"/>
              <a:gd name="T3" fmla="*/ 2147483646 h 144"/>
              <a:gd name="T4" fmla="*/ 2147483646 w 624"/>
              <a:gd name="T5" fmla="*/ 0 h 144"/>
              <a:gd name="T6" fmla="*/ 2147483646 w 624"/>
              <a:gd name="T7" fmla="*/ 0 h 144"/>
              <a:gd name="T8" fmla="*/ 2147483646 w 624"/>
              <a:gd name="T9" fmla="*/ 2147483646 h 144"/>
              <a:gd name="T10" fmla="*/ 2147483646 w 624"/>
              <a:gd name="T11" fmla="*/ 2147483646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Line 32">
            <a:extLst>
              <a:ext uri="{FF2B5EF4-FFF2-40B4-BE49-F238E27FC236}">
                <a16:creationId xmlns:a16="http://schemas.microsoft.com/office/drawing/2014/main" id="{CAB34F82-0799-6D41-99C7-9B86CC8EE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Oval 33">
            <a:extLst>
              <a:ext uri="{FF2B5EF4-FFF2-40B4-BE49-F238E27FC236}">
                <a16:creationId xmlns:a16="http://schemas.microsoft.com/office/drawing/2014/main" id="{9067E928-55CB-8B4D-81AA-99E42B67DB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63" name="Oval 34">
            <a:extLst>
              <a:ext uri="{FF2B5EF4-FFF2-40B4-BE49-F238E27FC236}">
                <a16:creationId xmlns:a16="http://schemas.microsoft.com/office/drawing/2014/main" id="{43E6E185-DE49-ED47-8DD9-7FB3AC1A83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28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64" name="Line 35">
            <a:extLst>
              <a:ext uri="{FF2B5EF4-FFF2-40B4-BE49-F238E27FC236}">
                <a16:creationId xmlns:a16="http://schemas.microsoft.com/office/drawing/2014/main" id="{EADEFC2F-99AF-3E4D-8AFC-7EC4392BE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066800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Line 36">
            <a:extLst>
              <a:ext uri="{FF2B5EF4-FFF2-40B4-BE49-F238E27FC236}">
                <a16:creationId xmlns:a16="http://schemas.microsoft.com/office/drawing/2014/main" id="{ABC5DD47-4E6F-A04E-8206-7437E64D7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066800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6" name="Line 37">
            <a:extLst>
              <a:ext uri="{FF2B5EF4-FFF2-40B4-BE49-F238E27FC236}">
                <a16:creationId xmlns:a16="http://schemas.microsoft.com/office/drawing/2014/main" id="{4FFA82D0-3608-7546-97B9-9ABD17D5E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600200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Line 38">
            <a:extLst>
              <a:ext uri="{FF2B5EF4-FFF2-40B4-BE49-F238E27FC236}">
                <a16:creationId xmlns:a16="http://schemas.microsoft.com/office/drawing/2014/main" id="{5601987B-6E83-BA4E-8834-200F1109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Line 39">
            <a:extLst>
              <a:ext uri="{FF2B5EF4-FFF2-40B4-BE49-F238E27FC236}">
                <a16:creationId xmlns:a16="http://schemas.microsoft.com/office/drawing/2014/main" id="{0C4B2F1B-C4A3-B349-BC1A-3EFDD2F6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Line 40">
            <a:extLst>
              <a:ext uri="{FF2B5EF4-FFF2-40B4-BE49-F238E27FC236}">
                <a16:creationId xmlns:a16="http://schemas.microsoft.com/office/drawing/2014/main" id="{3A0DC6D5-991E-6940-9F21-F7CE8C38E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0" name="Text Box 41">
            <a:extLst>
              <a:ext uri="{FF2B5EF4-FFF2-40B4-BE49-F238E27FC236}">
                <a16:creationId xmlns:a16="http://schemas.microsoft.com/office/drawing/2014/main" id="{4FDDA2EB-E622-9843-A28B-1D867651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277938"/>
            <a:ext cx="1212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row select</a:t>
            </a:r>
          </a:p>
        </p:txBody>
      </p:sp>
      <p:sp>
        <p:nvSpPr>
          <p:cNvPr id="91171" name="Text Box 42">
            <a:extLst>
              <a:ext uri="{FF2B5EF4-FFF2-40B4-BE49-F238E27FC236}">
                <a16:creationId xmlns:a16="http://schemas.microsoft.com/office/drawing/2014/main" id="{3C7D16FD-1A88-2D44-9A28-429B0E7FEA8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213" y="2263775"/>
            <a:ext cx="781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bitline</a:t>
            </a:r>
          </a:p>
        </p:txBody>
      </p:sp>
      <p:sp>
        <p:nvSpPr>
          <p:cNvPr id="91172" name="Text Box 43">
            <a:extLst>
              <a:ext uri="{FF2B5EF4-FFF2-40B4-BE49-F238E27FC236}">
                <a16:creationId xmlns:a16="http://schemas.microsoft.com/office/drawing/2014/main" id="{FDD1EC55-BDCA-7347-8A4D-E28076161C7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525838" y="2257425"/>
            <a:ext cx="908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_bitline</a:t>
            </a:r>
          </a:p>
        </p:txBody>
      </p:sp>
      <p:sp>
        <p:nvSpPr>
          <p:cNvPr id="91173" name="Line 44">
            <a:extLst>
              <a:ext uri="{FF2B5EF4-FFF2-40B4-BE49-F238E27FC236}">
                <a16:creationId xmlns:a16="http://schemas.microsoft.com/office/drawing/2014/main" id="{7CBCE934-2C86-074A-B3D4-FD653523F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" y="4724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4" name="Rectangle 45">
            <a:extLst>
              <a:ext uri="{FF2B5EF4-FFF2-40B4-BE49-F238E27FC236}">
                <a16:creationId xmlns:a16="http://schemas.microsoft.com/office/drawing/2014/main" id="{B9A84508-6489-D742-A972-E2BC19A3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4384675"/>
            <a:ext cx="63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n+m</a:t>
            </a:r>
          </a:p>
        </p:txBody>
      </p:sp>
      <p:sp>
        <p:nvSpPr>
          <p:cNvPr id="59431" name="Rectangle 3">
            <a:extLst>
              <a:ext uri="{FF2B5EF4-FFF2-40B4-BE49-F238E27FC236}">
                <a16:creationId xmlns:a16="http://schemas.microsoft.com/office/drawing/2014/main" id="{B65D1572-F2E3-074E-8001-C7FC17DF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962025"/>
            <a:ext cx="48323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08000" indent="-1698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 Sequence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1. address decode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2. drive row select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3. selected bit-cells drive bitlines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  (entire row is read together)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4. differential sensing and column select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  (data is ready)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5. precharge all bitlines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  (for next read or write)</a:t>
            </a: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1800" i="1">
                <a:solidFill>
                  <a:srgbClr val="808080"/>
                </a:solidFill>
                <a:latin typeface="Arial" panose="020B0604020202020204" pitchFamily="34" charset="0"/>
              </a:rPr>
              <a:t>  </a:t>
            </a:r>
            <a:endParaRPr lang="en-US" altLang="en-US" sz="180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Access latency dominated by steps 2 and 3</a:t>
            </a: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Cycling time dominated by steps 2, 3 and 5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step 2 proportional to 2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step 3 and 5 proportional to 2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86691543-15E9-1548-A371-F90877B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Abstraction and Metrics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5DAD75D3-1F4C-064F-9F3A-CC826C6AF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1900" dirty="0">
                <a:ea typeface="ＭＳ Ｐゴシック" panose="020B0600070205080204" pitchFamily="34" charset="-128"/>
              </a:rPr>
              <a:t>Cache hit rate = (# hits) / (# hits + # misses) = (# hits) / (# accesses)</a:t>
            </a:r>
          </a:p>
          <a:p>
            <a:r>
              <a:rPr lang="en-US" altLang="en-US" sz="1900" dirty="0">
                <a:ea typeface="ＭＳ Ｐゴシック" panose="020B0600070205080204" pitchFamily="34" charset="-128"/>
              </a:rPr>
              <a:t>Average memory access time (AMAT)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= ( hit-rate * hit-latency ) + ( miss-rate * miss-latency 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Aside: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Is reducing AMAT always beneficial for performance?</a:t>
            </a:r>
            <a:endParaRPr lang="en-US" altLang="en-US" sz="1900" i="1" dirty="0"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C20DEC91-5F15-EF45-BA55-C7CB5C53D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973330-6274-2840-B449-11153AC7E4A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1860" name="TextBox 5">
            <a:extLst>
              <a:ext uri="{FF2B5EF4-FFF2-40B4-BE49-F238E27FC236}">
                <a16:creationId xmlns:a16="http://schemas.microsoft.com/office/drawing/2014/main" id="{A8930F8D-4FB7-3549-8928-09DF10E0F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652588"/>
            <a:ext cx="10302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21861" name="Rectangle 6">
            <a:extLst>
              <a:ext uri="{FF2B5EF4-FFF2-40B4-BE49-F238E27FC236}">
                <a16:creationId xmlns:a16="http://schemas.microsoft.com/office/drawing/2014/main" id="{DC091819-204E-2F44-B5B7-AD663899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652588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2" name="TextBox 7">
            <a:extLst>
              <a:ext uri="{FF2B5EF4-FFF2-40B4-BE49-F238E27FC236}">
                <a16:creationId xmlns:a16="http://schemas.microsoft.com/office/drawing/2014/main" id="{AFA84543-9EEE-E641-A14C-D3881B0D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838325"/>
            <a:ext cx="19018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is the address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in the cache?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bookkeeping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3" name="Rectangle 8">
            <a:extLst>
              <a:ext uri="{FF2B5EF4-FFF2-40B4-BE49-F238E27FC236}">
                <a16:creationId xmlns:a16="http://schemas.microsoft.com/office/drawing/2014/main" id="{903EDBFD-0C7E-E743-B827-3CAD207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652588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4" name="TextBox 9">
            <a:extLst>
              <a:ext uri="{FF2B5EF4-FFF2-40B4-BE49-F238E27FC236}">
                <a16:creationId xmlns:a16="http://schemas.microsoft.com/office/drawing/2014/main" id="{93F5923F-41ED-954B-B43C-BF2A5A0B4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1828800"/>
            <a:ext cx="1287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(stores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blocks)</a:t>
            </a:r>
          </a:p>
        </p:txBody>
      </p:sp>
      <p:cxnSp>
        <p:nvCxnSpPr>
          <p:cNvPr id="121865" name="Straight Arrow Connector 11">
            <a:extLst>
              <a:ext uri="{FF2B5EF4-FFF2-40B4-BE49-F238E27FC236}">
                <a16:creationId xmlns:a16="http://schemas.microsoft.com/office/drawing/2014/main" id="{E6F9F0D0-0529-CE49-AD13-6F423E6D6CD4}"/>
              </a:ext>
            </a:extLst>
          </p:cNvPr>
          <p:cNvCxnSpPr>
            <a:cxnSpLocks noChangeShapeType="1"/>
            <a:stCxn id="121860" idx="3"/>
          </p:cNvCxnSpPr>
          <p:nvPr/>
        </p:nvCxnSpPr>
        <p:spPr bwMode="auto">
          <a:xfrm flipV="1">
            <a:off x="1704975" y="1828800"/>
            <a:ext cx="1758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6" name="Straight Connector 13">
            <a:extLst>
              <a:ext uri="{FF2B5EF4-FFF2-40B4-BE49-F238E27FC236}">
                <a16:creationId xmlns:a16="http://schemas.microsoft.com/office/drawing/2014/main" id="{462517A9-B095-D442-B387-8CF9031530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89200" y="1584325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7" name="Straight Connector 16">
            <a:extLst>
              <a:ext uri="{FF2B5EF4-FFF2-40B4-BE49-F238E27FC236}">
                <a16:creationId xmlns:a16="http://schemas.microsoft.com/office/drawing/2014/main" id="{A08259CB-6595-7543-8F7C-DD4EAE4DA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3675" y="1339850"/>
            <a:ext cx="2965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Straight Connector 18">
            <a:extLst>
              <a:ext uri="{FF2B5EF4-FFF2-40B4-BE49-F238E27FC236}">
                <a16:creationId xmlns:a16="http://schemas.microsoft.com/office/drawing/2014/main" id="{5C29A8B8-9899-C644-A92F-784138B34C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54651" y="1584325"/>
            <a:ext cx="487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Straight Arrow Connector 20">
            <a:extLst>
              <a:ext uri="{FF2B5EF4-FFF2-40B4-BE49-F238E27FC236}">
                <a16:creationId xmlns:a16="http://schemas.microsoft.com/office/drawing/2014/main" id="{2DA71E7C-41FA-4040-9CBF-75B4BE7242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9125" y="1828800"/>
            <a:ext cx="5302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Straight Arrow Connector 22">
            <a:extLst>
              <a:ext uri="{FF2B5EF4-FFF2-40B4-BE49-F238E27FC236}">
                <a16:creationId xmlns:a16="http://schemas.microsoft.com/office/drawing/2014/main" id="{54BFBCE7-13AD-5D40-9030-B5FC63BC24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06069" y="3883819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1" name="TextBox 23">
            <a:extLst>
              <a:ext uri="{FF2B5EF4-FFF2-40B4-BE49-F238E27FC236}">
                <a16:creationId xmlns:a16="http://schemas.microsoft.com/office/drawing/2014/main" id="{BCB9BF51-2D75-6E47-930E-82700EF0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21163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Hit/miss?</a:t>
            </a:r>
          </a:p>
        </p:txBody>
      </p:sp>
      <p:cxnSp>
        <p:nvCxnSpPr>
          <p:cNvPr id="121872" name="Straight Arrow Connector 25">
            <a:extLst>
              <a:ext uri="{FF2B5EF4-FFF2-40B4-BE49-F238E27FC236}">
                <a16:creationId xmlns:a16="http://schemas.microsoft.com/office/drawing/2014/main" id="{78206B3C-9788-4A47-A2D3-57E3849AE9C9}"/>
              </a:ext>
            </a:extLst>
          </p:cNvPr>
          <p:cNvCxnSpPr>
            <a:cxnSpLocks noChangeShapeType="1"/>
            <a:stCxn id="121863" idx="2"/>
          </p:cNvCxnSpPr>
          <p:nvPr/>
        </p:nvCxnSpPr>
        <p:spPr bwMode="auto">
          <a:xfrm rot="5400000">
            <a:off x="6839744" y="3883819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3" name="TextBox 26">
            <a:extLst>
              <a:ext uri="{FF2B5EF4-FFF2-40B4-BE49-F238E27FC236}">
                <a16:creationId xmlns:a16="http://schemas.microsoft.com/office/drawing/2014/main" id="{DCC63DCC-BBAE-0647-8247-7FA67832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4211638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3C80252E-BDE5-C646-B2CF-2F8F265D3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Basic Hardware Cache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5D86-A2BF-BF43-A558-C200AEAB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will start with a basic hardware cache design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Then, we will examine a multitude of ideas to make it better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883" name="Slide Number Placeholder 3">
            <a:extLst>
              <a:ext uri="{FF2B5EF4-FFF2-40B4-BE49-F238E27FC236}">
                <a16:creationId xmlns:a16="http://schemas.microsoft.com/office/drawing/2014/main" id="{62F6A978-03A8-094D-B2E2-E3A1E03F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47929B-03DC-FE44-95A8-751B14E3F2FB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E7C81F97-AE03-0142-8780-3876D0E4B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Blocks and Addressing the Cache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A9D1F56E-5144-8548-BB3E-3CE8CC3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Memory is logically divided into fixed-size blocks</a:t>
            </a:r>
          </a:p>
          <a:p>
            <a:pPr>
              <a:buFont typeface="Wingdings" charset="0"/>
              <a:buChar char="n"/>
              <a:defRPr/>
            </a:pPr>
            <a:endParaRPr lang="en-US" sz="1600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Each block maps to a location in the cache, determined by the </a:t>
            </a:r>
            <a:r>
              <a:rPr lang="en-US" dirty="0">
                <a:solidFill>
                  <a:srgbClr val="0000FF"/>
                </a:solidFill>
              </a:rPr>
              <a:t>index bits </a:t>
            </a:r>
            <a:r>
              <a:rPr lang="en-US" dirty="0"/>
              <a:t>in the address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ea typeface="ＭＳ Ｐゴシック" charset="0"/>
              </a:rPr>
              <a:t>used to index into the tag and data stores 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Cache access: 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1) index into the tag and data stores with index bits in address 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2) check valid bit in tag store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3) compare tag bits in address with the stored tag in tag store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If a block is in the cache (cache hit), </a:t>
            </a:r>
            <a:r>
              <a:rPr lang="en-US" dirty="0">
                <a:solidFill>
                  <a:srgbClr val="0000FF"/>
                </a:solidFill>
              </a:rPr>
              <a:t>the stored tag should be valid and match the tag of the block</a:t>
            </a: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87CF5E51-30BC-2C46-8D60-F04CED63B2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6A41A00-5B10-624B-B040-3D998BA00A3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4996" name="Rectangle 71">
            <a:extLst>
              <a:ext uri="{FF2B5EF4-FFF2-40B4-BE49-F238E27FC236}">
                <a16:creationId xmlns:a16="http://schemas.microsoft.com/office/drawing/2014/main" id="{A1163C66-DF88-CB40-8F9C-117991D1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636838"/>
            <a:ext cx="1477962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Box 72">
            <a:extLst>
              <a:ext uri="{FF2B5EF4-FFF2-40B4-BE49-F238E27FC236}">
                <a16:creationId xmlns:a16="http://schemas.microsoft.com/office/drawing/2014/main" id="{4F5437E2-BDAC-5E46-AA53-8E5E8AEC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3024188"/>
            <a:ext cx="122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8-bit address</a:t>
            </a:r>
          </a:p>
        </p:txBody>
      </p:sp>
      <p:cxnSp>
        <p:nvCxnSpPr>
          <p:cNvPr id="84998" name="Straight Connector 74">
            <a:extLst>
              <a:ext uri="{FF2B5EF4-FFF2-40B4-BE49-F238E27FC236}">
                <a16:creationId xmlns:a16="http://schemas.microsoft.com/office/drawing/2014/main" id="{3D82E83B-7AE9-1442-9A6E-F129F935E05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61250" y="2803525"/>
            <a:ext cx="331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9" name="Straight Connector 75">
            <a:extLst>
              <a:ext uri="{FF2B5EF4-FFF2-40B4-BE49-F238E27FC236}">
                <a16:creationId xmlns:a16="http://schemas.microsoft.com/office/drawing/2014/main" id="{3DB98079-42BD-214A-B784-4F2C2137DE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25469" y="2802732"/>
            <a:ext cx="3333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0" name="TextBox 78">
            <a:extLst>
              <a:ext uri="{FF2B5EF4-FFF2-40B4-BE49-F238E27FC236}">
                <a16:creationId xmlns:a16="http://schemas.microsoft.com/office/drawing/2014/main" id="{1652478C-A8A8-DC4F-A8A4-A55AE67E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2286000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01" name="TextBox 80">
            <a:extLst>
              <a:ext uri="{FF2B5EF4-FFF2-40B4-BE49-F238E27FC236}">
                <a16:creationId xmlns:a16="http://schemas.microsoft.com/office/drawing/2014/main" id="{31D7C552-8C73-B046-97DB-B8F6207A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30028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5002" name="TextBox 81">
            <a:extLst>
              <a:ext uri="{FF2B5EF4-FFF2-40B4-BE49-F238E27FC236}">
                <a16:creationId xmlns:a16="http://schemas.microsoft.com/office/drawing/2014/main" id="{2F3A98B4-69CF-AF48-9AD9-8E14CEFC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230028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sp>
        <p:nvSpPr>
          <p:cNvPr id="85003" name="TextBox 82">
            <a:extLst>
              <a:ext uri="{FF2B5EF4-FFF2-40B4-BE49-F238E27FC236}">
                <a16:creationId xmlns:a16="http://schemas.microsoft.com/office/drawing/2014/main" id="{56390A32-5E43-E241-80E5-A61347E0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263683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04" name="TextBox 83">
            <a:extLst>
              <a:ext uri="{FF2B5EF4-FFF2-40B4-BE49-F238E27FC236}">
                <a16:creationId xmlns:a16="http://schemas.microsoft.com/office/drawing/2014/main" id="{F678E010-19C9-C94F-81BC-78CC674C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6352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05" name="TextBox 84">
            <a:extLst>
              <a:ext uri="{FF2B5EF4-FFF2-40B4-BE49-F238E27FC236}">
                <a16:creationId xmlns:a16="http://schemas.microsoft.com/office/drawing/2014/main" id="{E1297746-72F7-C34E-81E1-0C7BAA58C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2652713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/>
      <p:bldP spid="85000" grpId="0"/>
      <p:bldP spid="85001" grpId="0"/>
      <p:bldP spid="85002" grpId="0"/>
      <p:bldP spid="85003" grpId="0"/>
      <p:bldP spid="85004" grpId="0"/>
      <p:bldP spid="850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2421D485-14A3-7647-9F8C-1D819C015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871538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Direct-Mapped Cache: Placement and Access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544ED3AD-703E-504E-90FC-36BDD07AF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4550" y="996950"/>
            <a:ext cx="6796088" cy="15319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Assume byte-addressable memory:           256 bytes, 8-byte blocks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32 blocks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Assume cache: 64 bytes, 8 blocks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Direct-mapped: A block can go to only one location</a:t>
            </a: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r>
              <a:rPr lang="en-US" altLang="en-US" sz="180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Addresses with same index contend for the same location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Cause conflict misses</a:t>
            </a:r>
            <a:endParaRPr lang="en-US" altLang="en-US" sz="16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124931" name="Slide Number Placeholder 3">
            <a:extLst>
              <a:ext uri="{FF2B5EF4-FFF2-40B4-BE49-F238E27FC236}">
                <a16:creationId xmlns:a16="http://schemas.microsoft.com/office/drawing/2014/main" id="{1DD0324A-0789-D447-9E4A-2E18CD6DA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3FB237-D28A-4448-9883-743BB87DE4C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82948" name="Group 50">
            <a:extLst>
              <a:ext uri="{FF2B5EF4-FFF2-40B4-BE49-F238E27FC236}">
                <a16:creationId xmlns:a16="http://schemas.microsoft.com/office/drawing/2014/main" id="{2AF41A95-88F8-8945-B9E3-9968C5BF0337}"/>
              </a:ext>
            </a:extLst>
          </p:cNvPr>
          <p:cNvGrpSpPr>
            <a:grpSpLocks/>
          </p:cNvGrpSpPr>
          <p:nvPr/>
        </p:nvGrpSpPr>
        <p:grpSpPr bwMode="auto">
          <a:xfrm>
            <a:off x="369888" y="1023938"/>
            <a:ext cx="1477962" cy="5356225"/>
            <a:chOff x="369455" y="1171281"/>
            <a:chExt cx="1477818" cy="5357096"/>
          </a:xfrm>
        </p:grpSpPr>
        <p:grpSp>
          <p:nvGrpSpPr>
            <p:cNvPr id="124984" name="Group 48">
              <a:extLst>
                <a:ext uri="{FF2B5EF4-FFF2-40B4-BE49-F238E27FC236}">
                  <a16:creationId xmlns:a16="http://schemas.microsoft.com/office/drawing/2014/main" id="{01EEF059-3663-764A-A41B-732531145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25008" name="Group 14">
                <a:extLst>
                  <a:ext uri="{FF2B5EF4-FFF2-40B4-BE49-F238E27FC236}">
                    <a16:creationId xmlns:a16="http://schemas.microsoft.com/office/drawing/2014/main" id="{D0E41D32-001A-6545-B2B0-379BCEB7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25020" name="Group 8">
                  <a:extLst>
                    <a:ext uri="{FF2B5EF4-FFF2-40B4-BE49-F238E27FC236}">
                      <a16:creationId xmlns:a16="http://schemas.microsoft.com/office/drawing/2014/main" id="{277F888C-B92C-9F4D-96D8-149126EF3E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26" name="Rectangle 4">
                    <a:extLst>
                      <a:ext uri="{FF2B5EF4-FFF2-40B4-BE49-F238E27FC236}">
                        <a16:creationId xmlns:a16="http://schemas.microsoft.com/office/drawing/2014/main" id="{04BFBD80-196B-B84E-9014-A0D6010051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7" name="Rectangle 5">
                    <a:extLst>
                      <a:ext uri="{FF2B5EF4-FFF2-40B4-BE49-F238E27FC236}">
                        <a16:creationId xmlns:a16="http://schemas.microsoft.com/office/drawing/2014/main" id="{7A5C9438-5FBB-2B42-B4CF-0BF51035D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8" name="Rectangle 6">
                    <a:extLst>
                      <a:ext uri="{FF2B5EF4-FFF2-40B4-BE49-F238E27FC236}">
                        <a16:creationId xmlns:a16="http://schemas.microsoft.com/office/drawing/2014/main" id="{EC417C32-7A60-ED4B-8F0D-A6F0C02E4C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9" name="Rectangle 7">
                    <a:extLst>
                      <a:ext uri="{FF2B5EF4-FFF2-40B4-BE49-F238E27FC236}">
                        <a16:creationId xmlns:a16="http://schemas.microsoft.com/office/drawing/2014/main" id="{0B7F795F-E438-E14A-A2E8-075DE9333E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5021" name="Group 9">
                  <a:extLst>
                    <a:ext uri="{FF2B5EF4-FFF2-40B4-BE49-F238E27FC236}">
                      <a16:creationId xmlns:a16="http://schemas.microsoft.com/office/drawing/2014/main" id="{F14ECE87-C373-1444-8EDC-3EBFF5ABB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22" name="Rectangle 10">
                    <a:extLst>
                      <a:ext uri="{FF2B5EF4-FFF2-40B4-BE49-F238E27FC236}">
                        <a16:creationId xmlns:a16="http://schemas.microsoft.com/office/drawing/2014/main" id="{007ECA61-D699-844C-985C-934B5431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3" name="Rectangle 11">
                    <a:extLst>
                      <a:ext uri="{FF2B5EF4-FFF2-40B4-BE49-F238E27FC236}">
                        <a16:creationId xmlns:a16="http://schemas.microsoft.com/office/drawing/2014/main" id="{9A2C4367-C3F7-374D-8A23-95AC54AC6F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4" name="Rectangle 12">
                    <a:extLst>
                      <a:ext uri="{FF2B5EF4-FFF2-40B4-BE49-F238E27FC236}">
                        <a16:creationId xmlns:a16="http://schemas.microsoft.com/office/drawing/2014/main" id="{30811906-D427-9B4E-99AB-78BF14D959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25" name="Rectangle 13">
                    <a:extLst>
                      <a:ext uri="{FF2B5EF4-FFF2-40B4-BE49-F238E27FC236}">
                        <a16:creationId xmlns:a16="http://schemas.microsoft.com/office/drawing/2014/main" id="{2733515A-B614-2E41-AAB0-E149547FA4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5009" name="Group 15">
                <a:extLst>
                  <a:ext uri="{FF2B5EF4-FFF2-40B4-BE49-F238E27FC236}">
                    <a16:creationId xmlns:a16="http://schemas.microsoft.com/office/drawing/2014/main" id="{96E1DED6-364F-0F49-941F-CD186AF70B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25010" name="Group 8">
                  <a:extLst>
                    <a:ext uri="{FF2B5EF4-FFF2-40B4-BE49-F238E27FC236}">
                      <a16:creationId xmlns:a16="http://schemas.microsoft.com/office/drawing/2014/main" id="{4D25DD36-EA3E-8D45-8858-CEB01C855E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16" name="Rectangle 22">
                    <a:extLst>
                      <a:ext uri="{FF2B5EF4-FFF2-40B4-BE49-F238E27FC236}">
                        <a16:creationId xmlns:a16="http://schemas.microsoft.com/office/drawing/2014/main" id="{3287FEB6-4CBE-EB4A-9DA3-F393EB922D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7" name="Rectangle 23">
                    <a:extLst>
                      <a:ext uri="{FF2B5EF4-FFF2-40B4-BE49-F238E27FC236}">
                        <a16:creationId xmlns:a16="http://schemas.microsoft.com/office/drawing/2014/main" id="{A525C3C7-130C-6C42-8E9F-5F8579F7B3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8" name="Rectangle 24">
                    <a:extLst>
                      <a:ext uri="{FF2B5EF4-FFF2-40B4-BE49-F238E27FC236}">
                        <a16:creationId xmlns:a16="http://schemas.microsoft.com/office/drawing/2014/main" id="{C0401FDC-826D-AE48-AD68-E83203870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9" name="Rectangle 25">
                    <a:extLst>
                      <a:ext uri="{FF2B5EF4-FFF2-40B4-BE49-F238E27FC236}">
                        <a16:creationId xmlns:a16="http://schemas.microsoft.com/office/drawing/2014/main" id="{1B9AF3A7-41D8-BE43-B8C0-E58040B3D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5011" name="Group 9">
                  <a:extLst>
                    <a:ext uri="{FF2B5EF4-FFF2-40B4-BE49-F238E27FC236}">
                      <a16:creationId xmlns:a16="http://schemas.microsoft.com/office/drawing/2014/main" id="{B48F2437-A8F4-0D49-97D5-0436CE8B7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12" name="Rectangle 18">
                    <a:extLst>
                      <a:ext uri="{FF2B5EF4-FFF2-40B4-BE49-F238E27FC236}">
                        <a16:creationId xmlns:a16="http://schemas.microsoft.com/office/drawing/2014/main" id="{5561E4EC-E535-8D46-804C-024E1464DF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3" name="Rectangle 19">
                    <a:extLst>
                      <a:ext uri="{FF2B5EF4-FFF2-40B4-BE49-F238E27FC236}">
                        <a16:creationId xmlns:a16="http://schemas.microsoft.com/office/drawing/2014/main" id="{FE980454-C948-324A-B40A-01DF6B12DA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4" name="Rectangle 20">
                    <a:extLst>
                      <a:ext uri="{FF2B5EF4-FFF2-40B4-BE49-F238E27FC236}">
                        <a16:creationId xmlns:a16="http://schemas.microsoft.com/office/drawing/2014/main" id="{AECCA8B8-ACB0-5948-900A-1112226D5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15" name="Rectangle 21">
                    <a:extLst>
                      <a:ext uri="{FF2B5EF4-FFF2-40B4-BE49-F238E27FC236}">
                        <a16:creationId xmlns:a16="http://schemas.microsoft.com/office/drawing/2014/main" id="{E2FC9B4B-93E6-3541-AF14-8F0FB0441A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4985" name="Group 49">
              <a:extLst>
                <a:ext uri="{FF2B5EF4-FFF2-40B4-BE49-F238E27FC236}">
                  <a16:creationId xmlns:a16="http://schemas.microsoft.com/office/drawing/2014/main" id="{13BBA096-3DA7-8C40-A127-684A13792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24986" name="Group 26">
                <a:extLst>
                  <a:ext uri="{FF2B5EF4-FFF2-40B4-BE49-F238E27FC236}">
                    <a16:creationId xmlns:a16="http://schemas.microsoft.com/office/drawing/2014/main" id="{43FF8166-7E7E-F842-A040-4AA3AEE41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24998" name="Group 8">
                  <a:extLst>
                    <a:ext uri="{FF2B5EF4-FFF2-40B4-BE49-F238E27FC236}">
                      <a16:creationId xmlns:a16="http://schemas.microsoft.com/office/drawing/2014/main" id="{E8F55052-77DA-F64F-A943-10DEFA31B4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04" name="Rectangle 33">
                    <a:extLst>
                      <a:ext uri="{FF2B5EF4-FFF2-40B4-BE49-F238E27FC236}">
                        <a16:creationId xmlns:a16="http://schemas.microsoft.com/office/drawing/2014/main" id="{17FA2DCB-47E5-8245-B08C-301BF31DDC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5" name="Rectangle 34">
                    <a:extLst>
                      <a:ext uri="{FF2B5EF4-FFF2-40B4-BE49-F238E27FC236}">
                        <a16:creationId xmlns:a16="http://schemas.microsoft.com/office/drawing/2014/main" id="{AD74F887-FFCF-9242-8493-584A0E76D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6" name="Rectangle 35">
                    <a:extLst>
                      <a:ext uri="{FF2B5EF4-FFF2-40B4-BE49-F238E27FC236}">
                        <a16:creationId xmlns:a16="http://schemas.microsoft.com/office/drawing/2014/main" id="{56A02975-AC84-394C-A31A-BBAF565DF8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7" name="Rectangle 36">
                    <a:extLst>
                      <a:ext uri="{FF2B5EF4-FFF2-40B4-BE49-F238E27FC236}">
                        <a16:creationId xmlns:a16="http://schemas.microsoft.com/office/drawing/2014/main" id="{EBF6193A-0388-5A4F-85A6-B0E4859E29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4999" name="Group 9">
                  <a:extLst>
                    <a:ext uri="{FF2B5EF4-FFF2-40B4-BE49-F238E27FC236}">
                      <a16:creationId xmlns:a16="http://schemas.microsoft.com/office/drawing/2014/main" id="{EFE42A4F-69D2-B242-8B0E-776E6819A3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5000" name="Rectangle 29">
                    <a:extLst>
                      <a:ext uri="{FF2B5EF4-FFF2-40B4-BE49-F238E27FC236}">
                        <a16:creationId xmlns:a16="http://schemas.microsoft.com/office/drawing/2014/main" id="{7700FE78-D0BA-4442-AF4C-9EF8A2DCC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1" name="Rectangle 30">
                    <a:extLst>
                      <a:ext uri="{FF2B5EF4-FFF2-40B4-BE49-F238E27FC236}">
                        <a16:creationId xmlns:a16="http://schemas.microsoft.com/office/drawing/2014/main" id="{D0D09836-6A21-4F46-B9B0-EC9C765A6A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2" name="Rectangle 31">
                    <a:extLst>
                      <a:ext uri="{FF2B5EF4-FFF2-40B4-BE49-F238E27FC236}">
                        <a16:creationId xmlns:a16="http://schemas.microsoft.com/office/drawing/2014/main" id="{08248970-59BE-4F4A-B084-6C2D009F57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003" name="Rectangle 32">
                    <a:extLst>
                      <a:ext uri="{FF2B5EF4-FFF2-40B4-BE49-F238E27FC236}">
                        <a16:creationId xmlns:a16="http://schemas.microsoft.com/office/drawing/2014/main" id="{6D70040A-729B-984A-8B78-BF9014CDE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987" name="Group 37">
                <a:extLst>
                  <a:ext uri="{FF2B5EF4-FFF2-40B4-BE49-F238E27FC236}">
                    <a16:creationId xmlns:a16="http://schemas.microsoft.com/office/drawing/2014/main" id="{D66440B1-B990-534B-932C-47A2A62C5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24988" name="Group 8">
                  <a:extLst>
                    <a:ext uri="{FF2B5EF4-FFF2-40B4-BE49-F238E27FC236}">
                      <a16:creationId xmlns:a16="http://schemas.microsoft.com/office/drawing/2014/main" id="{1A0BB147-BC03-9D4E-9B86-FE3C49A7CA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4994" name="Rectangle 44">
                    <a:extLst>
                      <a:ext uri="{FF2B5EF4-FFF2-40B4-BE49-F238E27FC236}">
                        <a16:creationId xmlns:a16="http://schemas.microsoft.com/office/drawing/2014/main" id="{1B16BE18-00D1-F14B-8390-06E9BF0A5B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5" name="Rectangle 45">
                    <a:extLst>
                      <a:ext uri="{FF2B5EF4-FFF2-40B4-BE49-F238E27FC236}">
                        <a16:creationId xmlns:a16="http://schemas.microsoft.com/office/drawing/2014/main" id="{FCA27F20-671F-724A-9EAB-F80C5F4D20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6" name="Rectangle 46">
                    <a:extLst>
                      <a:ext uri="{FF2B5EF4-FFF2-40B4-BE49-F238E27FC236}">
                        <a16:creationId xmlns:a16="http://schemas.microsoft.com/office/drawing/2014/main" id="{46F40B6E-22B8-B74D-9CF3-B66C83532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7" name="Rectangle 47">
                    <a:extLst>
                      <a:ext uri="{FF2B5EF4-FFF2-40B4-BE49-F238E27FC236}">
                        <a16:creationId xmlns:a16="http://schemas.microsoft.com/office/drawing/2014/main" id="{044BA942-3411-9048-BD66-6B6FE5FD82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4989" name="Group 9">
                  <a:extLst>
                    <a:ext uri="{FF2B5EF4-FFF2-40B4-BE49-F238E27FC236}">
                      <a16:creationId xmlns:a16="http://schemas.microsoft.com/office/drawing/2014/main" id="{22949162-EBEF-C64C-A5C7-E667EA8A1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24990" name="Rectangle 40">
                    <a:extLst>
                      <a:ext uri="{FF2B5EF4-FFF2-40B4-BE49-F238E27FC236}">
                        <a16:creationId xmlns:a16="http://schemas.microsoft.com/office/drawing/2014/main" id="{1E75A890-8DAD-8447-948C-60197B33FD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1" name="Rectangle 41">
                    <a:extLst>
                      <a:ext uri="{FF2B5EF4-FFF2-40B4-BE49-F238E27FC236}">
                        <a16:creationId xmlns:a16="http://schemas.microsoft.com/office/drawing/2014/main" id="{60E1865B-6720-F843-BB8B-96EC6717E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2" name="Rectangle 42">
                    <a:extLst>
                      <a:ext uri="{FF2B5EF4-FFF2-40B4-BE49-F238E27FC236}">
                        <a16:creationId xmlns:a16="http://schemas.microsoft.com/office/drawing/2014/main" id="{66770C87-F89D-D547-A6E4-347921070E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993" name="Rectangle 43">
                    <a:extLst>
                      <a:ext uri="{FF2B5EF4-FFF2-40B4-BE49-F238E27FC236}">
                        <a16:creationId xmlns:a16="http://schemas.microsoft.com/office/drawing/2014/main" id="{5623887B-104A-084B-B212-86950EBAFF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q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q"/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82949" name="Group 59">
            <a:extLst>
              <a:ext uri="{FF2B5EF4-FFF2-40B4-BE49-F238E27FC236}">
                <a16:creationId xmlns:a16="http://schemas.microsoft.com/office/drawing/2014/main" id="{F47ADBD4-E10A-574E-9D4C-96D5A65C6F85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3314700"/>
            <a:ext cx="1477963" cy="1338263"/>
            <a:chOff x="2544619" y="2612161"/>
            <a:chExt cx="1477818" cy="1339274"/>
          </a:xfrm>
        </p:grpSpPr>
        <p:sp>
          <p:nvSpPr>
            <p:cNvPr id="124976" name="Rectangle 51">
              <a:extLst>
                <a:ext uri="{FF2B5EF4-FFF2-40B4-BE49-F238E27FC236}">
                  <a16:creationId xmlns:a16="http://schemas.microsoft.com/office/drawing/2014/main" id="{57ABC89A-8BC0-404B-8ECE-B99D97C7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7" name="Rectangle 52">
              <a:extLst>
                <a:ext uri="{FF2B5EF4-FFF2-40B4-BE49-F238E27FC236}">
                  <a16:creationId xmlns:a16="http://schemas.microsoft.com/office/drawing/2014/main" id="{29E86B7B-77E3-2142-B2B1-7C3B636B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8" name="Rectangle 53">
              <a:extLst>
                <a:ext uri="{FF2B5EF4-FFF2-40B4-BE49-F238E27FC236}">
                  <a16:creationId xmlns:a16="http://schemas.microsoft.com/office/drawing/2014/main" id="{B4BB8816-9286-134B-BCAC-8B9765C1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9" name="Rectangle 54">
              <a:extLst>
                <a:ext uri="{FF2B5EF4-FFF2-40B4-BE49-F238E27FC236}">
                  <a16:creationId xmlns:a16="http://schemas.microsoft.com/office/drawing/2014/main" id="{66ED7A42-5BD4-F948-9D2F-35AEBF0F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80" name="Rectangle 55">
              <a:extLst>
                <a:ext uri="{FF2B5EF4-FFF2-40B4-BE49-F238E27FC236}">
                  <a16:creationId xmlns:a16="http://schemas.microsoft.com/office/drawing/2014/main" id="{199BD510-E914-5B40-9724-679EEB7E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81" name="Rectangle 56">
              <a:extLst>
                <a:ext uri="{FF2B5EF4-FFF2-40B4-BE49-F238E27FC236}">
                  <a16:creationId xmlns:a16="http://schemas.microsoft.com/office/drawing/2014/main" id="{85435B0E-86A2-0147-8D80-5D385A60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82" name="Rectangle 57">
              <a:extLst>
                <a:ext uri="{FF2B5EF4-FFF2-40B4-BE49-F238E27FC236}">
                  <a16:creationId xmlns:a16="http://schemas.microsoft.com/office/drawing/2014/main" id="{9B73AB93-9596-F841-B8AB-2E7CDDFD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83" name="Rectangle 58">
              <a:extLst>
                <a:ext uri="{FF2B5EF4-FFF2-40B4-BE49-F238E27FC236}">
                  <a16:creationId xmlns:a16="http://schemas.microsoft.com/office/drawing/2014/main" id="{512E0F1A-EAF9-0D49-A619-0201B098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0" name="TextBox 60">
            <a:extLst>
              <a:ext uri="{FF2B5EF4-FFF2-40B4-BE49-F238E27FC236}">
                <a16:creationId xmlns:a16="http://schemas.microsoft.com/office/drawing/2014/main" id="{7EF2B0D8-18B3-114F-8B86-19F5FDB0F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89877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grpSp>
        <p:nvGrpSpPr>
          <p:cNvPr id="82951" name="Group 61">
            <a:extLst>
              <a:ext uri="{FF2B5EF4-FFF2-40B4-BE49-F238E27FC236}">
                <a16:creationId xmlns:a16="http://schemas.microsoft.com/office/drawing/2014/main" id="{272A89D0-C599-4E4E-97CD-797E00B6104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309938"/>
            <a:ext cx="1477963" cy="1339850"/>
            <a:chOff x="2544619" y="2612161"/>
            <a:chExt cx="1477818" cy="1339274"/>
          </a:xfrm>
        </p:grpSpPr>
        <p:sp>
          <p:nvSpPr>
            <p:cNvPr id="124968" name="Rectangle 62">
              <a:extLst>
                <a:ext uri="{FF2B5EF4-FFF2-40B4-BE49-F238E27FC236}">
                  <a16:creationId xmlns:a16="http://schemas.microsoft.com/office/drawing/2014/main" id="{FAE4FD56-7C84-4C45-9740-7FFD54DEA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69" name="Rectangle 63">
              <a:extLst>
                <a:ext uri="{FF2B5EF4-FFF2-40B4-BE49-F238E27FC236}">
                  <a16:creationId xmlns:a16="http://schemas.microsoft.com/office/drawing/2014/main" id="{9190EC25-BFF2-CE43-A84C-DA2EF80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0" name="Rectangle 64">
              <a:extLst>
                <a:ext uri="{FF2B5EF4-FFF2-40B4-BE49-F238E27FC236}">
                  <a16:creationId xmlns:a16="http://schemas.microsoft.com/office/drawing/2014/main" id="{2D6E02EA-1068-B44F-99F2-088E33ABC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1" name="Rectangle 65">
              <a:extLst>
                <a:ext uri="{FF2B5EF4-FFF2-40B4-BE49-F238E27FC236}">
                  <a16:creationId xmlns:a16="http://schemas.microsoft.com/office/drawing/2014/main" id="{AE30C71A-FD43-C840-B39D-1CD7D4267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2" name="Rectangle 66">
              <a:extLst>
                <a:ext uri="{FF2B5EF4-FFF2-40B4-BE49-F238E27FC236}">
                  <a16:creationId xmlns:a16="http://schemas.microsoft.com/office/drawing/2014/main" id="{024F45F8-067D-474F-8604-9438C929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3" name="Rectangle 67">
              <a:extLst>
                <a:ext uri="{FF2B5EF4-FFF2-40B4-BE49-F238E27FC236}">
                  <a16:creationId xmlns:a16="http://schemas.microsoft.com/office/drawing/2014/main" id="{03022486-F7F3-5D4E-8B57-F5CE08DC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4" name="Rectangle 68">
              <a:extLst>
                <a:ext uri="{FF2B5EF4-FFF2-40B4-BE49-F238E27FC236}">
                  <a16:creationId xmlns:a16="http://schemas.microsoft.com/office/drawing/2014/main" id="{DF33034F-5356-AC4E-9BE5-277CAE19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75" name="Rectangle 69">
              <a:extLst>
                <a:ext uri="{FF2B5EF4-FFF2-40B4-BE49-F238E27FC236}">
                  <a16:creationId xmlns:a16="http://schemas.microsoft.com/office/drawing/2014/main" id="{6AE8B806-F6FE-924F-8C01-2D4B8E84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2" name="TextBox 70">
            <a:extLst>
              <a:ext uri="{FF2B5EF4-FFF2-40B4-BE49-F238E27FC236}">
                <a16:creationId xmlns:a16="http://schemas.microsoft.com/office/drawing/2014/main" id="{36AD7F6A-EC71-704E-8A08-FFB3FF780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2894013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2953" name="Rectangle 71">
            <a:extLst>
              <a:ext uri="{FF2B5EF4-FFF2-40B4-BE49-F238E27FC236}">
                <a16:creationId xmlns:a16="http://schemas.microsoft.com/office/drawing/2014/main" id="{8FDA1AD7-C792-A445-9611-3D532E06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2944813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TextBox 72">
            <a:extLst>
              <a:ext uri="{FF2B5EF4-FFF2-40B4-BE49-F238E27FC236}">
                <a16:creationId xmlns:a16="http://schemas.microsoft.com/office/drawing/2014/main" id="{08CBF199-F0B0-A044-8DDB-0D528113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3332163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cxnSp>
        <p:nvCxnSpPr>
          <p:cNvPr id="82955" name="Straight Connector 74">
            <a:extLst>
              <a:ext uri="{FF2B5EF4-FFF2-40B4-BE49-F238E27FC236}">
                <a16:creationId xmlns:a16="http://schemas.microsoft.com/office/drawing/2014/main" id="{B457AC84-4CF0-9848-BE5C-00AD165603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11488" y="3111500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Straight Connector 75">
            <a:extLst>
              <a:ext uri="{FF2B5EF4-FFF2-40B4-BE49-F238E27FC236}">
                <a16:creationId xmlns:a16="http://schemas.microsoft.com/office/drawing/2014/main" id="{D72FDB7B-B1FD-7E40-AFCE-7F509484F0E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75706" y="3110707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7" name="TextBox 78">
            <a:extLst>
              <a:ext uri="{FF2B5EF4-FFF2-40B4-BE49-F238E27FC236}">
                <a16:creationId xmlns:a16="http://schemas.microsoft.com/office/drawing/2014/main" id="{625E1EA0-842A-CC46-8978-A5F33F7E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593975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2958" name="TextBox 80">
            <a:extLst>
              <a:ext uri="{FF2B5EF4-FFF2-40B4-BE49-F238E27FC236}">
                <a16:creationId xmlns:a16="http://schemas.microsoft.com/office/drawing/2014/main" id="{F19EEBF1-FE7E-C640-B336-DE5F17B5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260826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2959" name="TextBox 81">
            <a:extLst>
              <a:ext uri="{FF2B5EF4-FFF2-40B4-BE49-F238E27FC236}">
                <a16:creationId xmlns:a16="http://schemas.microsoft.com/office/drawing/2014/main" id="{D2EB4DFC-A146-144A-ABE3-602232ED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608263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sp>
        <p:nvSpPr>
          <p:cNvPr id="82960" name="TextBox 82">
            <a:extLst>
              <a:ext uri="{FF2B5EF4-FFF2-40B4-BE49-F238E27FC236}">
                <a16:creationId xmlns:a16="http://schemas.microsoft.com/office/drawing/2014/main" id="{D20364B6-47AF-B04E-A6C4-43D0B3BD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94481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2961" name="TextBox 83">
            <a:extLst>
              <a:ext uri="{FF2B5EF4-FFF2-40B4-BE49-F238E27FC236}">
                <a16:creationId xmlns:a16="http://schemas.microsoft.com/office/drawing/2014/main" id="{603A8A40-F094-2D4F-989A-B7570020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43225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2962" name="TextBox 84">
            <a:extLst>
              <a:ext uri="{FF2B5EF4-FFF2-40B4-BE49-F238E27FC236}">
                <a16:creationId xmlns:a16="http://schemas.microsoft.com/office/drawing/2014/main" id="{7284C153-99AA-7E4C-A686-62B84A1B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2960688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2b</a:t>
            </a:r>
          </a:p>
        </p:txBody>
      </p:sp>
      <p:cxnSp>
        <p:nvCxnSpPr>
          <p:cNvPr id="82963" name="Straight Connector 86">
            <a:extLst>
              <a:ext uri="{FF2B5EF4-FFF2-40B4-BE49-F238E27FC236}">
                <a16:creationId xmlns:a16="http://schemas.microsoft.com/office/drawing/2014/main" id="{F82AAAA2-0FEA-2144-81D6-88081FF88DE7}"/>
              </a:ext>
            </a:extLst>
          </p:cNvPr>
          <p:cNvCxnSpPr>
            <a:cxnSpLocks noChangeShapeType="1"/>
            <a:stCxn id="82953" idx="2"/>
          </p:cNvCxnSpPr>
          <p:nvPr/>
        </p:nvCxnSpPr>
        <p:spPr bwMode="auto">
          <a:xfrm rot="16200000" flipH="1">
            <a:off x="2625726" y="3632200"/>
            <a:ext cx="711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Straight Arrow Connector 88">
            <a:extLst>
              <a:ext uri="{FF2B5EF4-FFF2-40B4-BE49-F238E27FC236}">
                <a16:creationId xmlns:a16="http://schemas.microsoft.com/office/drawing/2014/main" id="{85C5343E-770E-6644-8C89-A03D89BD48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2913" y="3979863"/>
            <a:ext cx="15192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5" name="Straight Arrow Connector 89">
            <a:extLst>
              <a:ext uri="{FF2B5EF4-FFF2-40B4-BE49-F238E27FC236}">
                <a16:creationId xmlns:a16="http://schemas.microsoft.com/office/drawing/2014/main" id="{6E770ED4-19CF-9E4A-BB43-EA307625F2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1088" y="3989388"/>
            <a:ext cx="2397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6" name="Straight Connector 95">
            <a:extLst>
              <a:ext uri="{FF2B5EF4-FFF2-40B4-BE49-F238E27FC236}">
                <a16:creationId xmlns:a16="http://schemas.microsoft.com/office/drawing/2014/main" id="{E95A2E99-0F5C-8042-830F-12C9C7B7608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98144" y="3983831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7" name="TextBox 96">
            <a:extLst>
              <a:ext uri="{FF2B5EF4-FFF2-40B4-BE49-F238E27FC236}">
                <a16:creationId xmlns:a16="http://schemas.microsoft.com/office/drawing/2014/main" id="{21E246A5-00BF-D74C-95DE-6D719EF6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4446588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2968" name="TextBox 97">
            <a:extLst>
              <a:ext uri="{FF2B5EF4-FFF2-40B4-BE49-F238E27FC236}">
                <a16:creationId xmlns:a16="http://schemas.microsoft.com/office/drawing/2014/main" id="{AED0F0EA-B113-954A-9840-DA0D7E7E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4437063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2969" name="Rectangle 98">
            <a:extLst>
              <a:ext uri="{FF2B5EF4-FFF2-40B4-BE49-F238E27FC236}">
                <a16:creationId xmlns:a16="http://schemas.microsoft.com/office/drawing/2014/main" id="{CAB5B196-BE37-D645-99F3-D3E8E2D45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5068888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0" name="TextBox 99">
            <a:extLst>
              <a:ext uri="{FF2B5EF4-FFF2-40B4-BE49-F238E27FC236}">
                <a16:creationId xmlns:a16="http://schemas.microsoft.com/office/drawing/2014/main" id="{25461A3D-07FA-914C-B338-1C22979C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50466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2971" name="Straight Arrow Connector 101">
            <a:extLst>
              <a:ext uri="{FF2B5EF4-FFF2-40B4-BE49-F238E27FC236}">
                <a16:creationId xmlns:a16="http://schemas.microsoft.com/office/drawing/2014/main" id="{8368F2E1-0CC2-0D4C-89F5-E139B7F48A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76032" y="486489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Straight Arrow Connector 106">
            <a:extLst>
              <a:ext uri="{FF2B5EF4-FFF2-40B4-BE49-F238E27FC236}">
                <a16:creationId xmlns:a16="http://schemas.microsoft.com/office/drawing/2014/main" id="{B6F7ED89-3CEB-5148-96D8-BE67E6F30A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4649788"/>
            <a:ext cx="469900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3" name="Straight Connector 113">
            <a:extLst>
              <a:ext uri="{FF2B5EF4-FFF2-40B4-BE49-F238E27FC236}">
                <a16:creationId xmlns:a16="http://schemas.microsoft.com/office/drawing/2014/main" id="{D07AEB76-2716-974A-902F-305CFAA89CA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4263231"/>
            <a:ext cx="197167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4" name="Straight Arrow Connector 115">
            <a:extLst>
              <a:ext uri="{FF2B5EF4-FFF2-40B4-BE49-F238E27FC236}">
                <a16:creationId xmlns:a16="http://schemas.microsoft.com/office/drawing/2014/main" id="{26861C52-A3BC-5642-8423-82243193E3E0}"/>
              </a:ext>
            </a:extLst>
          </p:cNvPr>
          <p:cNvCxnSpPr>
            <a:cxnSpLocks noChangeShapeType="1"/>
            <a:endCxn id="82969" idx="1"/>
          </p:cNvCxnSpPr>
          <p:nvPr/>
        </p:nvCxnSpPr>
        <p:spPr bwMode="auto">
          <a:xfrm flipV="1">
            <a:off x="2468563" y="5237163"/>
            <a:ext cx="2479675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5" name="Straight Arrow Connector 116">
            <a:extLst>
              <a:ext uri="{FF2B5EF4-FFF2-40B4-BE49-F238E27FC236}">
                <a16:creationId xmlns:a16="http://schemas.microsoft.com/office/drawing/2014/main" id="{5F7AAFEB-B349-CE48-B598-7D8A41BA2D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11182" y="486489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6" name="Freeform 48">
            <a:extLst>
              <a:ext uri="{FF2B5EF4-FFF2-40B4-BE49-F238E27FC236}">
                <a16:creationId xmlns:a16="http://schemas.microsoft.com/office/drawing/2014/main" id="{40BD663C-56BC-214E-AE50-8BCF8F719639}"/>
              </a:ext>
            </a:extLst>
          </p:cNvPr>
          <p:cNvSpPr>
            <a:spLocks/>
          </p:cNvSpPr>
          <p:nvPr/>
        </p:nvSpPr>
        <p:spPr bwMode="auto">
          <a:xfrm>
            <a:off x="6229350" y="5070475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Text Box 61">
            <a:extLst>
              <a:ext uri="{FF2B5EF4-FFF2-40B4-BE49-F238E27FC236}">
                <a16:creationId xmlns:a16="http://schemas.microsoft.com/office/drawing/2014/main" id="{AF11080A-DB07-484D-A731-9BC8D520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5046663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2978" name="Straight Arrow Connector 121">
            <a:extLst>
              <a:ext uri="{FF2B5EF4-FFF2-40B4-BE49-F238E27FC236}">
                <a16:creationId xmlns:a16="http://schemas.microsoft.com/office/drawing/2014/main" id="{3AAF418E-9E3A-664C-991C-D45AA06ED2D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797800" y="5230813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9" name="TextBox 122">
            <a:extLst>
              <a:ext uri="{FF2B5EF4-FFF2-40B4-BE49-F238E27FC236}">
                <a16:creationId xmlns:a16="http://schemas.microsoft.com/office/drawing/2014/main" id="{4FE531F9-6586-8A4B-BEE5-F31CA889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492283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2980" name="Straight Arrow Connector 99">
            <a:extLst>
              <a:ext uri="{FF2B5EF4-FFF2-40B4-BE49-F238E27FC236}">
                <a16:creationId xmlns:a16="http://schemas.microsoft.com/office/drawing/2014/main" id="{0867E516-A3CB-B74D-8FA9-5C93F71E04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153819" y="5541169"/>
            <a:ext cx="263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1" name="Straight Arrow Connector 100">
            <a:extLst>
              <a:ext uri="{FF2B5EF4-FFF2-40B4-BE49-F238E27FC236}">
                <a16:creationId xmlns:a16="http://schemas.microsoft.com/office/drawing/2014/main" id="{9078B791-2CF7-E446-9106-2313812B2E4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989762" y="5519738"/>
            <a:ext cx="265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82" name="TextBox 102">
            <a:extLst>
              <a:ext uri="{FF2B5EF4-FFF2-40B4-BE49-F238E27FC236}">
                <a16:creationId xmlns:a16="http://schemas.microsoft.com/office/drawing/2014/main" id="{6A235DD4-DBB1-6340-846E-F401B75D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545138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  <p:sp>
        <p:nvSpPr>
          <p:cNvPr id="82983" name="TextBox 103">
            <a:extLst>
              <a:ext uri="{FF2B5EF4-FFF2-40B4-BE49-F238E27FC236}">
                <a16:creationId xmlns:a16="http://schemas.microsoft.com/office/drawing/2014/main" id="{87939264-0174-9C46-8FE1-B6841B6B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5545138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A47AC-87A9-594F-A8D1-D5800D3E7993}"/>
              </a:ext>
            </a:extLst>
          </p:cNvPr>
          <p:cNvSpPr txBox="1"/>
          <p:nvPr/>
        </p:nvSpPr>
        <p:spPr>
          <a:xfrm>
            <a:off x="465753" y="95316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</a:t>
            </a:r>
            <a:r>
              <a:rPr lang="en-US" sz="1400" dirty="0">
                <a:solidFill>
                  <a:srgbClr val="FF0000"/>
                </a:solidFill>
              </a:rPr>
              <a:t>00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A07EF3-4793-2B4D-BB58-8ADD1938A2EE}"/>
              </a:ext>
            </a:extLst>
          </p:cNvPr>
          <p:cNvSpPr txBox="1"/>
          <p:nvPr/>
        </p:nvSpPr>
        <p:spPr>
          <a:xfrm>
            <a:off x="456194" y="110556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00001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C82DF6-B0C2-B243-AC53-E430E76EA042}"/>
              </a:ext>
            </a:extLst>
          </p:cNvPr>
          <p:cNvSpPr txBox="1"/>
          <p:nvPr/>
        </p:nvSpPr>
        <p:spPr>
          <a:xfrm>
            <a:off x="457200" y="129242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00010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798633-5883-214B-BC1A-7993485CAD7B}"/>
              </a:ext>
            </a:extLst>
          </p:cNvPr>
          <p:cNvSpPr txBox="1"/>
          <p:nvPr/>
        </p:nvSpPr>
        <p:spPr>
          <a:xfrm>
            <a:off x="457200" y="1444823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00011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B50193-EF49-FC4C-8AA2-267CF73F3D60}"/>
              </a:ext>
            </a:extLst>
          </p:cNvPr>
          <p:cNvSpPr txBox="1"/>
          <p:nvPr/>
        </p:nvSpPr>
        <p:spPr>
          <a:xfrm>
            <a:off x="456194" y="16002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D4A92E3-2A6F-3A4C-8EBD-48022EBEA189}"/>
              </a:ext>
            </a:extLst>
          </p:cNvPr>
          <p:cNvSpPr txBox="1"/>
          <p:nvPr/>
        </p:nvSpPr>
        <p:spPr>
          <a:xfrm>
            <a:off x="457200" y="17526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00101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C8292A-BD44-3246-ACB3-A3FB38DB3C93}"/>
              </a:ext>
            </a:extLst>
          </p:cNvPr>
          <p:cNvSpPr txBox="1"/>
          <p:nvPr/>
        </p:nvSpPr>
        <p:spPr>
          <a:xfrm>
            <a:off x="457200" y="1978223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00110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677197-7F1A-3A47-A292-73A5BF46559E}"/>
              </a:ext>
            </a:extLst>
          </p:cNvPr>
          <p:cNvSpPr txBox="1"/>
          <p:nvPr/>
        </p:nvSpPr>
        <p:spPr>
          <a:xfrm>
            <a:off x="457200" y="2133600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00111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4B074A-1811-194B-8E3A-91EAB5946436}"/>
              </a:ext>
            </a:extLst>
          </p:cNvPr>
          <p:cNvSpPr txBox="1"/>
          <p:nvPr/>
        </p:nvSpPr>
        <p:spPr>
          <a:xfrm>
            <a:off x="456194" y="22860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</a:t>
            </a:r>
            <a:r>
              <a:rPr lang="en-US" sz="1400" dirty="0">
                <a:solidFill>
                  <a:srgbClr val="FF0000"/>
                </a:solidFill>
              </a:rPr>
              <a:t>01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4D6C54-CCBF-7B4D-BB25-9CC26DF1E6A4}"/>
              </a:ext>
            </a:extLst>
          </p:cNvPr>
          <p:cNvSpPr txBox="1"/>
          <p:nvPr/>
        </p:nvSpPr>
        <p:spPr>
          <a:xfrm>
            <a:off x="446635" y="24384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01001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D553AB-98E2-6B49-9983-FFB0EF1BB49F}"/>
              </a:ext>
            </a:extLst>
          </p:cNvPr>
          <p:cNvSpPr txBox="1"/>
          <p:nvPr/>
        </p:nvSpPr>
        <p:spPr>
          <a:xfrm>
            <a:off x="447641" y="262526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01010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F7A6A8-AD0F-5F46-819F-B4EDFA7ED4D8}"/>
              </a:ext>
            </a:extLst>
          </p:cNvPr>
          <p:cNvSpPr txBox="1"/>
          <p:nvPr/>
        </p:nvSpPr>
        <p:spPr>
          <a:xfrm>
            <a:off x="447641" y="2777660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01011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B59534-F600-BF48-8A0E-5F486F260B52}"/>
              </a:ext>
            </a:extLst>
          </p:cNvPr>
          <p:cNvSpPr txBox="1"/>
          <p:nvPr/>
        </p:nvSpPr>
        <p:spPr>
          <a:xfrm>
            <a:off x="446635" y="2933037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6E6AC4-736B-C148-B253-901AD0E84074}"/>
              </a:ext>
            </a:extLst>
          </p:cNvPr>
          <p:cNvSpPr txBox="1"/>
          <p:nvPr/>
        </p:nvSpPr>
        <p:spPr>
          <a:xfrm>
            <a:off x="447641" y="3085437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01101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E51646-C9DD-E24A-9900-19E6D7DCE73E}"/>
              </a:ext>
            </a:extLst>
          </p:cNvPr>
          <p:cNvSpPr txBox="1"/>
          <p:nvPr/>
        </p:nvSpPr>
        <p:spPr>
          <a:xfrm>
            <a:off x="447641" y="3311060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01110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291F01-1F11-4B4F-A2E5-58B85E82F92B}"/>
              </a:ext>
            </a:extLst>
          </p:cNvPr>
          <p:cNvSpPr txBox="1"/>
          <p:nvPr/>
        </p:nvSpPr>
        <p:spPr>
          <a:xfrm>
            <a:off x="447641" y="3466437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01111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AFF4D6-4804-9A47-BA1A-8854FCFC188F}"/>
              </a:ext>
            </a:extLst>
          </p:cNvPr>
          <p:cNvSpPr txBox="1"/>
          <p:nvPr/>
        </p:nvSpPr>
        <p:spPr>
          <a:xfrm>
            <a:off x="456194" y="361718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</a:t>
            </a:r>
            <a:r>
              <a:rPr lang="en-US" sz="1400" dirty="0">
                <a:solidFill>
                  <a:srgbClr val="FF0000"/>
                </a:solidFill>
              </a:rPr>
              <a:t>10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51DB5D-56C3-AA4A-A39C-070FCA39CEED}"/>
              </a:ext>
            </a:extLst>
          </p:cNvPr>
          <p:cNvSpPr txBox="1"/>
          <p:nvPr/>
        </p:nvSpPr>
        <p:spPr>
          <a:xfrm>
            <a:off x="446635" y="376958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10001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0BE0FD-46E5-EB48-A439-C5BCCCD62353}"/>
              </a:ext>
            </a:extLst>
          </p:cNvPr>
          <p:cNvSpPr txBox="1"/>
          <p:nvPr/>
        </p:nvSpPr>
        <p:spPr>
          <a:xfrm>
            <a:off x="447641" y="395644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10010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AF5082-44DE-144A-AD74-3B42A613AE4B}"/>
              </a:ext>
            </a:extLst>
          </p:cNvPr>
          <p:cNvSpPr txBox="1"/>
          <p:nvPr/>
        </p:nvSpPr>
        <p:spPr>
          <a:xfrm>
            <a:off x="447641" y="4108846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10011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9C83696-4C39-E745-9A24-E5ED70261BC9}"/>
              </a:ext>
            </a:extLst>
          </p:cNvPr>
          <p:cNvSpPr txBox="1"/>
          <p:nvPr/>
        </p:nvSpPr>
        <p:spPr>
          <a:xfrm>
            <a:off x="446635" y="426422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10100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680AE27-9900-CC4A-BD4B-52237E237376}"/>
              </a:ext>
            </a:extLst>
          </p:cNvPr>
          <p:cNvSpPr txBox="1"/>
          <p:nvPr/>
        </p:nvSpPr>
        <p:spPr>
          <a:xfrm>
            <a:off x="447641" y="441662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10101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75F5A1-522E-8144-A741-3DBB2CF88747}"/>
              </a:ext>
            </a:extLst>
          </p:cNvPr>
          <p:cNvSpPr txBox="1"/>
          <p:nvPr/>
        </p:nvSpPr>
        <p:spPr>
          <a:xfrm>
            <a:off x="447641" y="4642246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10110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4A826D-91DE-5549-8747-B7090F30511E}"/>
              </a:ext>
            </a:extLst>
          </p:cNvPr>
          <p:cNvSpPr txBox="1"/>
          <p:nvPr/>
        </p:nvSpPr>
        <p:spPr>
          <a:xfrm>
            <a:off x="447641" y="4797623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10111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E62B6B-8F1C-3A49-8206-2279D4309DA3}"/>
              </a:ext>
            </a:extLst>
          </p:cNvPr>
          <p:cNvSpPr txBox="1"/>
          <p:nvPr/>
        </p:nvSpPr>
        <p:spPr>
          <a:xfrm>
            <a:off x="456194" y="4988786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13DCF7A-4055-484A-9CA2-B32D57B29DEF}"/>
              </a:ext>
            </a:extLst>
          </p:cNvPr>
          <p:cNvSpPr txBox="1"/>
          <p:nvPr/>
        </p:nvSpPr>
        <p:spPr>
          <a:xfrm>
            <a:off x="446635" y="5141186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11001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5ACCA5-B3D7-FD48-B1B0-B0CDCEFB0058}"/>
              </a:ext>
            </a:extLst>
          </p:cNvPr>
          <p:cNvSpPr txBox="1"/>
          <p:nvPr/>
        </p:nvSpPr>
        <p:spPr>
          <a:xfrm>
            <a:off x="447641" y="5328046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11010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7CA6AA-88BD-564B-9EEE-B82E89633F03}"/>
              </a:ext>
            </a:extLst>
          </p:cNvPr>
          <p:cNvSpPr txBox="1"/>
          <p:nvPr/>
        </p:nvSpPr>
        <p:spPr>
          <a:xfrm>
            <a:off x="447641" y="5480446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11011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20D6A1B-8EF1-D44A-8811-A1A3A4BB0DBF}"/>
              </a:ext>
            </a:extLst>
          </p:cNvPr>
          <p:cNvSpPr txBox="1"/>
          <p:nvPr/>
        </p:nvSpPr>
        <p:spPr>
          <a:xfrm>
            <a:off x="446635" y="5635823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11100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C371D9-A79B-664F-9561-25590C9E500B}"/>
              </a:ext>
            </a:extLst>
          </p:cNvPr>
          <p:cNvSpPr txBox="1"/>
          <p:nvPr/>
        </p:nvSpPr>
        <p:spPr>
          <a:xfrm>
            <a:off x="447641" y="5791200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11101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8033AC-1641-D74B-8133-BFA62BD8100D}"/>
              </a:ext>
            </a:extLst>
          </p:cNvPr>
          <p:cNvSpPr txBox="1"/>
          <p:nvPr/>
        </p:nvSpPr>
        <p:spPr>
          <a:xfrm>
            <a:off x="447641" y="6013846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11110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2F7A5E-7663-1B43-99EA-494DD2F30778}"/>
              </a:ext>
            </a:extLst>
          </p:cNvPr>
          <p:cNvSpPr txBox="1"/>
          <p:nvPr/>
        </p:nvSpPr>
        <p:spPr>
          <a:xfrm>
            <a:off x="447641" y="6169223"/>
            <a:ext cx="116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Block: 11111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531E0-BE20-1747-8619-6B37FF2A0368}"/>
              </a:ext>
            </a:extLst>
          </p:cNvPr>
          <p:cNvSpPr txBox="1"/>
          <p:nvPr/>
        </p:nvSpPr>
        <p:spPr>
          <a:xfrm>
            <a:off x="317627" y="636172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2" grpId="0"/>
      <p:bldP spid="82953" grpId="0" animBg="1"/>
      <p:bldP spid="82954" grpId="0"/>
      <p:bldP spid="82957" grpId="0"/>
      <p:bldP spid="82958" grpId="0"/>
      <p:bldP spid="82959" grpId="0"/>
      <p:bldP spid="82960" grpId="0"/>
      <p:bldP spid="82961" grpId="0"/>
      <p:bldP spid="82962" grpId="0"/>
      <p:bldP spid="82967" grpId="0"/>
      <p:bldP spid="82968" grpId="0"/>
      <p:bldP spid="82969" grpId="0" animBg="1"/>
      <p:bldP spid="82970" grpId="0"/>
      <p:bldP spid="82977" grpId="0"/>
      <p:bldP spid="82979" grpId="0"/>
      <p:bldP spid="82982" grpId="0"/>
      <p:bldP spid="82983" grpId="0"/>
      <p:bldP spid="2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A4F32091-C096-0A43-ABF1-9C88829D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Direct-Mapped Caches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3CC4966B-A6EC-144F-9BD9-A2E0BBE00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Direct-mapped cache: </a:t>
            </a:r>
            <a:r>
              <a:rPr lang="en-US" altLang="en-US">
                <a:ea typeface="ＭＳ Ｐゴシック" panose="020B0600070205080204" pitchFamily="34" charset="-128"/>
              </a:rPr>
              <a:t>Two blocks in memory that map to the same index in the cache cannot be present in the cache at the same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One index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one entry</a:t>
            </a:r>
          </a:p>
          <a:p>
            <a:pPr lvl="1"/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Can lead to 0% hit rate if more than one block accessed in an interleaved manner map to the same index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Assume addresses A and B have the same index bits but different tag bits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A, B, A, B, A, B, A, B, …  conflict in the cache index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All accesses are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conflict misses</a:t>
            </a:r>
          </a:p>
          <a:p>
            <a:pPr lvl="1"/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E0F2CDF0-A0B2-F149-9652-4D825781E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9E6BB8-601B-994F-8688-05237DAAE4C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14D4EE27-B8D2-B344-9306-834BC416E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Addresses 0 and 8 always conflict in direct mapped cache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Instead of having one column of 8, have 2 columns of 4 blocks</a:t>
            </a: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pPr lvl="4"/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Set Associativity</a:t>
            </a:r>
          </a:p>
        </p:txBody>
      </p:sp>
      <p:sp>
        <p:nvSpPr>
          <p:cNvPr id="126979" name="Slide Number Placeholder 3">
            <a:extLst>
              <a:ext uri="{FF2B5EF4-FFF2-40B4-BE49-F238E27FC236}">
                <a16:creationId xmlns:a16="http://schemas.microsoft.com/office/drawing/2014/main" id="{4DEA535A-D5BA-884C-A283-87C0C900E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00693-415E-EA49-8436-79EC4836160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5D6FF381-9886-FE45-BC91-D9047617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62572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Rectangle 6">
            <a:extLst>
              <a:ext uri="{FF2B5EF4-FFF2-40B4-BE49-F238E27FC236}">
                <a16:creationId xmlns:a16="http://schemas.microsoft.com/office/drawing/2014/main" id="{29A5B9EA-4946-F94F-B55D-0C5D912E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Rectangle 7">
            <a:extLst>
              <a:ext uri="{FF2B5EF4-FFF2-40B4-BE49-F238E27FC236}">
                <a16:creationId xmlns:a16="http://schemas.microsoft.com/office/drawing/2014/main" id="{E22A95A7-7AB7-7546-90E1-D63DB5BA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9" name="Rectangle 8">
            <a:extLst>
              <a:ext uri="{FF2B5EF4-FFF2-40B4-BE49-F238E27FC236}">
                <a16:creationId xmlns:a16="http://schemas.microsoft.com/office/drawing/2014/main" id="{1BE2B26D-D588-0140-9EA7-189A83BB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0" name="Rectangle 9">
            <a:extLst>
              <a:ext uri="{FF2B5EF4-FFF2-40B4-BE49-F238E27FC236}">
                <a16:creationId xmlns:a16="http://schemas.microsoft.com/office/drawing/2014/main" id="{271EE07F-B8D2-1142-904F-988E8A9B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6D7A58F1-C30B-CF49-8CF0-BCD679F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2" name="Rectangle 11">
            <a:extLst>
              <a:ext uri="{FF2B5EF4-FFF2-40B4-BE49-F238E27FC236}">
                <a16:creationId xmlns:a16="http://schemas.microsoft.com/office/drawing/2014/main" id="{1F8A444B-1BDF-6D47-858C-1B3D69C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3" name="Rectangle 12">
            <a:extLst>
              <a:ext uri="{FF2B5EF4-FFF2-40B4-BE49-F238E27FC236}">
                <a16:creationId xmlns:a16="http://schemas.microsoft.com/office/drawing/2014/main" id="{8CFCB562-7CB0-1E45-A1F0-2D37C673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4" name="TextBox 13">
            <a:extLst>
              <a:ext uri="{FF2B5EF4-FFF2-40B4-BE49-F238E27FC236}">
                <a16:creationId xmlns:a16="http://schemas.microsoft.com/office/drawing/2014/main" id="{27510A09-5CC9-3245-9301-2EECB691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09232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sp>
        <p:nvSpPr>
          <p:cNvPr id="85005" name="Rectangle 15">
            <a:extLst>
              <a:ext uri="{FF2B5EF4-FFF2-40B4-BE49-F238E27FC236}">
                <a16:creationId xmlns:a16="http://schemas.microsoft.com/office/drawing/2014/main" id="{79EA98C8-E377-AB4F-828C-7F811DB1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61937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6" name="Rectangle 16">
            <a:extLst>
              <a:ext uri="{FF2B5EF4-FFF2-40B4-BE49-F238E27FC236}">
                <a16:creationId xmlns:a16="http://schemas.microsoft.com/office/drawing/2014/main" id="{8EF1A4C4-E4BE-C244-B81F-CAA9CECD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789238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7" name="Rectangle 17">
            <a:extLst>
              <a:ext uri="{FF2B5EF4-FFF2-40B4-BE49-F238E27FC236}">
                <a16:creationId xmlns:a16="http://schemas.microsoft.com/office/drawing/2014/main" id="{AD432375-8FF4-754B-AC3D-FC3D283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95592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8" name="Rectangle 18">
            <a:extLst>
              <a:ext uri="{FF2B5EF4-FFF2-40B4-BE49-F238E27FC236}">
                <a16:creationId xmlns:a16="http://schemas.microsoft.com/office/drawing/2014/main" id="{A13DA05C-D41B-4944-9E91-A904089A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122613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9" name="Rectangle 19">
            <a:extLst>
              <a:ext uri="{FF2B5EF4-FFF2-40B4-BE49-F238E27FC236}">
                <a16:creationId xmlns:a16="http://schemas.microsoft.com/office/drawing/2014/main" id="{09DCC0D1-BA8A-C54E-9AB3-A836FD71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0" name="Rectangle 20">
            <a:extLst>
              <a:ext uri="{FF2B5EF4-FFF2-40B4-BE49-F238E27FC236}">
                <a16:creationId xmlns:a16="http://schemas.microsoft.com/office/drawing/2014/main" id="{997F3818-FEAF-8C4B-9EF4-03AC340E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1" name="Rectangle 21">
            <a:extLst>
              <a:ext uri="{FF2B5EF4-FFF2-40B4-BE49-F238E27FC236}">
                <a16:creationId xmlns:a16="http://schemas.microsoft.com/office/drawing/2014/main" id="{AE060A96-06A1-B94A-A482-F5F91C44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2" name="Rectangle 22">
            <a:extLst>
              <a:ext uri="{FF2B5EF4-FFF2-40B4-BE49-F238E27FC236}">
                <a16:creationId xmlns:a16="http://schemas.microsoft.com/office/drawing/2014/main" id="{59138812-C99E-1845-B263-41E73B01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3" name="TextBox 23">
            <a:extLst>
              <a:ext uri="{FF2B5EF4-FFF2-40B4-BE49-F238E27FC236}">
                <a16:creationId xmlns:a16="http://schemas.microsoft.com/office/drawing/2014/main" id="{A77CF628-0004-6343-90A6-CD0D2CB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092325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5014" name="TextBox 24">
            <a:extLst>
              <a:ext uri="{FF2B5EF4-FFF2-40B4-BE49-F238E27FC236}">
                <a16:creationId xmlns:a16="http://schemas.microsoft.com/office/drawing/2014/main" id="{2479C164-286A-D24F-B3D4-FDC33B08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087688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15" name="TextBox 25">
            <a:extLst>
              <a:ext uri="{FF2B5EF4-FFF2-40B4-BE49-F238E27FC236}">
                <a16:creationId xmlns:a16="http://schemas.microsoft.com/office/drawing/2014/main" id="{A8422727-0C33-4046-8099-80407CF3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078163"/>
            <a:ext cx="398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16" name="Rectangle 26">
            <a:extLst>
              <a:ext uri="{FF2B5EF4-FFF2-40B4-BE49-F238E27FC236}">
                <a16:creationId xmlns:a16="http://schemas.microsoft.com/office/drawing/2014/main" id="{604B6517-FEB9-974B-89CE-2C0FE5AB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71157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7" name="TextBox 27">
            <a:extLst>
              <a:ext uri="{FF2B5EF4-FFF2-40B4-BE49-F238E27FC236}">
                <a16:creationId xmlns:a16="http://schemas.microsoft.com/office/drawing/2014/main" id="{18F5C11D-0B32-304D-8276-C7D8ED95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6877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18" name="Straight Arrow Connector 28">
            <a:extLst>
              <a:ext uri="{FF2B5EF4-FFF2-40B4-BE49-F238E27FC236}">
                <a16:creationId xmlns:a16="http://schemas.microsoft.com/office/drawing/2014/main" id="{278AD076-6C3B-9644-BF94-55BF2334589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41662" y="3506788"/>
            <a:ext cx="417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Straight Arrow Connector 29">
            <a:extLst>
              <a:ext uri="{FF2B5EF4-FFF2-40B4-BE49-F238E27FC236}">
                <a16:creationId xmlns:a16="http://schemas.microsoft.com/office/drawing/2014/main" id="{7E0E6231-C6EF-0E40-9CC6-5151BD1E5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0188" y="3290888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Straight Arrow Connector 30">
            <a:extLst>
              <a:ext uri="{FF2B5EF4-FFF2-40B4-BE49-F238E27FC236}">
                <a16:creationId xmlns:a16="http://schemas.microsoft.com/office/drawing/2014/main" id="{18B16E5D-F64B-484C-835D-A6D7109237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87419" y="3510756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Straight Connector 31">
            <a:extLst>
              <a:ext uri="{FF2B5EF4-FFF2-40B4-BE49-F238E27FC236}">
                <a16:creationId xmlns:a16="http://schemas.microsoft.com/office/drawing/2014/main" id="{066D852C-EDF5-6546-BABD-DA7F0530F1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74144" y="2959894"/>
            <a:ext cx="6762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Box 33">
            <a:extLst>
              <a:ext uri="{FF2B5EF4-FFF2-40B4-BE49-F238E27FC236}">
                <a16:creationId xmlns:a16="http://schemas.microsoft.com/office/drawing/2014/main" id="{B6C608DC-E1C9-BA44-9653-312E4819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86100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23" name="TextBox 34">
            <a:extLst>
              <a:ext uri="{FF2B5EF4-FFF2-40B4-BE49-F238E27FC236}">
                <a16:creationId xmlns:a16="http://schemas.microsoft.com/office/drawing/2014/main" id="{1165EA1D-F4CF-A34F-915D-FCB003B2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575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24" name="Rectangle 35">
            <a:extLst>
              <a:ext uri="{FF2B5EF4-FFF2-40B4-BE49-F238E27FC236}">
                <a16:creationId xmlns:a16="http://schemas.microsoft.com/office/drawing/2014/main" id="{CE81705B-712E-6049-BA8A-382EA225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7084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5" name="TextBox 36">
            <a:extLst>
              <a:ext uri="{FF2B5EF4-FFF2-40B4-BE49-F238E27FC236}">
                <a16:creationId xmlns:a16="http://schemas.microsoft.com/office/drawing/2014/main" id="{B60A7A8E-0CB6-AA4B-B681-5AF18A91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861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26" name="Straight Arrow Connector 37">
            <a:extLst>
              <a:ext uri="{FF2B5EF4-FFF2-40B4-BE49-F238E27FC236}">
                <a16:creationId xmlns:a16="http://schemas.microsoft.com/office/drawing/2014/main" id="{7B211662-292B-7441-8524-5A7ED899363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577182" y="3504406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7" name="Straight Arrow Connector 38">
            <a:extLst>
              <a:ext uri="{FF2B5EF4-FFF2-40B4-BE49-F238E27FC236}">
                <a16:creationId xmlns:a16="http://schemas.microsoft.com/office/drawing/2014/main" id="{3135B825-1B06-844A-881B-EEF1A7B498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3289300"/>
            <a:ext cx="46990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Straight Connector 39">
            <a:extLst>
              <a:ext uri="{FF2B5EF4-FFF2-40B4-BE49-F238E27FC236}">
                <a16:creationId xmlns:a16="http://schemas.microsoft.com/office/drawing/2014/main" id="{4A2632B6-2D27-9D4A-8674-081BD98A7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09662" y="2957513"/>
            <a:ext cx="677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9" name="Rectangle 40">
            <a:extLst>
              <a:ext uri="{FF2B5EF4-FFF2-40B4-BE49-F238E27FC236}">
                <a16:creationId xmlns:a16="http://schemas.microsoft.com/office/drawing/2014/main" id="{D2E90F5C-8214-CE49-8B99-E543BD6C2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710238"/>
            <a:ext cx="1477962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30" name="TextBox 41">
            <a:extLst>
              <a:ext uri="{FF2B5EF4-FFF2-40B4-BE49-F238E27FC236}">
                <a16:creationId xmlns:a16="http://schemas.microsoft.com/office/drawing/2014/main" id="{307BDD33-5C91-0240-8A3F-A852823F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9895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cxnSp>
        <p:nvCxnSpPr>
          <p:cNvPr id="85031" name="Straight Connector 42">
            <a:extLst>
              <a:ext uri="{FF2B5EF4-FFF2-40B4-BE49-F238E27FC236}">
                <a16:creationId xmlns:a16="http://schemas.microsoft.com/office/drawing/2014/main" id="{8130CD50-EEE8-2847-B00A-556669A1EA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81163" y="5876925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2" name="Straight Connector 43">
            <a:extLst>
              <a:ext uri="{FF2B5EF4-FFF2-40B4-BE49-F238E27FC236}">
                <a16:creationId xmlns:a16="http://schemas.microsoft.com/office/drawing/2014/main" id="{F87F1AA2-1D7B-E042-B34D-81E657324A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43794" y="5876132"/>
            <a:ext cx="3333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33" name="TextBox 44">
            <a:extLst>
              <a:ext uri="{FF2B5EF4-FFF2-40B4-BE49-F238E27FC236}">
                <a16:creationId xmlns:a16="http://schemas.microsoft.com/office/drawing/2014/main" id="{12882D36-E795-414A-84F6-7D03D00D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5359400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34" name="TextBox 45">
            <a:extLst>
              <a:ext uri="{FF2B5EF4-FFF2-40B4-BE49-F238E27FC236}">
                <a16:creationId xmlns:a16="http://schemas.microsoft.com/office/drawing/2014/main" id="{C8A8AF1F-6EA8-1342-B844-E21D05BB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537368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5035" name="TextBox 46">
            <a:extLst>
              <a:ext uri="{FF2B5EF4-FFF2-40B4-BE49-F238E27FC236}">
                <a16:creationId xmlns:a16="http://schemas.microsoft.com/office/drawing/2014/main" id="{0D178425-2942-1047-B4B9-C201C44E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537368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sp>
        <p:nvSpPr>
          <p:cNvPr id="85036" name="TextBox 47">
            <a:extLst>
              <a:ext uri="{FF2B5EF4-FFF2-40B4-BE49-F238E27FC236}">
                <a16:creationId xmlns:a16="http://schemas.microsoft.com/office/drawing/2014/main" id="{9F25F9FE-1613-B540-8486-77F5A68E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5710238"/>
            <a:ext cx="611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37" name="TextBox 48">
            <a:extLst>
              <a:ext uri="{FF2B5EF4-FFF2-40B4-BE49-F238E27FC236}">
                <a16:creationId xmlns:a16="http://schemas.microsoft.com/office/drawing/2014/main" id="{009D43BA-666C-B24A-B444-E995E0A9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7086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 bits</a:t>
            </a:r>
          </a:p>
        </p:txBody>
      </p:sp>
      <p:sp>
        <p:nvSpPr>
          <p:cNvPr id="85038" name="TextBox 49">
            <a:extLst>
              <a:ext uri="{FF2B5EF4-FFF2-40B4-BE49-F238E27FC236}">
                <a16:creationId xmlns:a16="http://schemas.microsoft.com/office/drawing/2014/main" id="{18522DB8-F339-9E47-9DE7-429F6D9E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5726113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3b</a:t>
            </a:r>
          </a:p>
        </p:txBody>
      </p:sp>
      <p:sp>
        <p:nvSpPr>
          <p:cNvPr id="85039" name="Rectangle 50">
            <a:extLst>
              <a:ext uri="{FF2B5EF4-FFF2-40B4-BE49-F238E27FC236}">
                <a16:creationId xmlns:a16="http://schemas.microsoft.com/office/drawing/2014/main" id="{039C8259-A1EA-664E-819B-38804C7A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40055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40" name="TextBox 51">
            <a:extLst>
              <a:ext uri="{FF2B5EF4-FFF2-40B4-BE49-F238E27FC236}">
                <a16:creationId xmlns:a16="http://schemas.microsoft.com/office/drawing/2014/main" id="{E740C579-04C4-EF43-93E3-BB68ADC2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400550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Logic</a:t>
            </a:r>
          </a:p>
        </p:txBody>
      </p:sp>
      <p:cxnSp>
        <p:nvCxnSpPr>
          <p:cNvPr id="85041" name="Straight Arrow Connector 53">
            <a:extLst>
              <a:ext uri="{FF2B5EF4-FFF2-40B4-BE49-F238E27FC236}">
                <a16:creationId xmlns:a16="http://schemas.microsoft.com/office/drawing/2014/main" id="{9B1CF68C-C999-D84F-A398-AA829A9BB8F4}"/>
              </a:ext>
            </a:extLst>
          </p:cNvPr>
          <p:cNvCxnSpPr>
            <a:cxnSpLocks noChangeShapeType="1"/>
            <a:endCxn id="85040" idx="1"/>
          </p:cNvCxnSpPr>
          <p:nvPr/>
        </p:nvCxnSpPr>
        <p:spPr bwMode="auto">
          <a:xfrm>
            <a:off x="2074863" y="4046538"/>
            <a:ext cx="73501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2" name="Straight Arrow Connector 55">
            <a:extLst>
              <a:ext uri="{FF2B5EF4-FFF2-40B4-BE49-F238E27FC236}">
                <a16:creationId xmlns:a16="http://schemas.microsoft.com/office/drawing/2014/main" id="{1D390405-7984-3E45-9106-343E0E6D7451}"/>
              </a:ext>
            </a:extLst>
          </p:cNvPr>
          <p:cNvCxnSpPr>
            <a:cxnSpLocks noChangeShapeType="1"/>
            <a:endCxn id="85040" idx="0"/>
          </p:cNvCxnSpPr>
          <p:nvPr/>
        </p:nvCxnSpPr>
        <p:spPr bwMode="auto">
          <a:xfrm rot="10800000" flipV="1">
            <a:off x="3146425" y="4046538"/>
            <a:ext cx="441325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3" name="Straight Arrow Connector 59">
            <a:extLst>
              <a:ext uri="{FF2B5EF4-FFF2-40B4-BE49-F238E27FC236}">
                <a16:creationId xmlns:a16="http://schemas.microsoft.com/office/drawing/2014/main" id="{8708A10A-422E-8D47-A251-30E7F2119E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4207" y="3501231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4" name="Freeform 48">
            <a:extLst>
              <a:ext uri="{FF2B5EF4-FFF2-40B4-BE49-F238E27FC236}">
                <a16:creationId xmlns:a16="http://schemas.microsoft.com/office/drawing/2014/main" id="{46E0AF9E-60FD-784D-9DAE-EEB4A6380DB5}"/>
              </a:ext>
            </a:extLst>
          </p:cNvPr>
          <p:cNvSpPr>
            <a:spLocks/>
          </p:cNvSpPr>
          <p:nvPr/>
        </p:nvSpPr>
        <p:spPr bwMode="auto">
          <a:xfrm>
            <a:off x="5649913" y="3721100"/>
            <a:ext cx="21272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5" name="Text Box 61">
            <a:extLst>
              <a:ext uri="{FF2B5EF4-FFF2-40B4-BE49-F238E27FC236}">
                <a16:creationId xmlns:a16="http://schemas.microsoft.com/office/drawing/2014/main" id="{CABC6F26-6BE0-884C-AE52-F9F2D513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371951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46" name="Straight Arrow Connector 63">
            <a:extLst>
              <a:ext uri="{FF2B5EF4-FFF2-40B4-BE49-F238E27FC236}">
                <a16:creationId xmlns:a16="http://schemas.microsoft.com/office/drawing/2014/main" id="{25608095-94F8-2D49-B29D-DBEF0D15CF0F}"/>
              </a:ext>
            </a:extLst>
          </p:cNvPr>
          <p:cNvCxnSpPr>
            <a:cxnSpLocks noChangeShapeType="1"/>
            <a:stCxn id="85040" idx="3"/>
          </p:cNvCxnSpPr>
          <p:nvPr/>
        </p:nvCxnSpPr>
        <p:spPr bwMode="auto">
          <a:xfrm flipV="1">
            <a:off x="3482975" y="3897313"/>
            <a:ext cx="2441575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7" name="Straight Arrow Connector 66">
            <a:extLst>
              <a:ext uri="{FF2B5EF4-FFF2-40B4-BE49-F238E27FC236}">
                <a16:creationId xmlns:a16="http://schemas.microsoft.com/office/drawing/2014/main" id="{EA7568F4-4367-3D4E-B56B-BBE3C6291E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60344" y="4256881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8" name="Freeform 48">
            <a:extLst>
              <a:ext uri="{FF2B5EF4-FFF2-40B4-BE49-F238E27FC236}">
                <a16:creationId xmlns:a16="http://schemas.microsoft.com/office/drawing/2014/main" id="{1BB83BA3-7AA2-A845-9FD8-FBEC2C6F1282}"/>
              </a:ext>
            </a:extLst>
          </p:cNvPr>
          <p:cNvSpPr>
            <a:spLocks/>
          </p:cNvSpPr>
          <p:nvPr/>
        </p:nvSpPr>
        <p:spPr bwMode="auto">
          <a:xfrm>
            <a:off x="5878513" y="4500563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9" name="Text Box 61">
            <a:extLst>
              <a:ext uri="{FF2B5EF4-FFF2-40B4-BE49-F238E27FC236}">
                <a16:creationId xmlns:a16="http://schemas.microsoft.com/office/drawing/2014/main" id="{B6FC53CD-7A2E-584C-BE2B-FBE7FD8A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4751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50" name="Straight Arrow Connector 69">
            <a:extLst>
              <a:ext uri="{FF2B5EF4-FFF2-40B4-BE49-F238E27FC236}">
                <a16:creationId xmlns:a16="http://schemas.microsoft.com/office/drawing/2014/main" id="{66DE0E4D-5603-9E4A-8633-0EB75716D1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446963" y="4660900"/>
            <a:ext cx="523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1" name="TextBox 70">
            <a:extLst>
              <a:ext uri="{FF2B5EF4-FFF2-40B4-BE49-F238E27FC236}">
                <a16:creationId xmlns:a16="http://schemas.microsoft.com/office/drawing/2014/main" id="{D44A445D-EF21-184D-8C4D-6F931E56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4352925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5052" name="Straight Arrow Connector 71">
            <a:extLst>
              <a:ext uri="{FF2B5EF4-FFF2-40B4-BE49-F238E27FC236}">
                <a16:creationId xmlns:a16="http://schemas.microsoft.com/office/drawing/2014/main" id="{771D147E-ED51-C44E-A728-6DA9756A31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59551" y="5029200"/>
            <a:ext cx="417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F0EB31D-DBBD-8A46-BA47-773D8CF9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40375"/>
            <a:ext cx="5861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Key idea: Associative memory within the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+ Accommodates conflicts better (fewer conflict misses)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-- More complex, slower access, larger tag store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50D42C-C2F0-104D-800F-584B70F5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619375"/>
            <a:ext cx="3351212" cy="17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5257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87C9F78-D138-4A4F-A035-C8B5DDCF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351212" cy="17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5057" name="Straight Arrow Connector 68">
            <a:extLst>
              <a:ext uri="{FF2B5EF4-FFF2-40B4-BE49-F238E27FC236}">
                <a16:creationId xmlns:a16="http://schemas.microsoft.com/office/drawing/2014/main" id="{82913830-95FF-A34B-AAD7-99433396EA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79738" y="4870450"/>
            <a:ext cx="265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8" name="TextBox 69">
            <a:extLst>
              <a:ext uri="{FF2B5EF4-FFF2-40B4-BE49-F238E27FC236}">
                <a16:creationId xmlns:a16="http://schemas.microsoft.com/office/drawing/2014/main" id="{4B035E75-C530-734D-98FA-23483339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487362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3" grpId="0" animBg="1"/>
      <p:bldP spid="85004" grpId="0"/>
      <p:bldP spid="85005" grpId="0" animBg="1"/>
      <p:bldP spid="85006" grpId="0" animBg="1"/>
      <p:bldP spid="85007" grpId="0" animBg="1"/>
      <p:bldP spid="85008" grpId="0" animBg="1"/>
      <p:bldP spid="85009" grpId="0" animBg="1"/>
      <p:bldP spid="85010" grpId="0" animBg="1"/>
      <p:bldP spid="85011" grpId="0" animBg="1"/>
      <p:bldP spid="85012" grpId="0" animBg="1"/>
      <p:bldP spid="85013" grpId="0"/>
      <p:bldP spid="85014" grpId="0"/>
      <p:bldP spid="85015" grpId="0"/>
      <p:bldP spid="85016" grpId="0" animBg="1"/>
      <p:bldP spid="85017" grpId="0"/>
      <p:bldP spid="85022" grpId="0"/>
      <p:bldP spid="85023" grpId="0"/>
      <p:bldP spid="85024" grpId="0" animBg="1"/>
      <p:bldP spid="85025" grpId="0"/>
      <p:bldP spid="85029" grpId="0" animBg="1"/>
      <p:bldP spid="85030" grpId="0"/>
      <p:bldP spid="85033" grpId="0"/>
      <p:bldP spid="85034" grpId="0"/>
      <p:bldP spid="85035" grpId="0"/>
      <p:bldP spid="85036" grpId="0"/>
      <p:bldP spid="85037" grpId="0"/>
      <p:bldP spid="85038" grpId="0"/>
      <p:bldP spid="85039" grpId="0" animBg="1"/>
      <p:bldP spid="85040" grpId="0"/>
      <p:bldP spid="85045" grpId="0"/>
      <p:bldP spid="85049" grpId="0"/>
      <p:bldP spid="85051" grpId="0"/>
      <p:bldP spid="74" grpId="0" animBg="1"/>
      <p:bldP spid="75" grpId="0"/>
      <p:bldP spid="76" grpId="0" animBg="1"/>
      <p:bldP spid="850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>
            <a:extLst>
              <a:ext uri="{FF2B5EF4-FFF2-40B4-BE49-F238E27FC236}">
                <a16:creationId xmlns:a16="http://schemas.microsoft.com/office/drawing/2014/main" id="{5E50C75C-6B85-5F49-9E58-66505AAA7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Higher Associativity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45F1AF05-BC26-F049-8F83-76E089A13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4-way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12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Likelihood of conflict misses even lower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More tag comparators and wider data mux; larger tags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8F4889F9-D188-C74F-A57C-95E64BC44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25D0BA-FDD3-1C49-88C6-5C5F7CABAFD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F929627-5D73-6241-BEF5-F206AE3E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4906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823AD59D-B414-2743-9ED2-C99D502B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66052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9E326FE9-A4A0-4A46-A7D5-BCDD3CD3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485900"/>
            <a:ext cx="1477963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E0562F75-538E-9A41-B5AD-63625EBC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655763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6EC613D-3AD2-9D47-99E8-AEE0A8D2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147161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119BED37-708E-7142-B9A5-139F7E56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16430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02B6AE4B-76A5-1B46-BBF2-E2166912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1452563"/>
            <a:ext cx="1476375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01AC007B-FFA9-A942-8361-FAD8ECD8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1624013"/>
            <a:ext cx="1476375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8" name="TextBox 12">
            <a:extLst>
              <a:ext uri="{FF2B5EF4-FFF2-40B4-BE49-F238E27FC236}">
                <a16:creationId xmlns:a16="http://schemas.microsoft.com/office/drawing/2014/main" id="{EC25D0F5-9B69-844A-903D-20EFB5CA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9969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6249C2F0-BEE4-D849-95FA-A34EE23C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759200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446E7221-B030-C04B-9B7E-2777382F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9290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F647AEAA-8C9C-1F47-BF90-DEBC3F58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754438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F0EB88A5-BC65-6744-A39A-60C73F71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924300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3" name="Rectangle 17">
            <a:extLst>
              <a:ext uri="{FF2B5EF4-FFF2-40B4-BE49-F238E27FC236}">
                <a16:creationId xmlns:a16="http://schemas.microsoft.com/office/drawing/2014/main" id="{F04D6D03-7984-A041-BCC8-11A2C1E6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3740150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4" name="Rectangle 18">
            <a:extLst>
              <a:ext uri="{FF2B5EF4-FFF2-40B4-BE49-F238E27FC236}">
                <a16:creationId xmlns:a16="http://schemas.microsoft.com/office/drawing/2014/main" id="{03BD24CB-6DDD-9340-A618-EC726BB6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3911600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5" name="Rectangle 19">
            <a:extLst>
              <a:ext uri="{FF2B5EF4-FFF2-40B4-BE49-F238E27FC236}">
                <a16:creationId xmlns:a16="http://schemas.microsoft.com/office/drawing/2014/main" id="{BB785A49-2D9A-F946-8C56-9622D134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3721100"/>
            <a:ext cx="1476375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6" name="Rectangle 20">
            <a:extLst>
              <a:ext uri="{FF2B5EF4-FFF2-40B4-BE49-F238E27FC236}">
                <a16:creationId xmlns:a16="http://schemas.microsoft.com/office/drawing/2014/main" id="{C6CA2A08-A7CC-5041-A965-4CED899C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3892550"/>
            <a:ext cx="1476375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7" name="TextBox 21">
            <a:extLst>
              <a:ext uri="{FF2B5EF4-FFF2-40B4-BE49-F238E27FC236}">
                <a16:creationId xmlns:a16="http://schemas.microsoft.com/office/drawing/2014/main" id="{877189A9-1BF1-DA40-A7FC-DD40A991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3267075"/>
            <a:ext cx="124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6038" name="Rectangle 26">
            <a:extLst>
              <a:ext uri="{FF2B5EF4-FFF2-40B4-BE49-F238E27FC236}">
                <a16:creationId xmlns:a16="http://schemas.microsoft.com/office/drawing/2014/main" id="{FBE07903-0DE8-6C4A-AC64-2788AC5B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210502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9" name="TextBox 27">
            <a:extLst>
              <a:ext uri="{FF2B5EF4-FFF2-40B4-BE49-F238E27FC236}">
                <a16:creationId xmlns:a16="http://schemas.microsoft.com/office/drawing/2014/main" id="{F05064CD-CA59-084A-B904-274E5EA2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08121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sp>
        <p:nvSpPr>
          <p:cNvPr id="86040" name="Rectangle 35">
            <a:extLst>
              <a:ext uri="{FF2B5EF4-FFF2-40B4-BE49-F238E27FC236}">
                <a16:creationId xmlns:a16="http://schemas.microsoft.com/office/drawing/2014/main" id="{02219BF7-2EF0-4647-8214-FE1F6477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10185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1" name="TextBox 36">
            <a:extLst>
              <a:ext uri="{FF2B5EF4-FFF2-40B4-BE49-F238E27FC236}">
                <a16:creationId xmlns:a16="http://schemas.microsoft.com/office/drawing/2014/main" id="{0FF7BEAB-624A-694F-9863-AF1817F7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7962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09A11B95-B46F-6A49-B6FA-64E9305D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209867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3" name="TextBox 27">
            <a:extLst>
              <a:ext uri="{FF2B5EF4-FFF2-40B4-BE49-F238E27FC236}">
                <a16:creationId xmlns:a16="http://schemas.microsoft.com/office/drawing/2014/main" id="{A55188B9-19A7-F646-A972-188318B9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20748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sp>
        <p:nvSpPr>
          <p:cNvPr id="86044" name="Rectangle 35">
            <a:extLst>
              <a:ext uri="{FF2B5EF4-FFF2-40B4-BE49-F238E27FC236}">
                <a16:creationId xmlns:a16="http://schemas.microsoft.com/office/drawing/2014/main" id="{A1B67EAA-D1D1-1E42-851A-A321A80A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0955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5" name="TextBox 36">
            <a:extLst>
              <a:ext uri="{FF2B5EF4-FFF2-40B4-BE49-F238E27FC236}">
                <a16:creationId xmlns:a16="http://schemas.microsoft.com/office/drawing/2014/main" id="{BF42DC02-09D7-EB49-B5B7-062229A5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20732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6046" name="Straight Arrow Connector 37">
            <a:extLst>
              <a:ext uri="{FF2B5EF4-FFF2-40B4-BE49-F238E27FC236}">
                <a16:creationId xmlns:a16="http://schemas.microsoft.com/office/drawing/2014/main" id="{3C3223A6-40EE-3449-BBF1-FEDAA1E733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51794" y="1970882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47" name="Freeform 48">
            <a:extLst>
              <a:ext uri="{FF2B5EF4-FFF2-40B4-BE49-F238E27FC236}">
                <a16:creationId xmlns:a16="http://schemas.microsoft.com/office/drawing/2014/main" id="{FAF31CBB-B784-FA43-BBE0-EC492BA48C9B}"/>
              </a:ext>
            </a:extLst>
          </p:cNvPr>
          <p:cNvSpPr>
            <a:spLocks/>
          </p:cNvSpPr>
          <p:nvPr/>
        </p:nvSpPr>
        <p:spPr bwMode="auto">
          <a:xfrm>
            <a:off x="941388" y="4371975"/>
            <a:ext cx="6367462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8" name="Text Box 61">
            <a:extLst>
              <a:ext uri="{FF2B5EF4-FFF2-40B4-BE49-F238E27FC236}">
                <a16:creationId xmlns:a16="http://schemas.microsoft.com/office/drawing/2014/main" id="{944091AF-85E5-6A4E-8ECF-B2501AD16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4351338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6049" name="Straight Arrow Connector 59">
            <a:extLst>
              <a:ext uri="{FF2B5EF4-FFF2-40B4-BE49-F238E27FC236}">
                <a16:creationId xmlns:a16="http://schemas.microsoft.com/office/drawing/2014/main" id="{B39DB58B-684B-804B-BC6E-25DE37F734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39094" y="4223544"/>
            <a:ext cx="2952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0" name="Straight Arrow Connector 59">
            <a:extLst>
              <a:ext uri="{FF2B5EF4-FFF2-40B4-BE49-F238E27FC236}">
                <a16:creationId xmlns:a16="http://schemas.microsoft.com/office/drawing/2014/main" id="{7C09D677-05B0-B24E-8F90-19CAA46D477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083719" y="4242594"/>
            <a:ext cx="2952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1" name="Straight Arrow Connector 59">
            <a:extLst>
              <a:ext uri="{FF2B5EF4-FFF2-40B4-BE49-F238E27FC236}">
                <a16:creationId xmlns:a16="http://schemas.microsoft.com/office/drawing/2014/main" id="{CE5E404C-01F5-4F4A-8F45-2A5A479B2E4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872831" y="4223544"/>
            <a:ext cx="295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2" name="Straight Arrow Connector 59">
            <a:extLst>
              <a:ext uri="{FF2B5EF4-FFF2-40B4-BE49-F238E27FC236}">
                <a16:creationId xmlns:a16="http://schemas.microsoft.com/office/drawing/2014/main" id="{A662706D-9AD3-A740-BBB9-9602921FDD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36519" y="4223544"/>
            <a:ext cx="2952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3" name="Straight Arrow Connector 37">
            <a:extLst>
              <a:ext uri="{FF2B5EF4-FFF2-40B4-BE49-F238E27FC236}">
                <a16:creationId xmlns:a16="http://schemas.microsoft.com/office/drawing/2014/main" id="{909E787F-9345-CD48-AC59-034BDC2F9E4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18656" y="196135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4" name="Straight Arrow Connector 37">
            <a:extLst>
              <a:ext uri="{FF2B5EF4-FFF2-40B4-BE49-F238E27FC236}">
                <a16:creationId xmlns:a16="http://schemas.microsoft.com/office/drawing/2014/main" id="{71911B22-5064-E548-B01C-76A87EB5FFD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87119" y="1942307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5" name="Straight Arrow Connector 37">
            <a:extLst>
              <a:ext uri="{FF2B5EF4-FFF2-40B4-BE49-F238E27FC236}">
                <a16:creationId xmlns:a16="http://schemas.microsoft.com/office/drawing/2014/main" id="{06E4FC85-5F59-4441-AAED-9200C4D6999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52394" y="1942307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6" name="Straight Arrow Connector 66">
            <a:extLst>
              <a:ext uri="{FF2B5EF4-FFF2-40B4-BE49-F238E27FC236}">
                <a16:creationId xmlns:a16="http://schemas.microsoft.com/office/drawing/2014/main" id="{A02B4FF5-3E79-7A4B-99FE-31B87559972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14007" y="4785519"/>
            <a:ext cx="184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57" name="Freeform 48">
            <a:extLst>
              <a:ext uri="{FF2B5EF4-FFF2-40B4-BE49-F238E27FC236}">
                <a16:creationId xmlns:a16="http://schemas.microsoft.com/office/drawing/2014/main" id="{13C87D41-325C-F942-A4B6-8E75BC458A03}"/>
              </a:ext>
            </a:extLst>
          </p:cNvPr>
          <p:cNvSpPr>
            <a:spLocks/>
          </p:cNvSpPr>
          <p:nvPr/>
        </p:nvSpPr>
        <p:spPr bwMode="auto">
          <a:xfrm>
            <a:off x="3313113" y="4876800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8" name="Text Box 61">
            <a:extLst>
              <a:ext uri="{FF2B5EF4-FFF2-40B4-BE49-F238E27FC236}">
                <a16:creationId xmlns:a16="http://schemas.microsoft.com/office/drawing/2014/main" id="{D125F4E2-0B31-B144-A532-86A864790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8514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6059" name="Straight Arrow Connector 69">
            <a:extLst>
              <a:ext uri="{FF2B5EF4-FFF2-40B4-BE49-F238E27FC236}">
                <a16:creationId xmlns:a16="http://schemas.microsoft.com/office/drawing/2014/main" id="{F441283D-B4D4-E241-A4EA-0F1CC422BA4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881563" y="5037138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60" name="TextBox 70">
            <a:extLst>
              <a:ext uri="{FF2B5EF4-FFF2-40B4-BE49-F238E27FC236}">
                <a16:creationId xmlns:a16="http://schemas.microsoft.com/office/drawing/2014/main" id="{7F04E4B7-7B04-E444-8694-6350726E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4729163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6061" name="Straight Arrow Connector 71">
            <a:extLst>
              <a:ext uri="{FF2B5EF4-FFF2-40B4-BE49-F238E27FC236}">
                <a16:creationId xmlns:a16="http://schemas.microsoft.com/office/drawing/2014/main" id="{00F2E131-0F8C-5443-B9A0-3EC66546882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21150" y="5280025"/>
            <a:ext cx="1682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62" name="TextBox 51">
            <a:extLst>
              <a:ext uri="{FF2B5EF4-FFF2-40B4-BE49-F238E27FC236}">
                <a16:creationId xmlns:a16="http://schemas.microsoft.com/office/drawing/2014/main" id="{F264FF01-3CBD-A94D-AD61-85BE9043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690813"/>
            <a:ext cx="6731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Logic</a:t>
            </a:r>
          </a:p>
        </p:txBody>
      </p:sp>
      <p:cxnSp>
        <p:nvCxnSpPr>
          <p:cNvPr id="86063" name="Straight Arrow Connector 76">
            <a:extLst>
              <a:ext uri="{FF2B5EF4-FFF2-40B4-BE49-F238E27FC236}">
                <a16:creationId xmlns:a16="http://schemas.microsoft.com/office/drawing/2014/main" id="{47669E84-1E96-7C4D-947B-23411796D6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4863" y="2433638"/>
            <a:ext cx="163830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4" name="Straight Arrow Connector 78">
            <a:extLst>
              <a:ext uri="{FF2B5EF4-FFF2-40B4-BE49-F238E27FC236}">
                <a16:creationId xmlns:a16="http://schemas.microsoft.com/office/drawing/2014/main" id="{CBEDF805-DB70-C44C-BBE2-6E31B0AA05A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621087" y="2451101"/>
            <a:ext cx="257175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5" name="Straight Arrow Connector 80">
            <a:extLst>
              <a:ext uri="{FF2B5EF4-FFF2-40B4-BE49-F238E27FC236}">
                <a16:creationId xmlns:a16="http://schemas.microsoft.com/office/drawing/2014/main" id="{226E1061-19F8-7348-ACCF-B657090AB26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02113" y="2433638"/>
            <a:ext cx="528637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6" name="Straight Arrow Connector 82">
            <a:extLst>
              <a:ext uri="{FF2B5EF4-FFF2-40B4-BE49-F238E27FC236}">
                <a16:creationId xmlns:a16="http://schemas.microsoft.com/office/drawing/2014/main" id="{3146ADA8-7E91-944D-A8CE-2A53399F8FE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386263" y="2439988"/>
            <a:ext cx="190817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7" name="Straight Arrow Connector 84">
            <a:extLst>
              <a:ext uri="{FF2B5EF4-FFF2-40B4-BE49-F238E27FC236}">
                <a16:creationId xmlns:a16="http://schemas.microsoft.com/office/drawing/2014/main" id="{2E9EE9F4-2C82-1849-A9D6-3E73ED1D5055}"/>
              </a:ext>
            </a:extLst>
          </p:cNvPr>
          <p:cNvCxnSpPr>
            <a:cxnSpLocks noChangeShapeType="1"/>
            <a:stCxn id="86062" idx="3"/>
          </p:cNvCxnSpPr>
          <p:nvPr/>
        </p:nvCxnSpPr>
        <p:spPr bwMode="auto">
          <a:xfrm>
            <a:off x="4386263" y="2860675"/>
            <a:ext cx="495300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68" name="TextBox 86">
            <a:extLst>
              <a:ext uri="{FF2B5EF4-FFF2-40B4-BE49-F238E27FC236}">
                <a16:creationId xmlns:a16="http://schemas.microsoft.com/office/drawing/2014/main" id="{7CC4351B-6C0A-AF41-999D-C41FD819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687638"/>
            <a:ext cx="595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  <p:cxnSp>
        <p:nvCxnSpPr>
          <p:cNvPr id="86069" name="Straight Connector 91">
            <a:extLst>
              <a:ext uri="{FF2B5EF4-FFF2-40B4-BE49-F238E27FC236}">
                <a16:creationId xmlns:a16="http://schemas.microsoft.com/office/drawing/2014/main" id="{A25A0056-6C1E-4542-B3C9-044898CA53F8}"/>
              </a:ext>
            </a:extLst>
          </p:cNvPr>
          <p:cNvCxnSpPr>
            <a:cxnSpLocks noChangeShapeType="1"/>
            <a:stCxn id="86062" idx="1"/>
          </p:cNvCxnSpPr>
          <p:nvPr/>
        </p:nvCxnSpPr>
        <p:spPr bwMode="auto">
          <a:xfrm rot="10800000" flipV="1">
            <a:off x="508000" y="2860675"/>
            <a:ext cx="3205163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70" name="Straight Connector 93">
            <a:extLst>
              <a:ext uri="{FF2B5EF4-FFF2-40B4-BE49-F238E27FC236}">
                <a16:creationId xmlns:a16="http://schemas.microsoft.com/office/drawing/2014/main" id="{64B07391-91BF-A34E-88A1-A6D8AB9B05C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296862" y="4071938"/>
            <a:ext cx="1609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71" name="Straight Arrow Connector 95">
            <a:extLst>
              <a:ext uri="{FF2B5EF4-FFF2-40B4-BE49-F238E27FC236}">
                <a16:creationId xmlns:a16="http://schemas.microsoft.com/office/drawing/2014/main" id="{0294A7FD-377F-CB48-A010-51E1896665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000" y="4525963"/>
            <a:ext cx="1163638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animBg="1"/>
      <p:bldP spid="86022" grpId="0" animBg="1"/>
      <p:bldP spid="86023" grpId="0" animBg="1"/>
      <p:bldP spid="86024" grpId="0" animBg="1"/>
      <p:bldP spid="86025" grpId="0" animBg="1"/>
      <p:bldP spid="86026" grpId="0" animBg="1"/>
      <p:bldP spid="86027" grpId="0" animBg="1"/>
      <p:bldP spid="86028" grpId="0"/>
      <p:bldP spid="86029" grpId="0" animBg="1"/>
      <p:bldP spid="86030" grpId="0" animBg="1"/>
      <p:bldP spid="86031" grpId="0" animBg="1"/>
      <p:bldP spid="86032" grpId="0" animBg="1"/>
      <p:bldP spid="86033" grpId="0" animBg="1"/>
      <p:bldP spid="86034" grpId="0" animBg="1"/>
      <p:bldP spid="86035" grpId="0" animBg="1"/>
      <p:bldP spid="86036" grpId="0" animBg="1"/>
      <p:bldP spid="86037" grpId="0"/>
      <p:bldP spid="86038" grpId="0" animBg="1"/>
      <p:bldP spid="86039" grpId="0"/>
      <p:bldP spid="86040" grpId="0" animBg="1"/>
      <p:bldP spid="86041" grpId="0"/>
      <p:bldP spid="86042" grpId="0" animBg="1"/>
      <p:bldP spid="86043" grpId="0"/>
      <p:bldP spid="86044" grpId="0" animBg="1"/>
      <p:bldP spid="86045" grpId="0"/>
      <p:bldP spid="86048" grpId="0"/>
      <p:bldP spid="86058" grpId="0"/>
      <p:bldP spid="86060" grpId="0"/>
      <p:bldP spid="86062" grpId="0" animBg="1"/>
      <p:bldP spid="860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80A2E9F1-A012-B54B-A6DC-200491EA3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Full Associativity</a:t>
            </a:r>
          </a:p>
        </p:txBody>
      </p:sp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11302695-04C6-4540-9B06-43AF72363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Fully associative cache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block can be placed in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any</a:t>
            </a:r>
            <a:r>
              <a:rPr lang="en-US" altLang="en-US">
                <a:ea typeface="ＭＳ Ｐゴシック" panose="020B0600070205080204" pitchFamily="34" charset="-128"/>
              </a:rPr>
              <a:t> cache location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2E99FBEF-8A35-B843-B8DF-6C6FA0A5A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FDC5B2-6572-D746-8E15-37815ECDBE96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A590390C-A867-3E44-9415-EA1C25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327275"/>
            <a:ext cx="863600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02D54EB-D550-124F-B6C1-2830B5FA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327275"/>
            <a:ext cx="863600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D95740EC-E777-3346-8061-5DBAD509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327275"/>
            <a:ext cx="863600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B54F0687-C967-084E-BC0A-6BE9BC67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327275"/>
            <a:ext cx="863600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CB8415E8-24F4-094F-BB12-A1BEF2FF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3203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EEE59F2C-3097-B94D-8FFD-316B623E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33203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AB452C0B-173A-1C44-96D7-52B7DBF7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33203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935697DD-E297-9143-B023-9531AEFD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233203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id="{A215EB12-7A9D-6548-B92C-0F1C8414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62438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3" name="Rectangle 13">
            <a:extLst>
              <a:ext uri="{FF2B5EF4-FFF2-40B4-BE49-F238E27FC236}">
                <a16:creationId xmlns:a16="http://schemas.microsoft.com/office/drawing/2014/main" id="{5753A1CB-C799-C945-B64D-0B37A08E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2438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4" name="Rectangle 14">
            <a:extLst>
              <a:ext uri="{FF2B5EF4-FFF2-40B4-BE49-F238E27FC236}">
                <a16:creationId xmlns:a16="http://schemas.microsoft.com/office/drawing/2014/main" id="{986F0904-E8EB-7B46-A550-0C072F10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462438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230CD989-4F8E-7543-B458-A788ECB1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624388"/>
            <a:ext cx="863600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3E6DBB90-17A8-6A4E-B177-74844EF0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4629150"/>
            <a:ext cx="863600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7" name="Rectangle 17">
            <a:extLst>
              <a:ext uri="{FF2B5EF4-FFF2-40B4-BE49-F238E27FC236}">
                <a16:creationId xmlns:a16="http://schemas.microsoft.com/office/drawing/2014/main" id="{CFF95888-089B-C54A-B64A-6B07B9F5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4629150"/>
            <a:ext cx="863600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69B9F655-C344-D94C-9E36-0D531E4F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4629150"/>
            <a:ext cx="863600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9" name="Rectangle 19">
            <a:extLst>
              <a:ext uri="{FF2B5EF4-FFF2-40B4-BE49-F238E27FC236}">
                <a16:creationId xmlns:a16="http://schemas.microsoft.com/office/drawing/2014/main" id="{C32CDA9B-6586-554C-A395-F20EA8A1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4629150"/>
            <a:ext cx="863600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0" name="TextBox 20">
            <a:extLst>
              <a:ext uri="{FF2B5EF4-FFF2-40B4-BE49-F238E27FC236}">
                <a16:creationId xmlns:a16="http://schemas.microsoft.com/office/drawing/2014/main" id="{9D0C415F-B533-B64A-8C2E-ABC02A30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14788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sp>
        <p:nvSpPr>
          <p:cNvPr id="87061" name="TextBox 21">
            <a:extLst>
              <a:ext uri="{FF2B5EF4-FFF2-40B4-BE49-F238E27FC236}">
                <a16:creationId xmlns:a16="http://schemas.microsoft.com/office/drawing/2014/main" id="{CA0D234E-9C01-AF45-BBF8-1DFFC85C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518025"/>
            <a:ext cx="124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7062" name="Rectangle 35">
            <a:extLst>
              <a:ext uri="{FF2B5EF4-FFF2-40B4-BE49-F238E27FC236}">
                <a16:creationId xmlns:a16="http://schemas.microsoft.com/office/drawing/2014/main" id="{8BC36685-D2F9-3F4B-A32C-8F898730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44788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3" name="TextBox 36">
            <a:extLst>
              <a:ext uri="{FF2B5EF4-FFF2-40B4-BE49-F238E27FC236}">
                <a16:creationId xmlns:a16="http://schemas.microsoft.com/office/drawing/2014/main" id="{037F80B8-402C-E54A-8BE1-0A79045A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27225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64" name="Straight Arrow Connector 37">
            <a:extLst>
              <a:ext uri="{FF2B5EF4-FFF2-40B4-BE49-F238E27FC236}">
                <a16:creationId xmlns:a16="http://schemas.microsoft.com/office/drawing/2014/main" id="{35B874DC-A23F-D94D-9158-9CA16718FD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51013" y="2613025"/>
            <a:ext cx="2682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5" name="Rectangle 35">
            <a:extLst>
              <a:ext uri="{FF2B5EF4-FFF2-40B4-BE49-F238E27FC236}">
                <a16:creationId xmlns:a16="http://schemas.microsoft.com/office/drawing/2014/main" id="{F7E26661-BC48-B24D-A97F-B4D8B76A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754313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6" name="TextBox 36">
            <a:extLst>
              <a:ext uri="{FF2B5EF4-FFF2-40B4-BE49-F238E27FC236}">
                <a16:creationId xmlns:a16="http://schemas.microsoft.com/office/drawing/2014/main" id="{E30DC596-2AD1-7C4B-904D-7F271222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732088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67" name="Straight Arrow Connector 37">
            <a:extLst>
              <a:ext uri="{FF2B5EF4-FFF2-40B4-BE49-F238E27FC236}">
                <a16:creationId xmlns:a16="http://schemas.microsoft.com/office/drawing/2014/main" id="{D6C6ADD7-E0B3-484D-8A4B-4A273003A95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24931" y="2623344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8" name="Rectangle 35">
            <a:extLst>
              <a:ext uri="{FF2B5EF4-FFF2-40B4-BE49-F238E27FC236}">
                <a16:creationId xmlns:a16="http://schemas.microsoft.com/office/drawing/2014/main" id="{BC6675C2-7541-934D-B07C-4718026A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759075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9" name="TextBox 36">
            <a:extLst>
              <a:ext uri="{FF2B5EF4-FFF2-40B4-BE49-F238E27FC236}">
                <a16:creationId xmlns:a16="http://schemas.microsoft.com/office/drawing/2014/main" id="{4C36E42E-804C-774A-8047-A11CF127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2736850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70" name="Straight Arrow Connector 37">
            <a:extLst>
              <a:ext uri="{FF2B5EF4-FFF2-40B4-BE49-F238E27FC236}">
                <a16:creationId xmlns:a16="http://schemas.microsoft.com/office/drawing/2014/main" id="{A5EA2D1E-D435-E346-A731-B2EFB9DD9FC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74256" y="262810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71" name="Rectangle 35">
            <a:extLst>
              <a:ext uri="{FF2B5EF4-FFF2-40B4-BE49-F238E27FC236}">
                <a16:creationId xmlns:a16="http://schemas.microsoft.com/office/drawing/2014/main" id="{C955456C-0A79-1545-8144-FB0372A4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747963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72" name="TextBox 36">
            <a:extLst>
              <a:ext uri="{FF2B5EF4-FFF2-40B4-BE49-F238E27FC236}">
                <a16:creationId xmlns:a16="http://schemas.microsoft.com/office/drawing/2014/main" id="{02C762CC-2BAF-DE43-90AB-DB6CE777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725738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73" name="Straight Arrow Connector 37">
            <a:extLst>
              <a:ext uri="{FF2B5EF4-FFF2-40B4-BE49-F238E27FC236}">
                <a16:creationId xmlns:a16="http://schemas.microsoft.com/office/drawing/2014/main" id="{AB2DACA4-3768-414C-9351-4D2C6E80030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57700" y="2617788"/>
            <a:ext cx="2682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74" name="Rectangle 35">
            <a:extLst>
              <a:ext uri="{FF2B5EF4-FFF2-40B4-BE49-F238E27FC236}">
                <a16:creationId xmlns:a16="http://schemas.microsoft.com/office/drawing/2014/main" id="{0653E3C4-33B8-634D-BD47-D77A17D46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27813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75" name="TextBox 36">
            <a:extLst>
              <a:ext uri="{FF2B5EF4-FFF2-40B4-BE49-F238E27FC236}">
                <a16:creationId xmlns:a16="http://schemas.microsoft.com/office/drawing/2014/main" id="{37A30522-CF47-244D-BAB8-A28BE1DC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7590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76" name="Straight Arrow Connector 37">
            <a:extLst>
              <a:ext uri="{FF2B5EF4-FFF2-40B4-BE49-F238E27FC236}">
                <a16:creationId xmlns:a16="http://schemas.microsoft.com/office/drawing/2014/main" id="{6B09E947-E999-244C-82A8-0E6253307DD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69719" y="2650332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77" name="Rectangle 35">
            <a:extLst>
              <a:ext uri="{FF2B5EF4-FFF2-40B4-BE49-F238E27FC236}">
                <a16:creationId xmlns:a16="http://schemas.microsoft.com/office/drawing/2014/main" id="{8B45B8D1-86D0-1D42-A8DC-B632E62B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7686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78" name="TextBox 36">
            <a:extLst>
              <a:ext uri="{FF2B5EF4-FFF2-40B4-BE49-F238E27FC236}">
                <a16:creationId xmlns:a16="http://schemas.microsoft.com/office/drawing/2014/main" id="{ABF9AC7D-5A00-1147-AD12-7B1F3BC2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7463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79" name="Straight Arrow Connector 37">
            <a:extLst>
              <a:ext uri="{FF2B5EF4-FFF2-40B4-BE49-F238E27FC236}">
                <a16:creationId xmlns:a16="http://schemas.microsoft.com/office/drawing/2014/main" id="{A1202FF0-AC8B-4F45-A3CB-37BD98E8A1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9675" y="2638425"/>
            <a:ext cx="2682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80" name="Rectangle 35">
            <a:extLst>
              <a:ext uri="{FF2B5EF4-FFF2-40B4-BE49-F238E27FC236}">
                <a16:creationId xmlns:a16="http://schemas.microsoft.com/office/drawing/2014/main" id="{161D1460-08B4-0344-B2FB-ED203F08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754313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81" name="TextBox 36">
            <a:extLst>
              <a:ext uri="{FF2B5EF4-FFF2-40B4-BE49-F238E27FC236}">
                <a16:creationId xmlns:a16="http://schemas.microsoft.com/office/drawing/2014/main" id="{13F72816-30BE-D244-B12A-2C39F18A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732088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82" name="Straight Arrow Connector 37">
            <a:extLst>
              <a:ext uri="{FF2B5EF4-FFF2-40B4-BE49-F238E27FC236}">
                <a16:creationId xmlns:a16="http://schemas.microsoft.com/office/drawing/2014/main" id="{276AF6F6-08A8-6246-9E66-31CB87D92E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19156" y="2623344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83" name="Rectangle 35">
            <a:extLst>
              <a:ext uri="{FF2B5EF4-FFF2-40B4-BE49-F238E27FC236}">
                <a16:creationId xmlns:a16="http://schemas.microsoft.com/office/drawing/2014/main" id="{008A391C-E66D-FF42-8368-19D54250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773363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84" name="TextBox 36">
            <a:extLst>
              <a:ext uri="{FF2B5EF4-FFF2-40B4-BE49-F238E27FC236}">
                <a16:creationId xmlns:a16="http://schemas.microsoft.com/office/drawing/2014/main" id="{2BCE504C-2DDE-4346-9CE8-F601CBC3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650" y="2751138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7085" name="Straight Arrow Connector 37">
            <a:extLst>
              <a:ext uri="{FF2B5EF4-FFF2-40B4-BE49-F238E27FC236}">
                <a16:creationId xmlns:a16="http://schemas.microsoft.com/office/drawing/2014/main" id="{5729E85A-6688-6F43-A605-87FAC727663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098631" y="2642394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86" name="Freeform 48">
            <a:extLst>
              <a:ext uri="{FF2B5EF4-FFF2-40B4-BE49-F238E27FC236}">
                <a16:creationId xmlns:a16="http://schemas.microsoft.com/office/drawing/2014/main" id="{32B153C0-85E7-8A4C-91F7-13F8236EF755}"/>
              </a:ext>
            </a:extLst>
          </p:cNvPr>
          <p:cNvSpPr>
            <a:spLocks/>
          </p:cNvSpPr>
          <p:nvPr/>
        </p:nvSpPr>
        <p:spPr bwMode="auto">
          <a:xfrm>
            <a:off x="1368425" y="5072063"/>
            <a:ext cx="7254875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7" name="Text Box 61">
            <a:extLst>
              <a:ext uri="{FF2B5EF4-FFF2-40B4-BE49-F238E27FC236}">
                <a16:creationId xmlns:a16="http://schemas.microsoft.com/office/drawing/2014/main" id="{7967C9B5-7180-B043-80B0-87426436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5024438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7088" name="Straight Arrow Connector 66">
            <a:extLst>
              <a:ext uri="{FF2B5EF4-FFF2-40B4-BE49-F238E27FC236}">
                <a16:creationId xmlns:a16="http://schemas.microsoft.com/office/drawing/2014/main" id="{9FB49A65-ED13-794E-B547-41A4247A4F3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922837" y="5499101"/>
            <a:ext cx="15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89" name="Freeform 48">
            <a:extLst>
              <a:ext uri="{FF2B5EF4-FFF2-40B4-BE49-F238E27FC236}">
                <a16:creationId xmlns:a16="http://schemas.microsoft.com/office/drawing/2014/main" id="{8A64ED3E-846E-8447-8791-9F2087431CE8}"/>
              </a:ext>
            </a:extLst>
          </p:cNvPr>
          <p:cNvSpPr>
            <a:spLocks/>
          </p:cNvSpPr>
          <p:nvPr/>
        </p:nvSpPr>
        <p:spPr bwMode="auto">
          <a:xfrm>
            <a:off x="3971925" y="5576888"/>
            <a:ext cx="2046288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0" name="Text Box 61">
            <a:extLst>
              <a:ext uri="{FF2B5EF4-FFF2-40B4-BE49-F238E27FC236}">
                <a16:creationId xmlns:a16="http://schemas.microsoft.com/office/drawing/2014/main" id="{6785C44D-C80F-B94E-BC72-2B943A53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5559425"/>
            <a:ext cx="793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sp>
        <p:nvSpPr>
          <p:cNvPr id="87091" name="TextBox 70">
            <a:extLst>
              <a:ext uri="{FF2B5EF4-FFF2-40B4-BE49-F238E27FC236}">
                <a16:creationId xmlns:a16="http://schemas.microsoft.com/office/drawing/2014/main" id="{76A7E91C-BB01-8541-A691-CDD0CBC93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429250"/>
            <a:ext cx="1343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7092" name="Straight Arrow Connector 71">
            <a:extLst>
              <a:ext uri="{FF2B5EF4-FFF2-40B4-BE49-F238E27FC236}">
                <a16:creationId xmlns:a16="http://schemas.microsoft.com/office/drawing/2014/main" id="{35D5A58A-BE90-C246-875E-03AC244828B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866482" y="6022181"/>
            <a:ext cx="2524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3" name="Straight Arrow Connector 69">
            <a:extLst>
              <a:ext uri="{FF2B5EF4-FFF2-40B4-BE49-F238E27FC236}">
                <a16:creationId xmlns:a16="http://schemas.microsoft.com/office/drawing/2014/main" id="{0DAAD4F8-DAB9-E04B-B7B7-E0E22AF8CB4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722938" y="5735638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4" name="Straight Arrow Connector 37">
            <a:extLst>
              <a:ext uri="{FF2B5EF4-FFF2-40B4-BE49-F238E27FC236}">
                <a16:creationId xmlns:a16="http://schemas.microsoft.com/office/drawing/2014/main" id="{F80FE263-EE66-414D-97E9-099FC8413D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48631" y="492045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5" name="Straight Arrow Connector 37">
            <a:extLst>
              <a:ext uri="{FF2B5EF4-FFF2-40B4-BE49-F238E27FC236}">
                <a16:creationId xmlns:a16="http://schemas.microsoft.com/office/drawing/2014/main" id="{D6B0AE7C-5A1D-B94C-8DAE-C00E02DFA9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23344" y="4929982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6" name="Straight Arrow Connector 37">
            <a:extLst>
              <a:ext uri="{FF2B5EF4-FFF2-40B4-BE49-F238E27FC236}">
                <a16:creationId xmlns:a16="http://schemas.microsoft.com/office/drawing/2014/main" id="{A84E2940-5F8E-3E43-8AF7-547BAFE5D70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72669" y="4934744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7" name="Straight Arrow Connector 37">
            <a:extLst>
              <a:ext uri="{FF2B5EF4-FFF2-40B4-BE49-F238E27FC236}">
                <a16:creationId xmlns:a16="http://schemas.microsoft.com/office/drawing/2014/main" id="{88D39E49-ED7F-5E47-B1E6-380A1BB27DA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56113" y="4924425"/>
            <a:ext cx="2682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8" name="Straight Arrow Connector 37">
            <a:extLst>
              <a:ext uri="{FF2B5EF4-FFF2-40B4-BE49-F238E27FC236}">
                <a16:creationId xmlns:a16="http://schemas.microsoft.com/office/drawing/2014/main" id="{0A55B134-54DE-1B43-A693-1A24DE6A736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68131" y="4956969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99" name="Straight Arrow Connector 37">
            <a:extLst>
              <a:ext uri="{FF2B5EF4-FFF2-40B4-BE49-F238E27FC236}">
                <a16:creationId xmlns:a16="http://schemas.microsoft.com/office/drawing/2014/main" id="{91EEE5A5-87E0-A94D-9AC9-27465077437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8088" y="4945063"/>
            <a:ext cx="2682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0" name="Straight Arrow Connector 37">
            <a:extLst>
              <a:ext uri="{FF2B5EF4-FFF2-40B4-BE49-F238E27FC236}">
                <a16:creationId xmlns:a16="http://schemas.microsoft.com/office/drawing/2014/main" id="{57113641-41C3-1945-956B-B4959814B31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17569" y="4929982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1" name="Straight Arrow Connector 37">
            <a:extLst>
              <a:ext uri="{FF2B5EF4-FFF2-40B4-BE49-F238E27FC236}">
                <a16:creationId xmlns:a16="http://schemas.microsoft.com/office/drawing/2014/main" id="{B2E676A1-9B9B-3F4A-9CF4-92F8395B66E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097838" y="4949825"/>
            <a:ext cx="2682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2" name="Straight Arrow Connector 37">
            <a:extLst>
              <a:ext uri="{FF2B5EF4-FFF2-40B4-BE49-F238E27FC236}">
                <a16:creationId xmlns:a16="http://schemas.microsoft.com/office/drawing/2014/main" id="{96B310A5-65B2-A540-AE23-90D116C1E7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50219" y="3220244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3" name="Straight Arrow Connector 37">
            <a:extLst>
              <a:ext uri="{FF2B5EF4-FFF2-40B4-BE49-F238E27FC236}">
                <a16:creationId xmlns:a16="http://schemas.microsoft.com/office/drawing/2014/main" id="{D775BFCF-504C-7645-AD83-FB685A36350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24931" y="323135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4" name="Straight Arrow Connector 37">
            <a:extLst>
              <a:ext uri="{FF2B5EF4-FFF2-40B4-BE49-F238E27FC236}">
                <a16:creationId xmlns:a16="http://schemas.microsoft.com/office/drawing/2014/main" id="{F989631D-9DC6-3547-89FD-5F36F22035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74256" y="3236119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5" name="Straight Arrow Connector 37">
            <a:extLst>
              <a:ext uri="{FF2B5EF4-FFF2-40B4-BE49-F238E27FC236}">
                <a16:creationId xmlns:a16="http://schemas.microsoft.com/office/drawing/2014/main" id="{4BD1B24D-C305-AC4D-82A7-F931213B28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56906" y="322500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6" name="Straight Arrow Connector 37">
            <a:extLst>
              <a:ext uri="{FF2B5EF4-FFF2-40B4-BE49-F238E27FC236}">
                <a16:creationId xmlns:a16="http://schemas.microsoft.com/office/drawing/2014/main" id="{160DFFCD-13D3-3149-9415-7D67A15749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69719" y="3258344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7" name="Straight Arrow Connector 37">
            <a:extLst>
              <a:ext uri="{FF2B5EF4-FFF2-40B4-BE49-F238E27FC236}">
                <a16:creationId xmlns:a16="http://schemas.microsoft.com/office/drawing/2014/main" id="{7FCA95AB-68C2-D64F-9E51-A9D70CD266B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8881" y="3245644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8" name="Straight Arrow Connector 37">
            <a:extLst>
              <a:ext uri="{FF2B5EF4-FFF2-40B4-BE49-F238E27FC236}">
                <a16:creationId xmlns:a16="http://schemas.microsoft.com/office/drawing/2014/main" id="{E4B75987-55AB-DD40-A0DD-523C2147756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19156" y="323135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9" name="Straight Arrow Connector 37">
            <a:extLst>
              <a:ext uri="{FF2B5EF4-FFF2-40B4-BE49-F238E27FC236}">
                <a16:creationId xmlns:a16="http://schemas.microsoft.com/office/drawing/2014/main" id="{7DC0BF5F-CC20-5E4A-A1A4-274A9157B74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098631" y="3250407"/>
            <a:ext cx="269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110" name="TextBox 51">
            <a:extLst>
              <a:ext uri="{FF2B5EF4-FFF2-40B4-BE49-F238E27FC236}">
                <a16:creationId xmlns:a16="http://schemas.microsoft.com/office/drawing/2014/main" id="{ED1C8B1A-682B-734E-85DD-AD056A93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75025"/>
            <a:ext cx="69230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Logic</a:t>
            </a:r>
          </a:p>
        </p:txBody>
      </p:sp>
      <p:sp>
        <p:nvSpPr>
          <p:cNvPr id="87111" name="TextBox 79">
            <a:extLst>
              <a:ext uri="{FF2B5EF4-FFF2-40B4-BE49-F238E27FC236}">
                <a16:creationId xmlns:a16="http://schemas.microsoft.com/office/drawing/2014/main" id="{4F4AC0ED-0F54-3649-8E3F-FAC6A3DD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37973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  <p:cxnSp>
        <p:nvCxnSpPr>
          <p:cNvPr id="87112" name="Straight Arrow Connector 37">
            <a:extLst>
              <a:ext uri="{FF2B5EF4-FFF2-40B4-BE49-F238E27FC236}">
                <a16:creationId xmlns:a16="http://schemas.microsoft.com/office/drawing/2014/main" id="{C777CC41-9FB5-2B48-A8E2-53638E66DCC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31569" y="3847307"/>
            <a:ext cx="269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3" name="Straight Connector 82">
            <a:extLst>
              <a:ext uri="{FF2B5EF4-FFF2-40B4-BE49-F238E27FC236}">
                <a16:creationId xmlns:a16="http://schemas.microsoft.com/office/drawing/2014/main" id="{22A38E68-2857-A745-AFE1-5C8FF8A314AF}"/>
              </a:ext>
            </a:extLst>
          </p:cNvPr>
          <p:cNvCxnSpPr>
            <a:cxnSpLocks noChangeShapeType="1"/>
            <a:stCxn id="87110" idx="3"/>
          </p:cNvCxnSpPr>
          <p:nvPr/>
        </p:nvCxnSpPr>
        <p:spPr bwMode="auto">
          <a:xfrm>
            <a:off x="8470900" y="3543300"/>
            <a:ext cx="439738" cy="203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4" name="Straight Arrow Connector 84">
            <a:extLst>
              <a:ext uri="{FF2B5EF4-FFF2-40B4-BE49-F238E27FC236}">
                <a16:creationId xmlns:a16="http://schemas.microsoft.com/office/drawing/2014/main" id="{F928898F-1FBD-4442-8D92-914B32FFE4E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642225" y="5237163"/>
            <a:ext cx="1268413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  <p:bldP spid="87046" grpId="0" animBg="1"/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  <p:bldP spid="87057" grpId="0" animBg="1"/>
      <p:bldP spid="87058" grpId="0" animBg="1"/>
      <p:bldP spid="87059" grpId="0" animBg="1"/>
      <p:bldP spid="87060" grpId="0"/>
      <p:bldP spid="87061" grpId="0"/>
      <p:bldP spid="87062" grpId="0" animBg="1"/>
      <p:bldP spid="87063" grpId="0"/>
      <p:bldP spid="87065" grpId="0" animBg="1"/>
      <p:bldP spid="87066" grpId="0"/>
      <p:bldP spid="87068" grpId="0" animBg="1"/>
      <p:bldP spid="87069" grpId="0"/>
      <p:bldP spid="87071" grpId="0" animBg="1"/>
      <p:bldP spid="87072" grpId="0"/>
      <p:bldP spid="87074" grpId="0" animBg="1"/>
      <p:bldP spid="87075" grpId="0"/>
      <p:bldP spid="87077" grpId="0" animBg="1"/>
      <p:bldP spid="87078" grpId="0"/>
      <p:bldP spid="87080" grpId="0" animBg="1"/>
      <p:bldP spid="87081" grpId="0"/>
      <p:bldP spid="87083" grpId="0" animBg="1"/>
      <p:bldP spid="87084" grpId="0"/>
      <p:bldP spid="87087" grpId="0"/>
      <p:bldP spid="87090" grpId="0"/>
      <p:bldP spid="87091" grpId="0"/>
      <p:bldP spid="87110" grpId="0" animBg="1"/>
      <p:bldP spid="871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>
            <a:extLst>
              <a:ext uri="{FF2B5EF4-FFF2-40B4-BE49-F238E27FC236}">
                <a16:creationId xmlns:a16="http://schemas.microsoft.com/office/drawing/2014/main" id="{085732C6-8AC0-6549-A280-DBD386EC5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Associativity (and Tradeoffs)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55C-AB24-5640-B541-57EFBEF0C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Degree of associativity</a:t>
            </a:r>
            <a:r>
              <a:rPr lang="en-US" altLang="en-US">
                <a:ea typeface="ＭＳ Ｐゴシック" panose="020B0600070205080204" pitchFamily="34" charset="-128"/>
              </a:rPr>
              <a:t>: How many blocks can map to the same index (or set)?</a:t>
            </a:r>
          </a:p>
          <a:p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Higher associativity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++ Higher hit rate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Slower cache access time (hit latency and data access latency)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More expensive hardware (more comparators)</a:t>
            </a:r>
          </a:p>
          <a:p>
            <a:pPr marL="342900" lvl="1" indent="0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Diminishing returns from higher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associativity</a:t>
            </a:r>
          </a:p>
          <a:p>
            <a:pPr marL="342900" lvl="1" indent="0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30713E6E-1862-944E-B2C7-B5EB3B7EC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81A920-7270-E142-87D6-EF424050D63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2A15FE5-45C4-FE47-BC8F-51D3611DC605}"/>
              </a:ext>
            </a:extLst>
          </p:cNvPr>
          <p:cNvSpPr>
            <a:spLocks/>
          </p:cNvSpPr>
          <p:nvPr/>
        </p:nvSpPr>
        <p:spPr bwMode="auto">
          <a:xfrm>
            <a:off x="5486400" y="38100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990A07E-03F5-4343-A4A8-51BC4A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6096000"/>
            <a:ext cx="1481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associativity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6592822-2F14-FE42-B1EB-F5C468F808AB}"/>
              </a:ext>
            </a:extLst>
          </p:cNvPr>
          <p:cNvSpPr>
            <a:spLocks/>
          </p:cNvSpPr>
          <p:nvPr/>
        </p:nvSpPr>
        <p:spPr bwMode="auto">
          <a:xfrm>
            <a:off x="5772150" y="3865563"/>
            <a:ext cx="2609850" cy="852487"/>
          </a:xfrm>
          <a:custGeom>
            <a:avLst/>
            <a:gdLst>
              <a:gd name="T0" fmla="*/ 0 w 1644"/>
              <a:gd name="T1" fmla="*/ 2147483646 h 537"/>
              <a:gd name="T2" fmla="*/ 2147483646 w 1644"/>
              <a:gd name="T3" fmla="*/ 2147483646 h 537"/>
              <a:gd name="T4" fmla="*/ 2147483646 w 1644"/>
              <a:gd name="T5" fmla="*/ 2147483646 h 537"/>
              <a:gd name="T6" fmla="*/ 2147483646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B9AE853-066C-2543-B234-2F1935273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7" y="37211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itle 1">
            <a:extLst>
              <a:ext uri="{FF2B5EF4-FFF2-40B4-BE49-F238E27FC236}">
                <a16:creationId xmlns:a16="http://schemas.microsoft.com/office/drawing/2014/main" id="{60A54A10-BFB8-7945-A06E-DA756CE2E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Issues in Set-Associative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BF70-B84E-8D4D-9F27-B5FA985C4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Think of each block in a set having a “priority”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Indicating how important it is to keep the block in the cache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Key issue: How do you determine/adjust block priorities?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There are three key decisions in a set: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Insertion, promotion, eviction (replacement)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Insertion: What happens to priorities on a cache fill?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Where to insert the incoming block, whether or not to insert the block</a:t>
            </a:r>
          </a:p>
          <a:p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Promotion: What happens to priorities on a cache hit?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Whether and how to change block priority</a:t>
            </a:r>
          </a:p>
          <a:p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Eviction/replacement: What happens to priorities on a cache miss?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Which block to evict and how to adjust priorities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4019" name="Slide Number Placeholder 3">
            <a:extLst>
              <a:ext uri="{FF2B5EF4-FFF2-40B4-BE49-F238E27FC236}">
                <a16:creationId xmlns:a16="http://schemas.microsoft.com/office/drawing/2014/main" id="{AB7DF0BD-6D27-2D41-9E63-FFEED419D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400099-9C34-004A-BB9F-A581F0A3CA5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D907D5C3-D8F3-7248-8D59-9BA41A7C8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Recall: DRAM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71956372-D0AC-F242-B65B-4112F2167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7E83D06C-5BD9-6F4B-9DEF-2876F85A29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186336-EAA6-EE4C-8A6E-431BCCD9897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DBC8DF0D-1D65-4B41-9DCF-49EA929FB5CF}"/>
              </a:ext>
            </a:extLst>
          </p:cNvPr>
          <p:cNvSpPr>
            <a:spLocks/>
          </p:cNvSpPr>
          <p:nvPr/>
        </p:nvSpPr>
        <p:spPr bwMode="auto">
          <a:xfrm>
            <a:off x="1152525" y="1727200"/>
            <a:ext cx="838200" cy="228600"/>
          </a:xfrm>
          <a:custGeom>
            <a:avLst/>
            <a:gdLst>
              <a:gd name="T0" fmla="*/ 0 w 624"/>
              <a:gd name="T1" fmla="*/ 2147483646 h 144"/>
              <a:gd name="T2" fmla="*/ 2147483646 w 624"/>
              <a:gd name="T3" fmla="*/ 2147483646 h 144"/>
              <a:gd name="T4" fmla="*/ 2147483646 w 624"/>
              <a:gd name="T5" fmla="*/ 0 h 144"/>
              <a:gd name="T6" fmla="*/ 2147483646 w 624"/>
              <a:gd name="T7" fmla="*/ 0 h 144"/>
              <a:gd name="T8" fmla="*/ 2147483646 w 624"/>
              <a:gd name="T9" fmla="*/ 2147483646 h 144"/>
              <a:gd name="T10" fmla="*/ 2147483646 w 624"/>
              <a:gd name="T11" fmla="*/ 2147483646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368C5D78-2792-DC4C-923C-C3B5122D7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1651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BB0857B4-0FD5-724D-85E9-96FA716E78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7325" y="1498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5300320C-A40A-F247-8401-1F6CC716F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525" y="584200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47E4DA93-3BA6-A74B-84A7-4485D7844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" y="1117600"/>
            <a:ext cx="19716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BF313970-EBD9-5441-87FB-341830E78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525" y="1117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82D60E17-D963-CE44-B34F-556FB925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795338"/>
            <a:ext cx="1301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row enable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11B4ADBE-6D26-5842-9194-50B31C4510E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5463" y="1781175"/>
            <a:ext cx="908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_bitline</a:t>
            </a:r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B676B293-AE87-1B48-96B4-36EC2364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022600"/>
            <a:ext cx="22098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bit-cell array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 row x 2</a:t>
            </a:r>
            <a:r>
              <a:rPr lang="en-US" altLang="en-US" sz="1800" baseline="30000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-col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(n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  <a:sym typeface="Symbol" pitchFamily="2" charset="2"/>
              </a:rPr>
              <a:t></a:t>
            </a: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m to minimize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overall latency)</a:t>
            </a:r>
          </a:p>
        </p:txBody>
      </p:sp>
      <p:sp>
        <p:nvSpPr>
          <p:cNvPr id="92173" name="AutoShape 13">
            <a:extLst>
              <a:ext uri="{FF2B5EF4-FFF2-40B4-BE49-F238E27FC236}">
                <a16:creationId xmlns:a16="http://schemas.microsoft.com/office/drawing/2014/main" id="{B0C271E0-9797-1B42-8F13-DDCE7FAD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5384800"/>
            <a:ext cx="22098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28 w 21600"/>
              <a:gd name="T13" fmla="*/ 2328 h 21600"/>
              <a:gd name="T14" fmla="*/ 19272 w 21600"/>
              <a:gd name="T15" fmla="*/ 192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55" y="21600"/>
                </a:lnTo>
                <a:lnTo>
                  <a:pt x="205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sense amp and mux</a:t>
            </a:r>
          </a:p>
        </p:txBody>
      </p:sp>
      <p:sp>
        <p:nvSpPr>
          <p:cNvPr id="92174" name="Line 14">
            <a:extLst>
              <a:ext uri="{FF2B5EF4-FFF2-40B4-BE49-F238E27FC236}">
                <a16:creationId xmlns:a16="http://schemas.microsoft.com/office/drawing/2014/main" id="{5571CB85-3B86-B744-93DC-B81684880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5080000"/>
            <a:ext cx="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AutoShape 15">
            <a:extLst>
              <a:ext uri="{FF2B5EF4-FFF2-40B4-BE49-F238E27FC236}">
                <a16:creationId xmlns:a16="http://schemas.microsoft.com/office/drawing/2014/main" id="{58BFF11F-D278-D740-BF63-F9CFC36A43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4975" y="3937000"/>
            <a:ext cx="20574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2972 h 21600"/>
              <a:gd name="T14" fmla="*/ 18628 w 21600"/>
              <a:gd name="T15" fmla="*/ 18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43" y="21600"/>
                </a:lnTo>
                <a:lnTo>
                  <a:pt x="1925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2098CCD0-80A8-884E-803D-789F640E2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40894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4C813E5E-1541-D045-9136-23972E5228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375" y="4013200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B1B73417-B3BB-2D4C-88EE-2C6F76C37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5232400"/>
            <a:ext cx="152400" cy="76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76D3A153-C1C1-E646-A58F-2F58679C1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4089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Freeform 20">
            <a:extLst>
              <a:ext uri="{FF2B5EF4-FFF2-40B4-BE49-F238E27FC236}">
                <a16:creationId xmlns:a16="http://schemas.microsoft.com/office/drawing/2014/main" id="{6F3168C1-8BD9-FB40-A475-3E7AD16A0039}"/>
              </a:ext>
            </a:extLst>
          </p:cNvPr>
          <p:cNvSpPr>
            <a:spLocks/>
          </p:cNvSpPr>
          <p:nvPr/>
        </p:nvSpPr>
        <p:spPr bwMode="auto">
          <a:xfrm>
            <a:off x="609600" y="4089400"/>
            <a:ext cx="1425575" cy="1371600"/>
          </a:xfrm>
          <a:custGeom>
            <a:avLst/>
            <a:gdLst>
              <a:gd name="T0" fmla="*/ 0 w 960"/>
              <a:gd name="T1" fmla="*/ 0 h 864"/>
              <a:gd name="T2" fmla="*/ 0 w 960"/>
              <a:gd name="T3" fmla="*/ 2147483646 h 864"/>
              <a:gd name="T4" fmla="*/ 2147483646 w 960"/>
              <a:gd name="T5" fmla="*/ 2147483646 h 864"/>
              <a:gd name="T6" fmla="*/ 0 60000 65536"/>
              <a:gd name="T7" fmla="*/ 0 60000 65536"/>
              <a:gd name="T8" fmla="*/ 0 60000 65536"/>
              <a:gd name="T9" fmla="*/ 0 w 960"/>
              <a:gd name="T10" fmla="*/ 0 h 864"/>
              <a:gd name="T11" fmla="*/ 960 w 9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864">
                <a:moveTo>
                  <a:pt x="0" y="0"/>
                </a:moveTo>
                <a:lnTo>
                  <a:pt x="0" y="864"/>
                </a:lnTo>
                <a:lnTo>
                  <a:pt x="960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9097B410-49D6-B24D-964C-BE225E6C3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" y="40132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84BE69B8-AA4A-2D4B-BB8E-CE20DE9A9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975" y="53848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499789A3-562F-A745-8D95-33E69CD4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80000"/>
            <a:ext cx="438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i="1" baseline="30000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  <a:endParaRPr lang="en-US" altLang="en-US" sz="1800" i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AE2CB74F-A3E4-5E45-8174-85B73744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3632200"/>
            <a:ext cx="395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i="1" baseline="30000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  <a:endParaRPr lang="en-US" altLang="en-US" sz="1800" i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757E5457-4A64-3946-A18E-FE0BBE31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708400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0C4CB7FE-B28E-D846-A5EA-94A35C77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045075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C5F19779-767E-474B-95A8-59967A757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5613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8" name="Line 28">
            <a:extLst>
              <a:ext uri="{FF2B5EF4-FFF2-40B4-BE49-F238E27FC236}">
                <a16:creationId xmlns:a16="http://schemas.microsoft.com/office/drawing/2014/main" id="{F5CA70D7-C543-4A44-B08F-178A326EE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571500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9" name="Rectangle 29">
            <a:extLst>
              <a:ext uri="{FF2B5EF4-FFF2-40B4-BE49-F238E27FC236}">
                <a16:creationId xmlns:a16="http://schemas.microsoft.com/office/drawing/2014/main" id="{8C490C1E-73EF-6E41-B4FC-A79A910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578475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2190" name="Line 30">
            <a:extLst>
              <a:ext uri="{FF2B5EF4-FFF2-40B4-BE49-F238E27FC236}">
                <a16:creationId xmlns:a16="http://schemas.microsoft.com/office/drawing/2014/main" id="{DD73DA79-876B-1546-B8B3-86634B0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55800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1" name="Line 31">
            <a:extLst>
              <a:ext uri="{FF2B5EF4-FFF2-40B4-BE49-F238E27FC236}">
                <a16:creationId xmlns:a16="http://schemas.microsoft.com/office/drawing/2014/main" id="{026DE60D-3191-2544-BFC8-6F09EBAF8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08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Line 32">
            <a:extLst>
              <a:ext uri="{FF2B5EF4-FFF2-40B4-BE49-F238E27FC236}">
                <a16:creationId xmlns:a16="http://schemas.microsoft.com/office/drawing/2014/main" id="{768CA7CF-053B-6347-B799-01EED5E93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84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Rectangle 33">
            <a:extLst>
              <a:ext uri="{FF2B5EF4-FFF2-40B4-BE49-F238E27FC236}">
                <a16:creationId xmlns:a16="http://schemas.microsoft.com/office/drawing/2014/main" id="{D4FB46BB-44A8-0E4F-8474-D3BA025A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08400"/>
            <a:ext cx="152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94" name="Rectangle 34">
            <a:extLst>
              <a:ext uri="{FF2B5EF4-FFF2-40B4-BE49-F238E27FC236}">
                <a16:creationId xmlns:a16="http://schemas.microsoft.com/office/drawing/2014/main" id="{454E2811-20A4-A242-8C79-9A8DB331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80000"/>
            <a:ext cx="152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95" name="Line 35">
            <a:extLst>
              <a:ext uri="{FF2B5EF4-FFF2-40B4-BE49-F238E27FC236}">
                <a16:creationId xmlns:a16="http://schemas.microsoft.com/office/drawing/2014/main" id="{05FE2A81-3A4A-8B46-BE6B-EF4C45D81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184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6" name="AutoShape 36">
            <a:extLst>
              <a:ext uri="{FF2B5EF4-FFF2-40B4-BE49-F238E27FC236}">
                <a16:creationId xmlns:a16="http://schemas.microsoft.com/office/drawing/2014/main" id="{B778CFBB-C901-1A41-9C18-639F537A25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28800" y="2413000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97" name="Line 37">
            <a:extLst>
              <a:ext uri="{FF2B5EF4-FFF2-40B4-BE49-F238E27FC236}">
                <a16:creationId xmlns:a16="http://schemas.microsoft.com/office/drawing/2014/main" id="{64CDA75B-AACF-454E-9888-2E623AB2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403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Line 38">
            <a:extLst>
              <a:ext uri="{FF2B5EF4-FFF2-40B4-BE49-F238E27FC236}">
                <a16:creationId xmlns:a16="http://schemas.microsoft.com/office/drawing/2014/main" id="{5D7E4E77-10D9-1B4C-88C8-6A4C6E83F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842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9" name="Rectangle 39">
            <a:extLst>
              <a:ext uri="{FF2B5EF4-FFF2-40B4-BE49-F238E27FC236}">
                <a16:creationId xmlns:a16="http://schemas.microsoft.com/office/drawing/2014/main" id="{909E5DEE-9722-0341-A845-6188A4D3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98800"/>
            <a:ext cx="654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92200" name="Rectangle 40">
            <a:extLst>
              <a:ext uri="{FF2B5EF4-FFF2-40B4-BE49-F238E27FC236}">
                <a16:creationId xmlns:a16="http://schemas.microsoft.com/office/drawing/2014/main" id="{8D8E2B0E-04FD-CF46-B269-611AC9ED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23000"/>
            <a:ext cx="654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5F5F5F"/>
                </a:solidFill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92201" name="Rectangle 41">
            <a:extLst>
              <a:ext uri="{FF2B5EF4-FFF2-40B4-BE49-F238E27FC236}">
                <a16:creationId xmlns:a16="http://schemas.microsoft.com/office/drawing/2014/main" id="{E854E1A4-08BA-8043-BCBD-0A8E3979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5940425"/>
            <a:ext cx="2609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A DRAM die comprises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anose="020B0604020202020204" pitchFamily="34" charset="0"/>
              </a:rPr>
              <a:t>of multiple such arrays</a:t>
            </a:r>
          </a:p>
        </p:txBody>
      </p:sp>
      <p:sp>
        <p:nvSpPr>
          <p:cNvPr id="60458" name="Rectangle 3">
            <a:extLst>
              <a:ext uri="{FF2B5EF4-FFF2-40B4-BE49-F238E27FC236}">
                <a16:creationId xmlns:a16="http://schemas.microsoft.com/office/drawing/2014/main" id="{92E41B99-0172-2746-8F73-B250DC06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839788"/>
            <a:ext cx="419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08000" indent="-1698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Bits stored as charges on node capacitance (non-restorative)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bit cell loses charge when read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bit cell loses charge over time</a:t>
            </a: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Read Sequence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1~3 same as SRAM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4. a </a:t>
            </a:r>
            <a:r>
              <a:rPr lang="ja-JP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000">
                <a:solidFill>
                  <a:srgbClr val="000000"/>
                </a:solidFill>
                <a:latin typeface="Arial" panose="020B0604020202020204" pitchFamily="34" charset="0"/>
              </a:rPr>
              <a:t>flip-flopping</a:t>
            </a:r>
            <a:r>
              <a:rPr lang="ja-JP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2000">
                <a:solidFill>
                  <a:srgbClr val="000000"/>
                </a:solidFill>
                <a:latin typeface="Arial" panose="020B0604020202020204" pitchFamily="34" charset="0"/>
              </a:rPr>
              <a:t> sense amp amplifies and regenerates the bitline, data bit is mux</a:t>
            </a:r>
            <a:r>
              <a:rPr lang="ja-JP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Arial" panose="020B0604020202020204" pitchFamily="34" charset="0"/>
              </a:rPr>
              <a:t>ed out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5. precharge all bitlines</a:t>
            </a:r>
          </a:p>
          <a:p>
            <a:pPr lvl="1">
              <a:lnSpc>
                <a:spcPts val="2200"/>
              </a:lnSpc>
              <a:spcBef>
                <a:spcPts val="500"/>
              </a:spcBef>
              <a:buClr>
                <a:srgbClr val="003399"/>
              </a:buClr>
              <a:buSzPct val="40000"/>
              <a:buFontTx/>
              <a:buNone/>
            </a:pP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Destructive reads</a:t>
            </a: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Charge loss over time</a:t>
            </a: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Refresh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: A DRAM controller must periodically read each row within the allowed refresh time (10s of ms) such that charge is restored</a:t>
            </a:r>
            <a:endParaRPr lang="en-US" altLang="en-US" sz="20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ts val="2400"/>
              </a:lnSpc>
              <a:spcBef>
                <a:spcPts val="500"/>
              </a:spcBef>
              <a:buClrTx/>
              <a:buSzPct val="80000"/>
              <a:buFontTx/>
              <a:buNone/>
            </a:pPr>
            <a:endParaRPr lang="en-US" altLang="en-US" sz="2000" i="1">
              <a:solidFill>
                <a:srgbClr val="000000"/>
              </a:solidFill>
              <a:latin typeface="Arial Narrow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itle 1">
            <a:extLst>
              <a:ext uri="{FF2B5EF4-FFF2-40B4-BE49-F238E27FC236}">
                <a16:creationId xmlns:a16="http://schemas.microsoft.com/office/drawing/2014/main" id="{A9407FE4-EEFE-134D-8AEC-AF282EBD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Eviction/Replacement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FD21-086B-3F4E-A46A-288FB4C3A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Which block </a:t>
            </a:r>
            <a:r>
              <a:rPr lang="en-US" altLang="en-US">
                <a:ea typeface="ＭＳ Ｐゴシック" panose="020B0600070205080204" pitchFamily="34" charset="-128"/>
              </a:rPr>
              <a:t>in the set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to replace</a:t>
            </a:r>
            <a:r>
              <a:rPr lang="en-US" altLang="en-US">
                <a:ea typeface="ＭＳ Ｐゴシック" panose="020B0600070205080204" pitchFamily="34" charset="-128"/>
              </a:rPr>
              <a:t> on a cache miss?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Any invalid block first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all are valid, consult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replacement policy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Random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FIFO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Least recently used (how to implement?)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Not most recently used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Least frequently used?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Least costly to re-fetch?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Why would memory accesses have different cost?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Hybrid replacement policies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Optimal replacement policy? 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BA96A4F6-CBC6-114E-A1FB-AB5952993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0C6DA3-9AEE-F24F-9EBC-786AE0F434B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>
            <a:extLst>
              <a:ext uri="{FF2B5EF4-FFF2-40B4-BE49-F238E27FC236}">
                <a16:creationId xmlns:a16="http://schemas.microsoft.com/office/drawing/2014/main" id="{83537598-738E-9147-B9FB-4412EA47E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Implementing 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11C9-94A2-1542-9077-1319C8EC4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Evict the least recently accessed block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Problem: Need to keep track of access ordering of blocks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Question: 2-way set associative cache: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do you need to implement LRU perfectly?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Question: 4-way set associative cache: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do you need to implement LRU perfectly?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many different orderings possible for the 4 blocks in the set?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many bits needed to encode the LRU order of a block?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is the logic needed to determine the LRU victim?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6067" name="Slide Number Placeholder 3">
            <a:extLst>
              <a:ext uri="{FF2B5EF4-FFF2-40B4-BE49-F238E27FC236}">
                <a16:creationId xmlns:a16="http://schemas.microsoft.com/office/drawing/2014/main" id="{0738EE71-C774-8347-9903-EAFE113C7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8A47EF-5B8F-A445-AB8A-954E75B73DA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itle 1">
            <a:extLst>
              <a:ext uri="{FF2B5EF4-FFF2-40B4-BE49-F238E27FC236}">
                <a16:creationId xmlns:a16="http://schemas.microsoft.com/office/drawing/2014/main" id="{FCB0A7AC-B562-0749-ABB0-F445B14F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Approximations of 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5A3E-9550-954A-84FA-D2F88DC75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Most modern processors do not implement “true LRU” (also called “perfect LRU”) in highly-associative caches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True LRU is complex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LRU is an approximation to predict locality anyway (i.e., not the best possible cache management policy)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Not MRU </a:t>
            </a:r>
            <a:r>
              <a:rPr lang="en-US" altLang="en-US">
                <a:ea typeface="ＭＳ Ｐゴシック" panose="020B0600070205080204" pitchFamily="34" charset="-128"/>
              </a:rPr>
              <a:t>(not most recently used)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Hierarchical LRU</a:t>
            </a:r>
            <a:r>
              <a:rPr lang="en-US" altLang="en-US">
                <a:ea typeface="ＭＳ Ｐゴシック" panose="020B0600070205080204" pitchFamily="34" charset="-128"/>
              </a:rPr>
              <a:t>: divide the N-way set into M “groups”, track the MRU group and the MRU way in each group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Victim-NextVictim Replacement</a:t>
            </a:r>
            <a:r>
              <a:rPr lang="en-US" altLang="en-US">
                <a:ea typeface="ＭＳ Ｐゴシック" panose="020B0600070205080204" pitchFamily="34" charset="-128"/>
              </a:rPr>
              <a:t>: Only keep track of the victim and the next victim</a:t>
            </a:r>
          </a:p>
        </p:txBody>
      </p:sp>
      <p:sp>
        <p:nvSpPr>
          <p:cNvPr id="217091" name="Slide Number Placeholder 3">
            <a:extLst>
              <a:ext uri="{FF2B5EF4-FFF2-40B4-BE49-F238E27FC236}">
                <a16:creationId xmlns:a16="http://schemas.microsoft.com/office/drawing/2014/main" id="{80FCD70D-4907-2740-97B5-D16BB0D66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0909A7-1C06-F64A-82EA-5FF46ED5255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itle 1">
            <a:extLst>
              <a:ext uri="{FF2B5EF4-FFF2-40B4-BE49-F238E27FC236}">
                <a16:creationId xmlns:a16="http://schemas.microsoft.com/office/drawing/2014/main" id="{D186EE75-64BC-1B44-9807-E1A352262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Cache Replacement Policy: LRU or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E412-8BF0-C04A-8344-C03B72F49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LRU vs. Random: Which one is better?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Example: 4-way cache, cyclic references to A, B, C, D, E </a:t>
            </a:r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0% hit rate with LRU policy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Set thrashing: </a:t>
            </a:r>
            <a:r>
              <a:rPr lang="en-US" altLang="en-US">
                <a:ea typeface="ＭＳ Ｐゴシック" panose="020B0600070205080204" pitchFamily="34" charset="-128"/>
              </a:rPr>
              <a:t>When the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program working set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 a set is larger than set associativity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Random replacement policy is better when thrashing occurs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In practice: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Depends on workload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Average hit rate of LRU and Random are similar</a:t>
            </a:r>
          </a:p>
          <a:p>
            <a:pPr lvl="1"/>
            <a:endParaRPr lang="en-US" altLang="en-US" sz="140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Best of both Worlds: Hybrid of LRU and Random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How to choose between the two?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Set sampling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See </a:t>
            </a:r>
            <a:r>
              <a:rPr lang="en-US" altLang="en-US">
                <a:ea typeface="ＭＳ Ｐゴシック" panose="020B0600070205080204" pitchFamily="34" charset="-128"/>
              </a:rPr>
              <a:t>Qureshi et al.,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A Case for MLP-Aware Cache Replacement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 ISCA 2006.</a:t>
            </a:r>
          </a:p>
          <a:p>
            <a:pPr lvl="2"/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223235" name="Slide Number Placeholder 3">
            <a:extLst>
              <a:ext uri="{FF2B5EF4-FFF2-40B4-BE49-F238E27FC236}">
                <a16:creationId xmlns:a16="http://schemas.microsoft.com/office/drawing/2014/main" id="{C22F57BC-F167-CF47-9B52-211F48E5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BBE689-A193-9048-8AFA-FF4CF7578DC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Title 1">
            <a:extLst>
              <a:ext uri="{FF2B5EF4-FFF2-40B4-BE49-F238E27FC236}">
                <a16:creationId xmlns:a16="http://schemas.microsoft.com/office/drawing/2014/main" id="{708E8D43-EC88-EF48-9DA4-9052E2586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Optimal Replacement Policy?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1918-36ED-684E-8230-8D9A0DAFF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Belady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OPT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Replace the block that is going to be referenced furthest in the future by the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Belady,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A study of replacement algorithms for a virtual-storage computer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IBM Systems Journal, 1966.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do we implement this? Simulate?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Is this optimal for minimizing miss rate?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Is this optimal for minimizing execution time?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No. Cache miss latency/cost varies from block to block!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Two reasons: Remote vs. local caches and miss overlapping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Qureshi et al.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A Case for MLP-Aware Cache Replacement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 ISCA 2006.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4259" name="Slide Number Placeholder 3">
            <a:extLst>
              <a:ext uri="{FF2B5EF4-FFF2-40B4-BE49-F238E27FC236}">
                <a16:creationId xmlns:a16="http://schemas.microsoft.com/office/drawing/2014/main" id="{627EB763-4F93-1347-B74A-1DA3BBB7A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F574E5-9234-E345-A429-A43EC916A48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Title 1">
            <a:extLst>
              <a:ext uri="{FF2B5EF4-FFF2-40B4-BE49-F238E27FC236}">
                <a16:creationId xmlns:a16="http://schemas.microsoft.com/office/drawing/2014/main" id="{B4012302-3A2E-DC4B-AC50-E94251DB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</a:t>
            </a:r>
          </a:p>
        </p:txBody>
      </p:sp>
      <p:sp>
        <p:nvSpPr>
          <p:cNvPr id="225282" name="Content Placeholder 2">
            <a:extLst>
              <a:ext uri="{FF2B5EF4-FFF2-40B4-BE49-F238E27FC236}">
                <a16:creationId xmlns:a16="http://schemas.microsoft.com/office/drawing/2014/main" id="{6EDF3791-E7BE-0A42-A10D-5848CB3C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Key observation: </a:t>
            </a:r>
            <a:r>
              <a:rPr lang="en-US" altLang="en-US" sz="2000">
                <a:solidFill>
                  <a:srgbClr val="0432FF"/>
                </a:solidFill>
                <a:ea typeface="ＭＳ Ｐゴシック" panose="020B0600070205080204" pitchFamily="34" charset="-128"/>
              </a:rPr>
              <a:t>Some misses more costly than others </a:t>
            </a:r>
            <a:r>
              <a:rPr lang="en-US" altLang="en-US" sz="2000">
                <a:ea typeface="ＭＳ Ｐゴシック" panose="020B0600070205080204" pitchFamily="34" charset="-128"/>
              </a:rPr>
              <a:t>as their latency is exposed as stall time. </a:t>
            </a:r>
            <a:r>
              <a:rPr lang="en-US" altLang="en-US" sz="2000">
                <a:solidFill>
                  <a:srgbClr val="0432FF"/>
                </a:solidFill>
                <a:ea typeface="ＭＳ Ｐゴシック" panose="020B0600070205080204" pitchFamily="34" charset="-128"/>
              </a:rPr>
              <a:t>Reducing miss rate is not always good for performance</a:t>
            </a:r>
            <a:r>
              <a:rPr lang="en-US" altLang="en-US" sz="2000">
                <a:ea typeface="ＭＳ Ｐゴシック" panose="020B0600070205080204" pitchFamily="34" charset="-128"/>
              </a:rPr>
              <a:t>. Cache</a:t>
            </a:r>
            <a:r>
              <a:rPr lang="en-US" altLang="en-US" sz="2000">
                <a:solidFill>
                  <a:srgbClr val="0432FF"/>
                </a:solidFill>
                <a:ea typeface="ＭＳ Ｐゴシック" panose="020B0600070205080204" pitchFamily="34" charset="-128"/>
              </a:rPr>
              <a:t> replacement should take into account MLP </a:t>
            </a:r>
            <a:r>
              <a:rPr lang="en-US" altLang="en-US" sz="2000">
                <a:ea typeface="ＭＳ Ｐゴシック" panose="020B0600070205080204" pitchFamily="34" charset="-128"/>
              </a:rPr>
              <a:t>of misses.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Moinuddin K. Qureshi, Daniel N. Lynch, Onur Mutlu, and Yale N. Patt, 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 b="1">
                <a:ea typeface="ＭＳ Ｐゴシック" panose="020B0600070205080204" pitchFamily="34" charset="-128"/>
                <a:hlinkClick r:id="rId2"/>
              </a:rPr>
              <a:t>"A Case for MLP-Aware Cache Replacement"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 i="1">
                <a:ea typeface="ＭＳ Ｐゴシック" panose="020B0600070205080204" pitchFamily="34" charset="-128"/>
              </a:rPr>
              <a:t>Proceedings of the </a:t>
            </a:r>
            <a:r>
              <a:rPr lang="en-US" altLang="en-US" sz="2000" i="1">
                <a:ea typeface="ＭＳ Ｐゴシック" panose="020B0600070205080204" pitchFamily="34" charset="-128"/>
                <a:hlinkClick r:id="rId3"/>
              </a:rPr>
              <a:t>33rd International Symposium on Computer Architecture</a:t>
            </a:r>
            <a:r>
              <a:rPr lang="en-US" altLang="en-US" sz="2000" i="1">
                <a:ea typeface="ＭＳ Ｐゴシック" panose="020B0600070205080204" pitchFamily="34" charset="-128"/>
              </a:rPr>
              <a:t> (</a:t>
            </a:r>
            <a:r>
              <a:rPr lang="en-US" altLang="en-US" sz="2000" b="1" i="1">
                <a:ea typeface="ＭＳ Ｐゴシック" panose="020B0600070205080204" pitchFamily="34" charset="-128"/>
              </a:rPr>
              <a:t>ISCA</a:t>
            </a:r>
            <a:r>
              <a:rPr lang="en-US" altLang="en-US" sz="2000" i="1">
                <a:ea typeface="ＭＳ Ｐゴシック" panose="020B0600070205080204" pitchFamily="34" charset="-128"/>
              </a:rPr>
              <a:t>)</a:t>
            </a:r>
            <a:r>
              <a:rPr lang="en-US" altLang="en-US" sz="2000">
                <a:ea typeface="ＭＳ Ｐゴシック" panose="020B0600070205080204" pitchFamily="34" charset="-128"/>
              </a:rPr>
              <a:t>, pages 167-177, Boston, MA, June 2006. </a:t>
            </a:r>
            <a:r>
              <a:rPr lang="en-US" altLang="en-US" sz="2000">
                <a:ea typeface="ＭＳ Ｐゴシック" panose="020B0600070205080204" pitchFamily="34" charset="-128"/>
                <a:hlinkClick r:id="rId4"/>
              </a:rPr>
              <a:t>Slides (ppt)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225283" name="Slide Number Placeholder 3">
            <a:extLst>
              <a:ext uri="{FF2B5EF4-FFF2-40B4-BE49-F238E27FC236}">
                <a16:creationId xmlns:a16="http://schemas.microsoft.com/office/drawing/2014/main" id="{92A638AE-781F-704C-8F45-8280DDF0C1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931690-4B10-4444-AAC9-DABEEEF153CE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25284" name="Picture 4">
            <a:extLst>
              <a:ext uri="{FF2B5EF4-FFF2-40B4-BE49-F238E27FC236}">
                <a16:creationId xmlns:a16="http://schemas.microsoft.com/office/drawing/2014/main" id="{03B21BAF-7A22-0E44-BB1C-E579B368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038600"/>
            <a:ext cx="8826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21b: Memory Hierarchy </a:t>
            </a:r>
            <a:b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14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73799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348F0986-8A67-0F4E-874F-5EBF363D6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ea typeface="ＭＳ Ｐゴシック" panose="020B0600070205080204" pitchFamily="34" charset="-128"/>
              </a:rPr>
              <a:t>We did not cover the following slides in lecture. These are for your preparation for the next lecture. </a:t>
            </a:r>
          </a:p>
        </p:txBody>
      </p:sp>
    </p:spTree>
    <p:extLst>
      <p:ext uri="{BB962C8B-B14F-4D97-AF65-F5344CB8AC3E}">
        <p14:creationId xmlns:p14="http://schemas.microsoft.com/office/powerpoint/2010/main" val="72306393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itle 1">
            <a:extLst>
              <a:ext uri="{FF2B5EF4-FFF2-40B4-BE49-F238E27FC236}">
                <a16:creationId xmlns:a16="http://schemas.microsoft.com/office/drawing/2014/main" id="{7EAC3C61-B6EE-FA40-8021-10273E95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What’s In A Tag Store Entry?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16A7-DCAC-1A4C-BBD7-2CF7F741A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Valid bit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Tag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Replacement policy bits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Dirty bit?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back vs. write through caches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7331" name="Slide Number Placeholder 3">
            <a:extLst>
              <a:ext uri="{FF2B5EF4-FFF2-40B4-BE49-F238E27FC236}">
                <a16:creationId xmlns:a16="http://schemas.microsoft.com/office/drawing/2014/main" id="{32BB2398-C737-0246-8B70-D2E43F348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D666DF-85AD-5446-A144-4EF8F2D4643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itle 1">
            <a:extLst>
              <a:ext uri="{FF2B5EF4-FFF2-40B4-BE49-F238E27FC236}">
                <a16:creationId xmlns:a16="http://schemas.microsoft.com/office/drawing/2014/main" id="{A617AE3D-6E0F-B44D-9D3F-B6CA17D83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75B2-CC0D-8849-AA6D-1C3BBA6AF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When do we write the modified data in a cache to the next level?</a:t>
            </a:r>
          </a:p>
          <a:p>
            <a:pPr marL="695325" lvl="2" indent="-342900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Write through</a:t>
            </a:r>
            <a:r>
              <a:rPr lang="en-US" altLang="en-US">
                <a:ea typeface="ＭＳ Ｐゴシック" panose="020B0600070205080204" pitchFamily="34" charset="-128"/>
              </a:rPr>
              <a:t>: At the time the write happens</a:t>
            </a:r>
          </a:p>
          <a:p>
            <a:pPr marL="695325" lvl="2" indent="-342900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Write back</a:t>
            </a:r>
            <a:r>
              <a:rPr lang="en-US" altLang="en-US">
                <a:ea typeface="ＭＳ Ｐゴシック" panose="020B0600070205080204" pitchFamily="34" charset="-128"/>
              </a:rPr>
              <a:t>: When the block is evicted</a:t>
            </a:r>
          </a:p>
          <a:p>
            <a:pPr marL="342900" lvl="1" indent="-342900"/>
            <a:endParaRPr lang="en-US" altLang="en-US">
              <a:ea typeface="ＭＳ Ｐゴシック" panose="020B0600070205080204" pitchFamily="34" charset="-128"/>
            </a:endParaRPr>
          </a:p>
          <a:p>
            <a:pPr marL="342900" lvl="1" indent="-342900"/>
            <a:r>
              <a:rPr lang="en-US" altLang="en-US">
                <a:ea typeface="ＭＳ Ｐゴシック" panose="020B0600070205080204" pitchFamily="34" charset="-128"/>
              </a:rPr>
              <a:t>Write-back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Can combine multiple writes to the same block before eviction</a:t>
            </a:r>
          </a:p>
          <a:p>
            <a:pPr marL="1012825" lvl="3" indent="-342900"/>
            <a:r>
              <a:rPr lang="en-US" altLang="en-US">
                <a:ea typeface="ＭＳ Ｐゴシック" panose="020B0600070205080204" pitchFamily="34" charset="-128"/>
              </a:rPr>
              <a:t>Potentially saves bandwidth between cache levels + saves energy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-- Need a bit in the tag store indicating the block 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dirty/modified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342900" lvl="1" indent="-342900"/>
            <a:endParaRPr lang="en-US" altLang="en-US">
              <a:ea typeface="ＭＳ Ｐゴシック" panose="020B0600070205080204" pitchFamily="34" charset="-128"/>
            </a:endParaRPr>
          </a:p>
          <a:p>
            <a:pPr marL="342900" lvl="1" indent="-342900"/>
            <a:r>
              <a:rPr lang="en-US" altLang="en-US">
                <a:ea typeface="ＭＳ Ｐゴシック" panose="020B0600070205080204" pitchFamily="34" charset="-128"/>
              </a:rPr>
              <a:t>Write-through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Simpler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All levels are up to date. </a:t>
            </a:r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Consistency</a:t>
            </a:r>
            <a:r>
              <a:rPr lang="en-US" altLang="en-US">
                <a:ea typeface="ＭＳ Ｐゴシック" panose="020B0600070205080204" pitchFamily="34" charset="-128"/>
              </a:rPr>
              <a:t>: Simpler cache coherence because no need to check close-to-processor caches’ tag stores for presence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More bandwidth intensive; no combining of writes</a:t>
            </a:r>
          </a:p>
        </p:txBody>
      </p:sp>
      <p:sp>
        <p:nvSpPr>
          <p:cNvPr id="228355" name="Slide Number Placeholder 3">
            <a:extLst>
              <a:ext uri="{FF2B5EF4-FFF2-40B4-BE49-F238E27FC236}">
                <a16:creationId xmlns:a16="http://schemas.microsoft.com/office/drawing/2014/main" id="{9DA65B70-5F2D-4F4E-950B-2E633D99F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68172A-668C-4F44-8D10-94AA5551B1E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7B873679-9C11-B743-81C1-9F07D16C4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DRAM vs. SRAM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A5A04FE6-7803-5A44-A638-A84D42DEE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DRAM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Slower access </a:t>
            </a:r>
            <a:r>
              <a:rPr lang="en-US" altLang="en-US" dirty="0">
                <a:ea typeface="ＭＳ Ｐゴシック" panose="020B0600070205080204" pitchFamily="34" charset="-128"/>
              </a:rPr>
              <a:t>(capacitor)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Higher density </a:t>
            </a:r>
            <a:r>
              <a:rPr lang="en-US" altLang="en-US" dirty="0">
                <a:ea typeface="ＭＳ Ｐゴシック" panose="020B0600070205080204" pitchFamily="34" charset="-128"/>
              </a:rPr>
              <a:t>(1T 1C cell)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Lower cost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Requires refresh </a:t>
            </a:r>
            <a:r>
              <a:rPr lang="en-US" altLang="en-US" dirty="0">
                <a:ea typeface="ＭＳ Ｐゴシック" panose="020B0600070205080204" pitchFamily="34" charset="-128"/>
              </a:rPr>
              <a:t>(power, performance, circuitry)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Manufacturing requires putting capacitor and logic together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SRAM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Faster access </a:t>
            </a:r>
            <a:r>
              <a:rPr lang="en-US" altLang="en-US" dirty="0">
                <a:ea typeface="ＭＳ Ｐゴシック" panose="020B0600070205080204" pitchFamily="34" charset="-128"/>
              </a:rPr>
              <a:t>(no capacitor)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Lower density </a:t>
            </a:r>
            <a:r>
              <a:rPr lang="en-US" altLang="en-US" dirty="0">
                <a:ea typeface="ＭＳ Ｐゴシック" panose="020B0600070205080204" pitchFamily="34" charset="-128"/>
              </a:rPr>
              <a:t>(6T cell)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Higher cost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No need for refresh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Manufacturing compatible with logic process </a:t>
            </a:r>
            <a:r>
              <a:rPr lang="en-US" altLang="en-US" dirty="0">
                <a:ea typeface="ＭＳ Ｐゴシック" panose="020B0600070205080204" pitchFamily="34" charset="-128"/>
              </a:rPr>
              <a:t>(no capacitor)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8770E6A6-842F-9745-B750-85EC5AA0C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BB20A8-99A5-4749-A81C-2429B3AF98B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itle 1">
            <a:extLst>
              <a:ext uri="{FF2B5EF4-FFF2-40B4-BE49-F238E27FC236}">
                <a16:creationId xmlns:a16="http://schemas.microsoft.com/office/drawing/2014/main" id="{821C9C3B-B6A4-B948-8C7B-C75BAEB4C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(II)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B1F978F-6714-9446-B5AC-BDD50B81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Do we allocate a cache block on a write miss?</a:t>
            </a:r>
          </a:p>
          <a:p>
            <a:pPr lvl="1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Allocate on write miss: </a:t>
            </a:r>
            <a:r>
              <a:rPr lang="en-US" altLang="en-US">
                <a:ea typeface="ＭＳ Ｐゴシック" panose="020B0600070205080204" pitchFamily="34" charset="-128"/>
              </a:rPr>
              <a:t>Yes</a:t>
            </a:r>
          </a:p>
          <a:p>
            <a:pPr lvl="1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No-allocate on write miss: </a:t>
            </a:r>
            <a:r>
              <a:rPr lang="en-US" altLang="en-US">
                <a:ea typeface="ＭＳ Ｐゴシック" panose="020B0600070205080204" pitchFamily="34" charset="-128"/>
              </a:rPr>
              <a:t>No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Allocate on write miss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Can combine writes instead of writing each of them individually to next level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Simpler because write misses can be treated the same way as read misses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Requires (?) transfer of the whole cache block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No-allocate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Conserves cache space if locality of writes is low (potentially better cache hit rate)</a:t>
            </a:r>
          </a:p>
        </p:txBody>
      </p:sp>
      <p:sp>
        <p:nvSpPr>
          <p:cNvPr id="229379" name="Slide Number Placeholder 3">
            <a:extLst>
              <a:ext uri="{FF2B5EF4-FFF2-40B4-BE49-F238E27FC236}">
                <a16:creationId xmlns:a16="http://schemas.microsoft.com/office/drawing/2014/main" id="{077FF553-0321-F74B-9BA1-DF76CBFF2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0E601D-056D-6144-BAB0-0F3342A8EA1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Title 1">
            <a:extLst>
              <a:ext uri="{FF2B5EF4-FFF2-40B4-BE49-F238E27FC236}">
                <a16:creationId xmlns:a16="http://schemas.microsoft.com/office/drawing/2014/main" id="{83DEA562-C33B-6D4E-B6F2-2282F9E3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67E5-9E56-C141-A37D-F088EF469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if the processor writes to an entire block over a small amount of time?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Is there any need to bring the block into the cache from memory in the first place?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Ditto for a </a:t>
            </a:r>
            <a:r>
              <a:rPr lang="en-US" altLang="en-US" i="1">
                <a:ea typeface="ＭＳ Ｐゴシック" panose="020B0600070205080204" pitchFamily="34" charset="-128"/>
              </a:rPr>
              <a:t>portion</a:t>
            </a:r>
            <a:r>
              <a:rPr lang="en-US" altLang="en-US">
                <a:ea typeface="ＭＳ Ｐゴシック" panose="020B0600070205080204" pitchFamily="34" charset="-128"/>
              </a:rPr>
              <a:t> of the block, i.e., subblock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4 bytes out of 64 bytes</a:t>
            </a:r>
          </a:p>
        </p:txBody>
      </p:sp>
      <p:sp>
        <p:nvSpPr>
          <p:cNvPr id="230403" name="Slide Number Placeholder 3">
            <a:extLst>
              <a:ext uri="{FF2B5EF4-FFF2-40B4-BE49-F238E27FC236}">
                <a16:creationId xmlns:a16="http://schemas.microsoft.com/office/drawing/2014/main" id="{EF95C1F8-3351-5C44-BFDF-2FD41B664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03781D-1E07-4140-936E-B4911CC06B1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Title 1">
            <a:extLst>
              <a:ext uri="{FF2B5EF4-FFF2-40B4-BE49-F238E27FC236}">
                <a16:creationId xmlns:a16="http://schemas.microsoft.com/office/drawing/2014/main" id="{F6EC11C1-E1CC-B941-9C11-3951C165C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Sectored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D672-FF2D-A740-A513-37BDB909E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Divide a block into subblocks (or sectors)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Have separate valid and dirty bits for each sector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When is this useful? (Think writes…)</a:t>
            </a:r>
          </a:p>
          <a:p>
            <a:pPr lvl="1"/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++ No need to transfer the entire cache block into the cache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solidFill>
                  <a:srgbClr val="0000FF"/>
                </a:solidFill>
                <a:ea typeface="ＭＳ Ｐゴシック" panose="020B0600070205080204" pitchFamily="34" charset="-128"/>
              </a:rPr>
              <a:t>      (A write simply validates and updates a subblock)	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++ More freedom in transferring subblocks into the cache (a cache block does not need to be in the cache fully)</a:t>
            </a:r>
          </a:p>
          <a:p>
            <a:pPr lvl="1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     (How many subblocks do you transfer on a read?)</a:t>
            </a:r>
          </a:p>
          <a:p>
            <a:pPr>
              <a:buFont typeface="Wingdings" pitchFamily="2" charset="2"/>
              <a:buNone/>
            </a:pPr>
            <a:endParaRPr lang="en-US" altLang="en-US" sz="120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-- More complex design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-- May not exploit spatial locality fully when used for reads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1427" name="Slide Number Placeholder 3">
            <a:extLst>
              <a:ext uri="{FF2B5EF4-FFF2-40B4-BE49-F238E27FC236}">
                <a16:creationId xmlns:a16="http://schemas.microsoft.com/office/drawing/2014/main" id="{9DAB72BF-7F4A-A347-9D0E-FC456D313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3AAE3B-4B0E-9146-9794-51C838A004A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22CE7002-3E4A-934E-97FD-76D5464C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80010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FC783008-AAD2-6049-AFE1-E6D0184F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019800"/>
            <a:ext cx="15240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231430" name="Rectangle 6">
            <a:extLst>
              <a:ext uri="{FF2B5EF4-FFF2-40B4-BE49-F238E27FC236}">
                <a16:creationId xmlns:a16="http://schemas.microsoft.com/office/drawing/2014/main" id="{2AF31E38-CE26-B544-9039-65402B9A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1431" name="Rectangle 7">
            <a:extLst>
              <a:ext uri="{FF2B5EF4-FFF2-40B4-BE49-F238E27FC236}">
                <a16:creationId xmlns:a16="http://schemas.microsoft.com/office/drawing/2014/main" id="{87005580-FDF5-C54F-8EC5-5B671431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2" name="Rectangle 8">
            <a:extLst>
              <a:ext uri="{FF2B5EF4-FFF2-40B4-BE49-F238E27FC236}">
                <a16:creationId xmlns:a16="http://schemas.microsoft.com/office/drawing/2014/main" id="{F2C1D18F-91E7-554B-BE49-A885B8CD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1433" name="Rectangle 9">
            <a:extLst>
              <a:ext uri="{FF2B5EF4-FFF2-40B4-BE49-F238E27FC236}">
                <a16:creationId xmlns:a16="http://schemas.microsoft.com/office/drawing/2014/main" id="{6FF4C378-C078-BC47-9004-0E6C81B7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4" name="Rectangle 10">
            <a:extLst>
              <a:ext uri="{FF2B5EF4-FFF2-40B4-BE49-F238E27FC236}">
                <a16:creationId xmlns:a16="http://schemas.microsoft.com/office/drawing/2014/main" id="{F4DCB465-7199-B443-86EB-8712A047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subblock</a:t>
            </a:r>
          </a:p>
        </p:txBody>
      </p:sp>
      <p:sp>
        <p:nvSpPr>
          <p:cNvPr id="231435" name="Rectangle 11">
            <a:extLst>
              <a:ext uri="{FF2B5EF4-FFF2-40B4-BE49-F238E27FC236}">
                <a16:creationId xmlns:a16="http://schemas.microsoft.com/office/drawing/2014/main" id="{202FF203-1DB8-5B43-8FF3-E3798FFA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6" name="Oval 12">
            <a:extLst>
              <a:ext uri="{FF2B5EF4-FFF2-40B4-BE49-F238E27FC236}">
                <a16:creationId xmlns:a16="http://schemas.microsoft.com/office/drawing/2014/main" id="{E1B126E6-5444-F341-8E82-3D548B1C5D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941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7" name="Oval 13">
            <a:extLst>
              <a:ext uri="{FF2B5EF4-FFF2-40B4-BE49-F238E27FC236}">
                <a16:creationId xmlns:a16="http://schemas.microsoft.com/office/drawing/2014/main" id="{50122BF9-5D8F-6E48-8953-78F41096B7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227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8" name="Oval 14">
            <a:extLst>
              <a:ext uri="{FF2B5EF4-FFF2-40B4-BE49-F238E27FC236}">
                <a16:creationId xmlns:a16="http://schemas.microsoft.com/office/drawing/2014/main" id="{C329FDDB-DDDF-824A-BEE8-5D0AA0DB8C6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513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9" name="Oval 15">
            <a:extLst>
              <a:ext uri="{FF2B5EF4-FFF2-40B4-BE49-F238E27FC236}">
                <a16:creationId xmlns:a16="http://schemas.microsoft.com/office/drawing/2014/main" id="{9ECFE404-BA8E-374C-A68F-41AB50727DB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799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40" name="TextBox 16">
            <a:extLst>
              <a:ext uri="{FF2B5EF4-FFF2-40B4-BE49-F238E27FC236}">
                <a16:creationId xmlns:a16="http://schemas.microsoft.com/office/drawing/2014/main" id="{5229F188-6DEF-BE40-8B93-7B7A58AA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5486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41" name="Rectangle 9">
            <a:extLst>
              <a:ext uri="{FF2B5EF4-FFF2-40B4-BE49-F238E27FC236}">
                <a16:creationId xmlns:a16="http://schemas.microsoft.com/office/drawing/2014/main" id="{6A8B7A22-780B-BF45-AFD9-D5BC53F6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1442" name="Rectangle 9">
            <a:extLst>
              <a:ext uri="{FF2B5EF4-FFF2-40B4-BE49-F238E27FC236}">
                <a16:creationId xmlns:a16="http://schemas.microsoft.com/office/drawing/2014/main" id="{0E07DAE4-B6A5-7D48-AAB2-A92BFC9A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1443" name="Rectangle 9">
            <a:extLst>
              <a:ext uri="{FF2B5EF4-FFF2-40B4-BE49-F238E27FC236}">
                <a16:creationId xmlns:a16="http://schemas.microsoft.com/office/drawing/2014/main" id="{58B575DC-AAC1-9646-80D1-44BB7838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itle 1">
            <a:extLst>
              <a:ext uri="{FF2B5EF4-FFF2-40B4-BE49-F238E27FC236}">
                <a16:creationId xmlns:a16="http://schemas.microsoft.com/office/drawing/2014/main" id="{DDD0B9D8-591E-B746-A2D8-571ACD618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 vs. Data Caches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AD5849C4-EF68-9C48-8147-82A015367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Separate or Unified?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Unified: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Dynamic sharing of cache space: no overprovisioning that might happen with static partitioning (i.e., split I and D caches)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Instructions and data can thrash each other (i.e., no guaranteed space for either)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-- I and D are accessed in different places in the pipeline. Where do we place the unified cache for fast access?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First level caches are almost always split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Mainly for the last reason above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Second and higher levels are almost always unified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2451" name="Slide Number Placeholder 3">
            <a:extLst>
              <a:ext uri="{FF2B5EF4-FFF2-40B4-BE49-F238E27FC236}">
                <a16:creationId xmlns:a16="http://schemas.microsoft.com/office/drawing/2014/main" id="{52F6C29F-8F36-0846-94B3-7FDCC15F8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6B37B6-573C-B040-97F4-B42C7ECDA57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itle 1">
            <a:extLst>
              <a:ext uri="{FF2B5EF4-FFF2-40B4-BE49-F238E27FC236}">
                <a16:creationId xmlns:a16="http://schemas.microsoft.com/office/drawing/2014/main" id="{087C6547-ACEF-C146-9355-9054D05A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Multi-level Caching in a Pipelined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3A7-41E6-A343-86B8-EBC179648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First-level caches (instruction and data)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Decisions very much affected by cycle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Small, lower associativity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Tag store and data store accessed in parallel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Second-level caches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Decisions need to balance hit rate and access latency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Usually large and highly associative; latency not as important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Tag store and data store accessed serially</a:t>
            </a:r>
          </a:p>
          <a:p>
            <a:pPr lvl="1"/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Serial vs. Parallel access of levels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Serial: Second level cache accessed only if first-level misses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Second level does not see the same accesses as the first</a:t>
            </a:r>
            <a:endParaRPr lang="en-US" altLang="en-US">
              <a:solidFill>
                <a:srgbClr val="0033CC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First level acts as a filter (filters some temporal and spatial locality)</a:t>
            </a:r>
          </a:p>
          <a:p>
            <a:pPr lvl="2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Management policies are therefore different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3475" name="Slide Number Placeholder 3">
            <a:extLst>
              <a:ext uri="{FF2B5EF4-FFF2-40B4-BE49-F238E27FC236}">
                <a16:creationId xmlns:a16="http://schemas.microsoft.com/office/drawing/2014/main" id="{A8F013D7-B3CF-5247-88B6-2AED2DFD7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F8124-930C-4142-BB6C-191414A3779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4">
            <a:extLst>
              <a:ext uri="{FF2B5EF4-FFF2-40B4-BE49-F238E27FC236}">
                <a16:creationId xmlns:a16="http://schemas.microsoft.com/office/drawing/2014/main" id="{10BF0E90-CD37-1C48-B8AA-09B1D5E0A7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833563"/>
            <a:ext cx="8428037" cy="822325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ea typeface="ＭＳ Ｐゴシック" panose="020B0600070205080204" pitchFamily="34" charset="-128"/>
              </a:rPr>
              <a:t>Cache Performance</a:t>
            </a:r>
          </a:p>
        </p:txBody>
      </p:sp>
      <p:sp>
        <p:nvSpPr>
          <p:cNvPr id="234498" name="Rectangle 5">
            <a:extLst>
              <a:ext uri="{FF2B5EF4-FFF2-40B4-BE49-F238E27FC236}">
                <a16:creationId xmlns:a16="http://schemas.microsoft.com/office/drawing/2014/main" id="{AFCAF873-D7B0-754C-ABE8-427E18896E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itle 1">
            <a:extLst>
              <a:ext uri="{FF2B5EF4-FFF2-40B4-BE49-F238E27FC236}">
                <a16:creationId xmlns:a16="http://schemas.microsoft.com/office/drawing/2014/main" id="{CE719DA1-8DF9-8045-96CA-9A1027D9E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Parameters vs. Miss/Hit Rate</a:t>
            </a:r>
          </a:p>
        </p:txBody>
      </p:sp>
      <p:sp>
        <p:nvSpPr>
          <p:cNvPr id="236546" name="Content Placeholder 2">
            <a:extLst>
              <a:ext uri="{FF2B5EF4-FFF2-40B4-BE49-F238E27FC236}">
                <a16:creationId xmlns:a16="http://schemas.microsoft.com/office/drawing/2014/main" id="{760E185C-9B19-704C-B96C-7E38E5621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Block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Associativity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Replacement policy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Insertion/Placement policy</a:t>
            </a:r>
          </a:p>
        </p:txBody>
      </p:sp>
      <p:sp>
        <p:nvSpPr>
          <p:cNvPr id="236547" name="Slide Number Placeholder 3">
            <a:extLst>
              <a:ext uri="{FF2B5EF4-FFF2-40B4-BE49-F238E27FC236}">
                <a16:creationId xmlns:a16="http://schemas.microsoft.com/office/drawing/2014/main" id="{22EBDBB4-C397-4544-8A24-9308AEBBE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596B56C-F53A-4D4F-AB3C-8185DD9D85C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itle 1">
            <a:extLst>
              <a:ext uri="{FF2B5EF4-FFF2-40B4-BE49-F238E27FC236}">
                <a16:creationId xmlns:a16="http://schemas.microsoft.com/office/drawing/2014/main" id="{E58BA011-5A98-2A4D-B746-9896BCC90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523A32A-9C69-E649-85CE-8691E4D7B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size: total data (not including tag) capacity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bigger can exploit temporal locality better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not ALWAYS better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Too large a cache adversely affects hit and miss latency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smaller is faster =&gt; bigger is slower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access time may degrade critical path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Too small a cache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exploit temporal locality well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useful data replaced often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Working set</a:t>
            </a:r>
            <a:r>
              <a:rPr lang="en-US" altLang="en-US">
                <a:ea typeface="ＭＳ Ｐゴシック" panose="020B0600070205080204" pitchFamily="34" charset="-128"/>
              </a:rPr>
              <a:t>: the whole set of data                                                    the executing application references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Within a time interval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7571" name="Slide Number Placeholder 3">
            <a:extLst>
              <a:ext uri="{FF2B5EF4-FFF2-40B4-BE49-F238E27FC236}">
                <a16:creationId xmlns:a16="http://schemas.microsoft.com/office/drawing/2014/main" id="{5D1F0486-1F36-2247-8EAB-B39AD7E46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1435A0-8973-A84E-895F-DB1B7E46178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7572" name="Freeform 4">
            <a:extLst>
              <a:ext uri="{FF2B5EF4-FFF2-40B4-BE49-F238E27FC236}">
                <a16:creationId xmlns:a16="http://schemas.microsoft.com/office/drawing/2014/main" id="{BFC1F869-AB86-DD4A-AF97-6DA212C5E1B7}"/>
              </a:ext>
            </a:extLst>
          </p:cNvPr>
          <p:cNvSpPr>
            <a:spLocks/>
          </p:cNvSpPr>
          <p:nvPr/>
        </p:nvSpPr>
        <p:spPr bwMode="auto">
          <a:xfrm>
            <a:off x="5791200" y="35052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3D7C93F3-F291-D740-8128-450FEFF2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32766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73B42984-9053-6C48-8B5D-F3D2CF59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582136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 size</a:t>
            </a:r>
          </a:p>
        </p:txBody>
      </p:sp>
      <p:sp>
        <p:nvSpPr>
          <p:cNvPr id="237575" name="Line 8">
            <a:extLst>
              <a:ext uri="{FF2B5EF4-FFF2-40B4-BE49-F238E27FC236}">
                <a16:creationId xmlns:a16="http://schemas.microsoft.com/office/drawing/2014/main" id="{CEAEF386-1872-7C4D-A6B7-59281814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6" name="Oval 9">
            <a:extLst>
              <a:ext uri="{FF2B5EF4-FFF2-40B4-BE49-F238E27FC236}">
                <a16:creationId xmlns:a16="http://schemas.microsoft.com/office/drawing/2014/main" id="{C8430FD4-22EA-ED42-9515-F85D6AA5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71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7577" name="Text Box 10">
            <a:extLst>
              <a:ext uri="{FF2B5EF4-FFF2-40B4-BE49-F238E27FC236}">
                <a16:creationId xmlns:a16="http://schemas.microsoft.com/office/drawing/2014/main" id="{43D44969-A71D-5C4B-BC1A-798C5AC2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64038"/>
            <a:ext cx="13477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600">
                <a:solidFill>
                  <a:srgbClr val="FF0000"/>
                </a:solidFill>
                <a:latin typeface="Arial" panose="020B0604020202020204" pitchFamily="34" charset="0"/>
              </a:rPr>
              <a:t>working set</a:t>
            </a:r>
            <a:r>
              <a:rPr lang="ja-JP" altLang="en-US" sz="16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en-US" altLang="ja-JP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size</a:t>
            </a:r>
          </a:p>
        </p:txBody>
      </p:sp>
      <p:sp>
        <p:nvSpPr>
          <p:cNvPr id="237578" name="Freeform 11">
            <a:extLst>
              <a:ext uri="{FF2B5EF4-FFF2-40B4-BE49-F238E27FC236}">
                <a16:creationId xmlns:a16="http://schemas.microsoft.com/office/drawing/2014/main" id="{8C4826B3-0985-3C49-84AB-B1EAE7D5248F}"/>
              </a:ext>
            </a:extLst>
          </p:cNvPr>
          <p:cNvSpPr>
            <a:spLocks/>
          </p:cNvSpPr>
          <p:nvPr/>
        </p:nvSpPr>
        <p:spPr bwMode="auto">
          <a:xfrm>
            <a:off x="7086600" y="4711700"/>
            <a:ext cx="990600" cy="1003300"/>
          </a:xfrm>
          <a:custGeom>
            <a:avLst/>
            <a:gdLst>
              <a:gd name="T0" fmla="*/ 2147483646 w 624"/>
              <a:gd name="T1" fmla="*/ 2147483646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0 w 624"/>
              <a:gd name="T7" fmla="*/ 2147483646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9" name="Freeform 7">
            <a:extLst>
              <a:ext uri="{FF2B5EF4-FFF2-40B4-BE49-F238E27FC236}">
                <a16:creationId xmlns:a16="http://schemas.microsoft.com/office/drawing/2014/main" id="{964B94A7-3167-1D4B-A3F8-44C5018FF361}"/>
              </a:ext>
            </a:extLst>
          </p:cNvPr>
          <p:cNvSpPr>
            <a:spLocks/>
          </p:cNvSpPr>
          <p:nvPr/>
        </p:nvSpPr>
        <p:spPr bwMode="auto">
          <a:xfrm>
            <a:off x="5791200" y="3505200"/>
            <a:ext cx="2895600" cy="2286000"/>
          </a:xfrm>
          <a:custGeom>
            <a:avLst/>
            <a:gdLst>
              <a:gd name="T0" fmla="*/ 0 w 1824"/>
              <a:gd name="T1" fmla="*/ 2147483646 h 1440"/>
              <a:gd name="T2" fmla="*/ 2147483646 w 1824"/>
              <a:gd name="T3" fmla="*/ 2147483646 h 1440"/>
              <a:gd name="T4" fmla="*/ 2147483646 w 1824"/>
              <a:gd name="T5" fmla="*/ 2147483646 h 1440"/>
              <a:gd name="T6" fmla="*/ 2147483646 w 1824"/>
              <a:gd name="T7" fmla="*/ 2147483646 h 1440"/>
              <a:gd name="T8" fmla="*/ 2147483646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>
            <a:extLst>
              <a:ext uri="{FF2B5EF4-FFF2-40B4-BE49-F238E27FC236}">
                <a16:creationId xmlns:a16="http://schemas.microsoft.com/office/drawing/2014/main" id="{8D4373FB-FD83-2745-8F24-33D875C57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Block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018-6540-834B-959B-BE2282F9C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0170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Block size is the data that is associated with an address tag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not necessarily the unit of transfer between hierarchies</a:t>
            </a:r>
          </a:p>
          <a:p>
            <a:pPr lvl="2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Sub-blocking: A block divided into multiple pieces (each with V bit)</a:t>
            </a:r>
          </a:p>
          <a:p>
            <a:pPr lvl="3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Can improve </a:t>
            </a:r>
            <a:r>
              <a:rPr lang="ja-JP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write</a:t>
            </a:r>
            <a:r>
              <a:rPr lang="ja-JP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 performance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Too small blocks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don’t exploit spatial locality well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have larger tag overhead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Too large blocks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too few total # of blocks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less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  <a:sym typeface="Wingdings" pitchFamily="2" charset="2"/>
              </a:rPr>
              <a:t>temporal locality exploitation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waste of cache space and bandwidth/energy 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    if spatial locality is not high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8595" name="Slide Number Placeholder 3">
            <a:extLst>
              <a:ext uri="{FF2B5EF4-FFF2-40B4-BE49-F238E27FC236}">
                <a16:creationId xmlns:a16="http://schemas.microsoft.com/office/drawing/2014/main" id="{85A174DD-BE8D-E746-85CC-8D78A75AC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815B7-7032-EA4D-9E89-475FA7BC420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8596" name="Freeform 4">
            <a:extLst>
              <a:ext uri="{FF2B5EF4-FFF2-40B4-BE49-F238E27FC236}">
                <a16:creationId xmlns:a16="http://schemas.microsoft.com/office/drawing/2014/main" id="{D02BBFA5-3A40-CE46-AC90-C6996BB7DB1D}"/>
              </a:ext>
            </a:extLst>
          </p:cNvPr>
          <p:cNvSpPr>
            <a:spLocks/>
          </p:cNvSpPr>
          <p:nvPr/>
        </p:nvSpPr>
        <p:spPr bwMode="auto">
          <a:xfrm>
            <a:off x="5659438" y="3228975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EC557BC5-9F45-B442-A9D7-E5E12C27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78765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6257B137-3EC1-C440-B0B6-CBFF979E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5514975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size</a:t>
            </a:r>
          </a:p>
        </p:txBody>
      </p:sp>
      <p:sp>
        <p:nvSpPr>
          <p:cNvPr id="238599" name="Freeform 7">
            <a:extLst>
              <a:ext uri="{FF2B5EF4-FFF2-40B4-BE49-F238E27FC236}">
                <a16:creationId xmlns:a16="http://schemas.microsoft.com/office/drawing/2014/main" id="{422761CA-5BF9-2C4A-8DF7-08A0E9D7D5EE}"/>
              </a:ext>
            </a:extLst>
          </p:cNvPr>
          <p:cNvSpPr>
            <a:spLocks/>
          </p:cNvSpPr>
          <p:nvPr/>
        </p:nvSpPr>
        <p:spPr bwMode="auto">
          <a:xfrm>
            <a:off x="5659438" y="3244850"/>
            <a:ext cx="2863850" cy="2270125"/>
          </a:xfrm>
          <a:custGeom>
            <a:avLst/>
            <a:gdLst>
              <a:gd name="T0" fmla="*/ 0 w 1804"/>
              <a:gd name="T1" fmla="*/ 2147483646 h 1430"/>
              <a:gd name="T2" fmla="*/ 2147483646 w 1804"/>
              <a:gd name="T3" fmla="*/ 2147483646 h 1430"/>
              <a:gd name="T4" fmla="*/ 2147483646 w 1804"/>
              <a:gd name="T5" fmla="*/ 2147483646 h 1430"/>
              <a:gd name="T6" fmla="*/ 2147483646 w 1804"/>
              <a:gd name="T7" fmla="*/ 2147483646 h 1430"/>
              <a:gd name="T8" fmla="*/ 2147483646 w 1804"/>
              <a:gd name="T9" fmla="*/ 2147483646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Title 1">
            <a:extLst>
              <a:ext uri="{FF2B5EF4-FFF2-40B4-BE49-F238E27FC236}">
                <a16:creationId xmlns:a16="http://schemas.microsoft.com/office/drawing/2014/main" id="{B58ECE6B-B729-AC4A-B8FE-F245B2AFD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Large Blocks: </a:t>
            </a:r>
            <a:r>
              <a:rPr lang="en-US" altLang="en-US" sz="3600">
                <a:ea typeface="ＭＳ Ｐゴシック" panose="020B0600070205080204" pitchFamily="34" charset="-128"/>
              </a:rPr>
              <a:t>Critical-Word and Subblocking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37BA-8DDC-6E43-AA8B-522F0D84B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Large cache blocks can take a long time to fill into the cache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fill cache line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critical word first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restart cache access before complete fill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Large cache blocks can waste bus bandwidth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divide a block into subblocks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associate separate valid bits for each subblock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When is this useful?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9619" name="Slide Number Placeholder 3">
            <a:extLst>
              <a:ext uri="{FF2B5EF4-FFF2-40B4-BE49-F238E27FC236}">
                <a16:creationId xmlns:a16="http://schemas.microsoft.com/office/drawing/2014/main" id="{8E27A143-DCAF-3F4E-A937-B7483E383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677359-8505-E842-A7E4-71CA5B82600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14685073-0D12-134B-B816-29571C3FF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80010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7111338C-9C57-F448-BADA-70662728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15240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D1D7FAC7-6287-4A4A-BA8E-C0BDE924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497CB876-A3AB-1B46-B241-16C60765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00BD4973-301A-D546-945D-5B665985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9625" name="Rectangle 9">
            <a:extLst>
              <a:ext uri="{FF2B5EF4-FFF2-40B4-BE49-F238E27FC236}">
                <a16:creationId xmlns:a16="http://schemas.microsoft.com/office/drawing/2014/main" id="{40975EFA-0910-1F4E-9240-2E0DD871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6" name="Rectangle 10">
            <a:extLst>
              <a:ext uri="{FF2B5EF4-FFF2-40B4-BE49-F238E27FC236}">
                <a16:creationId xmlns:a16="http://schemas.microsoft.com/office/drawing/2014/main" id="{2EC4707B-794C-CC40-BFEF-2757988C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subblock</a:t>
            </a:r>
          </a:p>
        </p:txBody>
      </p:sp>
      <p:sp>
        <p:nvSpPr>
          <p:cNvPr id="239627" name="Rectangle 11">
            <a:extLst>
              <a:ext uri="{FF2B5EF4-FFF2-40B4-BE49-F238E27FC236}">
                <a16:creationId xmlns:a16="http://schemas.microsoft.com/office/drawing/2014/main" id="{E583ADB0-050C-8345-940F-54CE6AE1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8" name="Oval 12">
            <a:extLst>
              <a:ext uri="{FF2B5EF4-FFF2-40B4-BE49-F238E27FC236}">
                <a16:creationId xmlns:a16="http://schemas.microsoft.com/office/drawing/2014/main" id="{A045F523-8170-7243-A134-5C2364E300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941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29" name="Oval 13">
            <a:extLst>
              <a:ext uri="{FF2B5EF4-FFF2-40B4-BE49-F238E27FC236}">
                <a16:creationId xmlns:a16="http://schemas.microsoft.com/office/drawing/2014/main" id="{0CA137CA-3570-4744-B82A-41A4D97AB83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227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0" name="Oval 14">
            <a:extLst>
              <a:ext uri="{FF2B5EF4-FFF2-40B4-BE49-F238E27FC236}">
                <a16:creationId xmlns:a16="http://schemas.microsoft.com/office/drawing/2014/main" id="{80406493-0AB2-8A4D-8D3D-C6DAE9B0DA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513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1" name="Oval 15">
            <a:extLst>
              <a:ext uri="{FF2B5EF4-FFF2-40B4-BE49-F238E27FC236}">
                <a16:creationId xmlns:a16="http://schemas.microsoft.com/office/drawing/2014/main" id="{A7908004-60CF-D847-9028-3D55A1BD64B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799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2" name="Rectangle 9">
            <a:extLst>
              <a:ext uri="{FF2B5EF4-FFF2-40B4-BE49-F238E27FC236}">
                <a16:creationId xmlns:a16="http://schemas.microsoft.com/office/drawing/2014/main" id="{8BD7874C-BAA8-C949-9499-41437988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9633" name="Rectangle 9">
            <a:extLst>
              <a:ext uri="{FF2B5EF4-FFF2-40B4-BE49-F238E27FC236}">
                <a16:creationId xmlns:a16="http://schemas.microsoft.com/office/drawing/2014/main" id="{DA644F50-9A88-5941-996B-D5966A86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9634" name="Rectangle 9">
            <a:extLst>
              <a:ext uri="{FF2B5EF4-FFF2-40B4-BE49-F238E27FC236}">
                <a16:creationId xmlns:a16="http://schemas.microsoft.com/office/drawing/2014/main" id="{586E6CF0-E165-2240-8B70-3941C73E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>
            <a:extLst>
              <a:ext uri="{FF2B5EF4-FFF2-40B4-BE49-F238E27FC236}">
                <a16:creationId xmlns:a16="http://schemas.microsoft.com/office/drawing/2014/main" id="{C25842EA-EA1F-5742-83FA-8542C5A5F4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708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The Memory Hierarchy</a:t>
            </a:r>
          </a:p>
        </p:txBody>
      </p:sp>
      <p:sp>
        <p:nvSpPr>
          <p:cNvPr id="94210" name="Rectangle 5">
            <a:extLst>
              <a:ext uri="{FF2B5EF4-FFF2-40B4-BE49-F238E27FC236}">
                <a16:creationId xmlns:a16="http://schemas.microsoft.com/office/drawing/2014/main" id="{EA9CEDB2-4BFF-F644-BB2B-615DA6057A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itle 1">
            <a:extLst>
              <a:ext uri="{FF2B5EF4-FFF2-40B4-BE49-F238E27FC236}">
                <a16:creationId xmlns:a16="http://schemas.microsoft.com/office/drawing/2014/main" id="{8D98BFA0-99B2-F64A-9BD8-B8769CC29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5D8F-6FF8-4E48-8F28-31305B0EF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996950"/>
            <a:ext cx="9005888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many blocks can be present in the same index (i.e., set)?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Larger associativity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lower miss rate (reduced conflicts)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higher hit latency and area cost (plus diminishing returns)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Smaller associativity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lower cost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lower hit latency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Especially important for L1 caches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Is power of 2 associativity required?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0643" name="Slide Number Placeholder 3">
            <a:extLst>
              <a:ext uri="{FF2B5EF4-FFF2-40B4-BE49-F238E27FC236}">
                <a16:creationId xmlns:a16="http://schemas.microsoft.com/office/drawing/2014/main" id="{716AA897-F03A-184E-8E70-6932FD356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18969F-C166-4549-B472-67EFBC00DC2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40644" name="Freeform 5">
            <a:extLst>
              <a:ext uri="{FF2B5EF4-FFF2-40B4-BE49-F238E27FC236}">
                <a16:creationId xmlns:a16="http://schemas.microsoft.com/office/drawing/2014/main" id="{4BB3A8F6-F064-CF45-8C84-A17B6B90080A}"/>
              </a:ext>
            </a:extLst>
          </p:cNvPr>
          <p:cNvSpPr>
            <a:spLocks/>
          </p:cNvSpPr>
          <p:nvPr/>
        </p:nvSpPr>
        <p:spPr bwMode="auto">
          <a:xfrm>
            <a:off x="5486400" y="3414713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5" name="Text Box 7">
            <a:extLst>
              <a:ext uri="{FF2B5EF4-FFF2-40B4-BE49-F238E27FC236}">
                <a16:creationId xmlns:a16="http://schemas.microsoft.com/office/drawing/2014/main" id="{E8C154C2-076A-D147-B491-1D05E029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5734050"/>
            <a:ext cx="1481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associativity</a:t>
            </a:r>
          </a:p>
        </p:txBody>
      </p:sp>
      <p:sp>
        <p:nvSpPr>
          <p:cNvPr id="240646" name="Freeform 8">
            <a:extLst>
              <a:ext uri="{FF2B5EF4-FFF2-40B4-BE49-F238E27FC236}">
                <a16:creationId xmlns:a16="http://schemas.microsoft.com/office/drawing/2014/main" id="{4EB1FF55-ACDA-7F4B-86A8-166C5A3234A3}"/>
              </a:ext>
            </a:extLst>
          </p:cNvPr>
          <p:cNvSpPr>
            <a:spLocks/>
          </p:cNvSpPr>
          <p:nvPr/>
        </p:nvSpPr>
        <p:spPr bwMode="auto">
          <a:xfrm>
            <a:off x="5772150" y="3414713"/>
            <a:ext cx="2609850" cy="852487"/>
          </a:xfrm>
          <a:custGeom>
            <a:avLst/>
            <a:gdLst>
              <a:gd name="T0" fmla="*/ 0 w 1644"/>
              <a:gd name="T1" fmla="*/ 2147483646 h 537"/>
              <a:gd name="T2" fmla="*/ 2147483646 w 1644"/>
              <a:gd name="T3" fmla="*/ 2147483646 h 537"/>
              <a:gd name="T4" fmla="*/ 2147483646 w 1644"/>
              <a:gd name="T5" fmla="*/ 2147483646 h 537"/>
              <a:gd name="T6" fmla="*/ 2147483646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7" name="Text Box 6">
            <a:extLst>
              <a:ext uri="{FF2B5EF4-FFF2-40B4-BE49-F238E27FC236}">
                <a16:creationId xmlns:a16="http://schemas.microsoft.com/office/drawing/2014/main" id="{B7008063-7CC5-0243-9A0B-D2F1C89F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313055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itle 1">
            <a:extLst>
              <a:ext uri="{FF2B5EF4-FFF2-40B4-BE49-F238E27FC236}">
                <a16:creationId xmlns:a16="http://schemas.microsoft.com/office/drawing/2014/main" id="{8D920F56-9B9B-F247-A317-DC0AB3A48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Classification of Cache Misses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9EA6A80F-F22E-B442-80E6-FCFE792BE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Compulsory miss 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first reference to an address (block) always results in a miss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subsequent references should hit unless the cache block is displaced for the reasons below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Capacity miss </a:t>
            </a:r>
          </a:p>
          <a:p>
            <a:pPr lvl="1"/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cache is too small to hold everything needed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defined as the misses that would occur even in a fully-associative cache (with optimal replacement) of the same capacity 	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Conflict miss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defined as </a:t>
            </a:r>
            <a:r>
              <a:rPr lang="en-US" altLang="en-US">
                <a:solidFill>
                  <a:srgbClr val="0432FF"/>
                </a:solidFill>
                <a:ea typeface="ＭＳ Ｐゴシック" panose="020B0600070205080204" pitchFamily="34" charset="-128"/>
              </a:rPr>
              <a:t>any miss that is neither a compulsory nor a capacity miss	</a:t>
            </a:r>
          </a:p>
        </p:txBody>
      </p:sp>
      <p:sp>
        <p:nvSpPr>
          <p:cNvPr id="242691" name="Slide Number Placeholder 3">
            <a:extLst>
              <a:ext uri="{FF2B5EF4-FFF2-40B4-BE49-F238E27FC236}">
                <a16:creationId xmlns:a16="http://schemas.microsoft.com/office/drawing/2014/main" id="{18F47AAE-3071-384D-8FE1-8E5E9252A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233B88-6CD8-FF4B-82E3-0E64DCBB7D3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Title 1">
            <a:extLst>
              <a:ext uri="{FF2B5EF4-FFF2-40B4-BE49-F238E27FC236}">
                <a16:creationId xmlns:a16="http://schemas.microsoft.com/office/drawing/2014/main" id="{0A540D80-C58E-3548-907D-0DCF99C7A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Reduce Each Miss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5350-184D-4246-B62F-3CFF71A80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Compulsory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Caching cannot help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Prefetching can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Conflict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More associativity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Other ways to get more associativity without making the cache associative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Victim cache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Better, randomized indexing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Software hints?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Capacity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Utilize cache space better: keep blocks that will be referenced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Software management: divide working set such that each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phase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fits in cache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3715" name="Slide Number Placeholder 3">
            <a:extLst>
              <a:ext uri="{FF2B5EF4-FFF2-40B4-BE49-F238E27FC236}">
                <a16:creationId xmlns:a16="http://schemas.microsoft.com/office/drawing/2014/main" id="{264469E5-D0F6-394F-B960-DB96223F8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2B1A69-60C9-3741-A171-4C600731048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itle 1">
            <a:extLst>
              <a:ext uri="{FF2B5EF4-FFF2-40B4-BE49-F238E27FC236}">
                <a16:creationId xmlns:a16="http://schemas.microsoft.com/office/drawing/2014/main" id="{78FEAB72-A105-5849-917A-CCFA8D3CF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Improve Cache Performance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4A4107A0-393D-4C40-80D5-EAECBEE26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fundamental goals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rate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Caveat: reducing miss rate can reduce performance if more costly-to-refetch blocks are evicted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latency or miss cost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hit latency or hit cost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above three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together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affect performance </a:t>
            </a:r>
          </a:p>
        </p:txBody>
      </p:sp>
      <p:sp>
        <p:nvSpPr>
          <p:cNvPr id="244739" name="Slide Number Placeholder 3">
            <a:extLst>
              <a:ext uri="{FF2B5EF4-FFF2-40B4-BE49-F238E27FC236}">
                <a16:creationId xmlns:a16="http://schemas.microsoft.com/office/drawing/2014/main" id="{09DCB6C1-1F1B-4048-ACB8-A57C34A06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49D414F-D48A-7A40-89D7-DBBC140E5DD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348F0986-8A67-0F4E-874F-5EBF363D6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4795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Cache Examples: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For You to Study</a:t>
            </a:r>
          </a:p>
        </p:txBody>
      </p:sp>
    </p:spTree>
    <p:extLst>
      <p:ext uri="{BB962C8B-B14F-4D97-AF65-F5344CB8AC3E}">
        <p14:creationId xmlns:p14="http://schemas.microsoft.com/office/powerpoint/2010/main" val="413830552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 Terminology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Capacity (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): </a:t>
            </a:r>
          </a:p>
          <a:p>
            <a:pPr lvl="1"/>
            <a:r>
              <a:rPr lang="en-US" dirty="0"/>
              <a:t>the number of data bytes a cache stores</a:t>
            </a:r>
          </a:p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Block size (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): </a:t>
            </a:r>
          </a:p>
          <a:p>
            <a:pPr lvl="1"/>
            <a:r>
              <a:rPr lang="en-US" dirty="0"/>
              <a:t>bytes of data brought into cache at once</a:t>
            </a:r>
          </a:p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Number of blocks (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 = C/b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): </a:t>
            </a:r>
          </a:p>
          <a:p>
            <a:pPr lvl="1"/>
            <a:r>
              <a:rPr lang="en-US" dirty="0"/>
              <a:t>number of blocks in cache: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/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Degree of associativity (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): </a:t>
            </a:r>
          </a:p>
          <a:p>
            <a:pPr lvl="1"/>
            <a:r>
              <a:rPr lang="en-US" dirty="0"/>
              <a:t>number of blocks in a set</a:t>
            </a:r>
          </a:p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Number of sets (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 = B/N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): </a:t>
            </a:r>
          </a:p>
          <a:p>
            <a:pPr lvl="1"/>
            <a:r>
              <a:rPr lang="en-US" dirty="0"/>
              <a:t>each memory address maps to exactly one cache set </a:t>
            </a:r>
          </a:p>
        </p:txBody>
      </p:sp>
      <p:sp>
        <p:nvSpPr>
          <p:cNvPr id="5837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16488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is data found?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042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Cache organized into </a:t>
            </a:r>
            <a:r>
              <a:rPr lang="en-US" i="1" dirty="0"/>
              <a:t>S</a:t>
            </a:r>
            <a:r>
              <a:rPr lang="en-US" dirty="0"/>
              <a:t> sets</a:t>
            </a:r>
          </a:p>
          <a:p>
            <a:r>
              <a:rPr lang="en-US" dirty="0"/>
              <a:t>Each memory address maps to exactly one set</a:t>
            </a:r>
          </a:p>
          <a:p>
            <a:r>
              <a:rPr lang="en-US" dirty="0"/>
              <a:t>Caches categorized by number of blocks in a set:</a:t>
            </a:r>
          </a:p>
          <a:p>
            <a:pPr lvl="1"/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Direct mapped:</a:t>
            </a:r>
            <a:r>
              <a:rPr lang="en-US" dirty="0"/>
              <a:t> 1 block per set</a:t>
            </a:r>
          </a:p>
          <a:p>
            <a:pPr lvl="1"/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N-way set associative: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N blocks per set</a:t>
            </a:r>
          </a:p>
          <a:p>
            <a:pPr lvl="1"/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Fully associative: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all cache blocks are in a single set</a:t>
            </a:r>
            <a:endParaRPr lang="en-US" sz="800" dirty="0"/>
          </a:p>
          <a:p>
            <a:r>
              <a:rPr lang="en-US" dirty="0"/>
              <a:t>Examine each organization for a cache with:</a:t>
            </a:r>
          </a:p>
          <a:p>
            <a:pPr lvl="1"/>
            <a:r>
              <a:rPr lang="en-US" dirty="0"/>
              <a:t>Capacity (</a:t>
            </a:r>
            <a:r>
              <a:rPr lang="en-US" i="1" dirty="0"/>
              <a:t>C</a:t>
            </a:r>
            <a:r>
              <a:rPr lang="en-US" dirty="0"/>
              <a:t> = 8 words)</a:t>
            </a:r>
          </a:p>
          <a:p>
            <a:pPr lvl="1"/>
            <a:r>
              <a:rPr lang="en-US" dirty="0"/>
              <a:t>Block size (</a:t>
            </a:r>
            <a:r>
              <a:rPr lang="en-US" i="1" dirty="0"/>
              <a:t>b</a:t>
            </a:r>
            <a:r>
              <a:rPr lang="en-US" dirty="0"/>
              <a:t> = 1 word)</a:t>
            </a:r>
          </a:p>
          <a:p>
            <a:pPr lvl="1"/>
            <a:r>
              <a:rPr lang="en-US" dirty="0"/>
              <a:t>So, number of blocks (</a:t>
            </a:r>
            <a:r>
              <a:rPr lang="en-US" i="1" dirty="0"/>
              <a:t>B</a:t>
            </a:r>
            <a:r>
              <a:rPr lang="en-US" dirty="0"/>
              <a:t> = 8)</a:t>
            </a:r>
          </a:p>
          <a:p>
            <a:pPr lvl="1"/>
            <a:endParaRPr lang="en-US" dirty="0"/>
          </a:p>
        </p:txBody>
      </p:sp>
      <p:sp>
        <p:nvSpPr>
          <p:cNvPr id="6041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042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86940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2469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/>
          </p:nvPr>
        </p:nvGraphicFramePr>
        <p:xfrm>
          <a:off x="488663" y="1141413"/>
          <a:ext cx="7711062" cy="541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7" name="VISIO" r:id="rId9" imgW="3747516" imgH="2630424" progId="Visio.Drawing.6">
                  <p:embed/>
                </p:oleObj>
              </mc:Choice>
              <mc:Fallback>
                <p:oleObj name="VISIO" r:id="rId9" imgW="3747516" imgH="2630424" progId="Visio.Drawing.6">
                  <p:embed/>
                  <p:pic>
                    <p:nvPicPr>
                      <p:cNvPr id="624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63" y="1141413"/>
                        <a:ext cx="7711062" cy="541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246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21570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 Hardware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4517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/>
          </p:nvPr>
        </p:nvGraphicFramePr>
        <p:xfrm>
          <a:off x="1865313" y="1219200"/>
          <a:ext cx="5853112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1" name="VISIO" r:id="rId9" imgW="3003804" imgH="2392680" progId="Visio.Drawing.6">
                  <p:embed/>
                </p:oleObj>
              </mc:Choice>
              <mc:Fallback>
                <p:oleObj name="VISIO" r:id="rId9" imgW="3003804" imgH="2392680" progId="Visio.Drawing.6">
                  <p:embed/>
                  <p:pic>
                    <p:nvPicPr>
                      <p:cNvPr id="645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219200"/>
                        <a:ext cx="5853112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08485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26719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865313" y="12192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5" name="VISIO" r:id="rId4" imgW="2874264" imgH="1498092" progId="Visio.Drawing.6">
                  <p:embed/>
                </p:oleObj>
              </mc:Choice>
              <mc:Fallback>
                <p:oleObj name="VISIO" r:id="rId4" imgW="2874264" imgH="1498092" progId="Visio.Drawing.6">
                  <p:embed/>
                  <p:pic>
                    <p:nvPicPr>
                      <p:cNvPr id="11" name="Content Placeholder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2192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267197"/>
            <a:ext cx="3870325" cy="2362201"/>
          </a:xfrm>
        </p:spPr>
        <p:txBody>
          <a:bodyPr/>
          <a:lstStyle/>
          <a:p>
            <a:r>
              <a:rPr lang="de-CH" dirty="0"/>
              <a:t>Miss Rate 	=</a:t>
            </a:r>
            <a:endParaRPr lang="de-CH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136129BF-49C1-3146-8167-FC53B297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in a Modern System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3EFAD5B9-4657-3345-A16F-2221EB734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3CF51693-0E8C-8B4F-BBC5-E6BB250BF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70B748-E268-E246-9A86-A53D1EA23BB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96260" name="Content Placeholder 6" descr="barcelona-die-photo-color.jpg">
            <a:extLst>
              <a:ext uri="{FF2B5EF4-FFF2-40B4-BE49-F238E27FC236}">
                <a16:creationId xmlns:a16="http://schemas.microsoft.com/office/drawing/2014/main" id="{07411B7E-B791-8340-993A-7C3C2999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08075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ounded Rectangle 33">
            <a:extLst>
              <a:ext uri="{FF2B5EF4-FFF2-40B4-BE49-F238E27FC236}">
                <a16:creationId xmlns:a16="http://schemas.microsoft.com/office/drawing/2014/main" id="{32D05419-C419-2542-96C2-7BF893CCED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13225" y="184467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62" name="TextBox 34">
            <a:extLst>
              <a:ext uri="{FF2B5EF4-FFF2-40B4-BE49-F238E27FC236}">
                <a16:creationId xmlns:a16="http://schemas.microsoft.com/office/drawing/2014/main" id="{E2F7DE95-1E96-8246-9EF2-B59AF2A9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262188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1</a:t>
            </a:r>
          </a:p>
        </p:txBody>
      </p:sp>
      <p:sp>
        <p:nvSpPr>
          <p:cNvPr id="96263" name="Rectangle 35">
            <a:extLst>
              <a:ext uri="{FF2B5EF4-FFF2-40B4-BE49-F238E27FC236}">
                <a16:creationId xmlns:a16="http://schemas.microsoft.com/office/drawing/2014/main" id="{35AAAA04-DB49-EC43-906F-B1B7F8BE4A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0519" y="2235994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64" name="TextBox 36">
            <a:extLst>
              <a:ext uri="{FF2B5EF4-FFF2-40B4-BE49-F238E27FC236}">
                <a16:creationId xmlns:a16="http://schemas.microsoft.com/office/drawing/2014/main" id="{A7616839-A2F8-BB44-8893-E8F379355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0206" y="2275682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0</a:t>
            </a:r>
          </a:p>
        </p:txBody>
      </p:sp>
      <p:sp>
        <p:nvSpPr>
          <p:cNvPr id="96265" name="Rectangle 37">
            <a:extLst>
              <a:ext uri="{FF2B5EF4-FFF2-40B4-BE49-F238E27FC236}">
                <a16:creationId xmlns:a16="http://schemas.microsoft.com/office/drawing/2014/main" id="{3A4BBC0F-C6D6-1E44-86BB-45DB38C5EE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68325" y="3127375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66" name="TextBox 38">
            <a:extLst>
              <a:ext uri="{FF2B5EF4-FFF2-40B4-BE49-F238E27FC236}">
                <a16:creationId xmlns:a16="http://schemas.microsoft.com/office/drawing/2014/main" id="{6F61D607-7521-DB46-83C9-A4CACE649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46063" y="3244850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SHARED L3 CACHE</a:t>
            </a:r>
          </a:p>
        </p:txBody>
      </p:sp>
      <p:sp>
        <p:nvSpPr>
          <p:cNvPr id="96267" name="Rectangle 39">
            <a:extLst>
              <a:ext uri="{FF2B5EF4-FFF2-40B4-BE49-F238E27FC236}">
                <a16:creationId xmlns:a16="http://schemas.microsoft.com/office/drawing/2014/main" id="{0AE27D2A-8BB6-C941-9156-B70F7D84F2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3138" y="3259137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68" name="TextBox 40">
            <a:extLst>
              <a:ext uri="{FF2B5EF4-FFF2-40B4-BE49-F238E27FC236}">
                <a16:creationId xmlns:a16="http://schemas.microsoft.com/office/drawing/2014/main" id="{5676BB46-3FFD-214B-AF13-E81D947591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415632" y="3247231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DRAM INTERFACE</a:t>
            </a:r>
          </a:p>
        </p:txBody>
      </p:sp>
      <p:pic>
        <p:nvPicPr>
          <p:cNvPr id="96269" name="Picture 37" descr="samsung-dimm-better.jpg">
            <a:extLst>
              <a:ext uri="{FF2B5EF4-FFF2-40B4-BE49-F238E27FC236}">
                <a16:creationId xmlns:a16="http://schemas.microsoft.com/office/drawing/2014/main" id="{DE1616CE-47C3-C047-B4AC-90D127096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919163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0" name="Rounded Rectangle 42">
            <a:extLst>
              <a:ext uri="{FF2B5EF4-FFF2-40B4-BE49-F238E27FC236}">
                <a16:creationId xmlns:a16="http://schemas.microsoft.com/office/drawing/2014/main" id="{37270059-E030-7E47-9710-53B51884A8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04219" y="1835944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1" name="TextBox 43">
            <a:extLst>
              <a:ext uri="{FF2B5EF4-FFF2-40B4-BE49-F238E27FC236}">
                <a16:creationId xmlns:a16="http://schemas.microsoft.com/office/drawing/2014/main" id="{8CF29544-6922-2340-8FBD-D8C0A897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2542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0</a:t>
            </a:r>
          </a:p>
        </p:txBody>
      </p:sp>
      <p:sp>
        <p:nvSpPr>
          <p:cNvPr id="96272" name="Rounded Rectangle 44">
            <a:extLst>
              <a:ext uri="{FF2B5EF4-FFF2-40B4-BE49-F238E27FC236}">
                <a16:creationId xmlns:a16="http://schemas.microsoft.com/office/drawing/2014/main" id="{12578ED2-9196-6C43-9641-538F886385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14537" y="402272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3" name="TextBox 45">
            <a:extLst>
              <a:ext uri="{FF2B5EF4-FFF2-40B4-BE49-F238E27FC236}">
                <a16:creationId xmlns:a16="http://schemas.microsoft.com/office/drawing/2014/main" id="{E3529F73-EE34-7F4B-99BD-038399D4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440238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2</a:t>
            </a:r>
          </a:p>
        </p:txBody>
      </p:sp>
      <p:sp>
        <p:nvSpPr>
          <p:cNvPr id="96274" name="Rounded Rectangle 46">
            <a:extLst>
              <a:ext uri="{FF2B5EF4-FFF2-40B4-BE49-F238E27FC236}">
                <a16:creationId xmlns:a16="http://schemas.microsoft.com/office/drawing/2014/main" id="{CAE93378-144D-0448-B7D1-9B49A81A1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2112" y="40179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5" name="TextBox 47">
            <a:extLst>
              <a:ext uri="{FF2B5EF4-FFF2-40B4-BE49-F238E27FC236}">
                <a16:creationId xmlns:a16="http://schemas.microsoft.com/office/drawing/2014/main" id="{9AD1AB8C-8E85-4045-9FCD-9C4F6EFE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443547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3</a:t>
            </a:r>
          </a:p>
        </p:txBody>
      </p:sp>
      <p:sp>
        <p:nvSpPr>
          <p:cNvPr id="96276" name="Rectangle 48">
            <a:extLst>
              <a:ext uri="{FF2B5EF4-FFF2-40B4-BE49-F238E27FC236}">
                <a16:creationId xmlns:a16="http://schemas.microsoft.com/office/drawing/2014/main" id="{6D2F5537-DC36-C44C-B65E-86DDDF93E2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4707" y="2235994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7" name="TextBox 49">
            <a:extLst>
              <a:ext uri="{FF2B5EF4-FFF2-40B4-BE49-F238E27FC236}">
                <a16:creationId xmlns:a16="http://schemas.microsoft.com/office/drawing/2014/main" id="{1960EEB2-2AF2-3746-A927-92A6D59D247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4394" y="2266156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1</a:t>
            </a:r>
          </a:p>
        </p:txBody>
      </p:sp>
      <p:sp>
        <p:nvSpPr>
          <p:cNvPr id="96278" name="Rectangle 50">
            <a:extLst>
              <a:ext uri="{FF2B5EF4-FFF2-40B4-BE49-F238E27FC236}">
                <a16:creationId xmlns:a16="http://schemas.microsoft.com/office/drawing/2014/main" id="{9D41DAA6-BC67-2F4C-80B8-38DE969407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1313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9" name="TextBox 51">
            <a:extLst>
              <a:ext uri="{FF2B5EF4-FFF2-40B4-BE49-F238E27FC236}">
                <a16:creationId xmlns:a16="http://schemas.microsoft.com/office/drawing/2014/main" id="{CBB4DF04-7DF0-2C43-8D0F-D5140265A8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1000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2</a:t>
            </a:r>
          </a:p>
        </p:txBody>
      </p:sp>
      <p:sp>
        <p:nvSpPr>
          <p:cNvPr id="96280" name="Rectangle 52">
            <a:extLst>
              <a:ext uri="{FF2B5EF4-FFF2-40B4-BE49-F238E27FC236}">
                <a16:creationId xmlns:a16="http://schemas.microsoft.com/office/drawing/2014/main" id="{43815F60-14D4-0949-A031-73BAB1A90E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4388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81" name="TextBox 53">
            <a:extLst>
              <a:ext uri="{FF2B5EF4-FFF2-40B4-BE49-F238E27FC236}">
                <a16:creationId xmlns:a16="http://schemas.microsoft.com/office/drawing/2014/main" id="{B7479D42-E3DB-314B-8968-2E1E3130B7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94075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3</a:t>
            </a:r>
          </a:p>
        </p:txBody>
      </p:sp>
      <p:sp>
        <p:nvSpPr>
          <p:cNvPr id="96282" name="Rectangle 54">
            <a:extLst>
              <a:ext uri="{FF2B5EF4-FFF2-40B4-BE49-F238E27FC236}">
                <a16:creationId xmlns:a16="http://schemas.microsoft.com/office/drawing/2014/main" id="{F69D0E61-03FB-FC45-A208-CF5E9DC990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5837" y="2903538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96283" name="Straight Arrow Connector 48">
            <a:extLst>
              <a:ext uri="{FF2B5EF4-FFF2-40B4-BE49-F238E27FC236}">
                <a16:creationId xmlns:a16="http://schemas.microsoft.com/office/drawing/2014/main" id="{069ADEEB-1E64-4F49-A3AA-57FD58B5FC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063" y="3355975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84" name="Rectangle 56">
            <a:extLst>
              <a:ext uri="{FF2B5EF4-FFF2-40B4-BE49-F238E27FC236}">
                <a16:creationId xmlns:a16="http://schemas.microsoft.com/office/drawing/2014/main" id="{051F947B-CBA8-D04F-9898-A2E00614E8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4263" y="3152775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85" name="TextBox 57">
            <a:extLst>
              <a:ext uri="{FF2B5EF4-FFF2-40B4-BE49-F238E27FC236}">
                <a16:creationId xmlns:a16="http://schemas.microsoft.com/office/drawing/2014/main" id="{6FF85335-7D8C-4742-BEC6-C350247B493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68206" y="3302794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DRAM BANKS</a:t>
            </a:r>
          </a:p>
        </p:txBody>
      </p:sp>
      <p:sp>
        <p:nvSpPr>
          <p:cNvPr id="96286" name="Rectangle 58">
            <a:extLst>
              <a:ext uri="{FF2B5EF4-FFF2-40B4-BE49-F238E27FC236}">
                <a16:creationId xmlns:a16="http://schemas.microsoft.com/office/drawing/2014/main" id="{290F65C4-9051-FB4F-BE74-C99907B2A6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4912" y="3028951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0F65C1-A2D3-004D-906F-F2702322D28D}"/>
              </a:ext>
            </a:extLst>
          </p:cNvPr>
          <p:cNvSpPr txBox="1"/>
          <p:nvPr/>
        </p:nvSpPr>
        <p:spPr>
          <a:xfrm>
            <a:off x="4310063" y="3311525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50" b="1" dirty="0">
                <a:solidFill>
                  <a:srgbClr val="FFFFFF"/>
                </a:solidFill>
                <a:latin typeface="Arial" charset="0"/>
                <a:ea typeface=""/>
              </a:rPr>
              <a:t>DRAM MEMORY CONTROLLER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26719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865313" y="12192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9" name="VISIO" r:id="rId4" imgW="2874264" imgH="1498092" progId="Visio.Drawing.6">
                  <p:embed/>
                </p:oleObj>
              </mc:Choice>
              <mc:Fallback>
                <p:oleObj name="VISIO" r:id="rId4" imgW="2874264" imgH="1498092" progId="Visio.Drawing.6">
                  <p:embed/>
                  <p:pic>
                    <p:nvPicPr>
                      <p:cNvPr id="11" name="Content Placeholder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2192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267197"/>
            <a:ext cx="3870325" cy="2362201"/>
          </a:xfrm>
        </p:spPr>
        <p:txBody>
          <a:bodyPr/>
          <a:lstStyle/>
          <a:p>
            <a:r>
              <a:rPr lang="de-CH" dirty="0"/>
              <a:t>Miss Rate 	= 3/15		      		= 20%</a:t>
            </a:r>
          </a:p>
          <a:p>
            <a:r>
              <a:rPr lang="de-CH" i="0" dirty="0">
                <a:solidFill>
                  <a:schemeClr val="tx1"/>
                </a:solidFill>
              </a:rPr>
              <a:t>Temporal </a:t>
            </a:r>
            <a:r>
              <a:rPr lang="de-CH" i="0" dirty="0" err="1">
                <a:solidFill>
                  <a:schemeClr val="tx1"/>
                </a:solidFill>
              </a:rPr>
              <a:t>Locality</a:t>
            </a:r>
            <a:br>
              <a:rPr lang="de-CH" i="0" dirty="0">
                <a:solidFill>
                  <a:schemeClr val="tx1"/>
                </a:solidFill>
              </a:rPr>
            </a:br>
            <a:r>
              <a:rPr lang="de-CH" i="0" dirty="0" err="1">
                <a:solidFill>
                  <a:schemeClr val="tx1"/>
                </a:solidFill>
              </a:rPr>
              <a:t>Compulsory</a:t>
            </a:r>
            <a:r>
              <a:rPr lang="de-CH" i="0" dirty="0">
                <a:solidFill>
                  <a:schemeClr val="tx1"/>
                </a:solidFill>
              </a:rPr>
              <a:t> Misses</a:t>
            </a:r>
          </a:p>
        </p:txBody>
      </p:sp>
    </p:spTree>
    <p:extLst>
      <p:ext uri="{BB962C8B-B14F-4D97-AF65-F5344CB8AC3E}">
        <p14:creationId xmlns:p14="http://schemas.microsoft.com/office/powerpoint/2010/main" val="1491981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Cache: Conflict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26719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874838" y="1252538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3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3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252538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267197"/>
            <a:ext cx="3870325" cy="2362201"/>
          </a:xfrm>
        </p:spPr>
        <p:txBody>
          <a:bodyPr/>
          <a:lstStyle/>
          <a:p>
            <a:r>
              <a:rPr lang="de-CH" dirty="0"/>
              <a:t>Miss Rate 	=</a:t>
            </a:r>
            <a:endParaRPr lang="de-CH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89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Cache: Conflict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26719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874838" y="1252538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7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3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252538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267197"/>
            <a:ext cx="3870325" cy="2362201"/>
          </a:xfrm>
        </p:spPr>
        <p:txBody>
          <a:bodyPr/>
          <a:lstStyle/>
          <a:p>
            <a:r>
              <a:rPr lang="de-CH" dirty="0"/>
              <a:t>Miss Rate 	= 10/10		= 100%</a:t>
            </a:r>
          </a:p>
          <a:p>
            <a:r>
              <a:rPr lang="de-CH" i="0" dirty="0" err="1">
                <a:solidFill>
                  <a:schemeClr val="tx1"/>
                </a:solidFill>
              </a:rPr>
              <a:t>Conflict</a:t>
            </a:r>
            <a:r>
              <a:rPr lang="de-CH" i="0" dirty="0">
                <a:solidFill>
                  <a:schemeClr val="tx1"/>
                </a:solidFill>
              </a:rPr>
              <a:t> Misses</a:t>
            </a:r>
          </a:p>
        </p:txBody>
      </p:sp>
    </p:spTree>
    <p:extLst>
      <p:ext uri="{BB962C8B-B14F-4D97-AF65-F5344CB8AC3E}">
        <p14:creationId xmlns:p14="http://schemas.microsoft.com/office/powerpoint/2010/main" val="3141892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N-Way Set Associative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74754" name="Object 2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/>
          </p:nvPr>
        </p:nvGraphicFramePr>
        <p:xfrm>
          <a:off x="423131" y="1217613"/>
          <a:ext cx="7843714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61" name="VISIO" r:id="rId6" imgW="3704844" imgH="2484120" progId="Visio.Drawing.6">
                  <p:embed/>
                </p:oleObj>
              </mc:Choice>
              <mc:Fallback>
                <p:oleObj name="VISIO" r:id="rId6" imgW="3704844" imgH="2484120" progId="Visio.Drawing.6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31" y="1217613"/>
                        <a:ext cx="7843714" cy="525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51780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N-way Set Associative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447801"/>
            <a:ext cx="3870325" cy="2362200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457200" y="3962400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5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3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447798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Miss Rate =</a:t>
            </a: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871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N-way Set Associative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447801"/>
            <a:ext cx="3870325" cy="2362200"/>
          </a:xfrm>
        </p:spPr>
        <p:txBody>
          <a:bodyPr/>
          <a:lstStyle/>
          <a:p>
            <a:r>
              <a:rPr lang="de-CH" dirty="0">
                <a:solidFill>
                  <a:schemeClr val="accent3"/>
                </a:solidFill>
              </a:rPr>
              <a:t># MIPS </a:t>
            </a:r>
            <a:r>
              <a:rPr lang="de-CH" dirty="0" err="1">
                <a:solidFill>
                  <a:schemeClr val="accent3"/>
                </a:solidFill>
              </a:rPr>
              <a:t>assembly</a:t>
            </a:r>
            <a:r>
              <a:rPr lang="de-CH" dirty="0">
                <a:solidFill>
                  <a:schemeClr val="accent3"/>
                </a:solidFill>
              </a:rPr>
              <a:t> </a:t>
            </a:r>
            <a:r>
              <a:rPr lang="de-CH" dirty="0" err="1">
                <a:solidFill>
                  <a:schemeClr val="accent3"/>
                </a:solidFill>
              </a:rPr>
              <a:t>code</a:t>
            </a:r>
            <a:endParaRPr lang="de-CH" dirty="0">
              <a:solidFill>
                <a:schemeClr val="accent3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447798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Miss Rate = 2/10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		      = 20%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Associativity reduces conflict misses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457200" y="3962400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9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7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320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conflict misses</a:t>
            </a:r>
          </a:p>
          <a:p>
            <a:r>
              <a:rPr lang="en-US" dirty="0"/>
              <a:t>Expensive to build</a:t>
            </a:r>
          </a:p>
          <a:p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1"/>
            <p:custDataLst>
              <p:tags r:id="rId3"/>
            </p:custDataLst>
            <p:extLst/>
          </p:nvPr>
        </p:nvGraphicFramePr>
        <p:xfrm>
          <a:off x="381000" y="2867025"/>
          <a:ext cx="8312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3" name="VISIO" r:id="rId7" imgW="5160264" imgH="301752" progId="Visio.Drawing.6">
                  <p:embed/>
                </p:oleObj>
              </mc:Choice>
              <mc:Fallback>
                <p:oleObj name="VISIO" r:id="rId7" imgW="5160264" imgH="301752" progId="Visio.Drawing.6">
                  <p:embed/>
                  <p:pic>
                    <p:nvPicPr>
                      <p:cNvPr id="4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67025"/>
                        <a:ext cx="8312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3657600"/>
            <a:ext cx="365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214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Spatial Locality?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2946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/>
              <a:t>Increase block size:</a:t>
            </a:r>
          </a:p>
          <a:p>
            <a:pPr lvl="1"/>
            <a:r>
              <a:rPr lang="en-US" sz="2000"/>
              <a:t>Block size, </a:t>
            </a:r>
            <a:r>
              <a:rPr lang="en-US" sz="2000" b="1" i="1">
                <a:solidFill>
                  <a:schemeClr val="accent2"/>
                </a:solidFill>
              </a:rPr>
              <a:t>b</a:t>
            </a:r>
            <a:r>
              <a:rPr lang="en-US" sz="2000" b="1">
                <a:solidFill>
                  <a:schemeClr val="accent2"/>
                </a:solidFill>
              </a:rPr>
              <a:t> = 4</a:t>
            </a:r>
            <a:r>
              <a:rPr lang="en-US" sz="2000"/>
              <a:t> words</a:t>
            </a:r>
          </a:p>
          <a:p>
            <a:pPr lvl="1"/>
            <a:r>
              <a:rPr lang="en-US" sz="2000" i="1"/>
              <a:t>C</a:t>
            </a:r>
            <a:r>
              <a:rPr lang="en-US" sz="2000"/>
              <a:t> = 8 words</a:t>
            </a:r>
          </a:p>
          <a:p>
            <a:pPr lvl="1"/>
            <a:r>
              <a:rPr lang="en-US" sz="2000"/>
              <a:t>Direct mapped (1 block per set)</a:t>
            </a:r>
          </a:p>
          <a:p>
            <a:pPr lvl="1"/>
            <a:r>
              <a:rPr lang="en-US" sz="2000"/>
              <a:t>Number of blocks, </a:t>
            </a:r>
            <a:r>
              <a:rPr lang="en-US" sz="2000" i="1"/>
              <a:t>B</a:t>
            </a:r>
            <a:r>
              <a:rPr lang="en-US" sz="2000"/>
              <a:t> = </a:t>
            </a:r>
            <a:r>
              <a:rPr lang="en-US" sz="2000" i="1"/>
              <a:t>C</a:t>
            </a:r>
            <a:r>
              <a:rPr lang="en-US" sz="2000"/>
              <a:t>/</a:t>
            </a:r>
            <a:r>
              <a:rPr lang="en-US" sz="2000" i="1"/>
              <a:t>b</a:t>
            </a:r>
            <a:r>
              <a:rPr lang="en-US" sz="2000"/>
              <a:t> = 8/4 = 2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1"/>
            <p:custDataLst>
              <p:tags r:id="rId4"/>
            </p:custDataLst>
            <p:extLst/>
          </p:nvPr>
        </p:nvGraphicFramePr>
        <p:xfrm>
          <a:off x="369468" y="3429000"/>
          <a:ext cx="7966916" cy="336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7" name="VISIO" r:id="rId7" imgW="4504944" imgH="1905000" progId="Visio.Drawing.6">
                  <p:embed/>
                </p:oleObj>
              </mc:Choice>
              <mc:Fallback>
                <p:oleObj name="VISIO" r:id="rId7" imgW="4504944" imgH="1905000" progId="Visio.Drawing.6">
                  <p:embed/>
                  <p:pic>
                    <p:nvPicPr>
                      <p:cNvPr id="3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68" y="3429000"/>
                        <a:ext cx="7966916" cy="3368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01278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447801"/>
            <a:ext cx="3870325" cy="2362200"/>
          </a:xfrm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219200" y="3886200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1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11" name="Content Placeholder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447798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Miss Rate =</a:t>
            </a: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46866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 Performance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447801"/>
            <a:ext cx="3870325" cy="2362200"/>
          </a:xfrm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070C0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070C0"/>
                </a:solidFill>
              </a:rPr>
              <a:t>done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070C0"/>
                </a:solidFill>
              </a:rPr>
              <a:t>loop</a:t>
            </a:r>
            <a:endParaRPr lang="de-CH" dirty="0">
              <a:solidFill>
                <a:srgbClr val="0070C0"/>
              </a:solidFill>
            </a:endParaRPr>
          </a:p>
          <a:p>
            <a:r>
              <a:rPr lang="de-CH" dirty="0" err="1">
                <a:solidFill>
                  <a:srgbClr val="0070C0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447798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Miss Rate = 1/15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cs typeface="Arial" pitchFamily="34" charset="0"/>
              </a:rPr>
              <a:t>		      = 6.67%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Larger blocks reduce compulsory misses through spatial locality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/>
          </p:nvPr>
        </p:nvGraphicFramePr>
        <p:xfrm>
          <a:off x="1219200" y="3886200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5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7" name="Content Placeholder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49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A9E42E03-73BD-374D-B6FC-4192F2264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Memory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168BFA08-2A10-094E-B326-B6B174880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Zero access time (latency)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Infinite capacity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Zero cost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Infinite bandwidth (to support multiple accesses in parallel)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7CDA82C8-E1F3-0B49-BAB5-D99D22D0B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AB8B63-BF0A-694F-9622-BE7122E7CFB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Cache Organization Recap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1139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 dirty="0"/>
              <a:t>Main Parameters</a:t>
            </a:r>
          </a:p>
          <a:p>
            <a:pPr lvl="1"/>
            <a:r>
              <a:rPr lang="en-US" sz="2000" dirty="0"/>
              <a:t>Capacity: </a:t>
            </a:r>
            <a:r>
              <a:rPr lang="en-US" sz="2000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000" i="1" dirty="0"/>
              <a:t> </a:t>
            </a:r>
          </a:p>
          <a:p>
            <a:pPr lvl="1"/>
            <a:r>
              <a:rPr lang="en-US" sz="2000" dirty="0"/>
              <a:t>Block size: </a:t>
            </a:r>
            <a:r>
              <a:rPr lang="en-US" sz="2000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/>
              <a:t>Number of blocks in cache: </a:t>
            </a:r>
            <a:r>
              <a:rPr lang="en-US" sz="2000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000" dirty="0"/>
              <a:t> = </a:t>
            </a:r>
            <a:r>
              <a:rPr lang="en-US" sz="2000" i="1" dirty="0"/>
              <a:t>C</a:t>
            </a:r>
            <a:r>
              <a:rPr lang="en-US" sz="2000" dirty="0"/>
              <a:t>/</a:t>
            </a:r>
            <a:r>
              <a:rPr lang="en-US" sz="2000" i="1" dirty="0"/>
              <a:t>b</a:t>
            </a:r>
          </a:p>
          <a:p>
            <a:pPr lvl="1"/>
            <a:r>
              <a:rPr lang="en-US" sz="2000" dirty="0"/>
              <a:t>Number of blocks in a set: </a:t>
            </a:r>
            <a:r>
              <a:rPr lang="en-US" sz="2000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N</a:t>
            </a:r>
          </a:p>
          <a:p>
            <a:pPr lvl="1"/>
            <a:r>
              <a:rPr lang="en-US" sz="2000" dirty="0"/>
              <a:t>Number of Sets: </a:t>
            </a:r>
            <a:r>
              <a:rPr lang="en-US" sz="2000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/</a:t>
            </a:r>
            <a:r>
              <a:rPr lang="en-US" sz="2000" i="1" dirty="0"/>
              <a:t>N</a:t>
            </a:r>
          </a:p>
        </p:txBody>
      </p:sp>
      <p:graphicFrame>
        <p:nvGraphicFramePr>
          <p:cNvPr id="1375279" name="Group 47"/>
          <p:cNvGraphicFramePr>
            <a:graphicFrameLocks noGrp="1"/>
          </p:cNvGraphicFramePr>
          <p:nvPr>
            <p:ph idx="11"/>
            <p:custDataLst>
              <p:tags r:id="rId4"/>
            </p:custDataLst>
            <p:extLst/>
          </p:nvPr>
        </p:nvGraphicFramePr>
        <p:xfrm>
          <a:off x="404813" y="3886200"/>
          <a:ext cx="7896225" cy="253683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11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Ways 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Sets (S = B/N)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Direct Mapped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N-Way Set Associative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&lt; N &lt; B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 / N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Fully Associative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4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11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7992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Capacity Misses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Cache is too small to hold all data of interest at one time</a:t>
            </a:r>
          </a:p>
          <a:p>
            <a:pPr lvl="1"/>
            <a:r>
              <a:rPr lang="en-US" dirty="0"/>
              <a:t>If the cache is full and program tries to access data X that is not in cache, cache must evict data Y to make room for X</a:t>
            </a:r>
          </a:p>
          <a:p>
            <a:pPr lvl="1"/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Capacity miss </a:t>
            </a:r>
            <a:r>
              <a:rPr lang="en-US" dirty="0"/>
              <a:t>occurs if program then tries to access Y again</a:t>
            </a:r>
          </a:p>
          <a:p>
            <a:pPr lvl="1"/>
            <a:r>
              <a:rPr lang="en-US" dirty="0"/>
              <a:t>X will be placed in a particular set based on its address</a:t>
            </a:r>
          </a:p>
          <a:p>
            <a:r>
              <a:rPr lang="en-US" dirty="0"/>
              <a:t>In a 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direct mapped </a:t>
            </a:r>
            <a:r>
              <a:rPr lang="en-US" dirty="0"/>
              <a:t>cache, there is only one place to put X</a:t>
            </a:r>
          </a:p>
          <a:p>
            <a:r>
              <a:rPr lang="en-US" dirty="0"/>
              <a:t>In an 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associative cache</a:t>
            </a:r>
            <a:r>
              <a:rPr lang="en-US" dirty="0"/>
              <a:t>, there are multiple ways where X could go in the set.</a:t>
            </a:r>
          </a:p>
          <a:p>
            <a:r>
              <a:rPr lang="en-US" dirty="0"/>
              <a:t>How to choose Y to minimize chance of needing it again? </a:t>
            </a:r>
          </a:p>
          <a:p>
            <a:pPr lvl="1"/>
            <a:r>
              <a:rPr lang="en-US" dirty="0"/>
              <a:t>Least recently used (LRU) replacement: the least recently used block in a set is evicted when the cache is full.</a:t>
            </a:r>
          </a:p>
        </p:txBody>
      </p:sp>
    </p:spTree>
    <p:extLst>
      <p:ext uri="{BB962C8B-B14F-4D97-AF65-F5344CB8AC3E}">
        <p14:creationId xmlns:p14="http://schemas.microsoft.com/office/powerpoint/2010/main" val="1948846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 of Misses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Compulsory:</a:t>
            </a:r>
            <a:r>
              <a:rPr lang="en-US" dirty="0"/>
              <a:t> first time data is accessed</a:t>
            </a:r>
          </a:p>
          <a:p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Capacity:</a:t>
            </a:r>
            <a:r>
              <a:rPr lang="en-US" dirty="0"/>
              <a:t> cache too small to hold all data of interest</a:t>
            </a:r>
          </a:p>
          <a:p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Conflict:</a:t>
            </a:r>
            <a:r>
              <a:rPr lang="en-US" dirty="0"/>
              <a:t> data of interest maps to same location in cache</a:t>
            </a:r>
          </a:p>
          <a:p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Miss penalty: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time it takes to retrieve a block from lower level of hierarchy</a:t>
            </a:r>
          </a:p>
        </p:txBody>
      </p:sp>
    </p:spTree>
    <p:extLst>
      <p:ext uri="{BB962C8B-B14F-4D97-AF65-F5344CB8AC3E}">
        <p14:creationId xmlns:p14="http://schemas.microsoft.com/office/powerpoint/2010/main" val="1418539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LRU Replacement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1381124"/>
          </a:xfrm>
        </p:spPr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# MIPS </a:t>
            </a:r>
            <a:r>
              <a:rPr lang="fr-FR" dirty="0" err="1">
                <a:solidFill>
                  <a:schemeClr val="accent3"/>
                </a:solidFill>
              </a:rPr>
              <a:t>assembly</a:t>
            </a:r>
            <a:endParaRPr lang="fr-FR" dirty="0">
              <a:solidFill>
                <a:schemeClr val="accent3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/>
          </p:nvPr>
        </p:nvGraphicFramePr>
        <p:xfrm>
          <a:off x="1133475" y="3333750"/>
          <a:ext cx="655478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9" name="VISIO" r:id="rId9" imgW="3363468" imgH="1446276" progId="Visio.Drawing.6">
                  <p:embed/>
                </p:oleObj>
              </mc:Choice>
              <mc:Fallback>
                <p:oleObj name="VISIO" r:id="rId9" imgW="3363468" imgH="1446276" progId="Visio.Drawing.6">
                  <p:embed/>
                  <p:pic>
                    <p:nvPicPr>
                      <p:cNvPr id="6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333750"/>
                        <a:ext cx="655478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59281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LRU Replacement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1381124"/>
          </a:xfrm>
        </p:spPr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# MIPS </a:t>
            </a:r>
            <a:r>
              <a:rPr lang="fr-FR" dirty="0" err="1">
                <a:solidFill>
                  <a:schemeClr val="accent3"/>
                </a:solidFill>
              </a:rPr>
              <a:t>assembly</a:t>
            </a:r>
            <a:endParaRPr lang="fr-FR" dirty="0">
              <a:solidFill>
                <a:schemeClr val="accent3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/>
          </p:nvPr>
        </p:nvGraphicFramePr>
        <p:xfrm>
          <a:off x="1201738" y="2881313"/>
          <a:ext cx="6261100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3" name="VISIO" r:id="rId9" imgW="3212592" imgH="2002536" progId="Visio.Drawing.6">
                  <p:embed/>
                </p:oleObj>
              </mc:Choice>
              <mc:Fallback>
                <p:oleObj name="VISIO" r:id="rId9" imgW="3212592" imgH="2002536" progId="Visio.Drawing.6">
                  <p:embed/>
                  <p:pic>
                    <p:nvPicPr>
                      <p:cNvPr id="4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881313"/>
                        <a:ext cx="6261100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1780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0D76DA7D-1092-1D4C-8F14-28B27A682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F238-4B37-544D-BC1E-7772F5719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memory’s requirements oppose each other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Bigger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Takes longer to determine the location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Faster is more expensive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Memory technology: SRAM vs. DRAM vs. Disk vs. Tape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Higher bandwidth is more expensive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more banks, more ports, higher frequency, or faster technology</a:t>
            </a: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1ABB07FA-7839-1E43-89C9-6E73DEDDE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981795-3D2C-844A-8963-67C305BDA81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mplate_new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</TotalTime>
  <Words>4911</Words>
  <Application>Microsoft Macintosh PowerPoint</Application>
  <PresentationFormat>On-screen Show (4:3)</PresentationFormat>
  <Paragraphs>1148</Paragraphs>
  <Slides>84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5" baseType="lpstr">
      <vt:lpstr>ＭＳ Ｐゴシック</vt:lpstr>
      <vt:lpstr>ＭＳ Ｐゴシック</vt:lpstr>
      <vt:lpstr>Arial</vt:lpstr>
      <vt:lpstr>Arial Narrow</vt:lpstr>
      <vt:lpstr>Calibri</vt:lpstr>
      <vt:lpstr>Consolas</vt:lpstr>
      <vt:lpstr>Garamond</vt:lpstr>
      <vt:lpstr>Symbol</vt:lpstr>
      <vt:lpstr>Tahoma</vt:lpstr>
      <vt:lpstr>Times New Roman</vt:lpstr>
      <vt:lpstr>Verdana</vt:lpstr>
      <vt:lpstr>Wingdings</vt:lpstr>
      <vt:lpstr>Wingdings 2</vt:lpstr>
      <vt:lpstr>Edge</vt:lpstr>
      <vt:lpstr>4_Edge</vt:lpstr>
      <vt:lpstr>6_Edge</vt:lpstr>
      <vt:lpstr>7_Edge</vt:lpstr>
      <vt:lpstr>8_Edge</vt:lpstr>
      <vt:lpstr>5_Edge</vt:lpstr>
      <vt:lpstr>template_new</vt:lpstr>
      <vt:lpstr>VISIO</vt:lpstr>
      <vt:lpstr> Digital Design &amp; Computer Arch.  Lecture 21b: Memory Hierarchy  and Caches</vt:lpstr>
      <vt:lpstr>Readings for Today</vt:lpstr>
      <vt:lpstr>Recall: SRAM</vt:lpstr>
      <vt:lpstr>Recall: DRAM</vt:lpstr>
      <vt:lpstr>DRAM vs. SRAM</vt:lpstr>
      <vt:lpstr>The Memory Hierarchy</vt:lpstr>
      <vt:lpstr>Memory in a Modern System</vt:lpstr>
      <vt:lpstr>Ideal Memory</vt:lpstr>
      <vt:lpstr>The Problem</vt:lpstr>
      <vt:lpstr>The Problem</vt:lpstr>
      <vt:lpstr>Why Memory Hierarchy?</vt:lpstr>
      <vt:lpstr>The Memory Hierarchy</vt:lpstr>
      <vt:lpstr>Memory Hierarchy</vt:lpstr>
      <vt:lpstr>Locality</vt:lpstr>
      <vt:lpstr>Memory Locality</vt:lpstr>
      <vt:lpstr>Caching Basics: Exploit Temporal Locality</vt:lpstr>
      <vt:lpstr>Caching Basics: Exploit Spatial Locality</vt:lpstr>
      <vt:lpstr>The Bookshelf Analogy</vt:lpstr>
      <vt:lpstr>Caching in a Pipelined Design</vt:lpstr>
      <vt:lpstr>A Note on Manual vs. Automatic Management</vt:lpstr>
      <vt:lpstr>Automatic Management in Memory Hierarchy</vt:lpstr>
      <vt:lpstr>Historical Aside: Other Cache Papers</vt:lpstr>
      <vt:lpstr>A Modern Memory Hierarchy</vt:lpstr>
      <vt:lpstr>Hierarchical Latency Analysis</vt:lpstr>
      <vt:lpstr>Hierarchy Design Considerations</vt:lpstr>
      <vt:lpstr>PowerPoint Presentation</vt:lpstr>
      <vt:lpstr>Cache Basics and Operation</vt:lpstr>
      <vt:lpstr>Cache</vt:lpstr>
      <vt:lpstr>Caching Basics</vt:lpstr>
      <vt:lpstr>Cache Abstraction and Metrics</vt:lpstr>
      <vt:lpstr>A Basic Hardware Cache Design</vt:lpstr>
      <vt:lpstr>Blocks and Addressing the Cache</vt:lpstr>
      <vt:lpstr>Direct-Mapped Cache: Placement and Access</vt:lpstr>
      <vt:lpstr>Direct-Mapped Caches</vt:lpstr>
      <vt:lpstr>Set Associativity</vt:lpstr>
      <vt:lpstr>Higher Associativity</vt:lpstr>
      <vt:lpstr>Full Associativity</vt:lpstr>
      <vt:lpstr>Associativity (and Tradeoffs)</vt:lpstr>
      <vt:lpstr>Issues in Set-Associative Caches</vt:lpstr>
      <vt:lpstr>Eviction/Replacement Policy</vt:lpstr>
      <vt:lpstr>Implementing LRU</vt:lpstr>
      <vt:lpstr>Approximations of LRU</vt:lpstr>
      <vt:lpstr>Cache Replacement Policy: LRU or Random</vt:lpstr>
      <vt:lpstr>What Is the Optimal Replacement Policy?</vt:lpstr>
      <vt:lpstr>Reading</vt:lpstr>
      <vt:lpstr> Digital Design &amp; Computer Arch.  Lecture 21b: Memory Hierarchy  and Caches</vt:lpstr>
      <vt:lpstr>We did not cover the following slides in lecture. These are for your preparation for the next lecture. </vt:lpstr>
      <vt:lpstr>What’s In A Tag Store Entry?</vt:lpstr>
      <vt:lpstr>Handling Writes (I)</vt:lpstr>
      <vt:lpstr>Handling Writes (II)</vt:lpstr>
      <vt:lpstr>Handling Writes (III)</vt:lpstr>
      <vt:lpstr>Sectored Caches</vt:lpstr>
      <vt:lpstr>Instruction vs. Data Caches</vt:lpstr>
      <vt:lpstr>Multi-level Caching in a Pipelined Design</vt:lpstr>
      <vt:lpstr>Cache Performance</vt:lpstr>
      <vt:lpstr>Cache Parameters vs. Miss/Hit Rate</vt:lpstr>
      <vt:lpstr>Cache Size</vt:lpstr>
      <vt:lpstr>Block Size</vt:lpstr>
      <vt:lpstr>Large Blocks: Critical-Word and Subblocking</vt:lpstr>
      <vt:lpstr>Associativity</vt:lpstr>
      <vt:lpstr>Classification of Cache Misses</vt:lpstr>
      <vt:lpstr>How to Reduce Each Miss Type</vt:lpstr>
      <vt:lpstr>How to Improve Cache Performance</vt:lpstr>
      <vt:lpstr>Cache Examples: For You to Study</vt:lpstr>
      <vt:lpstr>Cache Terminology</vt:lpstr>
      <vt:lpstr>How is data found?</vt:lpstr>
      <vt:lpstr>Direct Mapped Cache</vt:lpstr>
      <vt:lpstr>Direct Mapped Cache Hardware</vt:lpstr>
      <vt:lpstr>Direct Mapped Cache Performance</vt:lpstr>
      <vt:lpstr>Direct Mapped Cache Performance</vt:lpstr>
      <vt:lpstr>Direct Mapped Cache: Conflict</vt:lpstr>
      <vt:lpstr>Direct Mapped Cache: Conflict</vt:lpstr>
      <vt:lpstr>N-Way Set Associative Cache</vt:lpstr>
      <vt:lpstr>N-way Set Associative Performance</vt:lpstr>
      <vt:lpstr>N-way Set Associative Performance</vt:lpstr>
      <vt:lpstr>Fully Associative Cache</vt:lpstr>
      <vt:lpstr>Spatial Locality?</vt:lpstr>
      <vt:lpstr>Direct Mapped Cache Performance</vt:lpstr>
      <vt:lpstr>Direct Mapped Cache Performance</vt:lpstr>
      <vt:lpstr>Cache Organization Recap</vt:lpstr>
      <vt:lpstr>Capacity Misses</vt:lpstr>
      <vt:lpstr>Types of Misses</vt:lpstr>
      <vt:lpstr>LRU Replacement</vt:lpstr>
      <vt:lpstr>LRU Replacement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373</cp:revision>
  <cp:lastPrinted>2017-09-21T09:40:56Z</cp:lastPrinted>
  <dcterms:created xsi:type="dcterms:W3CDTF">2010-09-08T00:51:32Z</dcterms:created>
  <dcterms:modified xsi:type="dcterms:W3CDTF">2020-05-11T13:57:38Z</dcterms:modified>
</cp:coreProperties>
</file>