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7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tags/tag19.xml" ContentType="application/vnd.openxmlformats-officedocument.presentationml.tags+xml"/>
  <Override PartName="/ppt/notesSlides/notesSlide1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5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6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7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8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920" r:id="rId2"/>
    <p:sldMasterId id="2147483946" r:id="rId3"/>
    <p:sldMasterId id="2147484105" r:id="rId4"/>
    <p:sldMasterId id="2147484131" r:id="rId5"/>
    <p:sldMasterId id="2147484332" r:id="rId6"/>
    <p:sldMasterId id="2147484338" r:id="rId7"/>
    <p:sldMasterId id="2147484351" r:id="rId8"/>
  </p:sldMasterIdLst>
  <p:notesMasterIdLst>
    <p:notesMasterId r:id="rId71"/>
  </p:notesMasterIdLst>
  <p:handoutMasterIdLst>
    <p:handoutMasterId r:id="rId72"/>
  </p:handoutMasterIdLst>
  <p:sldIdLst>
    <p:sldId id="5150" r:id="rId9"/>
    <p:sldId id="674" r:id="rId10"/>
    <p:sldId id="711" r:id="rId11"/>
    <p:sldId id="716" r:id="rId12"/>
    <p:sldId id="4425" r:id="rId13"/>
    <p:sldId id="4426" r:id="rId14"/>
    <p:sldId id="4427" r:id="rId15"/>
    <p:sldId id="4428" r:id="rId16"/>
    <p:sldId id="4429" r:id="rId17"/>
    <p:sldId id="4430" r:id="rId18"/>
    <p:sldId id="4431" r:id="rId19"/>
    <p:sldId id="4432" r:id="rId20"/>
    <p:sldId id="4433" r:id="rId21"/>
    <p:sldId id="4434" r:id="rId22"/>
    <p:sldId id="4435" r:id="rId23"/>
    <p:sldId id="4436" r:id="rId24"/>
    <p:sldId id="4437" r:id="rId25"/>
    <p:sldId id="4438" r:id="rId26"/>
    <p:sldId id="4439" r:id="rId27"/>
    <p:sldId id="4440" r:id="rId28"/>
    <p:sldId id="4441" r:id="rId29"/>
    <p:sldId id="760" r:id="rId30"/>
    <p:sldId id="761" r:id="rId31"/>
    <p:sldId id="762" r:id="rId32"/>
    <p:sldId id="763" r:id="rId33"/>
    <p:sldId id="764" r:id="rId34"/>
    <p:sldId id="789" r:id="rId35"/>
    <p:sldId id="4452" r:id="rId36"/>
    <p:sldId id="790" r:id="rId37"/>
    <p:sldId id="791" r:id="rId38"/>
    <p:sldId id="792" r:id="rId39"/>
    <p:sldId id="793" r:id="rId40"/>
    <p:sldId id="4455" r:id="rId41"/>
    <p:sldId id="795" r:id="rId42"/>
    <p:sldId id="2866" r:id="rId43"/>
    <p:sldId id="2869" r:id="rId44"/>
    <p:sldId id="2870" r:id="rId45"/>
    <p:sldId id="2871" r:id="rId46"/>
    <p:sldId id="2872" r:id="rId47"/>
    <p:sldId id="2873" r:id="rId48"/>
    <p:sldId id="5151" r:id="rId49"/>
    <p:sldId id="4450" r:id="rId50"/>
    <p:sldId id="4456" r:id="rId51"/>
    <p:sldId id="4457" r:id="rId52"/>
    <p:sldId id="4458" r:id="rId53"/>
    <p:sldId id="4459" r:id="rId54"/>
    <p:sldId id="4460" r:id="rId55"/>
    <p:sldId id="4461" r:id="rId56"/>
    <p:sldId id="4462" r:id="rId57"/>
    <p:sldId id="4463" r:id="rId58"/>
    <p:sldId id="4464" r:id="rId59"/>
    <p:sldId id="4465" r:id="rId60"/>
    <p:sldId id="4466" r:id="rId61"/>
    <p:sldId id="4467" r:id="rId62"/>
    <p:sldId id="4468" r:id="rId63"/>
    <p:sldId id="4469" r:id="rId64"/>
    <p:sldId id="4470" r:id="rId65"/>
    <p:sldId id="4471" r:id="rId66"/>
    <p:sldId id="4472" r:id="rId67"/>
    <p:sldId id="4473" r:id="rId68"/>
    <p:sldId id="4474" r:id="rId69"/>
    <p:sldId id="4475" r:id="rId7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054"/>
    <p:restoredTop sz="93735"/>
  </p:normalViewPr>
  <p:slideViewPr>
    <p:cSldViewPr>
      <p:cViewPr varScale="1">
        <p:scale>
          <a:sx n="95" d="100"/>
          <a:sy n="95" d="100"/>
        </p:scale>
        <p:origin x="192" y="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slide" Target="slides/slide58.xml"/><Relationship Id="rId7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3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72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slide" Target="slides/slide62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Relationship Id="rId34" Type="http://schemas.openxmlformats.org/officeDocument/2006/relationships/slide" Target="slides/slide26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6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019A08-F8A3-6949-A65B-E3147C278B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A3DF19-91AD-914C-A7F6-4AA2A7E645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D636FF8-CD82-7340-9DDC-BB4B4798B04E}" type="datetimeFigureOut">
              <a:rPr lang="en-US"/>
              <a:pPr>
                <a:defRPr/>
              </a:pPr>
              <a:t>5/11/20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9600E-2B3E-2641-9ECF-F25C3BA209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7B383-3727-2745-B3D2-CA3F82DC2A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63E19C4-7634-C84C-8A08-F1155DA41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02EC73-6E89-F04C-A37A-7C630CCBAA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176FC-BDCF-954E-A852-4B4AE321B1D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90E3D52B-79D4-6A46-9768-0576B5B692C2}" type="datetime1">
              <a:rPr lang="en-US" altLang="en-US"/>
              <a:pPr>
                <a:defRPr/>
              </a:pPr>
              <a:t>5/11/20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38926B2-FAB3-9A41-903D-981D5B9DDA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0A49AD7-AD6F-3843-B037-397712419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FCC79-2EC2-9147-9B95-84369E6867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E0FE6-2B29-2044-BE2C-49B3357C14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91B4C252-306E-224C-8B2A-E6667D8E67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4811DDEB-23E5-1A4A-A4FA-2FB462DC49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7CF1C65-F0E2-8E44-882C-5DBA87F125D8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2AB01437-07BF-AD4E-82F9-DDA0E0B2A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5423678-1E4A-644F-87FF-81A34DC44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6146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835F31-6093-45F9-8252-61EEC166EAB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782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B4C252-306E-224C-8B2A-E6667D8E67C9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327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338491-212B-488F-8FC5-8AAF672BF27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24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90FD86-5797-479E-9B1A-5C14AD3F567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244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B7292D-C7D6-48AD-9595-A4788191FDD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941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6613CD-2BB9-4B6D-BF72-C1BCE1D1C1F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674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1418D6-CD18-46A6-9B5F-8F44D825FDA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074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8B7BD2-61C8-4C87-894B-25A10C1C45E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369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905C99-20CF-46A8-A379-53111239E3F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447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905C99-20CF-46A8-A379-53111239E3F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422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1" name="Rectangle 7">
            <a:extLst>
              <a:ext uri="{FF2B5EF4-FFF2-40B4-BE49-F238E27FC236}">
                <a16:creationId xmlns:a16="http://schemas.microsoft.com/office/drawing/2014/main" id="{72B6FE08-6864-4940-BF64-3C5B1B12D1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F6CC43C-5C89-324A-B95C-0A31F94252D9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5522" name="Rectangle 2">
            <a:extLst>
              <a:ext uri="{FF2B5EF4-FFF2-40B4-BE49-F238E27FC236}">
                <a16:creationId xmlns:a16="http://schemas.microsoft.com/office/drawing/2014/main" id="{0F29EB5B-CF11-1144-AD6A-83AFBD2B75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3A5EFFE3-7FAD-0E48-814A-5ECD0B8E8B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5" name="Slide Image Placeholder 1">
            <a:extLst>
              <a:ext uri="{FF2B5EF4-FFF2-40B4-BE49-F238E27FC236}">
                <a16:creationId xmlns:a16="http://schemas.microsoft.com/office/drawing/2014/main" id="{6489FE02-8C36-C546-A801-E281BF10E7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1666" name="Notes Placeholder 2">
            <a:extLst>
              <a:ext uri="{FF2B5EF4-FFF2-40B4-BE49-F238E27FC236}">
                <a16:creationId xmlns:a16="http://schemas.microsoft.com/office/drawing/2014/main" id="{BBE8A9E4-9F24-B046-AD6F-8D6ECA7C81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41667" name="Slide Number Placeholder 3">
            <a:extLst>
              <a:ext uri="{FF2B5EF4-FFF2-40B4-BE49-F238E27FC236}">
                <a16:creationId xmlns:a16="http://schemas.microsoft.com/office/drawing/2014/main" id="{79AA5862-F58D-2542-AA2F-E31CD4BD3B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E2E99F8-86B3-0748-BFEC-8E71EC322606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7">
            <a:extLst>
              <a:ext uri="{FF2B5EF4-FFF2-40B4-BE49-F238E27FC236}">
                <a16:creationId xmlns:a16="http://schemas.microsoft.com/office/drawing/2014/main" id="{A75D7540-965C-E946-94FC-7EA2412FF5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1B95770-E74D-3C40-B77A-829F3A679D7D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52930" name="Rectangle 2">
            <a:extLst>
              <a:ext uri="{FF2B5EF4-FFF2-40B4-BE49-F238E27FC236}">
                <a16:creationId xmlns:a16="http://schemas.microsoft.com/office/drawing/2014/main" id="{6CCC05AD-DBB6-6D42-BC06-9F902698E7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FA67EF9A-679D-3146-BF38-9EDC49E2FD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4811DDEB-23E5-1A4A-A4FA-2FB462DC49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7CF1C65-F0E2-8E44-882C-5DBA87F125D8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2AB01437-07BF-AD4E-82F9-DDA0E0B2A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5423678-1E4A-644F-87FF-81A34DC44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3741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>
            <a:extLst>
              <a:ext uri="{FF2B5EF4-FFF2-40B4-BE49-F238E27FC236}">
                <a16:creationId xmlns:a16="http://schemas.microsoft.com/office/drawing/2014/main" id="{0F3A418A-14D1-464F-A54D-355AE743F2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1C221E-E656-C44A-8403-F0F7A569A93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6064A1DD-AB3E-AA44-93A2-E4385B6209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CE5CA219-859B-2A49-866B-18C9481D89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3488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B6732E-98E0-43A3-816E-134D4C0C4E1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179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7035D9-8AE5-4BC1-97C1-63FEBB06D8C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085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CF8E2B-EB90-4169-8AA8-97841C217CB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184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C4C46FCB-634B-8A47-9AC6-25B3464E1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9F95C4AF-D30F-E14D-BBC3-754FDBA4A4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731F3883-8568-B84C-A306-1CBF8DA0A86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8595BAA-66AE-534A-8396-AF004655C4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8252872-9190-864A-802C-997A78520E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282D34A-7AAA-A840-98D2-CEA336C905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1F38DEAD-5A41-EA4D-A385-D5078B1E7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085196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F065356-3506-3346-B6C4-ADF54CA1B8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2F381B7-EE4D-4444-8CAA-01EBF5B5943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27293-BD49-2A4B-B1F2-51314F109C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55794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C59A038-475D-B541-8D1D-D99D69F8758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D2953A3-6B7E-B14A-85F4-6D246B76F5E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408B9-62FA-8E48-B981-AC33381087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465668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A9BE153-E238-C245-91BD-AE4226796B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D1A55DE1-CD7D-4F47-AEFF-1DE8F2EBF6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E76D7-09D5-AD43-8228-0CC2663E6E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757492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90EDC1BF-D507-7F45-A7C4-0B9068290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1992A2FD-3614-2F4F-8D8D-1968A4FCD5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88F423D4-7D62-A046-9486-902C5E64323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3B21A48-4278-2847-949C-8F4EE04798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665F9C1-6ECF-784D-8FE7-AA1307BE84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1459B8B-977C-BF46-961F-BB3F0DCA34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200"/>
            </a:lvl1pPr>
          </a:lstStyle>
          <a:p>
            <a:pPr>
              <a:defRPr/>
            </a:pPr>
            <a:fld id="{FE9E5A73-BAFF-F548-9E2E-21289D4758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998482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9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F827B9E-D107-FE47-BCBA-A0F54423FF2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AE25E78-7811-3E45-9C3F-3AE9640268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CD3246B-4504-6A44-A3C6-3AD1B22000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403076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94D63735-01BA-B944-9CAC-1B9C54BD73C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C670B12-B340-A643-9F4E-E46E2789DC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B2591BB-F593-DC41-9202-A6281FB4FD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751291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D1CFE7F-38BF-7E4F-8084-41548CC6EB3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B09D385-5ADD-F044-A1E9-12910F637D9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850AAB8-6D13-F74D-82DE-0154304737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021023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5F562CE1-D7B9-2B48-AABD-520F279FD1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48A76E69-B5F0-BF4B-B407-6D552D390EF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DCC7F1B-7885-0949-97FC-084E8A56F4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968506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335DD151-C820-B34A-B26B-2D2F1D3E1F8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CCFDF57E-6974-814A-893F-5B3EC8AC9C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DA969E1-C8A6-544B-920A-17EB75C6EE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56753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53C2F28A-A914-FE46-A024-DF13262B8C5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19100917-C7B6-434C-99E9-E987DCCAA5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585CF00-0E48-FA45-8634-07059AC75E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62496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BFEC6F2-5D18-2C4E-B51F-B9956BEBDC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E9556DB-4661-F944-B2CF-C77C133C4C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075FE-9648-6D48-9A3F-79E0A4971B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14467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552A2B8-84EB-424B-AB45-BF86C41D24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A2D8C86B-640E-DD49-A5A7-2807F5B6B58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C344135-9420-D548-BD7C-79317C9143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38400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EBB0C76-64C6-2942-B4EB-EE86FC1D051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2E47F2FC-584D-BF4D-AF6A-AD913370760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1DB68E5-2868-6D4F-A89F-4CC0EFD4A2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39664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631792A-AD76-664C-A1F8-67622FD1219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D1CFAAE-D710-B945-880C-4838C9E27A0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99F8390-5E7B-F84D-BB5A-F0643481A9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09783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49" y="152400"/>
            <a:ext cx="2152651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6" y="152400"/>
            <a:ext cx="6305551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50158EE-260B-B548-928C-E911F37962D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3577B43-A5DC-1B40-946C-9AFCCF79B3B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54DE8F5-A1D7-DB49-969C-EAC86A464D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09139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6F2D48B-DA98-9943-BC1C-A3EA9EB5DC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D1997EEF-E597-CB49-82CE-E15B3C1E8B7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61C15F8-46C5-1E47-A52A-D0FDBA87F5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67174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FF78E4D0-424C-0347-A9CF-9E0B76713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A33CC073-19C1-4248-876B-620F0F137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9A9073A6-6853-0F42-BD07-7378E219911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25A0291-5427-B84A-B976-84F330C4F8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E10629-1650-674B-8E6B-FB0D2376E9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72D5666-8AF3-5D4B-9DBF-049134A814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200"/>
            </a:lvl1pPr>
          </a:lstStyle>
          <a:p>
            <a:pPr>
              <a:defRPr/>
            </a:pPr>
            <a:fld id="{E967BE0B-2763-2049-A065-F1B8755BA5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954318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9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9F6E65B-F4D3-3944-A374-1D0280283AB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01A79C1B-984C-364F-AF40-AE13374B2D2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492BC37-A118-A54F-AC4D-063C0DBF12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12268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9D05D34E-8F1F-7E44-8E24-99F7518292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051EFE95-F820-E747-9341-BA4039E1E2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7E050C4-0910-8048-9740-3DBA2CE33B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17894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663CB9F-F849-5645-8E13-F1DE817F51C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41F8311-5EED-E845-BC70-610F9CFD66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1A66211-12EB-5542-A4A8-C149AEDD23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62001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5B71E6E3-998C-9544-B8FF-E54C160A56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A419141F-C4E9-0B4E-A246-8CC026C0A17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3BCF3F7B-A04E-DF4A-8937-C43C179D5B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629479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92C408C-4BB6-1C4F-B571-BB4CA51687F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8DD0093-E897-EC49-850B-CAA491BE9F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C5A45-E2DB-EB49-B94E-42C8EAE612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41882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6911567B-47F9-5849-930E-8C6D41B52A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26280F4A-A5F7-B34A-99FD-B7DAC4D84D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4DC08C1-50FB-784E-8290-EF1E56DEDA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816837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ED3ED04A-310E-B641-A663-4B51CE77C66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9B1C7671-C4C8-144F-B54F-68976AADE33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F3A6762-16BE-2040-B803-55E100CD21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08689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C5228AF-DAE0-C34E-AE0C-CE18E3E0F39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F1C6DDA-B4E8-6D45-BD7C-A2B555DF7B5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08B495F-94D1-AD4D-82FB-0AC90C72F4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5765192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F6B5E7B-1157-6340-89A3-6088FF59640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98132281-096F-2846-AF74-40556CC34CD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60E6768-6EA0-2B48-B4F6-782912DF6E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09607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E348F99-A9E9-A340-93CE-467BCF7199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CEA0239B-2D4E-AF41-9282-EB8079EAA6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7DE3877-7A7D-DD4D-82B4-4016483A2B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980214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49" y="152400"/>
            <a:ext cx="2152651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6" y="152400"/>
            <a:ext cx="6305551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30946A57-00B5-BF4D-BA0D-4C0AAA5BC94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418EEB5B-561D-2D4D-A99E-0F26DFC44BC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749DD3B-C68E-8E45-8046-6CB425BBF8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8681100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A6527E0-E5A8-6D40-BCBD-944D973152B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15E69D3-0FB2-2144-A9A0-8AA4872599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04A0ECB-096A-4742-BD97-AA048FDF82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4977946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DoubleCode_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085307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8950" y="1904999"/>
            <a:ext cx="3870325" cy="1905001"/>
          </a:xfrm>
          <a:solidFill>
            <a:srgbClr val="F6F5BD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source code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664075" y="1904999"/>
            <a:ext cx="3870325" cy="1905001"/>
          </a:xfrm>
          <a:solidFill>
            <a:schemeClr val="accent5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source code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0436" y="1447800"/>
            <a:ext cx="3870325" cy="457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i="1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title</a:t>
            </a:r>
            <a:endParaRPr lang="de-CH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553306" y="1447799"/>
            <a:ext cx="3870325" cy="4572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i="1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title</a:t>
            </a:r>
            <a:endParaRPr lang="de-CH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96875" y="3952875"/>
            <a:ext cx="7896225" cy="24479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07867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24479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404565" y="3886201"/>
            <a:ext cx="7896225" cy="2452382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3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Explanation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5775" y="1362076"/>
            <a:ext cx="7896225" cy="2524124"/>
          </a:xfrm>
          <a:solidFill>
            <a:srgbClr val="F6F5BD"/>
          </a:solidFill>
          <a:ln>
            <a:solidFill>
              <a:schemeClr val="accent4">
                <a:lumMod val="25000"/>
              </a:scheme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>
                <a:latin typeface="Calibri" pitchFamily="34" charset="0"/>
              </a:defRPr>
            </a:lvl2pPr>
            <a:lvl3pPr marL="914400" indent="0">
              <a:buNone/>
              <a:defRPr>
                <a:latin typeface="Calibri" pitchFamily="34" charset="0"/>
              </a:defRPr>
            </a:lvl3pPr>
            <a:lvl4pPr marL="1371600" indent="0">
              <a:buNone/>
              <a:defRPr>
                <a:latin typeface="Calibri" pitchFamily="34" charset="0"/>
              </a:defRPr>
            </a:lvl4pPr>
            <a:lvl5pPr marL="1828800" indent="0">
              <a:buNone/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source code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3997" y="3952875"/>
            <a:ext cx="7896225" cy="24479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90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9826EA7-578E-2F42-A4C2-122305C24D9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5D502D43-BF5C-FE4B-97D8-A2CA06A5D3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FCCFA-1F0E-FD48-A983-0E37301F85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3395973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C3742222-F29D-8746-8485-52B78EC42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DA1EEB37-4086-A048-BCA6-52EF3E991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351D10F5-CF07-BC4F-AEA7-EB0EBBF5C7F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5279F13-A660-0442-BA6B-97FEC7F142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6D374A8-8534-4C45-BA6E-2E1580AF53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A3412AE-DCDC-2D47-A254-A070F42021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E9B532B6-A008-424A-924E-EA71AE4F14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445027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CC0346A-E57B-6F40-9390-403E914C0F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9FABF3E2-2C59-E840-A957-4865F1925F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0D574-11D3-D64D-8790-E46EB69BFF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9654291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8AFD0C6-552A-BF4A-B802-D080C569DD0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C2DCC204-07CA-D146-872C-416F095E31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38EAD-5B00-BF4C-BB83-04F79AC870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198150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B054A0D1-0549-344F-8552-4DE1684069A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A1508F3-C424-1B47-AA30-2C03B51A81D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8D11A-B685-594F-92D4-7402680B15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7957050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9986699C-7B92-9242-BC30-2B42D065FA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4715F616-BAAD-B64A-8179-9775F21810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BB188-0DEA-C148-82FD-03336D5DBA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603068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92A548EE-EB47-1940-8A88-A755330E9D8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BFD0B88A-D29A-BE47-9EF2-F7E7B500875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16B2A-6574-DD42-8F78-46F777B3BA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78686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58813B69-B5B7-CD48-BAD2-F658836CB2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F8E0F78B-FEC5-1845-80C5-6F4A789232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E01A5-AB12-254B-80C1-12E7FDB992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0718697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3DB902F-38D8-A24C-9BF2-9F954FFA0D5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3DC7B3F-4F2E-D145-B398-6B3E10D56B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FEB14-871A-A642-9D43-2895160B9A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7367731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EC101C1-41AB-9147-A093-DE6C3C5050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DD5E2ADD-A347-F642-85BB-9810FD9AA00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3FC76-6196-F84D-A33E-AC850170F7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339654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4A68A53-E6AD-3D4A-A5AD-C8BAE714FB9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CC5B509E-82B4-674A-BE6F-B5ACA15C1F0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C376A-0C92-DF4F-9013-F4619B16C3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85348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1977B371-6C6F-A24E-9DD8-D3FA2BE1D7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54818A72-28C9-F045-A4CC-3D2237FF57F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66AB5-1117-D74C-A189-8782914E7F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4363712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970A5FEF-40C5-A141-9473-6023FFF1C50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524A988D-876D-DD45-A280-19C3559BFA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D9080-6B3D-274B-8935-CD0F10A0EE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0367354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8BEB09C-B257-3942-A72E-B204574FC8B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BA401158-F3E8-214A-84B5-EE46C4E719B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119E5-1D2D-6F40-BFB5-6DDC3CE830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0258005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82E1C9A3-F56E-D141-AFDD-14DAFE991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F27F9853-DC4D-6A40-8B3D-0046D6891C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1A3CEF30-81C3-494E-8E08-B06EED17BF6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31DA0A4-3F10-7243-82FB-1B85A352C9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93FF985-53D0-9349-AC13-CD6AE39412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9D741F4-487D-3E4E-9492-1709A55849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200"/>
            </a:lvl1pPr>
          </a:lstStyle>
          <a:p>
            <a:pPr>
              <a:defRPr/>
            </a:pPr>
            <a:fld id="{23E0EA3A-D5AA-C346-B0E5-0F3723CF0A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4004945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9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74190E3-4064-CF4E-9EF1-5498E2CC5D1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97C4C7F7-4C4D-B944-BC3B-71BA39BC69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14BF785-49C4-4B44-9CBF-9B061C32DF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0010747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D11A547-9A96-D34E-9AE5-D03E9FBB1A0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09AFB6F-ED4E-7541-AA59-8A27C3DE6B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310A982-9DE3-0240-BA09-D77CC283AC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9679840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1FFA73C-96FD-4047-9E4B-7F77101D9E1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CDFF0CB-D922-AE44-8655-D362B07698D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11E71DC-D6B8-B544-A322-844BB8D72F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2780677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CBC457C9-BFF8-2F46-8923-024E19AE30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E2576195-54AB-DD4F-9010-41A85A870D6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36184090-2B8D-2C48-90B7-6903E8EFDA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2820407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7C6CA79B-3246-2340-B232-D58F661C36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9EF88248-C1B9-0748-9AB9-32134EA6D98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A3D9306-ECE4-C544-A3CD-354A1CDCC3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066829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3B408B40-D24F-6743-BC6C-4DDBDBC0F30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00155B31-3658-5D48-8A04-A92905AD0B1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23C1B2B-713D-944A-8EF0-1D71CFC78B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092355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5F94AF5-7321-5D4E-AB77-CE6E9B9B4F6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E881CA0-D034-7849-BDCB-DDCB8F1B602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C870DD5-5BB8-B04A-8DCF-77553DDFA2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08309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088538EE-96B2-AA47-80D2-476C2BB5139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8F1C0E30-244F-0042-BD8B-23BA6744B8C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9301D-C9BB-B54F-B660-7088957654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330484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DEF76DDE-0079-A74C-89D8-E23DF7952D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EC2C245-9575-3E48-858A-A505AB8D97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DC0B96F-BEA7-3F4F-8A59-59148C7986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398916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2477E4B-B36D-AB49-AB2A-B49BEDB8BA4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248D540-1400-2E4B-A645-30C5F856A3B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973F432-234C-0B43-BBAA-E00587F551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41100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49" y="152400"/>
            <a:ext cx="2152651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6" y="152400"/>
            <a:ext cx="6305551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D2F324C-9234-7D4C-BFDC-556019537C7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E6D6E083-9670-8249-B57A-4F9188469D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3C054EE-DDC4-1E44-8972-DD1D6D6730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166820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7E5DF24-E9FE-C344-9BD0-18942DD36ED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BFD28FE-BE78-6A48-AEF2-D0B0FE3828B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0BE929E-4EFA-1347-8DBD-771F9AC3AB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3962836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98C375A-5227-0144-9C68-C314CEC44D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122725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B83FCC61-4B87-AB4C-8CFF-885FAAC811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2975244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9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AE726A-E58B-F348-AFE8-8E758D9185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5712457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AB8120-7BE8-1646-82F1-87D6D6593A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3594795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98457-F2AF-5642-8568-B194DCD11F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5786779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5EC3EF-F419-4C4A-80EB-49D8207AEA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896743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C1CF2072-0028-324C-890D-56FB1397CFB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4DF6D8AA-FE40-7641-8EA6-3105809B9D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CB059-0ACB-234B-8360-6664267FCE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431567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2B5F6E-C0B7-6A47-A6C5-C921A6B45A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2081255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B7EBA-2110-394E-909B-C314EBAE96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5541753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E0B401-FF74-F249-AECE-D27786BDFA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0967137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ACA92-08C4-574F-92B6-F6E2D1FD55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182669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232DBB-60A4-A549-94D6-E89D51F1F9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7445031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49" y="152400"/>
            <a:ext cx="2152651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6" y="152400"/>
            <a:ext cx="6305551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886BC7-1C5A-4343-9502-58A4CA5A58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2956115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51F7F5-D84C-3749-9543-62E47283D0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697565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99AED6-79BC-4446-BC9E-2F1AC7B383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010835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98C375A-5227-0144-9C68-C314CEC44D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205254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1992DA08-79DE-C54C-B6B8-2A4D1FC21D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60AF047-B725-2742-A8B3-850CC4796C6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0CD5C-FC9B-9B42-9743-CDD5AA7FB9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9583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CB1A50C-3A9A-4643-B430-3B76F0C9EE4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F62D37BE-EA6B-F140-BF5F-8D18935B18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F39F1-5A66-A04F-82E2-65DB2A8F9C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48657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extLst>
              <a:ext uri="{FF2B5EF4-FFF2-40B4-BE49-F238E27FC236}">
                <a16:creationId xmlns:a16="http://schemas.microsoft.com/office/drawing/2014/main" id="{8C7DCE88-4C25-7649-8D06-768C7FEE83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>
            <a:extLst>
              <a:ext uri="{FF2B5EF4-FFF2-40B4-BE49-F238E27FC236}">
                <a16:creationId xmlns:a16="http://schemas.microsoft.com/office/drawing/2014/main" id="{DADC582E-50F2-6842-BCC9-5F02CC331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FED639B4-515C-F341-AE77-64E4CCB410A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7A5E43F3-809D-4A46-820A-514CE40526D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-128"/>
              </a:defRPr>
            </a:lvl1pPr>
          </a:lstStyle>
          <a:p>
            <a:pPr>
              <a:defRPr/>
            </a:pPr>
            <a:fld id="{9D985A5A-11B0-3A49-99E8-5D930A7CFF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Line 1032">
            <a:extLst>
              <a:ext uri="{FF2B5EF4-FFF2-40B4-BE49-F238E27FC236}">
                <a16:creationId xmlns:a16="http://schemas.microsoft.com/office/drawing/2014/main" id="{C89B6B19-BA6C-924D-BFCC-C1428A6A0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033">
            <a:extLst>
              <a:ext uri="{FF2B5EF4-FFF2-40B4-BE49-F238E27FC236}">
                <a16:creationId xmlns:a16="http://schemas.microsoft.com/office/drawing/2014/main" id="{40DB89D3-0D3F-A44E-9AB0-5EF3BF0CD09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  <p:sldLayoutId id="2147484231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905E7BDC-7850-0840-AE02-4CD684FE1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1027">
            <a:extLst>
              <a:ext uri="{FF2B5EF4-FFF2-40B4-BE49-F238E27FC236}">
                <a16:creationId xmlns:a16="http://schemas.microsoft.com/office/drawing/2014/main" id="{6E0880CC-46D8-144C-AB8F-FA38446BB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E2720296-8B91-D64B-9FD7-7AF64C73237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39D3AC41-115F-0845-A7A4-47BF361B187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-128"/>
              </a:defRPr>
            </a:lvl1pPr>
          </a:lstStyle>
          <a:p>
            <a:pPr>
              <a:defRPr/>
            </a:pPr>
            <a:fld id="{2E03388C-8DDE-5549-8BDC-829E3484E1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342" name="Line 1032">
            <a:extLst>
              <a:ext uri="{FF2B5EF4-FFF2-40B4-BE49-F238E27FC236}">
                <a16:creationId xmlns:a16="http://schemas.microsoft.com/office/drawing/2014/main" id="{C35EBA84-E5B9-C34A-9AC4-3C109F724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1033">
            <a:extLst>
              <a:ext uri="{FF2B5EF4-FFF2-40B4-BE49-F238E27FC236}">
                <a16:creationId xmlns:a16="http://schemas.microsoft.com/office/drawing/2014/main" id="{F5BD3987-485D-E042-8A19-7C18DF05F31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45" r:id="rId2"/>
    <p:sldLayoutId id="2147484246" r:id="rId3"/>
    <p:sldLayoutId id="2147484247" r:id="rId4"/>
    <p:sldLayoutId id="2147484248" r:id="rId5"/>
    <p:sldLayoutId id="2147484249" r:id="rId6"/>
    <p:sldLayoutId id="2147484250" r:id="rId7"/>
    <p:sldLayoutId id="2147484251" r:id="rId8"/>
    <p:sldLayoutId id="2147484252" r:id="rId9"/>
    <p:sldLayoutId id="2147484253" r:id="rId10"/>
    <p:sldLayoutId id="2147484254" r:id="rId11"/>
    <p:sldLayoutId id="2147484255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>
            <a:extLst>
              <a:ext uri="{FF2B5EF4-FFF2-40B4-BE49-F238E27FC236}">
                <a16:creationId xmlns:a16="http://schemas.microsoft.com/office/drawing/2014/main" id="{AA84F0B7-9082-F54B-B2FD-6E79E2D3C7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7651" name="Rectangle 1027">
            <a:extLst>
              <a:ext uri="{FF2B5EF4-FFF2-40B4-BE49-F238E27FC236}">
                <a16:creationId xmlns:a16="http://schemas.microsoft.com/office/drawing/2014/main" id="{4F273309-E1C0-A049-BC85-18F59100EC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F5C29659-954C-2C4E-8569-225B3B1E018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E52B758B-51D1-614C-9223-36A6FDDCB1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-128"/>
              </a:defRPr>
            </a:lvl1pPr>
          </a:lstStyle>
          <a:p>
            <a:pPr>
              <a:defRPr/>
            </a:pPr>
            <a:fld id="{9B207C27-141E-6D45-9D31-A06DA07585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7654" name="Line 1032">
            <a:extLst>
              <a:ext uri="{FF2B5EF4-FFF2-40B4-BE49-F238E27FC236}">
                <a16:creationId xmlns:a16="http://schemas.microsoft.com/office/drawing/2014/main" id="{12E040C0-DE70-434C-AA45-F11374A30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Line 1033">
            <a:extLst>
              <a:ext uri="{FF2B5EF4-FFF2-40B4-BE49-F238E27FC236}">
                <a16:creationId xmlns:a16="http://schemas.microsoft.com/office/drawing/2014/main" id="{232DD488-5289-2644-9369-4830820D880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335" r:id="rId13"/>
    <p:sldLayoutId id="2147484336" r:id="rId14"/>
    <p:sldLayoutId id="2147484337" r:id="rId15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>
            <a:extLst>
              <a:ext uri="{FF2B5EF4-FFF2-40B4-BE49-F238E27FC236}">
                <a16:creationId xmlns:a16="http://schemas.microsoft.com/office/drawing/2014/main" id="{8D063893-3AE8-284D-A275-E8FDFBA4D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63" name="Rectangle 1027">
            <a:extLst>
              <a:ext uri="{FF2B5EF4-FFF2-40B4-BE49-F238E27FC236}">
                <a16:creationId xmlns:a16="http://schemas.microsoft.com/office/drawing/2014/main" id="{F0E13FE8-6F14-1F47-B2FE-525895119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D624DA32-BF01-BA4E-9E10-47ABCA88245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44215C59-8EB3-1A4D-A592-4164F6136CD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 smtClean="0">
                <a:solidFill>
                  <a:srgbClr val="0000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C01B96E-8C0C-4A40-AEED-3BB3936E33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0966" name="Line 1032">
            <a:extLst>
              <a:ext uri="{FF2B5EF4-FFF2-40B4-BE49-F238E27FC236}">
                <a16:creationId xmlns:a16="http://schemas.microsoft.com/office/drawing/2014/main" id="{259D7F8C-F1D6-F841-8CC7-81402C595E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7" name="Line 1033">
            <a:extLst>
              <a:ext uri="{FF2B5EF4-FFF2-40B4-BE49-F238E27FC236}">
                <a16:creationId xmlns:a16="http://schemas.microsoft.com/office/drawing/2014/main" id="{8B3213CB-59D2-6C41-9062-D9953F23805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  <p:sldLayoutId id="2147484242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1026">
            <a:extLst>
              <a:ext uri="{FF2B5EF4-FFF2-40B4-BE49-F238E27FC236}">
                <a16:creationId xmlns:a16="http://schemas.microsoft.com/office/drawing/2014/main" id="{86836D00-ED4E-7446-B2C1-5E2FAE20C9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74083" name="Rectangle 1027">
            <a:extLst>
              <a:ext uri="{FF2B5EF4-FFF2-40B4-BE49-F238E27FC236}">
                <a16:creationId xmlns:a16="http://schemas.microsoft.com/office/drawing/2014/main" id="{2FD858EB-A165-8141-97D5-2226233C3A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E48B0D79-436D-FB48-95D4-FC336984622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E7CF08AB-ED2E-BF42-B037-91CF124B5F0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</a:defRPr>
            </a:lvl1pPr>
          </a:lstStyle>
          <a:p>
            <a:pPr>
              <a:defRPr/>
            </a:pPr>
            <a:fld id="{8E65CC38-3E71-D246-9F7F-3BD7D1A126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4086" name="Line 1032">
            <a:extLst>
              <a:ext uri="{FF2B5EF4-FFF2-40B4-BE49-F238E27FC236}">
                <a16:creationId xmlns:a16="http://schemas.microsoft.com/office/drawing/2014/main" id="{46DE66B3-A632-3246-8565-365576AD34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087" name="Line 1033">
            <a:extLst>
              <a:ext uri="{FF2B5EF4-FFF2-40B4-BE49-F238E27FC236}">
                <a16:creationId xmlns:a16="http://schemas.microsoft.com/office/drawing/2014/main" id="{22EE3315-5FDC-CA4D-816E-C2D3049E1E5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2" r:id="rId1"/>
    <p:sldLayoutId id="2147484283" r:id="rId2"/>
    <p:sldLayoutId id="2147484284" r:id="rId3"/>
    <p:sldLayoutId id="2147484285" r:id="rId4"/>
    <p:sldLayoutId id="2147484286" r:id="rId5"/>
    <p:sldLayoutId id="2147484287" r:id="rId6"/>
    <p:sldLayoutId id="2147484288" r:id="rId7"/>
    <p:sldLayoutId id="2147484289" r:id="rId8"/>
    <p:sldLayoutId id="2147484290" r:id="rId9"/>
    <p:sldLayoutId id="2147484291" r:id="rId10"/>
    <p:sldLayoutId id="2147484292" r:id="rId11"/>
    <p:sldLayoutId id="2147484293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22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Garamond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731672-D220-A84B-AA98-123E7EE64BEB}" type="slidenum">
              <a:rPr lang="en-US" altLang="en-US" smtClean="0"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ea typeface="ＭＳ Ｐゴシック" charset="-128"/>
            </a:endParaRPr>
          </a:p>
        </p:txBody>
      </p:sp>
      <p:sp>
        <p:nvSpPr>
          <p:cNvPr id="52230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52231" name="Line 1033"/>
          <p:cNvSpPr>
            <a:spLocks noChangeShapeType="1"/>
          </p:cNvSpPr>
          <p:nvPr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424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4" r:id="rId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q"/>
        <a:defRPr sz="2200">
          <a:solidFill>
            <a:schemeClr val="tx1"/>
          </a:solidFill>
          <a:latin typeface="+mn-lt"/>
          <a:ea typeface="ＭＳ Ｐゴシック" pitchFamily="-107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pitchFamily="-107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q"/>
        <a:defRPr>
          <a:solidFill>
            <a:schemeClr val="tx1"/>
          </a:solidFill>
          <a:latin typeface="+mn-lt"/>
          <a:ea typeface="ＭＳ Ｐゴシック" pitchFamily="-107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1600">
          <a:solidFill>
            <a:schemeClr val="tx1"/>
          </a:solidFill>
          <a:latin typeface="+mn-lt"/>
          <a:ea typeface="ＭＳ Ｐゴシック" pitchFamily="-107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Garamond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7EE9C8B-C204-4343-ACCD-1281F13431D5}" type="slidenum">
              <a:rPr lang="en-US" altLang="en-US" smtClean="0"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ea typeface="ＭＳ Ｐゴシック" charset="-128"/>
            </a:endParaRPr>
          </a:p>
        </p:txBody>
      </p:sp>
      <p:sp>
        <p:nvSpPr>
          <p:cNvPr id="38918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38919" name="Line 1033"/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358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  <p:sldLayoutId id="2147484350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22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Garamond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731672-D220-A84B-AA98-123E7EE64BEB}" type="slidenum">
              <a:rPr lang="en-US" altLang="en-US" smtClean="0"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ea typeface="ＭＳ Ｐゴシック" charset="-128"/>
            </a:endParaRPr>
          </a:p>
        </p:txBody>
      </p:sp>
      <p:sp>
        <p:nvSpPr>
          <p:cNvPr id="52230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52231" name="Line 1033"/>
          <p:cNvSpPr>
            <a:spLocks noChangeShapeType="1"/>
          </p:cNvSpPr>
          <p:nvPr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417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2" r:id="rId1"/>
    <p:sldLayoutId id="2147484353" r:id="rId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q"/>
        <a:defRPr sz="2200">
          <a:solidFill>
            <a:schemeClr val="tx1"/>
          </a:solidFill>
          <a:latin typeface="+mn-lt"/>
          <a:ea typeface="ＭＳ Ｐゴシック" pitchFamily="-107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pitchFamily="-107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q"/>
        <a:defRPr>
          <a:solidFill>
            <a:schemeClr val="tx1"/>
          </a:solidFill>
          <a:latin typeface="+mn-lt"/>
          <a:ea typeface="ＭＳ Ｐゴシック" pitchFamily="-107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1600">
          <a:solidFill>
            <a:schemeClr val="tx1"/>
          </a:solidFill>
          <a:latin typeface="+mn-lt"/>
          <a:ea typeface="ＭＳ Ｐゴシック" pitchFamily="-107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26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26.xml"/><Relationship Id="rId2" Type="http://schemas.openxmlformats.org/officeDocument/2006/relationships/tags" Target="../tags/tag9.xml"/><Relationship Id="rId1" Type="http://schemas.openxmlformats.org/officeDocument/2006/relationships/vmlDrawing" Target="../drawings/vmlDrawing1.v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10" Type="http://schemas.openxmlformats.org/officeDocument/2006/relationships/image" Target="../media/image3.wmf"/><Relationship Id="rId4" Type="http://schemas.openxmlformats.org/officeDocument/2006/relationships/tags" Target="../tags/tag11.xml"/><Relationship Id="rId9" Type="http://schemas.openxmlformats.org/officeDocument/2006/relationships/oleObject" Target="../embeddings/oleObject1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6.xml"/><Relationship Id="rId2" Type="http://schemas.openxmlformats.org/officeDocument/2006/relationships/tags" Target="../tags/tag14.xml"/><Relationship Id="rId1" Type="http://schemas.openxmlformats.org/officeDocument/2006/relationships/vmlDrawing" Target="../drawings/vmlDrawing2.v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10" Type="http://schemas.openxmlformats.org/officeDocument/2006/relationships/image" Target="../media/image4.wmf"/><Relationship Id="rId4" Type="http://schemas.openxmlformats.org/officeDocument/2006/relationships/tags" Target="../tags/tag16.xml"/><Relationship Id="rId9" Type="http://schemas.openxmlformats.org/officeDocument/2006/relationships/oleObject" Target="../embeddings/oleObject2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ags" Target="../tags/tag1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ags" Target="../tags/tag2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ags" Target="../tags/tag2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7.wmf"/><Relationship Id="rId2" Type="http://schemas.openxmlformats.org/officeDocument/2006/relationships/tags" Target="../tags/tag2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ags" Target="../tags/tag2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ags" Target="../tags/tag2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9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tags" Target="../tags/tag28.xml"/><Relationship Id="rId7" Type="http://schemas.openxmlformats.org/officeDocument/2006/relationships/oleObject" Target="../embeddings/oleObject10.bin"/><Relationship Id="rId2" Type="http://schemas.openxmlformats.org/officeDocument/2006/relationships/tags" Target="../tags/tag27.xml"/><Relationship Id="rId1" Type="http://schemas.openxmlformats.org/officeDocument/2006/relationships/vmlDrawing" Target="../drawings/vmlDrawing10.v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38.xml"/><Relationship Id="rId4" Type="http://schemas.openxmlformats.org/officeDocument/2006/relationships/tags" Target="../tags/tag29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tags" Target="../tags/tag31.xml"/><Relationship Id="rId7" Type="http://schemas.openxmlformats.org/officeDocument/2006/relationships/oleObject" Target="../embeddings/oleObject11.bin"/><Relationship Id="rId2" Type="http://schemas.openxmlformats.org/officeDocument/2006/relationships/tags" Target="../tags/tag30.xml"/><Relationship Id="rId1" Type="http://schemas.openxmlformats.org/officeDocument/2006/relationships/vmlDrawing" Target="../drawings/vmlDrawing11.v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38.xml"/><Relationship Id="rId4" Type="http://schemas.openxmlformats.org/officeDocument/2006/relationships/tags" Target="../tags/tag3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ags" Target="../tags/tag3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2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3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3" Type="http://schemas.openxmlformats.org/officeDocument/2006/relationships/tags" Target="../tags/tag37.xml"/><Relationship Id="rId7" Type="http://schemas.openxmlformats.org/officeDocument/2006/relationships/slideLayout" Target="../slideLayouts/slideLayout38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17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3" Type="http://schemas.openxmlformats.org/officeDocument/2006/relationships/tags" Target="../tags/tag46.xml"/><Relationship Id="rId7" Type="http://schemas.openxmlformats.org/officeDocument/2006/relationships/slideLayout" Target="../slideLayouts/slideLayout39.xml"/><Relationship Id="rId2" Type="http://schemas.openxmlformats.org/officeDocument/2006/relationships/tags" Target="../tags/tag45.xml"/><Relationship Id="rId1" Type="http://schemas.openxmlformats.org/officeDocument/2006/relationships/vmlDrawing" Target="../drawings/vmlDrawing14.v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10" Type="http://schemas.openxmlformats.org/officeDocument/2006/relationships/image" Target="../media/image12.wmf"/><Relationship Id="rId4" Type="http://schemas.openxmlformats.org/officeDocument/2006/relationships/tags" Target="../tags/tag47.xml"/><Relationship Id="rId9" Type="http://schemas.openxmlformats.org/officeDocument/2006/relationships/oleObject" Target="../embeddings/oleObject14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3" Type="http://schemas.openxmlformats.org/officeDocument/2006/relationships/tags" Target="../tags/tag51.xml"/><Relationship Id="rId7" Type="http://schemas.openxmlformats.org/officeDocument/2006/relationships/slideLayout" Target="../slideLayouts/slideLayout39.xml"/><Relationship Id="rId2" Type="http://schemas.openxmlformats.org/officeDocument/2006/relationships/tags" Target="../tags/tag50.xml"/><Relationship Id="rId1" Type="http://schemas.openxmlformats.org/officeDocument/2006/relationships/vmlDrawing" Target="../drawings/vmlDrawing15.v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10" Type="http://schemas.openxmlformats.org/officeDocument/2006/relationships/image" Target="../media/image13.wmf"/><Relationship Id="rId4" Type="http://schemas.openxmlformats.org/officeDocument/2006/relationships/tags" Target="../tags/tag52.xml"/><Relationship Id="rId9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">
            <a:extLst>
              <a:ext uri="{FF2B5EF4-FFF2-40B4-BE49-F238E27FC236}">
                <a16:creationId xmlns:a16="http://schemas.microsoft.com/office/drawing/2014/main" id="{449D8DDE-B114-874A-8B5A-CE4E2F84BF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" y="717550"/>
            <a:ext cx="8686800" cy="1720850"/>
          </a:xfrm>
        </p:spPr>
        <p:txBody>
          <a:bodyPr/>
          <a:lstStyle/>
          <a:p>
            <a:pPr algn="ctr" eaLnBrk="1" hangingPunct="1"/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4500" b="1" dirty="0">
                <a:ea typeface="ＭＳ Ｐゴシック" panose="020B0600070205080204" pitchFamily="34" charset="-128"/>
              </a:rPr>
              <a:t>Digital Design &amp; Computer Arch.</a:t>
            </a:r>
            <a:br>
              <a:rPr lang="en-US" altLang="en-US" sz="4500" b="1" dirty="0">
                <a:ea typeface="ＭＳ Ｐゴシック" panose="020B0600070205080204" pitchFamily="34" charset="-128"/>
              </a:rPr>
            </a:br>
            <a:br>
              <a:rPr lang="en-US" altLang="en-US" sz="1000" b="1" dirty="0">
                <a:ea typeface="ＭＳ Ｐゴシック" panose="020B0600070205080204" pitchFamily="34" charset="-128"/>
              </a:rPr>
            </a:br>
            <a:r>
              <a:rPr lang="en-US" altLang="en-US" sz="43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Lecture 22: More Caches</a:t>
            </a:r>
          </a:p>
        </p:txBody>
      </p:sp>
      <p:sp>
        <p:nvSpPr>
          <p:cNvPr id="22530" name="Rectangle 5">
            <a:extLst>
              <a:ext uri="{FF2B5EF4-FFF2-40B4-BE49-F238E27FC236}">
                <a16:creationId xmlns:a16="http://schemas.microsoft.com/office/drawing/2014/main" id="{435E454D-D444-0541-B91A-9C35CDC08D6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US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Prof.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Onur</a:t>
            </a: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Mutlu</a:t>
            </a:r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ETH Zürich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Spring 2020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15 May 2020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534987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49" name="Title 1">
            <a:extLst>
              <a:ext uri="{FF2B5EF4-FFF2-40B4-BE49-F238E27FC236}">
                <a16:creationId xmlns:a16="http://schemas.microsoft.com/office/drawing/2014/main" id="{DDD0B9D8-591E-B746-A2D8-571ACD618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Instruction vs. Data Caches</a:t>
            </a:r>
          </a:p>
        </p:txBody>
      </p:sp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AD5849C4-EF68-9C48-8147-82A0153671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Separate or Unified?</a:t>
            </a:r>
          </a:p>
          <a:p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0432FF"/>
                </a:solidFill>
                <a:ea typeface="ＭＳ Ｐゴシック" panose="020B0600070205080204" pitchFamily="34" charset="-128"/>
              </a:rPr>
              <a:t>Pros and Cons of Unified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</a:p>
          <a:p>
            <a:pPr lvl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+ Dynamic sharing of cache space: no overprovisioning that might happen with static partitioning (i.e., separate I and D caches)</a:t>
            </a:r>
          </a:p>
          <a:p>
            <a:pPr lvl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-- Instructions and data can thrash each other (i.e., no guaranteed space for either)</a:t>
            </a:r>
          </a:p>
          <a:p>
            <a:pPr lvl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-- I and D are accessed in different places in the pipeline. Where do we place the unified cache for fast access?</a:t>
            </a:r>
          </a:p>
          <a:p>
            <a:pPr lvl="1"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First level caches are almost always split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Mainly for the last reason above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Higher level caches are almost always unified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32451" name="Slide Number Placeholder 3">
            <a:extLst>
              <a:ext uri="{FF2B5EF4-FFF2-40B4-BE49-F238E27FC236}">
                <a16:creationId xmlns:a16="http://schemas.microsoft.com/office/drawing/2014/main" id="{52F6C29F-8F36-0846-94B3-7FDCC15F80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A6B37B6-573C-B040-97F4-B42C7ECDA57A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Title 1">
            <a:extLst>
              <a:ext uri="{FF2B5EF4-FFF2-40B4-BE49-F238E27FC236}">
                <a16:creationId xmlns:a16="http://schemas.microsoft.com/office/drawing/2014/main" id="{087C6547-ACEF-C146-9355-9054D05A9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Multi-level Caching in a Pipelined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13A7-41E6-A343-86B8-EBC1796484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915400" cy="55626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First-level caches (instruction and data)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Decisions very much affected by cycle time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Small, lower associativity; latency is critical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Tag store and data store accessed in parallel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Second-level caches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Decisions need to balance hit rate and access latency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Usually large and highly associative; latency not as important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Tag store and data store accessed serially</a:t>
            </a:r>
          </a:p>
          <a:p>
            <a:pPr lvl="1"/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Serial vs. Parallel access of levels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Serial: Second level cache accessed only if first-level misses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Second level does not see the same accesses as the first</a:t>
            </a:r>
            <a:endParaRPr lang="en-US" altLang="en-US" dirty="0">
              <a:solidFill>
                <a:srgbClr val="0033CC"/>
              </a:solidFill>
              <a:ea typeface="ＭＳ Ｐゴシック" panose="020B0600070205080204" pitchFamily="34" charset="-128"/>
            </a:endParaRPr>
          </a:p>
          <a:p>
            <a:pPr lvl="2"/>
            <a:r>
              <a:rPr lang="en-US" altLang="en-US" dirty="0">
                <a:solidFill>
                  <a:srgbClr val="0432FF"/>
                </a:solidFill>
                <a:ea typeface="ＭＳ Ｐゴシック" panose="020B0600070205080204" pitchFamily="34" charset="-128"/>
              </a:rPr>
              <a:t>First level acts as a filter (filters some temporal and spatial locality)</a:t>
            </a:r>
          </a:p>
          <a:p>
            <a:pPr lvl="2"/>
            <a:r>
              <a:rPr lang="en-US" altLang="en-US" dirty="0">
                <a:solidFill>
                  <a:srgbClr val="0432FF"/>
                </a:solidFill>
                <a:ea typeface="ＭＳ Ｐゴシック" panose="020B0600070205080204" pitchFamily="34" charset="-128"/>
              </a:rPr>
              <a:t>Management policies are therefore different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33475" name="Slide Number Placeholder 3">
            <a:extLst>
              <a:ext uri="{FF2B5EF4-FFF2-40B4-BE49-F238E27FC236}">
                <a16:creationId xmlns:a16="http://schemas.microsoft.com/office/drawing/2014/main" id="{A8F013D7-B3CF-5247-88B6-2AED2DFD7F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9CF8124-930C-4142-BB6C-191414A37799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7" name="Rectangle 4">
            <a:extLst>
              <a:ext uri="{FF2B5EF4-FFF2-40B4-BE49-F238E27FC236}">
                <a16:creationId xmlns:a16="http://schemas.microsoft.com/office/drawing/2014/main" id="{10BF0E90-CD37-1C48-B8AA-09B1D5E0A7A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1143000"/>
            <a:ext cx="8229600" cy="2209799"/>
          </a:xfrm>
        </p:spPr>
        <p:txBody>
          <a:bodyPr anchor="ctr"/>
          <a:lstStyle/>
          <a:p>
            <a:pPr algn="ctr" eaLnBrk="1" hangingPunct="1"/>
            <a:r>
              <a:rPr lang="en-US" altLang="en-US" sz="4400">
                <a:ea typeface="ＭＳ Ｐゴシック" panose="020B0600070205080204" pitchFamily="34" charset="-128"/>
              </a:rPr>
              <a:t>Cache Performance</a:t>
            </a:r>
          </a:p>
        </p:txBody>
      </p:sp>
      <p:sp>
        <p:nvSpPr>
          <p:cNvPr id="234498" name="Rectangle 5">
            <a:extLst>
              <a:ext uri="{FF2B5EF4-FFF2-40B4-BE49-F238E27FC236}">
                <a16:creationId xmlns:a16="http://schemas.microsoft.com/office/drawing/2014/main" id="{AFCAF873-D7B0-754C-ABE8-427E18896EF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US" i="1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5" name="Title 1">
            <a:extLst>
              <a:ext uri="{FF2B5EF4-FFF2-40B4-BE49-F238E27FC236}">
                <a16:creationId xmlns:a16="http://schemas.microsoft.com/office/drawing/2014/main" id="{CE719DA1-8DF9-8045-96CA-9A1027D9E3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Cache Parameters vs. Miss/Hit Rate</a:t>
            </a:r>
          </a:p>
        </p:txBody>
      </p:sp>
      <p:sp>
        <p:nvSpPr>
          <p:cNvPr id="236546" name="Content Placeholder 2">
            <a:extLst>
              <a:ext uri="{FF2B5EF4-FFF2-40B4-BE49-F238E27FC236}">
                <a16:creationId xmlns:a16="http://schemas.microsoft.com/office/drawing/2014/main" id="{760E185C-9B19-704C-B96C-7E38E56217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Cache size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Block size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Associativity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Replacement policy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Insertion/Placement policy</a:t>
            </a:r>
          </a:p>
        </p:txBody>
      </p:sp>
      <p:sp>
        <p:nvSpPr>
          <p:cNvPr id="236547" name="Slide Number Placeholder 3">
            <a:extLst>
              <a:ext uri="{FF2B5EF4-FFF2-40B4-BE49-F238E27FC236}">
                <a16:creationId xmlns:a16="http://schemas.microsoft.com/office/drawing/2014/main" id="{22EBDBB4-C397-4544-8A24-9308AEBBEB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596B56C-F53A-4D4F-AB3C-8185DD9D85C1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69" name="Title 1">
            <a:extLst>
              <a:ext uri="{FF2B5EF4-FFF2-40B4-BE49-F238E27FC236}">
                <a16:creationId xmlns:a16="http://schemas.microsoft.com/office/drawing/2014/main" id="{E58BA011-5A98-2A4D-B746-9896BCC90F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Cache Size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B523A32A-9C69-E649-85CE-8691E4D7B8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Cache size: total data (not including tag) capacity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 bigger can exploit temporal locality better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 not ALWAYS better</a:t>
            </a:r>
          </a:p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Too large </a:t>
            </a:r>
            <a:r>
              <a:rPr lang="en-US" altLang="en-US" dirty="0">
                <a:ea typeface="ＭＳ Ｐゴシック" panose="020B0600070205080204" pitchFamily="34" charset="-128"/>
              </a:rPr>
              <a:t>a cache adversely affects hit and miss latency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 smaller is faster =&gt; bigger is slower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 access time may degrade critical path</a:t>
            </a:r>
          </a:p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Too small </a:t>
            </a:r>
            <a:r>
              <a:rPr lang="en-US" altLang="en-US" dirty="0">
                <a:ea typeface="ＭＳ Ｐゴシック" panose="020B0600070205080204" pitchFamily="34" charset="-128"/>
              </a:rPr>
              <a:t>a cache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 doesn’t</a:t>
            </a:r>
            <a:r>
              <a:rPr lang="en-US" altLang="ja-JP" dirty="0">
                <a:ea typeface="ＭＳ Ｐゴシック" panose="020B0600070205080204" pitchFamily="34" charset="-128"/>
              </a:rPr>
              <a:t> exploit temporal locality well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 useful data replaced often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Working set</a:t>
            </a:r>
            <a:r>
              <a:rPr lang="en-US" altLang="en-US" dirty="0">
                <a:ea typeface="ＭＳ Ｐゴシック" panose="020B0600070205080204" pitchFamily="34" charset="-128"/>
              </a:rPr>
              <a:t>: the whole set of data                                                    the executing application references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Within a time interval 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37571" name="Slide Number Placeholder 3">
            <a:extLst>
              <a:ext uri="{FF2B5EF4-FFF2-40B4-BE49-F238E27FC236}">
                <a16:creationId xmlns:a16="http://schemas.microsoft.com/office/drawing/2014/main" id="{5D1F0486-1F36-2247-8EAB-B39AD7E46C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01435A0-8973-A84E-895F-DB1B7E461781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237572" name="Freeform 4">
            <a:extLst>
              <a:ext uri="{FF2B5EF4-FFF2-40B4-BE49-F238E27FC236}">
                <a16:creationId xmlns:a16="http://schemas.microsoft.com/office/drawing/2014/main" id="{BFC1F869-AB86-DD4A-AF97-6DA212C5E1B7}"/>
              </a:ext>
            </a:extLst>
          </p:cNvPr>
          <p:cNvSpPr>
            <a:spLocks/>
          </p:cNvSpPr>
          <p:nvPr/>
        </p:nvSpPr>
        <p:spPr bwMode="auto">
          <a:xfrm>
            <a:off x="5791200" y="3657600"/>
            <a:ext cx="3048000" cy="2286000"/>
          </a:xfrm>
          <a:custGeom>
            <a:avLst/>
            <a:gdLst>
              <a:gd name="T0" fmla="*/ 0 w 1920"/>
              <a:gd name="T1" fmla="*/ 0 h 1440"/>
              <a:gd name="T2" fmla="*/ 0 w 1920"/>
              <a:gd name="T3" fmla="*/ 2147483646 h 1440"/>
              <a:gd name="T4" fmla="*/ 2147483646 w 1920"/>
              <a:gd name="T5" fmla="*/ 2147483646 h 1440"/>
              <a:gd name="T6" fmla="*/ 0 60000 65536"/>
              <a:gd name="T7" fmla="*/ 0 60000 65536"/>
              <a:gd name="T8" fmla="*/ 0 60000 65536"/>
              <a:gd name="T9" fmla="*/ 0 w 1920"/>
              <a:gd name="T10" fmla="*/ 0 h 1440"/>
              <a:gd name="T11" fmla="*/ 1920 w 1920"/>
              <a:gd name="T12" fmla="*/ 1440 h 1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0" h="1440">
                <a:moveTo>
                  <a:pt x="0" y="0"/>
                </a:moveTo>
                <a:lnTo>
                  <a:pt x="0" y="1440"/>
                </a:lnTo>
                <a:lnTo>
                  <a:pt x="1920" y="144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73" name="Text Box 5">
            <a:extLst>
              <a:ext uri="{FF2B5EF4-FFF2-40B4-BE49-F238E27FC236}">
                <a16:creationId xmlns:a16="http://schemas.microsoft.com/office/drawing/2014/main" id="{3D7C93F3-F291-D740-8128-450FEFF22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4213" y="3429000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hit rate</a:t>
            </a:r>
          </a:p>
        </p:txBody>
      </p:sp>
      <p:sp>
        <p:nvSpPr>
          <p:cNvPr id="237574" name="Text Box 6">
            <a:extLst>
              <a:ext uri="{FF2B5EF4-FFF2-40B4-BE49-F238E27FC236}">
                <a16:creationId xmlns:a16="http://schemas.microsoft.com/office/drawing/2014/main" id="{73B42984-9053-6C48-8B5D-F3D2CF593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9238" y="5973763"/>
            <a:ext cx="1274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cache size</a:t>
            </a:r>
          </a:p>
        </p:txBody>
      </p:sp>
      <p:sp>
        <p:nvSpPr>
          <p:cNvPr id="237575" name="Line 8">
            <a:extLst>
              <a:ext uri="{FF2B5EF4-FFF2-40B4-BE49-F238E27FC236}">
                <a16:creationId xmlns:a16="http://schemas.microsoft.com/office/drawing/2014/main" id="{CEAEF386-1872-7C4D-A6B7-592818148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2766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76" name="Oval 9">
            <a:extLst>
              <a:ext uri="{FF2B5EF4-FFF2-40B4-BE49-F238E27FC236}">
                <a16:creationId xmlns:a16="http://schemas.microsoft.com/office/drawing/2014/main" id="{C8430FD4-22EA-ED42-9515-F85D6AA5A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867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7577" name="Text Box 10">
            <a:extLst>
              <a:ext uri="{FF2B5EF4-FFF2-40B4-BE49-F238E27FC236}">
                <a16:creationId xmlns:a16="http://schemas.microsoft.com/office/drawing/2014/main" id="{43D44969-A71D-5C4B-BC1A-798C5AC27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516438"/>
            <a:ext cx="13477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600">
                <a:solidFill>
                  <a:srgbClr val="FF0000"/>
                </a:solidFill>
                <a:latin typeface="Arial" panose="020B0604020202020204" pitchFamily="34" charset="0"/>
              </a:rPr>
              <a:t>“</a:t>
            </a:r>
            <a:r>
              <a:rPr lang="en-US" altLang="ja-JP" sz="1600">
                <a:solidFill>
                  <a:srgbClr val="FF0000"/>
                </a:solidFill>
                <a:latin typeface="Arial" panose="020B0604020202020204" pitchFamily="34" charset="0"/>
              </a:rPr>
              <a:t>working set</a:t>
            </a:r>
            <a:r>
              <a:rPr lang="ja-JP" altLang="en-US" sz="1600">
                <a:solidFill>
                  <a:srgbClr val="FF0000"/>
                </a:solidFill>
                <a:latin typeface="Arial" panose="020B0604020202020204" pitchFamily="34" charset="0"/>
              </a:rPr>
              <a:t>”</a:t>
            </a:r>
            <a:endParaRPr lang="en-US" altLang="ja-JP" sz="16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 size</a:t>
            </a:r>
          </a:p>
        </p:txBody>
      </p:sp>
      <p:sp>
        <p:nvSpPr>
          <p:cNvPr id="237578" name="Freeform 11">
            <a:extLst>
              <a:ext uri="{FF2B5EF4-FFF2-40B4-BE49-F238E27FC236}">
                <a16:creationId xmlns:a16="http://schemas.microsoft.com/office/drawing/2014/main" id="{8C4826B3-0985-3C49-84AB-B1EAE7D5248F}"/>
              </a:ext>
            </a:extLst>
          </p:cNvPr>
          <p:cNvSpPr>
            <a:spLocks/>
          </p:cNvSpPr>
          <p:nvPr/>
        </p:nvSpPr>
        <p:spPr bwMode="auto">
          <a:xfrm>
            <a:off x="7086600" y="4864100"/>
            <a:ext cx="990600" cy="1003300"/>
          </a:xfrm>
          <a:custGeom>
            <a:avLst/>
            <a:gdLst>
              <a:gd name="T0" fmla="*/ 2147483646 w 624"/>
              <a:gd name="T1" fmla="*/ 2147483646 h 632"/>
              <a:gd name="T2" fmla="*/ 2147483646 w 624"/>
              <a:gd name="T3" fmla="*/ 2147483646 h 632"/>
              <a:gd name="T4" fmla="*/ 2147483646 w 624"/>
              <a:gd name="T5" fmla="*/ 2147483646 h 632"/>
              <a:gd name="T6" fmla="*/ 0 w 624"/>
              <a:gd name="T7" fmla="*/ 2147483646 h 632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632"/>
              <a:gd name="T14" fmla="*/ 624 w 624"/>
              <a:gd name="T15" fmla="*/ 632 h 6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632">
                <a:moveTo>
                  <a:pt x="624" y="8"/>
                </a:moveTo>
                <a:cubicBezTo>
                  <a:pt x="484" y="4"/>
                  <a:pt x="344" y="0"/>
                  <a:pt x="288" y="56"/>
                </a:cubicBezTo>
                <a:cubicBezTo>
                  <a:pt x="232" y="112"/>
                  <a:pt x="336" y="248"/>
                  <a:pt x="288" y="344"/>
                </a:cubicBezTo>
                <a:cubicBezTo>
                  <a:pt x="240" y="440"/>
                  <a:pt x="120" y="536"/>
                  <a:pt x="0" y="632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79" name="Freeform 7">
            <a:extLst>
              <a:ext uri="{FF2B5EF4-FFF2-40B4-BE49-F238E27FC236}">
                <a16:creationId xmlns:a16="http://schemas.microsoft.com/office/drawing/2014/main" id="{964B94A7-3167-1D4B-A3F8-44C5018FF361}"/>
              </a:ext>
            </a:extLst>
          </p:cNvPr>
          <p:cNvSpPr>
            <a:spLocks/>
          </p:cNvSpPr>
          <p:nvPr/>
        </p:nvSpPr>
        <p:spPr bwMode="auto">
          <a:xfrm>
            <a:off x="5791200" y="3657600"/>
            <a:ext cx="2895600" cy="2286000"/>
          </a:xfrm>
          <a:custGeom>
            <a:avLst/>
            <a:gdLst>
              <a:gd name="T0" fmla="*/ 0 w 1824"/>
              <a:gd name="T1" fmla="*/ 2147483646 h 1440"/>
              <a:gd name="T2" fmla="*/ 2147483646 w 1824"/>
              <a:gd name="T3" fmla="*/ 2147483646 h 1440"/>
              <a:gd name="T4" fmla="*/ 2147483646 w 1824"/>
              <a:gd name="T5" fmla="*/ 2147483646 h 1440"/>
              <a:gd name="T6" fmla="*/ 2147483646 w 1824"/>
              <a:gd name="T7" fmla="*/ 2147483646 h 1440"/>
              <a:gd name="T8" fmla="*/ 2147483646 w 1824"/>
              <a:gd name="T9" fmla="*/ 0 h 1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4"/>
              <a:gd name="T16" fmla="*/ 0 h 1440"/>
              <a:gd name="T17" fmla="*/ 1824 w 1824"/>
              <a:gd name="T18" fmla="*/ 1440 h 1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4" h="1440">
                <a:moveTo>
                  <a:pt x="0" y="1440"/>
                </a:moveTo>
                <a:cubicBezTo>
                  <a:pt x="36" y="1220"/>
                  <a:pt x="72" y="1000"/>
                  <a:pt x="144" y="816"/>
                </a:cubicBezTo>
                <a:cubicBezTo>
                  <a:pt x="216" y="632"/>
                  <a:pt x="318" y="457"/>
                  <a:pt x="432" y="336"/>
                </a:cubicBezTo>
                <a:cubicBezTo>
                  <a:pt x="546" y="215"/>
                  <a:pt x="597" y="146"/>
                  <a:pt x="829" y="90"/>
                </a:cubicBezTo>
                <a:cubicBezTo>
                  <a:pt x="1061" y="34"/>
                  <a:pt x="1617" y="19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Title 1">
            <a:extLst>
              <a:ext uri="{FF2B5EF4-FFF2-40B4-BE49-F238E27FC236}">
                <a16:creationId xmlns:a16="http://schemas.microsoft.com/office/drawing/2014/main" id="{8D4373FB-FD83-2745-8F24-33D875C573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Block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E018-6540-834B-959B-BE2282F9C9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01700"/>
            <a:ext cx="8915400" cy="55753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Block size is the data that is associated with an address tag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 not necessarily the unit of transfer between hierarchies</a:t>
            </a:r>
          </a:p>
          <a:p>
            <a:pPr lvl="2"/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Sub-blocking: A block divided into multiple pieces (each w/ V/D bits)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endParaRPr lang="en-US" altLang="en-US" sz="1000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Too small </a:t>
            </a:r>
            <a:r>
              <a:rPr lang="en-US" altLang="en-US" dirty="0">
                <a:ea typeface="ＭＳ Ｐゴシック" panose="020B0600070205080204" pitchFamily="34" charset="-128"/>
              </a:rPr>
              <a:t>blocks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 don’t exploit spatial locality well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 have larger tag overhead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Too large </a:t>
            </a:r>
            <a:r>
              <a:rPr lang="en-US" altLang="en-US" dirty="0">
                <a:ea typeface="ＭＳ Ｐゴシック" panose="020B0600070205080204" pitchFamily="34" charset="-128"/>
              </a:rPr>
              <a:t>blocks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too few total # of blocks </a:t>
            </a:r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 less</a:t>
            </a:r>
          </a:p>
          <a:p>
            <a:pPr lvl="2">
              <a:buFont typeface="Wingdings" pitchFamily="2" charset="2"/>
              <a:buNone/>
            </a:pPr>
            <a:r>
              <a:rPr lang="en-US" altLang="en-US" sz="2200" dirty="0">
                <a:ea typeface="ＭＳ Ｐゴシック" panose="020B0600070205080204" pitchFamily="34" charset="-128"/>
                <a:sym typeface="Wingdings" pitchFamily="2" charset="2"/>
              </a:rPr>
              <a:t>temporal locality exploitation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waste of cache space and bandwidth/energy </a:t>
            </a:r>
          </a:p>
          <a:p>
            <a:pPr lvl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    if spatial locality is not high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38595" name="Slide Number Placeholder 3">
            <a:extLst>
              <a:ext uri="{FF2B5EF4-FFF2-40B4-BE49-F238E27FC236}">
                <a16:creationId xmlns:a16="http://schemas.microsoft.com/office/drawing/2014/main" id="{85A174DD-BE8D-E746-85CC-8D78A75ACE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A6815B7-7032-EA4D-9E89-475FA7BC4202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238596" name="Freeform 4">
            <a:extLst>
              <a:ext uri="{FF2B5EF4-FFF2-40B4-BE49-F238E27FC236}">
                <a16:creationId xmlns:a16="http://schemas.microsoft.com/office/drawing/2014/main" id="{D02BBFA5-3A40-CE46-AC90-C6996BB7DB1D}"/>
              </a:ext>
            </a:extLst>
          </p:cNvPr>
          <p:cNvSpPr>
            <a:spLocks/>
          </p:cNvSpPr>
          <p:nvPr/>
        </p:nvSpPr>
        <p:spPr bwMode="auto">
          <a:xfrm>
            <a:off x="5659438" y="3032125"/>
            <a:ext cx="3048000" cy="2286000"/>
          </a:xfrm>
          <a:custGeom>
            <a:avLst/>
            <a:gdLst>
              <a:gd name="T0" fmla="*/ 0 w 1920"/>
              <a:gd name="T1" fmla="*/ 0 h 1440"/>
              <a:gd name="T2" fmla="*/ 0 w 1920"/>
              <a:gd name="T3" fmla="*/ 2147483646 h 1440"/>
              <a:gd name="T4" fmla="*/ 2147483646 w 1920"/>
              <a:gd name="T5" fmla="*/ 2147483646 h 1440"/>
              <a:gd name="T6" fmla="*/ 0 60000 65536"/>
              <a:gd name="T7" fmla="*/ 0 60000 65536"/>
              <a:gd name="T8" fmla="*/ 0 60000 65536"/>
              <a:gd name="T9" fmla="*/ 0 w 1920"/>
              <a:gd name="T10" fmla="*/ 0 h 1440"/>
              <a:gd name="T11" fmla="*/ 1920 w 1920"/>
              <a:gd name="T12" fmla="*/ 1440 h 1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0" h="1440">
                <a:moveTo>
                  <a:pt x="0" y="0"/>
                </a:moveTo>
                <a:lnTo>
                  <a:pt x="0" y="1440"/>
                </a:lnTo>
                <a:lnTo>
                  <a:pt x="1920" y="144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597" name="Text Box 5">
            <a:extLst>
              <a:ext uri="{FF2B5EF4-FFF2-40B4-BE49-F238E27FC236}">
                <a16:creationId xmlns:a16="http://schemas.microsoft.com/office/drawing/2014/main" id="{EC557BC5-9F45-B442-A9D7-E5E12C27C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5238" y="2590800"/>
            <a:ext cx="1114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hit rate</a:t>
            </a:r>
          </a:p>
        </p:txBody>
      </p:sp>
      <p:sp>
        <p:nvSpPr>
          <p:cNvPr id="238598" name="Text Box 6">
            <a:extLst>
              <a:ext uri="{FF2B5EF4-FFF2-40B4-BE49-F238E27FC236}">
                <a16:creationId xmlns:a16="http://schemas.microsoft.com/office/drawing/2014/main" id="{6257B137-3EC1-C440-B0B6-CBFF979E0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7075" y="5318125"/>
            <a:ext cx="7223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block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size</a:t>
            </a:r>
          </a:p>
        </p:txBody>
      </p:sp>
      <p:sp>
        <p:nvSpPr>
          <p:cNvPr id="238599" name="Freeform 7">
            <a:extLst>
              <a:ext uri="{FF2B5EF4-FFF2-40B4-BE49-F238E27FC236}">
                <a16:creationId xmlns:a16="http://schemas.microsoft.com/office/drawing/2014/main" id="{422761CA-5BF9-2C4A-8DF7-08A0E9D7D5EE}"/>
              </a:ext>
            </a:extLst>
          </p:cNvPr>
          <p:cNvSpPr>
            <a:spLocks/>
          </p:cNvSpPr>
          <p:nvPr/>
        </p:nvSpPr>
        <p:spPr bwMode="auto">
          <a:xfrm>
            <a:off x="5659438" y="3048000"/>
            <a:ext cx="2863850" cy="2270125"/>
          </a:xfrm>
          <a:custGeom>
            <a:avLst/>
            <a:gdLst>
              <a:gd name="T0" fmla="*/ 0 w 1804"/>
              <a:gd name="T1" fmla="*/ 2147483646 h 1430"/>
              <a:gd name="T2" fmla="*/ 2147483646 w 1804"/>
              <a:gd name="T3" fmla="*/ 2147483646 h 1430"/>
              <a:gd name="T4" fmla="*/ 2147483646 w 1804"/>
              <a:gd name="T5" fmla="*/ 2147483646 h 1430"/>
              <a:gd name="T6" fmla="*/ 2147483646 w 1804"/>
              <a:gd name="T7" fmla="*/ 2147483646 h 1430"/>
              <a:gd name="T8" fmla="*/ 2147483646 w 1804"/>
              <a:gd name="T9" fmla="*/ 2147483646 h 14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4"/>
              <a:gd name="T16" fmla="*/ 0 h 1430"/>
              <a:gd name="T17" fmla="*/ 1804 w 1804"/>
              <a:gd name="T18" fmla="*/ 1430 h 14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4" h="1430">
                <a:moveTo>
                  <a:pt x="0" y="1430"/>
                </a:moveTo>
                <a:cubicBezTo>
                  <a:pt x="36" y="1210"/>
                  <a:pt x="52" y="1027"/>
                  <a:pt x="144" y="806"/>
                </a:cubicBezTo>
                <a:cubicBezTo>
                  <a:pt x="236" y="585"/>
                  <a:pt x="384" y="212"/>
                  <a:pt x="551" y="106"/>
                </a:cubicBezTo>
                <a:cubicBezTo>
                  <a:pt x="718" y="0"/>
                  <a:pt x="937" y="45"/>
                  <a:pt x="1146" y="169"/>
                </a:cubicBezTo>
                <a:cubicBezTo>
                  <a:pt x="1355" y="293"/>
                  <a:pt x="1667" y="710"/>
                  <a:pt x="1804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7" name="Title 1">
            <a:extLst>
              <a:ext uri="{FF2B5EF4-FFF2-40B4-BE49-F238E27FC236}">
                <a16:creationId xmlns:a16="http://schemas.microsoft.com/office/drawing/2014/main" id="{B58ECE6B-B729-AC4A-B8FE-F245B2AFDA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Large Blocks: </a:t>
            </a:r>
            <a:r>
              <a:rPr lang="en-US" altLang="en-US" sz="3600">
                <a:ea typeface="ＭＳ Ｐゴシック" panose="020B0600070205080204" pitchFamily="34" charset="-128"/>
              </a:rPr>
              <a:t>Critical-Word and Subblocking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E37BA-8DDC-6E43-AA8B-522F0D84B1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915400" cy="51943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Large cache blocks can take a long time to fill into the cache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fill cache line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critical word first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restart cache access before complete fill</a:t>
            </a:r>
          </a:p>
          <a:p>
            <a:pPr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Large cache blocks can waste bus bandwidth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divide a block into </a:t>
            </a:r>
            <a:r>
              <a:rPr lang="en-US" altLang="en-US" dirty="0" err="1">
                <a:ea typeface="ＭＳ Ｐゴシック" panose="020B0600070205080204" pitchFamily="34" charset="-128"/>
              </a:rPr>
              <a:t>subblocks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associate separate valid and dirty bits for each </a:t>
            </a:r>
            <a:r>
              <a:rPr lang="en-US" altLang="en-US" dirty="0" err="1">
                <a:ea typeface="ＭＳ Ｐゴシック" panose="020B0600070205080204" pitchFamily="34" charset="-128"/>
              </a:rPr>
              <a:t>subblock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Recall: When is this useful?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39619" name="Slide Number Placeholder 3">
            <a:extLst>
              <a:ext uri="{FF2B5EF4-FFF2-40B4-BE49-F238E27FC236}">
                <a16:creationId xmlns:a16="http://schemas.microsoft.com/office/drawing/2014/main" id="{8E27A143-DCAF-3F4E-A937-B7483E383B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9677359-8505-E842-A7E4-71CA5B826009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239620" name="Rectangle 4">
            <a:extLst>
              <a:ext uri="{FF2B5EF4-FFF2-40B4-BE49-F238E27FC236}">
                <a16:creationId xmlns:a16="http://schemas.microsoft.com/office/drawing/2014/main" id="{14685073-0D12-134B-B816-29571C3FF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410200"/>
            <a:ext cx="80010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9621" name="Rectangle 5">
            <a:extLst>
              <a:ext uri="{FF2B5EF4-FFF2-40B4-BE49-F238E27FC236}">
                <a16:creationId xmlns:a16="http://schemas.microsoft.com/office/drawing/2014/main" id="{7111338C-9C57-F448-BADA-706627286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410200"/>
            <a:ext cx="1524000" cy="3048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tag</a:t>
            </a:r>
          </a:p>
        </p:txBody>
      </p:sp>
      <p:sp>
        <p:nvSpPr>
          <p:cNvPr id="239622" name="Rectangle 6">
            <a:extLst>
              <a:ext uri="{FF2B5EF4-FFF2-40B4-BE49-F238E27FC236}">
                <a16:creationId xmlns:a16="http://schemas.microsoft.com/office/drawing/2014/main" id="{D1D7FAC7-6287-4A4A-BA8E-C0BDE9249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410200"/>
            <a:ext cx="16764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      subblock</a:t>
            </a:r>
          </a:p>
        </p:txBody>
      </p:sp>
      <p:sp>
        <p:nvSpPr>
          <p:cNvPr id="239623" name="Rectangle 7">
            <a:extLst>
              <a:ext uri="{FF2B5EF4-FFF2-40B4-BE49-F238E27FC236}">
                <a16:creationId xmlns:a16="http://schemas.microsoft.com/office/drawing/2014/main" id="{497CB876-A3AB-1B46-B241-16C60765E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410200"/>
            <a:ext cx="228600" cy="3048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239624" name="Rectangle 8">
            <a:extLst>
              <a:ext uri="{FF2B5EF4-FFF2-40B4-BE49-F238E27FC236}">
                <a16:creationId xmlns:a16="http://schemas.microsoft.com/office/drawing/2014/main" id="{00BD4973-301A-D546-945D-5B6659851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410200"/>
            <a:ext cx="16764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      subblock</a:t>
            </a:r>
          </a:p>
        </p:txBody>
      </p:sp>
      <p:sp>
        <p:nvSpPr>
          <p:cNvPr id="239625" name="Rectangle 9">
            <a:extLst>
              <a:ext uri="{FF2B5EF4-FFF2-40B4-BE49-F238E27FC236}">
                <a16:creationId xmlns:a16="http://schemas.microsoft.com/office/drawing/2014/main" id="{40975EFA-0910-1F4E-9240-2E0DD871B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410200"/>
            <a:ext cx="228600" cy="3048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239626" name="Rectangle 10">
            <a:extLst>
              <a:ext uri="{FF2B5EF4-FFF2-40B4-BE49-F238E27FC236}">
                <a16:creationId xmlns:a16="http://schemas.microsoft.com/office/drawing/2014/main" id="{2EC4707B-794C-CC40-BFEF-2757988CA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410200"/>
            <a:ext cx="16764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     subblock</a:t>
            </a:r>
          </a:p>
        </p:txBody>
      </p:sp>
      <p:sp>
        <p:nvSpPr>
          <p:cNvPr id="239627" name="Rectangle 11">
            <a:extLst>
              <a:ext uri="{FF2B5EF4-FFF2-40B4-BE49-F238E27FC236}">
                <a16:creationId xmlns:a16="http://schemas.microsoft.com/office/drawing/2014/main" id="{E583ADB0-050C-8345-940F-54CE6AE19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410200"/>
            <a:ext cx="228600" cy="3048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239628" name="Oval 12">
            <a:extLst>
              <a:ext uri="{FF2B5EF4-FFF2-40B4-BE49-F238E27FC236}">
                <a16:creationId xmlns:a16="http://schemas.microsoft.com/office/drawing/2014/main" id="{A045F523-8170-7243-A134-5C2364E3002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294188" y="55324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9629" name="Oval 13">
            <a:extLst>
              <a:ext uri="{FF2B5EF4-FFF2-40B4-BE49-F238E27FC236}">
                <a16:creationId xmlns:a16="http://schemas.microsoft.com/office/drawing/2014/main" id="{0CA137CA-3570-4744-B82A-41A4D97AB83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522788" y="55324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9630" name="Oval 14">
            <a:extLst>
              <a:ext uri="{FF2B5EF4-FFF2-40B4-BE49-F238E27FC236}">
                <a16:creationId xmlns:a16="http://schemas.microsoft.com/office/drawing/2014/main" id="{80406493-0AB2-8A4D-8D3D-C6DAE9B0DAA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751388" y="55324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9631" name="Oval 15">
            <a:extLst>
              <a:ext uri="{FF2B5EF4-FFF2-40B4-BE49-F238E27FC236}">
                <a16:creationId xmlns:a16="http://schemas.microsoft.com/office/drawing/2014/main" id="{A7908004-60CF-D847-9028-3D55A1BD64B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979988" y="55324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9632" name="Rectangle 9">
            <a:extLst>
              <a:ext uri="{FF2B5EF4-FFF2-40B4-BE49-F238E27FC236}">
                <a16:creationId xmlns:a16="http://schemas.microsoft.com/office/drawing/2014/main" id="{8BD7874C-BAA8-C949-9499-414379886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410200"/>
            <a:ext cx="228600" cy="3048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239633" name="Rectangle 9">
            <a:extLst>
              <a:ext uri="{FF2B5EF4-FFF2-40B4-BE49-F238E27FC236}">
                <a16:creationId xmlns:a16="http://schemas.microsoft.com/office/drawing/2014/main" id="{DA644F50-9A88-5941-996B-D5966A865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410200"/>
            <a:ext cx="228600" cy="3048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239634" name="Rectangle 9">
            <a:extLst>
              <a:ext uri="{FF2B5EF4-FFF2-40B4-BE49-F238E27FC236}">
                <a16:creationId xmlns:a16="http://schemas.microsoft.com/office/drawing/2014/main" id="{586E6CF0-E165-2240-8B70-3941C73E5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410200"/>
            <a:ext cx="228600" cy="3048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Title 1">
            <a:extLst>
              <a:ext uri="{FF2B5EF4-FFF2-40B4-BE49-F238E27FC236}">
                <a16:creationId xmlns:a16="http://schemas.microsoft.com/office/drawing/2014/main" id="{8D98BFA0-99B2-F64A-9BD8-B8769CC292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55D8F-6FF8-4E48-8F28-31305B0EF2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914400"/>
            <a:ext cx="9005888" cy="55626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How many blocks can be present in the same index (i.e., set)?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0432FF"/>
                </a:solidFill>
                <a:ea typeface="ＭＳ Ｐゴシック" panose="020B0600070205080204" pitchFamily="34" charset="-128"/>
              </a:rPr>
              <a:t>Larger associativity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lower miss rate (reduced conflicts)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higher hit latency and area cost (plus diminishing returns)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0432FF"/>
                </a:solidFill>
                <a:ea typeface="ＭＳ Ｐゴシック" panose="020B0600070205080204" pitchFamily="34" charset="-128"/>
              </a:rPr>
              <a:t>Smaller associativity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lower cost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lower hit latency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Especially important for L1 caches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Is power of 2 associativity required?</a:t>
            </a:r>
          </a:p>
          <a:p>
            <a:pPr lvl="1"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40643" name="Slide Number Placeholder 3">
            <a:extLst>
              <a:ext uri="{FF2B5EF4-FFF2-40B4-BE49-F238E27FC236}">
                <a16:creationId xmlns:a16="http://schemas.microsoft.com/office/drawing/2014/main" id="{716AA897-F03A-184E-8E70-6932FD356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918969F-C166-4549-B472-67EFBC00DC27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240644" name="Freeform 5">
            <a:extLst>
              <a:ext uri="{FF2B5EF4-FFF2-40B4-BE49-F238E27FC236}">
                <a16:creationId xmlns:a16="http://schemas.microsoft.com/office/drawing/2014/main" id="{4BB3A8F6-F064-CF45-8C84-A17B6B90080A}"/>
              </a:ext>
            </a:extLst>
          </p:cNvPr>
          <p:cNvSpPr>
            <a:spLocks/>
          </p:cNvSpPr>
          <p:nvPr/>
        </p:nvSpPr>
        <p:spPr bwMode="auto">
          <a:xfrm>
            <a:off x="5527675" y="3414713"/>
            <a:ext cx="3048000" cy="2286000"/>
          </a:xfrm>
          <a:custGeom>
            <a:avLst/>
            <a:gdLst>
              <a:gd name="T0" fmla="*/ 0 w 1920"/>
              <a:gd name="T1" fmla="*/ 0 h 1440"/>
              <a:gd name="T2" fmla="*/ 0 w 1920"/>
              <a:gd name="T3" fmla="*/ 2147483646 h 1440"/>
              <a:gd name="T4" fmla="*/ 2147483646 w 1920"/>
              <a:gd name="T5" fmla="*/ 2147483646 h 1440"/>
              <a:gd name="T6" fmla="*/ 0 60000 65536"/>
              <a:gd name="T7" fmla="*/ 0 60000 65536"/>
              <a:gd name="T8" fmla="*/ 0 60000 65536"/>
              <a:gd name="T9" fmla="*/ 0 w 1920"/>
              <a:gd name="T10" fmla="*/ 0 h 1440"/>
              <a:gd name="T11" fmla="*/ 1920 w 1920"/>
              <a:gd name="T12" fmla="*/ 1440 h 1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0" h="1440">
                <a:moveTo>
                  <a:pt x="0" y="0"/>
                </a:moveTo>
                <a:lnTo>
                  <a:pt x="0" y="1440"/>
                </a:lnTo>
                <a:lnTo>
                  <a:pt x="1920" y="144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645" name="Text Box 7">
            <a:extLst>
              <a:ext uri="{FF2B5EF4-FFF2-40B4-BE49-F238E27FC236}">
                <a16:creationId xmlns:a16="http://schemas.microsoft.com/office/drawing/2014/main" id="{E8C154C2-076A-D147-B491-1D05E0295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225" y="5734050"/>
            <a:ext cx="1481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associativity</a:t>
            </a:r>
          </a:p>
        </p:txBody>
      </p:sp>
      <p:sp>
        <p:nvSpPr>
          <p:cNvPr id="240646" name="Freeform 8">
            <a:extLst>
              <a:ext uri="{FF2B5EF4-FFF2-40B4-BE49-F238E27FC236}">
                <a16:creationId xmlns:a16="http://schemas.microsoft.com/office/drawing/2014/main" id="{4EB1FF55-ACDA-7F4B-86A8-166C5A3234A3}"/>
              </a:ext>
            </a:extLst>
          </p:cNvPr>
          <p:cNvSpPr>
            <a:spLocks/>
          </p:cNvSpPr>
          <p:nvPr/>
        </p:nvSpPr>
        <p:spPr bwMode="auto">
          <a:xfrm>
            <a:off x="5813425" y="3414713"/>
            <a:ext cx="2609850" cy="852487"/>
          </a:xfrm>
          <a:custGeom>
            <a:avLst/>
            <a:gdLst>
              <a:gd name="T0" fmla="*/ 0 w 1644"/>
              <a:gd name="T1" fmla="*/ 2147483646 h 537"/>
              <a:gd name="T2" fmla="*/ 2147483646 w 1644"/>
              <a:gd name="T3" fmla="*/ 2147483646 h 537"/>
              <a:gd name="T4" fmla="*/ 2147483646 w 1644"/>
              <a:gd name="T5" fmla="*/ 2147483646 h 537"/>
              <a:gd name="T6" fmla="*/ 2147483646 w 1644"/>
              <a:gd name="T7" fmla="*/ 0 h 537"/>
              <a:gd name="T8" fmla="*/ 0 60000 65536"/>
              <a:gd name="T9" fmla="*/ 0 60000 65536"/>
              <a:gd name="T10" fmla="*/ 0 60000 65536"/>
              <a:gd name="T11" fmla="*/ 0 60000 65536"/>
              <a:gd name="T12" fmla="*/ 0 w 1644"/>
              <a:gd name="T13" fmla="*/ 0 h 537"/>
              <a:gd name="T14" fmla="*/ 1644 w 1644"/>
              <a:gd name="T15" fmla="*/ 537 h 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44" h="537">
                <a:moveTo>
                  <a:pt x="0" y="537"/>
                </a:moveTo>
                <a:cubicBezTo>
                  <a:pt x="35" y="492"/>
                  <a:pt x="101" y="341"/>
                  <a:pt x="209" y="267"/>
                </a:cubicBezTo>
                <a:cubicBezTo>
                  <a:pt x="317" y="193"/>
                  <a:pt x="410" y="134"/>
                  <a:pt x="649" y="90"/>
                </a:cubicBezTo>
                <a:cubicBezTo>
                  <a:pt x="888" y="46"/>
                  <a:pt x="1437" y="19"/>
                  <a:pt x="16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647" name="Text Box 6">
            <a:extLst>
              <a:ext uri="{FF2B5EF4-FFF2-40B4-BE49-F238E27FC236}">
                <a16:creationId xmlns:a16="http://schemas.microsoft.com/office/drawing/2014/main" id="{B7008063-7CC5-0243-9A0B-D2F1C89F0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130550"/>
            <a:ext cx="1116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hit rate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Title 1">
            <a:extLst>
              <a:ext uri="{FF2B5EF4-FFF2-40B4-BE49-F238E27FC236}">
                <a16:creationId xmlns:a16="http://schemas.microsoft.com/office/drawing/2014/main" id="{8D920F56-9B9B-F247-A317-DC0AB3A48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Classification of Cache Misses</a:t>
            </a:r>
          </a:p>
        </p:txBody>
      </p:sp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id="{9EA6A80F-F22E-B442-80E6-FCFE792BEA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534400" cy="55626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Compulsory miss </a:t>
            </a:r>
          </a:p>
          <a:p>
            <a:pPr lvl="1"/>
            <a:r>
              <a:rPr lang="en-US" altLang="en-US" dirty="0">
                <a:solidFill>
                  <a:srgbClr val="0432FF"/>
                </a:solidFill>
                <a:ea typeface="ＭＳ Ｐゴシック" panose="020B0600070205080204" pitchFamily="34" charset="-128"/>
              </a:rPr>
              <a:t>first reference to an address (block) always results in a miss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subsequent references should hit unless the cache block is displaced for the reasons below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Capacity miss </a:t>
            </a:r>
          </a:p>
          <a:p>
            <a:pPr lvl="1"/>
            <a:r>
              <a:rPr lang="en-US" altLang="en-US" dirty="0">
                <a:solidFill>
                  <a:srgbClr val="0432FF"/>
                </a:solidFill>
                <a:ea typeface="ＭＳ Ｐゴシック" panose="020B0600070205080204" pitchFamily="34" charset="-128"/>
              </a:rPr>
              <a:t>cache is too small to hold everything needed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defined as the misses that would occur even in a fully-associative cache (with optimal replacement) of the same capacity 	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Conflict miss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defined as </a:t>
            </a:r>
            <a:r>
              <a:rPr lang="en-US" altLang="en-US" dirty="0">
                <a:solidFill>
                  <a:srgbClr val="0432FF"/>
                </a:solidFill>
                <a:ea typeface="ＭＳ Ｐゴシック" panose="020B0600070205080204" pitchFamily="34" charset="-128"/>
              </a:rPr>
              <a:t>any miss that is neither a compulsory nor a capacity miss	</a:t>
            </a:r>
          </a:p>
        </p:txBody>
      </p:sp>
      <p:sp>
        <p:nvSpPr>
          <p:cNvPr id="242691" name="Slide Number Placeholder 3">
            <a:extLst>
              <a:ext uri="{FF2B5EF4-FFF2-40B4-BE49-F238E27FC236}">
                <a16:creationId xmlns:a16="http://schemas.microsoft.com/office/drawing/2014/main" id="{18F47AAE-3071-384D-8FE1-8E5E9252A6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7233B88-6CD8-FF4B-82E3-0E64DCBB7D38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Title 1">
            <a:extLst>
              <a:ext uri="{FF2B5EF4-FFF2-40B4-BE49-F238E27FC236}">
                <a16:creationId xmlns:a16="http://schemas.microsoft.com/office/drawing/2014/main" id="{0A540D80-C58E-3548-907D-0DCF99C7A7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How to Reduce Each Miss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75350-184D-4246-B62F-3CFF71A80F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1943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Compulsory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Caching cannot help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Prefetching can: Anticipate which blocks will be needed soon</a:t>
            </a:r>
          </a:p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Conflict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More associativity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Other ways to get more associativity without making the cache associative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Victim cache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Better, randomized indexing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Software hints?</a:t>
            </a:r>
          </a:p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Capacity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Utilize cache space better: keep blocks that will be referenced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Software management: divide working set and computation such that each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computation phase</a:t>
            </a:r>
            <a:r>
              <a:rPr lang="ja-JP" altLang="en-US" dirty="0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fits in cache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43715" name="Slide Number Placeholder 3">
            <a:extLst>
              <a:ext uri="{FF2B5EF4-FFF2-40B4-BE49-F238E27FC236}">
                <a16:creationId xmlns:a16="http://schemas.microsoft.com/office/drawing/2014/main" id="{264469E5-D0F6-394F-B960-DB96223F84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F2B1A69-60C9-3741-A171-4C6007310487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>
            <a:extLst>
              <a:ext uri="{FF2B5EF4-FFF2-40B4-BE49-F238E27FC236}">
                <a16:creationId xmlns:a16="http://schemas.microsoft.com/office/drawing/2014/main" id="{D84554A8-FA77-3640-AC39-862612D1A0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Readings</a:t>
            </a:r>
          </a:p>
        </p:txBody>
      </p:sp>
      <p:sp>
        <p:nvSpPr>
          <p:cNvPr id="69634" name="Content Placeholder 2">
            <a:extLst>
              <a:ext uri="{FF2B5EF4-FFF2-40B4-BE49-F238E27FC236}">
                <a16:creationId xmlns:a16="http://schemas.microsoft.com/office/drawing/2014/main" id="{BF8171DE-CBBB-8647-9915-5938D32474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Caches</a:t>
            </a:r>
          </a:p>
          <a:p>
            <a:pPr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Required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H&amp;H Chapters 8.1-8.3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Refresh: P&amp;P Chapter 3.5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Recommended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An early cache paper by Maurice Wilkes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Wilkes, “</a:t>
            </a:r>
            <a:r>
              <a:rPr lang="en-US" altLang="ja-JP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Slave Memories and Dynamic Storage Allocation</a:t>
            </a:r>
            <a:r>
              <a:rPr lang="en-US" altLang="ja-JP" dirty="0">
                <a:ea typeface="ＭＳ Ｐゴシック" panose="020B0600070205080204" pitchFamily="34" charset="-128"/>
              </a:rPr>
              <a:t>,</a:t>
            </a:r>
            <a:r>
              <a:rPr lang="en-US" altLang="en-US" dirty="0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IEEE Trans. On Electronic Computers, 1965. </a:t>
            </a:r>
          </a:p>
          <a:p>
            <a:pPr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9635" name="Slide Number Placeholder 3">
            <a:extLst>
              <a:ext uri="{FF2B5EF4-FFF2-40B4-BE49-F238E27FC236}">
                <a16:creationId xmlns:a16="http://schemas.microsoft.com/office/drawing/2014/main" id="{378C865D-588D-BE49-9907-7221A4CAF4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28414B-0796-8641-B452-F4B6FCBF9525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Title 1">
            <a:extLst>
              <a:ext uri="{FF2B5EF4-FFF2-40B4-BE49-F238E27FC236}">
                <a16:creationId xmlns:a16="http://schemas.microsoft.com/office/drawing/2014/main" id="{78FEAB72-A105-5849-917A-CCFA8D3CF9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How to Improve Cache Performance</a:t>
            </a:r>
          </a:p>
        </p:txBody>
      </p:sp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4A4107A0-393D-4C40-80D5-EAECBEE263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Three fundamental goals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Reducing miss rate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Caveat: reducing miss rate can reduce performance if more costly-to-refetch blocks are evicted</a:t>
            </a:r>
          </a:p>
          <a:p>
            <a:pPr lvl="1">
              <a:buFont typeface="Wingding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Reducing miss latency or miss cost</a:t>
            </a:r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Reducing hit latency or hit cost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The above three </a:t>
            </a:r>
            <a:r>
              <a:rPr lang="en-US" altLang="en-US" b="1">
                <a:solidFill>
                  <a:srgbClr val="FF0000"/>
                </a:solidFill>
                <a:ea typeface="ＭＳ Ｐゴシック" panose="020B0600070205080204" pitchFamily="34" charset="-128"/>
              </a:rPr>
              <a:t>together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affect performance </a:t>
            </a:r>
          </a:p>
        </p:txBody>
      </p:sp>
      <p:sp>
        <p:nvSpPr>
          <p:cNvPr id="244739" name="Slide Number Placeholder 3">
            <a:extLst>
              <a:ext uri="{FF2B5EF4-FFF2-40B4-BE49-F238E27FC236}">
                <a16:creationId xmlns:a16="http://schemas.microsoft.com/office/drawing/2014/main" id="{09DCB6C1-1F1B-4048-ACB8-A57C34A06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49D414F-D48A-7A40-89D7-DBBC140E5DDE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1" name="Title 1">
            <a:extLst>
              <a:ext uri="{FF2B5EF4-FFF2-40B4-BE49-F238E27FC236}">
                <a16:creationId xmlns:a16="http://schemas.microsoft.com/office/drawing/2014/main" id="{7C5BBB5B-ABB6-DA4E-AA6E-7E699E6D1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Improving Basic Cache Performance</a:t>
            </a:r>
          </a:p>
        </p:txBody>
      </p:sp>
      <p:sp>
        <p:nvSpPr>
          <p:cNvPr id="87042" name="Content Placeholder 2">
            <a:extLst>
              <a:ext uri="{FF2B5EF4-FFF2-40B4-BE49-F238E27FC236}">
                <a16:creationId xmlns:a16="http://schemas.microsoft.com/office/drawing/2014/main" id="{3DF05D92-C721-F640-9EA8-A935A7675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/>
              <a:t>Reducing miss rate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More associativity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Alternatives/enhancements to associativity 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Victim caches, hashing, pseudo-associativity, skewed associativity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Better replacement/insertion policies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>
                <a:solidFill>
                  <a:srgbClr val="0432FF"/>
                </a:solidFill>
                <a:ea typeface="ＭＳ Ｐゴシック" charset="0"/>
              </a:rPr>
              <a:t>Software approaches</a:t>
            </a:r>
          </a:p>
          <a:p>
            <a:pPr lvl="1">
              <a:buFont typeface="Wingdings" charset="2"/>
              <a:buChar char="q"/>
              <a:defRPr/>
            </a:pPr>
            <a:endParaRPr lang="en-US" sz="400" dirty="0">
              <a:ea typeface="ＭＳ Ｐゴシック" charset="0"/>
            </a:endParaRPr>
          </a:p>
          <a:p>
            <a:pPr>
              <a:buFont typeface="Wingdings" charset="2"/>
              <a:buChar char="n"/>
              <a:defRPr/>
            </a:pPr>
            <a:r>
              <a:rPr lang="en-US" dirty="0"/>
              <a:t>Reducing miss latency/cost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>
                <a:solidFill>
                  <a:srgbClr val="7F7F7F"/>
                </a:solidFill>
                <a:ea typeface="ＭＳ Ｐゴシック" charset="0"/>
              </a:rPr>
              <a:t>Multi-level caches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>
                <a:solidFill>
                  <a:srgbClr val="7F7F7F"/>
                </a:solidFill>
                <a:ea typeface="ＭＳ Ｐゴシック" charset="0"/>
              </a:rPr>
              <a:t>Critical word first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err="1">
                <a:solidFill>
                  <a:srgbClr val="7F7F7F"/>
                </a:solidFill>
                <a:ea typeface="ＭＳ Ｐゴシック" charset="0"/>
              </a:rPr>
              <a:t>Subblocking</a:t>
            </a:r>
            <a:r>
              <a:rPr lang="en-US" dirty="0">
                <a:solidFill>
                  <a:srgbClr val="7F7F7F"/>
                </a:solidFill>
                <a:ea typeface="ＭＳ Ｐゴシック" charset="0"/>
              </a:rPr>
              <a:t>/sectoring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>
                <a:solidFill>
                  <a:srgbClr val="7F7F7F"/>
                </a:solidFill>
                <a:ea typeface="ＭＳ Ｐゴシック" charset="0"/>
              </a:rPr>
              <a:t>Better replacement/insertion policies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Non-blocking caches (multiple cache misses in parallel)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Multiple accesses per cycle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>
                <a:solidFill>
                  <a:srgbClr val="0432FF"/>
                </a:solidFill>
                <a:ea typeface="ＭＳ Ｐゴシック" charset="0"/>
              </a:rPr>
              <a:t>Software approaches</a:t>
            </a:r>
          </a:p>
        </p:txBody>
      </p:sp>
      <p:sp>
        <p:nvSpPr>
          <p:cNvPr id="245763" name="Slide Number Placeholder 3">
            <a:extLst>
              <a:ext uri="{FF2B5EF4-FFF2-40B4-BE49-F238E27FC236}">
                <a16:creationId xmlns:a16="http://schemas.microsoft.com/office/drawing/2014/main" id="{B3B69DDE-38D8-7447-9692-0E055554F9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6F8AC76-C750-B345-817C-760790AE1CAF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5" name="Title 1">
            <a:extLst>
              <a:ext uri="{FF2B5EF4-FFF2-40B4-BE49-F238E27FC236}">
                <a16:creationId xmlns:a16="http://schemas.microsoft.com/office/drawing/2014/main" id="{03E0D8F3-E70F-B547-A4EB-1BE20E4637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Software Approaches for Higher Hit Rate</a:t>
            </a:r>
          </a:p>
        </p:txBody>
      </p:sp>
      <p:sp>
        <p:nvSpPr>
          <p:cNvPr id="246786" name="Content Placeholder 2">
            <a:extLst>
              <a:ext uri="{FF2B5EF4-FFF2-40B4-BE49-F238E27FC236}">
                <a16:creationId xmlns:a16="http://schemas.microsoft.com/office/drawing/2014/main" id="{7E28AFE1-0E8B-AD4D-95FC-2A0B13CBD7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Restructuring data access patterns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Restructuring data layout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Loop interchange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Data structure separation/merging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Blocking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…</a:t>
            </a:r>
          </a:p>
        </p:txBody>
      </p:sp>
      <p:sp>
        <p:nvSpPr>
          <p:cNvPr id="246787" name="Slide Number Placeholder 3">
            <a:extLst>
              <a:ext uri="{FF2B5EF4-FFF2-40B4-BE49-F238E27FC236}">
                <a16:creationId xmlns:a16="http://schemas.microsoft.com/office/drawing/2014/main" id="{1A2CD187-5423-8E41-ABFB-567B3DF6B8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5E2CE9B-EE46-FF4D-863F-9B0CF9677C4B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09" name="Title 1">
            <a:extLst>
              <a:ext uri="{FF2B5EF4-FFF2-40B4-BE49-F238E27FC236}">
                <a16:creationId xmlns:a16="http://schemas.microsoft.com/office/drawing/2014/main" id="{04BF37DC-1204-3B4F-A5EA-0A59399A5B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Restructuring Data Access Patterns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756-14BF-1644-BA3D-B39294342A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804275" cy="55626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Idea: Restructure data layout or data access patterns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Example: If column-major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x[i+1,j] follows x[</a:t>
            </a:r>
            <a:r>
              <a:rPr lang="en-US" altLang="en-US" dirty="0" err="1">
                <a:ea typeface="ＭＳ Ｐゴシック" panose="020B0600070205080204" pitchFamily="34" charset="-128"/>
              </a:rPr>
              <a:t>i,j</a:t>
            </a:r>
            <a:r>
              <a:rPr lang="en-US" altLang="en-US" dirty="0">
                <a:ea typeface="ＭＳ Ｐゴシック" panose="020B0600070205080204" pitchFamily="34" charset="-128"/>
              </a:rPr>
              <a:t>] in memory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x[i,j+1] is far away from x[</a:t>
            </a:r>
            <a:r>
              <a:rPr lang="en-US" altLang="en-US" dirty="0" err="1">
                <a:ea typeface="ＭＳ Ｐゴシック" panose="020B0600070205080204" pitchFamily="34" charset="-128"/>
              </a:rPr>
              <a:t>i,j</a:t>
            </a:r>
            <a:r>
              <a:rPr lang="en-US" altLang="en-US" dirty="0">
                <a:ea typeface="ＭＳ Ｐゴシック" panose="020B0600070205080204" pitchFamily="34" charset="-128"/>
              </a:rPr>
              <a:t>]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This is called </a:t>
            </a:r>
            <a:r>
              <a:rPr lang="en-US" altLang="en-US" dirty="0">
                <a:solidFill>
                  <a:srgbClr val="0432FF"/>
                </a:solidFill>
                <a:ea typeface="ＭＳ Ｐゴシック" panose="020B0600070205080204" pitchFamily="34" charset="-128"/>
              </a:rPr>
              <a:t>loop interchange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Other optimizations can also increase hit rate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Loop fusion, array merging, …</a:t>
            </a:r>
          </a:p>
        </p:txBody>
      </p:sp>
      <p:sp>
        <p:nvSpPr>
          <p:cNvPr id="247811" name="Slide Number Placeholder 3">
            <a:extLst>
              <a:ext uri="{FF2B5EF4-FFF2-40B4-BE49-F238E27FC236}">
                <a16:creationId xmlns:a16="http://schemas.microsoft.com/office/drawing/2014/main" id="{CE5F03FC-3304-C14C-98C1-9D14208B37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466C94B-91E0-824B-9C0D-07B758FBA22F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F71B7-DAB3-1D45-9EAA-822AA9623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2943225"/>
            <a:ext cx="30353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Poor code	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for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= 1, rows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     for j = 1, columns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           sum = sum + x[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i,j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CFADE3-03FC-F348-8825-713C648B8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963" y="2943225"/>
            <a:ext cx="38782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Better code			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ZapfDingbats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for j = 1, columns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ZapfDingbats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      for i = 1, rows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ZapfDingbats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           sum = sum + x[i,j]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Title 1">
            <a:extLst>
              <a:ext uri="{FF2B5EF4-FFF2-40B4-BE49-F238E27FC236}">
                <a16:creationId xmlns:a16="http://schemas.microsoft.com/office/drawing/2014/main" id="{16B53E08-421B-7A45-8C30-E6FB197D67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Restructuring Data Access Patterns (II)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7D554ED4-E9EE-AF40-8D7E-E9E980194D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10600" cy="55626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Blocking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Divide loops operating on arrays into computation chunks so that each chunk can hold its data in the cache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Avoids cache conflicts between different chunks of computation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Essentially: </a:t>
            </a:r>
            <a:r>
              <a:rPr lang="en-US" altLang="en-US" dirty="0">
                <a:solidFill>
                  <a:srgbClr val="0432FF"/>
                </a:solidFill>
                <a:ea typeface="ＭＳ Ｐゴシック" panose="020B0600070205080204" pitchFamily="34" charset="-128"/>
              </a:rPr>
              <a:t>Divide the working set so that each piece fits in the cache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Also called </a:t>
            </a:r>
            <a:r>
              <a:rPr lang="en-US" altLang="en-US" dirty="0">
                <a:solidFill>
                  <a:srgbClr val="0432FF"/>
                </a:solidFill>
                <a:ea typeface="ＭＳ Ｐゴシック" panose="020B0600070205080204" pitchFamily="34" charset="-128"/>
              </a:rPr>
              <a:t>Tiling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48835" name="Slide Number Placeholder 3">
            <a:extLst>
              <a:ext uri="{FF2B5EF4-FFF2-40B4-BE49-F238E27FC236}">
                <a16:creationId xmlns:a16="http://schemas.microsoft.com/office/drawing/2014/main" id="{CCE4354E-DC2C-8E49-A078-0EEB05C17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77E7AE0-EC71-4D48-959A-8A23F1B03886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7" name="Title 1">
            <a:extLst>
              <a:ext uri="{FF2B5EF4-FFF2-40B4-BE49-F238E27FC236}">
                <a16:creationId xmlns:a16="http://schemas.microsoft.com/office/drawing/2014/main" id="{70AB9A01-9A67-1D45-9612-2EE4D2736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Restructuring Data Layout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2BEB-3FF4-1843-B98F-5AA33DDF81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8725" y="996950"/>
            <a:ext cx="3800475" cy="51943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Pointer based traversal (e.g., of a linked list)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Assume a huge linked list (1B nodes) and unique keys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Why does the code on the left have poor cache hit rate?</a:t>
            </a:r>
          </a:p>
          <a:p>
            <a:pPr lvl="1"/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Other fields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occupy most of the cache line even though rarely accessed!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49859" name="Slide Number Placeholder 3">
            <a:extLst>
              <a:ext uri="{FF2B5EF4-FFF2-40B4-BE49-F238E27FC236}">
                <a16:creationId xmlns:a16="http://schemas.microsoft.com/office/drawing/2014/main" id="{697118B5-154F-EB44-93F4-26F9755CF5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2704587-0459-BF47-BA07-3066F87C4E6A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249860" name="TextBox 4">
            <a:extLst>
              <a:ext uri="{FF2B5EF4-FFF2-40B4-BE49-F238E27FC236}">
                <a16:creationId xmlns:a16="http://schemas.microsoft.com/office/drawing/2014/main" id="{DE0BE8B3-289A-6B40-B1F2-14D52AFB4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320800"/>
            <a:ext cx="4367213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struct Node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     struct Node* next;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     int key;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     char [256] name;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     char [256] school;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while (node)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      if (node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key == input-key)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      	// access other fields of node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      }</a:t>
            </a:r>
            <a:endParaRPr lang="en-US" altLang="en-US" sz="2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      node = node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next;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Title 1">
            <a:extLst>
              <a:ext uri="{FF2B5EF4-FFF2-40B4-BE49-F238E27FC236}">
                <a16:creationId xmlns:a16="http://schemas.microsoft.com/office/drawing/2014/main" id="{C944B377-BE44-D844-AEBA-3F6ED504EA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Restructuring Data Layout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BAAEE-D615-5348-BF4C-55F7357AB6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3600" y="996950"/>
            <a:ext cx="4165600" cy="51943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Idea:</a:t>
            </a:r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rgbClr val="0432FF"/>
                </a:solidFill>
                <a:ea typeface="ＭＳ Ｐゴシック" panose="020B0600070205080204" pitchFamily="34" charset="-128"/>
              </a:rPr>
              <a:t>separate frequently-used fields of a data structure and pack them into a separate data structure</a:t>
            </a:r>
          </a:p>
          <a:p>
            <a:endParaRPr lang="en-US" altLang="en-US" dirty="0">
              <a:solidFill>
                <a:srgbClr val="0033CC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Who should do this?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Programmer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Compiler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Profiling vs. dynamic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Hardware?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Who can determine what is frequently used?</a:t>
            </a:r>
          </a:p>
        </p:txBody>
      </p:sp>
      <p:sp>
        <p:nvSpPr>
          <p:cNvPr id="250883" name="Slide Number Placeholder 3">
            <a:extLst>
              <a:ext uri="{FF2B5EF4-FFF2-40B4-BE49-F238E27FC236}">
                <a16:creationId xmlns:a16="http://schemas.microsoft.com/office/drawing/2014/main" id="{2AF1002A-17A7-B645-96CB-75917AEF4C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4C23605-ED41-994F-A93A-EA98B2475F88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6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250884" name="TextBox 4">
            <a:extLst>
              <a:ext uri="{FF2B5EF4-FFF2-40B4-BE49-F238E27FC236}">
                <a16:creationId xmlns:a16="http://schemas.microsoft.com/office/drawing/2014/main" id="{EBE25C97-7734-2647-9769-2028E4E59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96950"/>
            <a:ext cx="4367213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struct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Node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   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struct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Node* next;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   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key;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    </a:t>
            </a:r>
            <a:r>
              <a:rPr lang="en-US" altLang="en-US" sz="2000" dirty="0" err="1">
                <a:solidFill>
                  <a:srgbClr val="0432FF"/>
                </a:solidFill>
                <a:latin typeface="Arial" panose="020B0604020202020204" pitchFamily="34" charset="0"/>
              </a:rPr>
              <a:t>struct</a:t>
            </a:r>
            <a:r>
              <a:rPr lang="en-US" altLang="en-US" sz="2000" dirty="0">
                <a:solidFill>
                  <a:srgbClr val="0432FF"/>
                </a:solidFill>
                <a:latin typeface="Arial" panose="020B0604020202020204" pitchFamily="34" charset="0"/>
              </a:rPr>
              <a:t> Node-data* node-data;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solidFill>
                  <a:srgbClr val="0432FF"/>
                </a:solidFill>
                <a:latin typeface="Arial" panose="020B0604020202020204" pitchFamily="34" charset="0"/>
              </a:rPr>
              <a:t>struct</a:t>
            </a:r>
            <a:r>
              <a:rPr lang="en-US" altLang="en-US" sz="2000" dirty="0">
                <a:solidFill>
                  <a:srgbClr val="0432FF"/>
                </a:solidFill>
                <a:latin typeface="Arial" panose="020B0604020202020204" pitchFamily="34" charset="0"/>
              </a:rPr>
              <a:t> Node-data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432FF"/>
                </a:solidFill>
                <a:latin typeface="Arial" panose="020B0604020202020204" pitchFamily="34" charset="0"/>
              </a:rPr>
              <a:t>     char [256] name;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432FF"/>
                </a:solidFill>
                <a:latin typeface="Arial" panose="020B0604020202020204" pitchFamily="34" charset="0"/>
              </a:rPr>
              <a:t>     char [256] school;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432FF"/>
                </a:solidFill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while (node)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     if (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node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key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 == input-key)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      	// access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nodenode-data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      }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     node =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node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next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5" name="Rectangle 4">
            <a:extLst>
              <a:ext uri="{FF2B5EF4-FFF2-40B4-BE49-F238E27FC236}">
                <a16:creationId xmlns:a16="http://schemas.microsoft.com/office/drawing/2014/main" id="{D72907E6-9C3A-2445-B0DF-6040E291D61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1143000"/>
            <a:ext cx="8229600" cy="2209799"/>
          </a:xfrm>
        </p:spPr>
        <p:txBody>
          <a:bodyPr anchor="ctr"/>
          <a:lstStyle/>
          <a:p>
            <a:pPr algn="ctr" eaLnBrk="1" hangingPunct="1"/>
            <a:r>
              <a:rPr lang="en-US" altLang="en-US" sz="4400">
                <a:ea typeface="ＭＳ Ｐゴシック" panose="020B0600070205080204" pitchFamily="34" charset="-128"/>
              </a:rPr>
              <a:t>Multi-Core Issues in Caching</a:t>
            </a:r>
          </a:p>
        </p:txBody>
      </p:sp>
      <p:sp>
        <p:nvSpPr>
          <p:cNvPr id="251906" name="Rectangle 5">
            <a:extLst>
              <a:ext uri="{FF2B5EF4-FFF2-40B4-BE49-F238E27FC236}">
                <a16:creationId xmlns:a16="http://schemas.microsoft.com/office/drawing/2014/main" id="{DD1573CE-B090-D34E-98AB-A4557B171C2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US" i="1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>
            <a:extLst>
              <a:ext uri="{FF2B5EF4-FFF2-40B4-BE49-F238E27FC236}">
                <a16:creationId xmlns:a16="http://schemas.microsoft.com/office/drawing/2014/main" id="{136129BF-49C1-3146-8167-FC53B2977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Caches in a Multi-Core System</a:t>
            </a:r>
          </a:p>
        </p:txBody>
      </p:sp>
      <p:sp>
        <p:nvSpPr>
          <p:cNvPr id="96259" name="Slide Number Placeholder 3">
            <a:extLst>
              <a:ext uri="{FF2B5EF4-FFF2-40B4-BE49-F238E27FC236}">
                <a16:creationId xmlns:a16="http://schemas.microsoft.com/office/drawing/2014/main" id="{3CF51693-0E8C-8B4F-BBC5-E6BB250BF5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70B748-E268-E246-9A86-A53D1EA23BB3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96260" name="Content Placeholder 6" descr="barcelona-die-photo-color.jpg">
            <a:extLst>
              <a:ext uri="{FF2B5EF4-FFF2-40B4-BE49-F238E27FC236}">
                <a16:creationId xmlns:a16="http://schemas.microsoft.com/office/drawing/2014/main" id="{07411B7E-B791-8340-993A-7C3C2999D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1255712"/>
            <a:ext cx="4876800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1" name="Rounded Rectangle 33">
            <a:extLst>
              <a:ext uri="{FF2B5EF4-FFF2-40B4-BE49-F238E27FC236}">
                <a16:creationId xmlns:a16="http://schemas.microsoft.com/office/drawing/2014/main" id="{32D05419-C419-2542-96C2-7BF893CCEDD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213225" y="1992313"/>
            <a:ext cx="1603375" cy="12192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6262" name="TextBox 34">
            <a:extLst>
              <a:ext uri="{FF2B5EF4-FFF2-40B4-BE49-F238E27FC236}">
                <a16:creationId xmlns:a16="http://schemas.microsoft.com/office/drawing/2014/main" id="{E2F7DE95-1E96-8246-9EF2-B59AF2A9C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0550" y="2409825"/>
            <a:ext cx="1233488" cy="430212"/>
          </a:xfrm>
          <a:prstGeom prst="rect">
            <a:avLst/>
          </a:prstGeom>
          <a:solidFill>
            <a:srgbClr val="C0C0C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CORE 1</a:t>
            </a:r>
          </a:p>
        </p:txBody>
      </p:sp>
      <p:sp>
        <p:nvSpPr>
          <p:cNvPr id="96263" name="Rectangle 35">
            <a:extLst>
              <a:ext uri="{FF2B5EF4-FFF2-40B4-BE49-F238E27FC236}">
                <a16:creationId xmlns:a16="http://schemas.microsoft.com/office/drawing/2014/main" id="{35AAAA04-DB49-EC43-906F-B1B7F8BE4AE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880519" y="2383631"/>
            <a:ext cx="1603375" cy="427037"/>
          </a:xfrm>
          <a:prstGeom prst="rect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6264" name="TextBox 36">
            <a:extLst>
              <a:ext uri="{FF2B5EF4-FFF2-40B4-BE49-F238E27FC236}">
                <a16:creationId xmlns:a16="http://schemas.microsoft.com/office/drawing/2014/main" id="{A7616839-A2F8-BB44-8893-E8F37935548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2920206" y="2423319"/>
            <a:ext cx="1531937" cy="368300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L2 CACHE 0</a:t>
            </a:r>
          </a:p>
        </p:txBody>
      </p:sp>
      <p:sp>
        <p:nvSpPr>
          <p:cNvPr id="96265" name="Rectangle 37">
            <a:extLst>
              <a:ext uri="{FF2B5EF4-FFF2-40B4-BE49-F238E27FC236}">
                <a16:creationId xmlns:a16="http://schemas.microsoft.com/office/drawing/2014/main" id="{3A4BBC0F-C6D6-1E44-86BB-45DB38C5EEC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568325" y="3275012"/>
            <a:ext cx="4756150" cy="717550"/>
          </a:xfrm>
          <a:prstGeom prst="rect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6266" name="TextBox 38">
            <a:extLst>
              <a:ext uri="{FF2B5EF4-FFF2-40B4-BE49-F238E27FC236}">
                <a16:creationId xmlns:a16="http://schemas.microsoft.com/office/drawing/2014/main" id="{6F61D607-7521-DB46-83C9-A4CACE64991E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246063" y="3392487"/>
            <a:ext cx="3113087" cy="461963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SHARED L3 CACHE</a:t>
            </a:r>
          </a:p>
        </p:txBody>
      </p:sp>
      <p:sp>
        <p:nvSpPr>
          <p:cNvPr id="96267" name="Rectangle 39">
            <a:extLst>
              <a:ext uri="{FF2B5EF4-FFF2-40B4-BE49-F238E27FC236}">
                <a16:creationId xmlns:a16="http://schemas.microsoft.com/office/drawing/2014/main" id="{0AE27D2A-8BB6-C941-9156-B70F7D84F2F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13138" y="3406774"/>
            <a:ext cx="4756150" cy="454025"/>
          </a:xfrm>
          <a:prstGeom prst="rect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6268" name="TextBox 40">
            <a:extLst>
              <a:ext uri="{FF2B5EF4-FFF2-40B4-BE49-F238E27FC236}">
                <a16:creationId xmlns:a16="http://schemas.microsoft.com/office/drawing/2014/main" id="{5676BB46-3FFD-214B-AF13-E81D9475910D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415632" y="3394868"/>
            <a:ext cx="2940050" cy="461963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DRAM INTERFACE</a:t>
            </a:r>
          </a:p>
        </p:txBody>
      </p:sp>
      <p:pic>
        <p:nvPicPr>
          <p:cNvPr id="96269" name="Picture 37" descr="samsung-dimm-better.jpg">
            <a:extLst>
              <a:ext uri="{FF2B5EF4-FFF2-40B4-BE49-F238E27FC236}">
                <a16:creationId xmlns:a16="http://schemas.microsoft.com/office/drawing/2014/main" id="{DE1616CE-47C3-C047-B4AC-90D127096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75" y="1066800"/>
            <a:ext cx="1312863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70" name="Rounded Rectangle 42">
            <a:extLst>
              <a:ext uri="{FF2B5EF4-FFF2-40B4-BE49-F238E27FC236}">
                <a16:creationId xmlns:a16="http://schemas.microsoft.com/office/drawing/2014/main" id="{37270059-E030-7E47-9710-53B51884A8B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004219" y="1983581"/>
            <a:ext cx="1601788" cy="12192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6271" name="TextBox 43">
            <a:extLst>
              <a:ext uri="{FF2B5EF4-FFF2-40B4-BE49-F238E27FC236}">
                <a16:creationId xmlns:a16="http://schemas.microsoft.com/office/drawing/2014/main" id="{8CF29544-6922-2340-8FBD-D8C0A897E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0" y="2401887"/>
            <a:ext cx="1235075" cy="430213"/>
          </a:xfrm>
          <a:prstGeom prst="rect">
            <a:avLst/>
          </a:prstGeom>
          <a:solidFill>
            <a:srgbClr val="C0C0C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CORE 0</a:t>
            </a:r>
          </a:p>
        </p:txBody>
      </p:sp>
      <p:sp>
        <p:nvSpPr>
          <p:cNvPr id="96272" name="Rounded Rectangle 44">
            <a:extLst>
              <a:ext uri="{FF2B5EF4-FFF2-40B4-BE49-F238E27FC236}">
                <a16:creationId xmlns:a16="http://schemas.microsoft.com/office/drawing/2014/main" id="{12578ED2-9196-6C43-9641-538F886385A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014537" y="4170363"/>
            <a:ext cx="1603375" cy="12192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6273" name="TextBox 45">
            <a:extLst>
              <a:ext uri="{FF2B5EF4-FFF2-40B4-BE49-F238E27FC236}">
                <a16:creationId xmlns:a16="http://schemas.microsoft.com/office/drawing/2014/main" id="{E3529F73-EE34-7F4B-99BD-038399D4C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1863" y="4587875"/>
            <a:ext cx="1235075" cy="430212"/>
          </a:xfrm>
          <a:prstGeom prst="rect">
            <a:avLst/>
          </a:prstGeom>
          <a:solidFill>
            <a:srgbClr val="C0C0C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CORE 2</a:t>
            </a:r>
          </a:p>
        </p:txBody>
      </p:sp>
      <p:sp>
        <p:nvSpPr>
          <p:cNvPr id="96274" name="Rounded Rectangle 46">
            <a:extLst>
              <a:ext uri="{FF2B5EF4-FFF2-40B4-BE49-F238E27FC236}">
                <a16:creationId xmlns:a16="http://schemas.microsoft.com/office/drawing/2014/main" id="{CAE93378-144D-0448-B7D1-9B49A81A1D9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202112" y="4165600"/>
            <a:ext cx="1603375" cy="12192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6275" name="TextBox 47">
            <a:extLst>
              <a:ext uri="{FF2B5EF4-FFF2-40B4-BE49-F238E27FC236}">
                <a16:creationId xmlns:a16="http://schemas.microsoft.com/office/drawing/2014/main" id="{9AD1AB8C-8E85-4045-9FCD-9C4F6EFE6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438" y="4583112"/>
            <a:ext cx="1235075" cy="430213"/>
          </a:xfrm>
          <a:prstGeom prst="rect">
            <a:avLst/>
          </a:prstGeom>
          <a:solidFill>
            <a:srgbClr val="C0C0C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CORE 3</a:t>
            </a:r>
          </a:p>
        </p:txBody>
      </p:sp>
      <p:sp>
        <p:nvSpPr>
          <p:cNvPr id="96276" name="Rectangle 48">
            <a:extLst>
              <a:ext uri="{FF2B5EF4-FFF2-40B4-BE49-F238E27FC236}">
                <a16:creationId xmlns:a16="http://schemas.microsoft.com/office/drawing/2014/main" id="{6D2F5537-DC36-C44C-B65E-86DDDF93E24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364707" y="2383631"/>
            <a:ext cx="1601787" cy="428625"/>
          </a:xfrm>
          <a:prstGeom prst="rect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6277" name="TextBox 49">
            <a:extLst>
              <a:ext uri="{FF2B5EF4-FFF2-40B4-BE49-F238E27FC236}">
                <a16:creationId xmlns:a16="http://schemas.microsoft.com/office/drawing/2014/main" id="{1960EEB2-2AF2-3746-A927-92A6D59D2479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404394" y="2413793"/>
            <a:ext cx="1530350" cy="369888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L2 CACHE 1</a:t>
            </a:r>
          </a:p>
        </p:txBody>
      </p:sp>
      <p:sp>
        <p:nvSpPr>
          <p:cNvPr id="96278" name="Rectangle 50">
            <a:extLst>
              <a:ext uri="{FF2B5EF4-FFF2-40B4-BE49-F238E27FC236}">
                <a16:creationId xmlns:a16="http://schemas.microsoft.com/office/drawing/2014/main" id="{9D41DAA6-BC67-2F4C-80B8-38DE9694078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881313" y="4556125"/>
            <a:ext cx="1601787" cy="427037"/>
          </a:xfrm>
          <a:prstGeom prst="rect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6279" name="TextBox 51">
            <a:extLst>
              <a:ext uri="{FF2B5EF4-FFF2-40B4-BE49-F238E27FC236}">
                <a16:creationId xmlns:a16="http://schemas.microsoft.com/office/drawing/2014/main" id="{CBB4DF04-7DF0-2C43-8D0F-D5140265A84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2921000" y="4586287"/>
            <a:ext cx="1530350" cy="368300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L2 CACHE 2</a:t>
            </a:r>
          </a:p>
        </p:txBody>
      </p:sp>
      <p:sp>
        <p:nvSpPr>
          <p:cNvPr id="96280" name="Rectangle 52">
            <a:extLst>
              <a:ext uri="{FF2B5EF4-FFF2-40B4-BE49-F238E27FC236}">
                <a16:creationId xmlns:a16="http://schemas.microsoft.com/office/drawing/2014/main" id="{43815F60-14D4-0949-A031-73BAB1A90EC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354388" y="4556125"/>
            <a:ext cx="1601787" cy="427037"/>
          </a:xfrm>
          <a:prstGeom prst="rect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6281" name="TextBox 53">
            <a:extLst>
              <a:ext uri="{FF2B5EF4-FFF2-40B4-BE49-F238E27FC236}">
                <a16:creationId xmlns:a16="http://schemas.microsoft.com/office/drawing/2014/main" id="{B7479D42-E3DB-314B-8968-2E1E3130B72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394075" y="4586287"/>
            <a:ext cx="1530350" cy="368300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L2 CACHE 3</a:t>
            </a:r>
          </a:p>
        </p:txBody>
      </p:sp>
      <p:sp>
        <p:nvSpPr>
          <p:cNvPr id="96282" name="Rectangle 54">
            <a:extLst>
              <a:ext uri="{FF2B5EF4-FFF2-40B4-BE49-F238E27FC236}">
                <a16:creationId xmlns:a16="http://schemas.microsoft.com/office/drawing/2014/main" id="{F69D0E61-03FB-FC45-A208-CF5E9DC9900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795837" y="3051175"/>
            <a:ext cx="354013" cy="1258888"/>
          </a:xfrm>
          <a:prstGeom prst="rect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96283" name="Straight Arrow Connector 48">
            <a:extLst>
              <a:ext uri="{FF2B5EF4-FFF2-40B4-BE49-F238E27FC236}">
                <a16:creationId xmlns:a16="http://schemas.microsoft.com/office/drawing/2014/main" id="{069ADEEB-1E64-4F49-A3AA-57FD58B5FCA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15063" y="3503612"/>
            <a:ext cx="420687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6284" name="Rectangle 56">
            <a:extLst>
              <a:ext uri="{FF2B5EF4-FFF2-40B4-BE49-F238E27FC236}">
                <a16:creationId xmlns:a16="http://schemas.microsoft.com/office/drawing/2014/main" id="{051F947B-CBA8-D04F-9898-A2E00614E8C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894263" y="3300412"/>
            <a:ext cx="4756150" cy="666750"/>
          </a:xfrm>
          <a:prstGeom prst="rect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6285" name="TextBox 57">
            <a:extLst>
              <a:ext uri="{FF2B5EF4-FFF2-40B4-BE49-F238E27FC236}">
                <a16:creationId xmlns:a16="http://schemas.microsoft.com/office/drawing/2014/main" id="{6FF85335-7D8C-4742-BEC6-C350247B493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968206" y="3450431"/>
            <a:ext cx="2640013" cy="523875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DRAM BANKS</a:t>
            </a:r>
          </a:p>
        </p:txBody>
      </p:sp>
      <p:sp>
        <p:nvSpPr>
          <p:cNvPr id="96286" name="Rectangle 58">
            <a:extLst>
              <a:ext uri="{FF2B5EF4-FFF2-40B4-BE49-F238E27FC236}">
                <a16:creationId xmlns:a16="http://schemas.microsoft.com/office/drawing/2014/main" id="{290F65C4-9051-FB4F-BE74-C99907B2A60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284912" y="3176588"/>
            <a:ext cx="320675" cy="654050"/>
          </a:xfrm>
          <a:prstGeom prst="rect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F0F65C1-A2D3-004D-906F-F2702322D28D}"/>
              </a:ext>
            </a:extLst>
          </p:cNvPr>
          <p:cNvSpPr txBox="1"/>
          <p:nvPr/>
        </p:nvSpPr>
        <p:spPr>
          <a:xfrm>
            <a:off x="4310063" y="3459162"/>
            <a:ext cx="1417637" cy="365125"/>
          </a:xfrm>
          <a:prstGeom prst="rect">
            <a:avLst/>
          </a:prstGeom>
          <a:solidFill>
            <a:srgbClr val="C0C0C0">
              <a:alpha val="51000"/>
            </a:srgbClr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"/>
                <a:cs typeface="+mn-cs"/>
              </a:rPr>
              <a:t>DRAM MEMORY CONTROLLER</a:t>
            </a:r>
          </a:p>
        </p:txBody>
      </p:sp>
    </p:spTree>
    <p:extLst>
      <p:ext uri="{BB962C8B-B14F-4D97-AF65-F5344CB8AC3E}">
        <p14:creationId xmlns:p14="http://schemas.microsoft.com/office/powerpoint/2010/main" val="246751620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3" name="Title 1">
            <a:extLst>
              <a:ext uri="{FF2B5EF4-FFF2-40B4-BE49-F238E27FC236}">
                <a16:creationId xmlns:a16="http://schemas.microsoft.com/office/drawing/2014/main" id="{930AA7BE-584C-B246-A2B6-8D189FFD3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Caches in Multi-Core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09651-EBFB-BE4A-8B3E-E7E9924367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Cache efficiency becomes even more important in a multi-core/multi-threaded system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Memory bandwidth is at premium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Cache space is a limited resource across cores/threads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How do we design the caches in a multi-core system?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Many decisions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Shared vs. private caches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How to maximize performance of the entire system?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How to provide </a:t>
            </a:r>
            <a:r>
              <a:rPr lang="en-US" altLang="en-US" dirty="0" err="1">
                <a:ea typeface="ＭＳ Ｐゴシック" panose="020B0600070205080204" pitchFamily="34" charset="-128"/>
              </a:rPr>
              <a:t>QoS</a:t>
            </a:r>
            <a:r>
              <a:rPr lang="en-US" altLang="en-US" dirty="0">
                <a:ea typeface="ＭＳ Ｐゴシック" panose="020B0600070205080204" pitchFamily="34" charset="-128"/>
              </a:rPr>
              <a:t> to different threads in a shared cache?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Should cache management algorithms be aware of threads?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How should space be allocated to threads in a shared cache?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53955" name="Slide Number Placeholder 3">
            <a:extLst>
              <a:ext uri="{FF2B5EF4-FFF2-40B4-BE49-F238E27FC236}">
                <a16:creationId xmlns:a16="http://schemas.microsoft.com/office/drawing/2014/main" id="{129719B7-C950-C743-B805-6671882DA8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3576236-E578-2449-BC66-E93C06966B05}" type="slidenum">
              <a:rPr lang="en-US" altLang="en-US" smtClean="0">
                <a:solidFill>
                  <a:srgbClr val="000000"/>
                </a:solidFill>
                <a:latin typeface="Garamond" panose="02020404030301010803" pitchFamily="18" charset="0"/>
              </a:rPr>
              <a:pPr/>
              <a:t>29</a:t>
            </a:fld>
            <a:endParaRPr lang="en-US" altLang="en-US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>
            <a:extLst>
              <a:ext uri="{FF2B5EF4-FFF2-40B4-BE49-F238E27FC236}">
                <a16:creationId xmlns:a16="http://schemas.microsoft.com/office/drawing/2014/main" id="{86691543-15E9-1548-A371-F90877B9B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Recall: Cache Structure</a:t>
            </a:r>
          </a:p>
        </p:txBody>
      </p:sp>
      <p:sp>
        <p:nvSpPr>
          <p:cNvPr id="121859" name="Slide Number Placeholder 3">
            <a:extLst>
              <a:ext uri="{FF2B5EF4-FFF2-40B4-BE49-F238E27FC236}">
                <a16:creationId xmlns:a16="http://schemas.microsoft.com/office/drawing/2014/main" id="{C20DEC91-5F15-EF45-BA55-C7CB5C53D6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D973330-6274-2840-B449-11153AC7E4A2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21860" name="TextBox 5">
            <a:extLst>
              <a:ext uri="{FF2B5EF4-FFF2-40B4-BE49-F238E27FC236}">
                <a16:creationId xmlns:a16="http://schemas.microsoft.com/office/drawing/2014/main" id="{A8930F8D-4FB7-3549-8928-09DF10E0F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8" y="2252663"/>
            <a:ext cx="1030287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Address</a:t>
            </a:r>
          </a:p>
        </p:txBody>
      </p:sp>
      <p:sp>
        <p:nvSpPr>
          <p:cNvPr id="121861" name="Rectangle 6">
            <a:extLst>
              <a:ext uri="{FF2B5EF4-FFF2-40B4-BE49-F238E27FC236}">
                <a16:creationId xmlns:a16="http://schemas.microsoft.com/office/drawing/2014/main" id="{DC091819-204E-2F44-B5B7-AD6638990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925" y="2252663"/>
            <a:ext cx="1874838" cy="19129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1862" name="TextBox 7">
            <a:extLst>
              <a:ext uri="{FF2B5EF4-FFF2-40B4-BE49-F238E27FC236}">
                <a16:creationId xmlns:a16="http://schemas.microsoft.com/office/drawing/2014/main" id="{AFA84543-9EEE-E641-A14C-D3881B0DE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2438400"/>
            <a:ext cx="19018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Tag Store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is the address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in the cache?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+ 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bookkeeping</a:t>
            </a: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1863" name="Rectangle 8">
            <a:extLst>
              <a:ext uri="{FF2B5EF4-FFF2-40B4-BE49-F238E27FC236}">
                <a16:creationId xmlns:a16="http://schemas.microsoft.com/office/drawing/2014/main" id="{903EDBFD-0C7E-E743-B827-3CAD20731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2252663"/>
            <a:ext cx="1874838" cy="19129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1864" name="TextBox 9">
            <a:extLst>
              <a:ext uri="{FF2B5EF4-FFF2-40B4-BE49-F238E27FC236}">
                <a16:creationId xmlns:a16="http://schemas.microsoft.com/office/drawing/2014/main" id="{93F5923F-41ED-954B-B43C-BF2A5A0B4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075" y="2428875"/>
            <a:ext cx="1287463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Data Store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(stores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memory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blocks)</a:t>
            </a:r>
          </a:p>
        </p:txBody>
      </p:sp>
      <p:cxnSp>
        <p:nvCxnSpPr>
          <p:cNvPr id="121865" name="Straight Arrow Connector 11">
            <a:extLst>
              <a:ext uri="{FF2B5EF4-FFF2-40B4-BE49-F238E27FC236}">
                <a16:creationId xmlns:a16="http://schemas.microsoft.com/office/drawing/2014/main" id="{E6F9F0D0-0529-CE49-AD13-6F423E6D6CD4}"/>
              </a:ext>
            </a:extLst>
          </p:cNvPr>
          <p:cNvCxnSpPr>
            <a:cxnSpLocks noChangeShapeType="1"/>
            <a:stCxn id="121860" idx="3"/>
          </p:cNvCxnSpPr>
          <p:nvPr/>
        </p:nvCxnSpPr>
        <p:spPr bwMode="auto">
          <a:xfrm flipV="1">
            <a:off x="1704975" y="2428875"/>
            <a:ext cx="1758950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66" name="Straight Connector 13">
            <a:extLst>
              <a:ext uri="{FF2B5EF4-FFF2-40B4-BE49-F238E27FC236}">
                <a16:creationId xmlns:a16="http://schemas.microsoft.com/office/drawing/2014/main" id="{462517A9-B095-D442-B387-8CF9031530E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489200" y="2184400"/>
            <a:ext cx="48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67" name="Straight Connector 16">
            <a:extLst>
              <a:ext uri="{FF2B5EF4-FFF2-40B4-BE49-F238E27FC236}">
                <a16:creationId xmlns:a16="http://schemas.microsoft.com/office/drawing/2014/main" id="{A08259CB-6595-7543-8F7C-DD4EAE4DA4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33675" y="1939925"/>
            <a:ext cx="29654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68" name="Straight Connector 18">
            <a:extLst>
              <a:ext uri="{FF2B5EF4-FFF2-40B4-BE49-F238E27FC236}">
                <a16:creationId xmlns:a16="http://schemas.microsoft.com/office/drawing/2014/main" id="{5C29A8B8-9899-C644-A92F-784138B34C8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454651" y="2184400"/>
            <a:ext cx="4873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69" name="Straight Arrow Connector 20">
            <a:extLst>
              <a:ext uri="{FF2B5EF4-FFF2-40B4-BE49-F238E27FC236}">
                <a16:creationId xmlns:a16="http://schemas.microsoft.com/office/drawing/2014/main" id="{2DA71E7C-41FA-4040-9CBF-75B4BE72424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699125" y="2428875"/>
            <a:ext cx="530225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70" name="Straight Arrow Connector 22">
            <a:extLst>
              <a:ext uri="{FF2B5EF4-FFF2-40B4-BE49-F238E27FC236}">
                <a16:creationId xmlns:a16="http://schemas.microsoft.com/office/drawing/2014/main" id="{54BFBCE7-13AD-5D40-9030-B5FC63BC2485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106069" y="4483894"/>
            <a:ext cx="646113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1871" name="TextBox 23">
            <a:extLst>
              <a:ext uri="{FF2B5EF4-FFF2-40B4-BE49-F238E27FC236}">
                <a16:creationId xmlns:a16="http://schemas.microsoft.com/office/drawing/2014/main" id="{BCB9BF51-2D75-6E47-930E-82700EF02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150" y="4811713"/>
            <a:ext cx="1133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Hit/miss?</a:t>
            </a:r>
          </a:p>
        </p:txBody>
      </p:sp>
      <p:cxnSp>
        <p:nvCxnSpPr>
          <p:cNvPr id="121872" name="Straight Arrow Connector 25">
            <a:extLst>
              <a:ext uri="{FF2B5EF4-FFF2-40B4-BE49-F238E27FC236}">
                <a16:creationId xmlns:a16="http://schemas.microsoft.com/office/drawing/2014/main" id="{78206B3C-9788-4A47-A2D3-57E3849AE9C9}"/>
              </a:ext>
            </a:extLst>
          </p:cNvPr>
          <p:cNvCxnSpPr>
            <a:cxnSpLocks noChangeShapeType="1"/>
            <a:stCxn id="121863" idx="2"/>
          </p:cNvCxnSpPr>
          <p:nvPr/>
        </p:nvCxnSpPr>
        <p:spPr bwMode="auto">
          <a:xfrm rot="5400000">
            <a:off x="6839744" y="4483894"/>
            <a:ext cx="646113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1873" name="TextBox 26">
            <a:extLst>
              <a:ext uri="{FF2B5EF4-FFF2-40B4-BE49-F238E27FC236}">
                <a16:creationId xmlns:a16="http://schemas.microsoft.com/office/drawing/2014/main" id="{DCC63DCC-BBAE-0647-8247-7FA678323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5300" y="4811713"/>
            <a:ext cx="67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0EB30-9F25-6F40-BEA2-5538E5C9D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Title 1">
            <a:extLst>
              <a:ext uri="{FF2B5EF4-FFF2-40B4-BE49-F238E27FC236}">
                <a16:creationId xmlns:a16="http://schemas.microsoft.com/office/drawing/2014/main" id="{44BA07C6-DF44-434B-84AA-660BB9447C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Private vs. Shared Caches</a:t>
            </a:r>
          </a:p>
        </p:txBody>
      </p:sp>
      <p:sp>
        <p:nvSpPr>
          <p:cNvPr id="254978" name="Content Placeholder 2">
            <a:extLst>
              <a:ext uri="{FF2B5EF4-FFF2-40B4-BE49-F238E27FC236}">
                <a16:creationId xmlns:a16="http://schemas.microsoft.com/office/drawing/2014/main" id="{39AB2200-4B7C-4A41-AE4D-C1EF18381E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276850"/>
          </a:xfrm>
        </p:spPr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Private</a:t>
            </a:r>
            <a:r>
              <a:rPr lang="en-US" altLang="en-US" dirty="0">
                <a:ea typeface="ＭＳ Ｐゴシック" panose="020B0600070205080204" pitchFamily="34" charset="-128"/>
              </a:rPr>
              <a:t> cache: Cache belongs to one core (a shared block can be in multiple caches)</a:t>
            </a:r>
          </a:p>
          <a:p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Shared</a:t>
            </a:r>
            <a:r>
              <a:rPr lang="en-US" altLang="en-US" dirty="0">
                <a:ea typeface="ＭＳ Ｐゴシック" panose="020B0600070205080204" pitchFamily="34" charset="-128"/>
              </a:rPr>
              <a:t> cache: Cache is shared by multiple cores</a:t>
            </a:r>
          </a:p>
        </p:txBody>
      </p:sp>
      <p:sp>
        <p:nvSpPr>
          <p:cNvPr id="254979" name="Slide Number Placeholder 3">
            <a:extLst>
              <a:ext uri="{FF2B5EF4-FFF2-40B4-BE49-F238E27FC236}">
                <a16:creationId xmlns:a16="http://schemas.microsoft.com/office/drawing/2014/main" id="{2F17D401-E98F-924C-9FAF-AAC1031F35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95D6428-BA48-BA43-84B4-68B15A4351C9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grpSp>
        <p:nvGrpSpPr>
          <p:cNvPr id="254980" name="Group 74">
            <a:extLst>
              <a:ext uri="{FF2B5EF4-FFF2-40B4-BE49-F238E27FC236}">
                <a16:creationId xmlns:a16="http://schemas.microsoft.com/office/drawing/2014/main" id="{B24A1427-3EAF-2D4C-97CA-DCBB6F586109}"/>
              </a:ext>
            </a:extLst>
          </p:cNvPr>
          <p:cNvGrpSpPr>
            <a:grpSpLocks/>
          </p:cNvGrpSpPr>
          <p:nvPr/>
        </p:nvGrpSpPr>
        <p:grpSpPr bwMode="auto">
          <a:xfrm>
            <a:off x="661988" y="2794000"/>
            <a:ext cx="3573462" cy="3111500"/>
            <a:chOff x="395288" y="2852738"/>
            <a:chExt cx="4667250" cy="3111500"/>
          </a:xfrm>
        </p:grpSpPr>
        <p:sp>
          <p:nvSpPr>
            <p:cNvPr id="255005" name="Rectangle 3">
              <a:extLst>
                <a:ext uri="{FF2B5EF4-FFF2-40B4-BE49-F238E27FC236}">
                  <a16:creationId xmlns:a16="http://schemas.microsoft.com/office/drawing/2014/main" id="{C1898021-3972-F546-B466-4BD34407E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13" y="2968625"/>
              <a:ext cx="806450" cy="808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5006" name="Text Box 4">
              <a:extLst>
                <a:ext uri="{FF2B5EF4-FFF2-40B4-BE49-F238E27FC236}">
                  <a16:creationId xmlns:a16="http://schemas.microsoft.com/office/drawing/2014/main" id="{E136E412-2EB5-454D-940D-21975B241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3222625"/>
              <a:ext cx="988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CORE 0</a:t>
              </a:r>
            </a:p>
          </p:txBody>
        </p:sp>
        <p:sp>
          <p:nvSpPr>
            <p:cNvPr id="255007" name="Rectangle 5">
              <a:extLst>
                <a:ext uri="{FF2B5EF4-FFF2-40B4-BE49-F238E27FC236}">
                  <a16:creationId xmlns:a16="http://schemas.microsoft.com/office/drawing/2014/main" id="{B7C25612-5323-9B4D-890C-723DE2031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000" y="2968625"/>
              <a:ext cx="806450" cy="808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5008" name="Text Box 6">
              <a:extLst>
                <a:ext uri="{FF2B5EF4-FFF2-40B4-BE49-F238E27FC236}">
                  <a16:creationId xmlns:a16="http://schemas.microsoft.com/office/drawing/2014/main" id="{3D3B1FAD-8E65-AD4F-81E6-C7A22F2EC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3388" y="3222625"/>
              <a:ext cx="988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CORE 1</a:t>
              </a:r>
            </a:p>
          </p:txBody>
        </p:sp>
        <p:sp>
          <p:nvSpPr>
            <p:cNvPr id="255009" name="Rectangle 7">
              <a:extLst>
                <a:ext uri="{FF2B5EF4-FFF2-40B4-BE49-F238E27FC236}">
                  <a16:creationId xmlns:a16="http://schemas.microsoft.com/office/drawing/2014/main" id="{D346043A-88F7-DE43-BBD5-6AD793DC0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375" y="2968625"/>
              <a:ext cx="806450" cy="808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5010" name="Text Box 8">
              <a:extLst>
                <a:ext uri="{FF2B5EF4-FFF2-40B4-BE49-F238E27FC236}">
                  <a16:creationId xmlns:a16="http://schemas.microsoft.com/office/drawing/2014/main" id="{9BD17BB4-E3E5-E348-8EDD-6A2471242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8762" y="3222625"/>
              <a:ext cx="988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CORE 2</a:t>
              </a:r>
            </a:p>
          </p:txBody>
        </p:sp>
        <p:sp>
          <p:nvSpPr>
            <p:cNvPr id="255011" name="Rectangle 9">
              <a:extLst>
                <a:ext uri="{FF2B5EF4-FFF2-40B4-BE49-F238E27FC236}">
                  <a16:creationId xmlns:a16="http://schemas.microsoft.com/office/drawing/2014/main" id="{F80CB8DC-B687-C643-90CD-766995119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7163" y="2968625"/>
              <a:ext cx="806450" cy="808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5012" name="Text Box 10">
              <a:extLst>
                <a:ext uri="{FF2B5EF4-FFF2-40B4-BE49-F238E27FC236}">
                  <a16:creationId xmlns:a16="http://schemas.microsoft.com/office/drawing/2014/main" id="{5F4B9089-77F3-3941-8AD5-984665B7F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2550" y="3222625"/>
              <a:ext cx="988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CORE 3</a:t>
              </a:r>
            </a:p>
          </p:txBody>
        </p:sp>
        <p:sp>
          <p:nvSpPr>
            <p:cNvPr id="255013" name="Rectangle 11">
              <a:extLst>
                <a:ext uri="{FF2B5EF4-FFF2-40B4-BE49-F238E27FC236}">
                  <a16:creationId xmlns:a16="http://schemas.microsoft.com/office/drawing/2014/main" id="{45D9F555-3EBE-634D-AE92-C22A90159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13" y="4062413"/>
              <a:ext cx="806450" cy="8080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5014" name="Rectangle 13">
              <a:extLst>
                <a:ext uri="{FF2B5EF4-FFF2-40B4-BE49-F238E27FC236}">
                  <a16:creationId xmlns:a16="http://schemas.microsoft.com/office/drawing/2014/main" id="{F13B1E40-8440-B646-BE43-B75A89F27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750" y="4062413"/>
              <a:ext cx="806450" cy="8080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5015" name="Text Box 14">
              <a:extLst>
                <a:ext uri="{FF2B5EF4-FFF2-40B4-BE49-F238E27FC236}">
                  <a16:creationId xmlns:a16="http://schemas.microsoft.com/office/drawing/2014/main" id="{5B2E5C84-12D7-F742-9058-72541D745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1013" y="4144963"/>
              <a:ext cx="9425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    L2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CACHE</a:t>
              </a:r>
            </a:p>
          </p:txBody>
        </p:sp>
        <p:sp>
          <p:nvSpPr>
            <p:cNvPr id="255016" name="Rectangle 15">
              <a:extLst>
                <a:ext uri="{FF2B5EF4-FFF2-40B4-BE49-F238E27FC236}">
                  <a16:creationId xmlns:a16="http://schemas.microsoft.com/office/drawing/2014/main" id="{1076100A-2794-6B49-A4F9-813DEDBC2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3538" y="4064000"/>
              <a:ext cx="806450" cy="808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5017" name="Text Box 16">
              <a:extLst>
                <a:ext uri="{FF2B5EF4-FFF2-40B4-BE49-F238E27FC236}">
                  <a16:creationId xmlns:a16="http://schemas.microsoft.com/office/drawing/2014/main" id="{F2A16FBA-CB08-2F4B-9456-BB95B0423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799" y="4146550"/>
              <a:ext cx="9425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    L2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CACHE</a:t>
              </a:r>
            </a:p>
          </p:txBody>
        </p:sp>
        <p:sp>
          <p:nvSpPr>
            <p:cNvPr id="255018" name="Rectangle 17">
              <a:extLst>
                <a:ext uri="{FF2B5EF4-FFF2-40B4-BE49-F238E27FC236}">
                  <a16:creationId xmlns:a16="http://schemas.microsoft.com/office/drawing/2014/main" id="{63CD1E11-7E54-9D42-B116-4681879B8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750" y="4064000"/>
              <a:ext cx="806450" cy="808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5019" name="Text Box 18">
              <a:extLst>
                <a:ext uri="{FF2B5EF4-FFF2-40B4-BE49-F238E27FC236}">
                  <a16:creationId xmlns:a16="http://schemas.microsoft.com/office/drawing/2014/main" id="{F647A6BF-D6D5-C84A-B20B-71B84710E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0013" y="4146550"/>
              <a:ext cx="9425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    L2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CACHE</a:t>
              </a:r>
            </a:p>
          </p:txBody>
        </p:sp>
        <p:sp>
          <p:nvSpPr>
            <p:cNvPr id="255020" name="Line 19">
              <a:extLst>
                <a:ext uri="{FF2B5EF4-FFF2-40B4-BE49-F238E27FC236}">
                  <a16:creationId xmlns:a16="http://schemas.microsoft.com/office/drawing/2014/main" id="{FE852DCA-E739-1943-816E-31D8117F2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7438" y="377666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21" name="Line 20">
              <a:extLst>
                <a:ext uri="{FF2B5EF4-FFF2-40B4-BE49-F238E27FC236}">
                  <a16:creationId xmlns:a16="http://schemas.microsoft.com/office/drawing/2014/main" id="{6D3C1797-AE43-6341-9D24-E5F029317A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1225" y="377666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22" name="Line 21">
              <a:extLst>
                <a:ext uri="{FF2B5EF4-FFF2-40B4-BE49-F238E27FC236}">
                  <a16:creationId xmlns:a16="http://schemas.microsoft.com/office/drawing/2014/main" id="{272F7E89-371D-AC47-9550-81BA8EE25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377666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23" name="Line 22">
              <a:extLst>
                <a:ext uri="{FF2B5EF4-FFF2-40B4-BE49-F238E27FC236}">
                  <a16:creationId xmlns:a16="http://schemas.microsoft.com/office/drawing/2014/main" id="{457C10DF-4CA8-AD4C-91AC-E31C661C5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0388" y="377666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24" name="Rectangle 23">
              <a:extLst>
                <a:ext uri="{FF2B5EF4-FFF2-40B4-BE49-F238E27FC236}">
                  <a16:creationId xmlns:a16="http://schemas.microsoft.com/office/drawing/2014/main" id="{B9632FB2-9C2B-604C-B287-B757DB5DC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588" y="5216525"/>
              <a:ext cx="3168650" cy="635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5025" name="Text Box 24">
              <a:extLst>
                <a:ext uri="{FF2B5EF4-FFF2-40B4-BE49-F238E27FC236}">
                  <a16:creationId xmlns:a16="http://schemas.microsoft.com/office/drawing/2014/main" id="{88C62309-1E13-B64D-8A5A-808480709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7599" y="5387975"/>
              <a:ext cx="32132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DRAM MEMORY CONTROLLER</a:t>
              </a:r>
            </a:p>
          </p:txBody>
        </p:sp>
        <p:sp>
          <p:nvSpPr>
            <p:cNvPr id="255026" name="Line 25">
              <a:extLst>
                <a:ext uri="{FF2B5EF4-FFF2-40B4-BE49-F238E27FC236}">
                  <a16:creationId xmlns:a16="http://schemas.microsoft.com/office/drawing/2014/main" id="{C740DFCD-14C6-104D-A2A1-BE8077D27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1225" y="4870450"/>
              <a:ext cx="0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27" name="Line 26">
              <a:extLst>
                <a:ext uri="{FF2B5EF4-FFF2-40B4-BE49-F238E27FC236}">
                  <a16:creationId xmlns:a16="http://schemas.microsoft.com/office/drawing/2014/main" id="{4ABC10AD-607C-FD4D-947E-1480A3952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300" y="4870450"/>
              <a:ext cx="0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28" name="Line 27">
              <a:extLst>
                <a:ext uri="{FF2B5EF4-FFF2-40B4-BE49-F238E27FC236}">
                  <a16:creationId xmlns:a16="http://schemas.microsoft.com/office/drawing/2014/main" id="{FFF6FA2B-2C7F-8D49-BAD8-B07DBAE8B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7350" y="4870450"/>
              <a:ext cx="0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29" name="Line 28">
              <a:extLst>
                <a:ext uri="{FF2B5EF4-FFF2-40B4-BE49-F238E27FC236}">
                  <a16:creationId xmlns:a16="http://schemas.microsoft.com/office/drawing/2014/main" id="{B48C2D70-5D27-6041-9FCF-2E3AC61EE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7625" y="4870450"/>
              <a:ext cx="0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30" name="Rounded Rectangle 97">
              <a:extLst>
                <a:ext uri="{FF2B5EF4-FFF2-40B4-BE49-F238E27FC236}">
                  <a16:creationId xmlns:a16="http://schemas.microsoft.com/office/drawing/2014/main" id="{D437B674-C7DF-624E-A6AD-ABCFDBB56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8" y="2852738"/>
              <a:ext cx="4667250" cy="311150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81000" indent="-381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FontTx/>
                <a:buChar char="•"/>
              </a:pPr>
              <a:endParaRPr lang="en-US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255031" name="Rectangle 56">
              <a:extLst>
                <a:ext uri="{FF2B5EF4-FFF2-40B4-BE49-F238E27FC236}">
                  <a16:creationId xmlns:a16="http://schemas.microsoft.com/office/drawing/2014/main" id="{61BA1C6D-4C7B-E340-A268-7F57A7975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588" y="5214938"/>
              <a:ext cx="3168650" cy="635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54981" name="Text Box 14">
            <a:extLst>
              <a:ext uri="{FF2B5EF4-FFF2-40B4-BE49-F238E27FC236}">
                <a16:creationId xmlns:a16="http://schemas.microsoft.com/office/drawing/2014/main" id="{0556AA47-6051-394E-A9E4-191E1FA3C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086225"/>
            <a:ext cx="720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    L2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CACHE</a:t>
            </a:r>
          </a:p>
        </p:txBody>
      </p:sp>
      <p:grpSp>
        <p:nvGrpSpPr>
          <p:cNvPr id="254982" name="Group 76">
            <a:extLst>
              <a:ext uri="{FF2B5EF4-FFF2-40B4-BE49-F238E27FC236}">
                <a16:creationId xmlns:a16="http://schemas.microsoft.com/office/drawing/2014/main" id="{D0CDA16B-75BA-7E46-998F-70F75E7881AD}"/>
              </a:ext>
            </a:extLst>
          </p:cNvPr>
          <p:cNvGrpSpPr>
            <a:grpSpLocks/>
          </p:cNvGrpSpPr>
          <p:nvPr/>
        </p:nvGrpSpPr>
        <p:grpSpPr bwMode="auto">
          <a:xfrm>
            <a:off x="4884738" y="2832100"/>
            <a:ext cx="3573462" cy="3111500"/>
            <a:chOff x="395288" y="2852738"/>
            <a:chExt cx="4667250" cy="3111500"/>
          </a:xfrm>
        </p:grpSpPr>
        <p:sp>
          <p:nvSpPr>
            <p:cNvPr id="254984" name="Rectangle 3">
              <a:extLst>
                <a:ext uri="{FF2B5EF4-FFF2-40B4-BE49-F238E27FC236}">
                  <a16:creationId xmlns:a16="http://schemas.microsoft.com/office/drawing/2014/main" id="{DDF20DA4-7D4B-F540-AE64-AFA027C8F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13" y="2968625"/>
              <a:ext cx="806450" cy="808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4985" name="Text Box 4">
              <a:extLst>
                <a:ext uri="{FF2B5EF4-FFF2-40B4-BE49-F238E27FC236}">
                  <a16:creationId xmlns:a16="http://schemas.microsoft.com/office/drawing/2014/main" id="{37081304-DBDF-6549-A12C-895704319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3222625"/>
              <a:ext cx="988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CORE 0</a:t>
              </a:r>
            </a:p>
          </p:txBody>
        </p:sp>
        <p:sp>
          <p:nvSpPr>
            <p:cNvPr id="254986" name="Rectangle 5">
              <a:extLst>
                <a:ext uri="{FF2B5EF4-FFF2-40B4-BE49-F238E27FC236}">
                  <a16:creationId xmlns:a16="http://schemas.microsoft.com/office/drawing/2014/main" id="{24AEDA8E-DCD2-5F44-9571-A9D057D91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000" y="2968625"/>
              <a:ext cx="806450" cy="808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4987" name="Text Box 6">
              <a:extLst>
                <a:ext uri="{FF2B5EF4-FFF2-40B4-BE49-F238E27FC236}">
                  <a16:creationId xmlns:a16="http://schemas.microsoft.com/office/drawing/2014/main" id="{B8586D80-261D-6B4D-97E8-E8074A967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3388" y="3222625"/>
              <a:ext cx="988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CORE 1</a:t>
              </a:r>
            </a:p>
          </p:txBody>
        </p:sp>
        <p:sp>
          <p:nvSpPr>
            <p:cNvPr id="254988" name="Rectangle 7">
              <a:extLst>
                <a:ext uri="{FF2B5EF4-FFF2-40B4-BE49-F238E27FC236}">
                  <a16:creationId xmlns:a16="http://schemas.microsoft.com/office/drawing/2014/main" id="{1B7498E1-9E3D-A04C-9177-76512476F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375" y="2968625"/>
              <a:ext cx="806450" cy="808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4989" name="Text Box 8">
              <a:extLst>
                <a:ext uri="{FF2B5EF4-FFF2-40B4-BE49-F238E27FC236}">
                  <a16:creationId xmlns:a16="http://schemas.microsoft.com/office/drawing/2014/main" id="{A88F6D3B-F44A-D74D-BB43-087E5E669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8762" y="3222625"/>
              <a:ext cx="988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CORE 2</a:t>
              </a:r>
            </a:p>
          </p:txBody>
        </p:sp>
        <p:sp>
          <p:nvSpPr>
            <p:cNvPr id="254990" name="Rectangle 9">
              <a:extLst>
                <a:ext uri="{FF2B5EF4-FFF2-40B4-BE49-F238E27FC236}">
                  <a16:creationId xmlns:a16="http://schemas.microsoft.com/office/drawing/2014/main" id="{5866987C-2601-C546-A51B-81CC00092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7163" y="2968625"/>
              <a:ext cx="806450" cy="808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4991" name="Text Box 10">
              <a:extLst>
                <a:ext uri="{FF2B5EF4-FFF2-40B4-BE49-F238E27FC236}">
                  <a16:creationId xmlns:a16="http://schemas.microsoft.com/office/drawing/2014/main" id="{9C9624C6-5CFA-254C-8910-57FB1862E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2550" y="3222625"/>
              <a:ext cx="988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CORE 3</a:t>
              </a:r>
            </a:p>
          </p:txBody>
        </p:sp>
        <p:sp>
          <p:nvSpPr>
            <p:cNvPr id="254992" name="Rectangle 11">
              <a:extLst>
                <a:ext uri="{FF2B5EF4-FFF2-40B4-BE49-F238E27FC236}">
                  <a16:creationId xmlns:a16="http://schemas.microsoft.com/office/drawing/2014/main" id="{9A489BFB-DDB9-0447-BF61-D2EF904F3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13" y="4062413"/>
              <a:ext cx="4089400" cy="8080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4993" name="Line 19">
              <a:extLst>
                <a:ext uri="{FF2B5EF4-FFF2-40B4-BE49-F238E27FC236}">
                  <a16:creationId xmlns:a16="http://schemas.microsoft.com/office/drawing/2014/main" id="{B671D906-8814-9649-BCA8-D3A6D019C6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7438" y="377666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994" name="Line 20">
              <a:extLst>
                <a:ext uri="{FF2B5EF4-FFF2-40B4-BE49-F238E27FC236}">
                  <a16:creationId xmlns:a16="http://schemas.microsoft.com/office/drawing/2014/main" id="{680EC38C-05A1-3A41-B3AA-E41B546FD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1225" y="377666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995" name="Line 21">
              <a:extLst>
                <a:ext uri="{FF2B5EF4-FFF2-40B4-BE49-F238E27FC236}">
                  <a16:creationId xmlns:a16="http://schemas.microsoft.com/office/drawing/2014/main" id="{9E84F957-B8D4-6045-999B-88F6857EA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377666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996" name="Line 22">
              <a:extLst>
                <a:ext uri="{FF2B5EF4-FFF2-40B4-BE49-F238E27FC236}">
                  <a16:creationId xmlns:a16="http://schemas.microsoft.com/office/drawing/2014/main" id="{7F34C7BA-5AC8-864C-BACB-0EEBF4097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0388" y="377666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997" name="Rectangle 23">
              <a:extLst>
                <a:ext uri="{FF2B5EF4-FFF2-40B4-BE49-F238E27FC236}">
                  <a16:creationId xmlns:a16="http://schemas.microsoft.com/office/drawing/2014/main" id="{64E766A9-F132-144C-A5C2-CC191A1E6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588" y="5216525"/>
              <a:ext cx="3168650" cy="635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4998" name="Text Box 24">
              <a:extLst>
                <a:ext uri="{FF2B5EF4-FFF2-40B4-BE49-F238E27FC236}">
                  <a16:creationId xmlns:a16="http://schemas.microsoft.com/office/drawing/2014/main" id="{82BEA00D-2905-1549-AB4A-859AA1008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7599" y="5387975"/>
              <a:ext cx="32132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DRAM MEMORY CONTROLLER</a:t>
              </a:r>
            </a:p>
          </p:txBody>
        </p:sp>
        <p:sp>
          <p:nvSpPr>
            <p:cNvPr id="254999" name="Line 25">
              <a:extLst>
                <a:ext uri="{FF2B5EF4-FFF2-40B4-BE49-F238E27FC236}">
                  <a16:creationId xmlns:a16="http://schemas.microsoft.com/office/drawing/2014/main" id="{AD3D7D2F-A69C-9F4E-A8BE-10D17763B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1225" y="4870450"/>
              <a:ext cx="0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00" name="Line 26">
              <a:extLst>
                <a:ext uri="{FF2B5EF4-FFF2-40B4-BE49-F238E27FC236}">
                  <a16:creationId xmlns:a16="http://schemas.microsoft.com/office/drawing/2014/main" id="{B910D3DC-CF89-7746-8AD0-2E887C8DF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300" y="4870450"/>
              <a:ext cx="0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01" name="Line 27">
              <a:extLst>
                <a:ext uri="{FF2B5EF4-FFF2-40B4-BE49-F238E27FC236}">
                  <a16:creationId xmlns:a16="http://schemas.microsoft.com/office/drawing/2014/main" id="{6E393AC7-61E5-6647-AC11-547E99884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7350" y="4870450"/>
              <a:ext cx="0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02" name="Line 28">
              <a:extLst>
                <a:ext uri="{FF2B5EF4-FFF2-40B4-BE49-F238E27FC236}">
                  <a16:creationId xmlns:a16="http://schemas.microsoft.com/office/drawing/2014/main" id="{4B70561C-5745-5848-9A0A-811EA9330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7625" y="4870450"/>
              <a:ext cx="0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03" name="Rounded Rectangle 97">
              <a:extLst>
                <a:ext uri="{FF2B5EF4-FFF2-40B4-BE49-F238E27FC236}">
                  <a16:creationId xmlns:a16="http://schemas.microsoft.com/office/drawing/2014/main" id="{B7F9A12D-74E3-1D45-B21B-23462C604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8" y="2852738"/>
              <a:ext cx="4667250" cy="311150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81000" indent="-381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FontTx/>
                <a:buChar char="•"/>
              </a:pPr>
              <a:endParaRPr lang="en-US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255004" name="Rectangle 56">
              <a:extLst>
                <a:ext uri="{FF2B5EF4-FFF2-40B4-BE49-F238E27FC236}">
                  <a16:creationId xmlns:a16="http://schemas.microsoft.com/office/drawing/2014/main" id="{420640B8-9197-474C-B8B0-261857549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588" y="5214938"/>
              <a:ext cx="3168650" cy="635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54983" name="Text Box 14">
            <a:extLst>
              <a:ext uri="{FF2B5EF4-FFF2-40B4-BE49-F238E27FC236}">
                <a16:creationId xmlns:a16="http://schemas.microsoft.com/office/drawing/2014/main" id="{2A5E8279-BE81-3548-88E8-46783B7F9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325" y="4198937"/>
            <a:ext cx="720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    L2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CACHE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1" name="Title 1">
            <a:extLst>
              <a:ext uri="{FF2B5EF4-FFF2-40B4-BE49-F238E27FC236}">
                <a16:creationId xmlns:a16="http://schemas.microsoft.com/office/drawing/2014/main" id="{B52B3FD7-B48E-C648-AF68-01C319321C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Resource Sharing Concept and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3D295-5FAD-7E43-8370-769DBACD73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915400" cy="55626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Idea: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Instead of dedicating a hardware resource to a hardware context, allow multiple contexts to use it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Example resources: functional units, pipeline, caches, buses, memory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Why?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+ Resource sharing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improves utilization/efficiency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  <a:sym typeface="Wingdings" pitchFamily="2" charset="2"/>
              </a:rPr>
              <a:t> throughput</a:t>
            </a:r>
            <a:endParaRPr lang="en-US" altLang="en-US" dirty="0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When a resource is left idle by one thread, another thread can use it; no need to replicate shared data</a:t>
            </a:r>
          </a:p>
          <a:p>
            <a:pPr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+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Reduces communication latency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For example, data shared between multiple threads can be kept in the same cache in multithreaded processors</a:t>
            </a:r>
          </a:p>
          <a:p>
            <a:pPr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+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Compatible with the shared memory programming model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56003" name="Slide Number Placeholder 3">
            <a:extLst>
              <a:ext uri="{FF2B5EF4-FFF2-40B4-BE49-F238E27FC236}">
                <a16:creationId xmlns:a16="http://schemas.microsoft.com/office/drawing/2014/main" id="{FFE3F9FA-0DF2-9149-AE84-DF8A024324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4141715-CD8F-4D4F-A2FD-F3B4D166C822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5" name="Title 1">
            <a:extLst>
              <a:ext uri="{FF2B5EF4-FFF2-40B4-BE49-F238E27FC236}">
                <a16:creationId xmlns:a16="http://schemas.microsoft.com/office/drawing/2014/main" id="{7D97BC46-DC34-8C43-A61A-CDB258514C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Resource Sharing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0AD66-9212-0A4C-8541-7BD3F3656D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915400" cy="55626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Resource sharing results in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contention for resources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When the resource is not idle, another thread cannot use it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If space is occupied by one thread, another thread needs to re-occupy it </a:t>
            </a:r>
          </a:p>
          <a:p>
            <a:pPr lvl="1"/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-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Sometimes reduces each or some thread</a:t>
            </a:r>
            <a:r>
              <a:rPr lang="ja-JP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s performance</a:t>
            </a:r>
          </a:p>
          <a:p>
            <a:pPr>
              <a:buFont typeface="Wingdings" pitchFamily="2" charset="2"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	- Thread performance can be worse than when it is run alone  </a:t>
            </a:r>
          </a:p>
          <a:p>
            <a:pPr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-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Eliminates performance isolation </a:t>
            </a:r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 inconsistent performance across runs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- Thread performance depends on co-executing threads</a:t>
            </a:r>
          </a:p>
          <a:p>
            <a:pPr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- Uncontrolled (free-for-all) sharing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degrades </a:t>
            </a:r>
            <a:r>
              <a:rPr lang="en-US" altLang="en-US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QoS</a:t>
            </a:r>
            <a:endParaRPr lang="en-US" altLang="en-US" dirty="0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- Causes unfairness, starvation</a:t>
            </a:r>
          </a:p>
          <a:p>
            <a:pPr>
              <a:buFont typeface="Wingdings" pitchFamily="2" charset="2"/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algn="ctr">
              <a:buFont typeface="Wingdings" pitchFamily="2" charset="2"/>
              <a:buNone/>
            </a:pPr>
            <a:r>
              <a:rPr lang="en-US" altLang="en-US" sz="2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Need to efficiently and fairly utilize shared resources</a:t>
            </a:r>
          </a:p>
        </p:txBody>
      </p:sp>
      <p:sp>
        <p:nvSpPr>
          <p:cNvPr id="257027" name="Slide Number Placeholder 3">
            <a:extLst>
              <a:ext uri="{FF2B5EF4-FFF2-40B4-BE49-F238E27FC236}">
                <a16:creationId xmlns:a16="http://schemas.microsoft.com/office/drawing/2014/main" id="{492A8E6E-9AC0-7C43-BEC6-C5615E88DD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DDB8A29-0F96-5A4A-A630-02DEC368C4D1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Title 1">
            <a:extLst>
              <a:ext uri="{FF2B5EF4-FFF2-40B4-BE49-F238E27FC236}">
                <a16:creationId xmlns:a16="http://schemas.microsoft.com/office/drawing/2014/main" id="{44BA07C6-DF44-434B-84AA-660BB9447C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Private vs. Shared Caches</a:t>
            </a:r>
          </a:p>
        </p:txBody>
      </p:sp>
      <p:sp>
        <p:nvSpPr>
          <p:cNvPr id="254978" name="Content Placeholder 2">
            <a:extLst>
              <a:ext uri="{FF2B5EF4-FFF2-40B4-BE49-F238E27FC236}">
                <a16:creationId xmlns:a16="http://schemas.microsoft.com/office/drawing/2014/main" id="{39AB2200-4B7C-4A41-AE4D-C1EF18381E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276850"/>
          </a:xfrm>
        </p:spPr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Private</a:t>
            </a:r>
            <a:r>
              <a:rPr lang="en-US" altLang="en-US" dirty="0">
                <a:ea typeface="ＭＳ Ｐゴシック" panose="020B0600070205080204" pitchFamily="34" charset="-128"/>
              </a:rPr>
              <a:t> cache: Cache belongs to one core (a shared block can be in multiple caches)</a:t>
            </a:r>
          </a:p>
          <a:p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Shared</a:t>
            </a:r>
            <a:r>
              <a:rPr lang="en-US" altLang="en-US" dirty="0">
                <a:ea typeface="ＭＳ Ｐゴシック" panose="020B0600070205080204" pitchFamily="34" charset="-128"/>
              </a:rPr>
              <a:t> cache: Cache is shared by multiple cores</a:t>
            </a:r>
          </a:p>
        </p:txBody>
      </p:sp>
      <p:sp>
        <p:nvSpPr>
          <p:cNvPr id="254979" name="Slide Number Placeholder 3">
            <a:extLst>
              <a:ext uri="{FF2B5EF4-FFF2-40B4-BE49-F238E27FC236}">
                <a16:creationId xmlns:a16="http://schemas.microsoft.com/office/drawing/2014/main" id="{2F17D401-E98F-924C-9FAF-AAC1031F35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95D6428-BA48-BA43-84B4-68B15A4351C9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grpSp>
        <p:nvGrpSpPr>
          <p:cNvPr id="254980" name="Group 74">
            <a:extLst>
              <a:ext uri="{FF2B5EF4-FFF2-40B4-BE49-F238E27FC236}">
                <a16:creationId xmlns:a16="http://schemas.microsoft.com/office/drawing/2014/main" id="{B24A1427-3EAF-2D4C-97CA-DCBB6F586109}"/>
              </a:ext>
            </a:extLst>
          </p:cNvPr>
          <p:cNvGrpSpPr>
            <a:grpSpLocks/>
          </p:cNvGrpSpPr>
          <p:nvPr/>
        </p:nvGrpSpPr>
        <p:grpSpPr bwMode="auto">
          <a:xfrm>
            <a:off x="661988" y="2794000"/>
            <a:ext cx="3573462" cy="3111500"/>
            <a:chOff x="395288" y="2852738"/>
            <a:chExt cx="4667250" cy="3111500"/>
          </a:xfrm>
        </p:grpSpPr>
        <p:sp>
          <p:nvSpPr>
            <p:cNvPr id="255005" name="Rectangle 3">
              <a:extLst>
                <a:ext uri="{FF2B5EF4-FFF2-40B4-BE49-F238E27FC236}">
                  <a16:creationId xmlns:a16="http://schemas.microsoft.com/office/drawing/2014/main" id="{C1898021-3972-F546-B466-4BD34407E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13" y="2968625"/>
              <a:ext cx="806450" cy="808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5006" name="Text Box 4">
              <a:extLst>
                <a:ext uri="{FF2B5EF4-FFF2-40B4-BE49-F238E27FC236}">
                  <a16:creationId xmlns:a16="http://schemas.microsoft.com/office/drawing/2014/main" id="{E136E412-2EB5-454D-940D-21975B241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3222625"/>
              <a:ext cx="988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CORE 0</a:t>
              </a:r>
            </a:p>
          </p:txBody>
        </p:sp>
        <p:sp>
          <p:nvSpPr>
            <p:cNvPr id="255007" name="Rectangle 5">
              <a:extLst>
                <a:ext uri="{FF2B5EF4-FFF2-40B4-BE49-F238E27FC236}">
                  <a16:creationId xmlns:a16="http://schemas.microsoft.com/office/drawing/2014/main" id="{B7C25612-5323-9B4D-890C-723DE2031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000" y="2968625"/>
              <a:ext cx="806450" cy="808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5008" name="Text Box 6">
              <a:extLst>
                <a:ext uri="{FF2B5EF4-FFF2-40B4-BE49-F238E27FC236}">
                  <a16:creationId xmlns:a16="http://schemas.microsoft.com/office/drawing/2014/main" id="{3D3B1FAD-8E65-AD4F-81E6-C7A22F2EC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3388" y="3222625"/>
              <a:ext cx="988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CORE 1</a:t>
              </a:r>
            </a:p>
          </p:txBody>
        </p:sp>
        <p:sp>
          <p:nvSpPr>
            <p:cNvPr id="255009" name="Rectangle 7">
              <a:extLst>
                <a:ext uri="{FF2B5EF4-FFF2-40B4-BE49-F238E27FC236}">
                  <a16:creationId xmlns:a16="http://schemas.microsoft.com/office/drawing/2014/main" id="{D346043A-88F7-DE43-BBD5-6AD793DC0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375" y="2968625"/>
              <a:ext cx="806450" cy="808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5010" name="Text Box 8">
              <a:extLst>
                <a:ext uri="{FF2B5EF4-FFF2-40B4-BE49-F238E27FC236}">
                  <a16:creationId xmlns:a16="http://schemas.microsoft.com/office/drawing/2014/main" id="{9BD17BB4-E3E5-E348-8EDD-6A2471242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8762" y="3222625"/>
              <a:ext cx="988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CORE 2</a:t>
              </a:r>
            </a:p>
          </p:txBody>
        </p:sp>
        <p:sp>
          <p:nvSpPr>
            <p:cNvPr id="255011" name="Rectangle 9">
              <a:extLst>
                <a:ext uri="{FF2B5EF4-FFF2-40B4-BE49-F238E27FC236}">
                  <a16:creationId xmlns:a16="http://schemas.microsoft.com/office/drawing/2014/main" id="{F80CB8DC-B687-C643-90CD-766995119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7163" y="2968625"/>
              <a:ext cx="806450" cy="808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5012" name="Text Box 10">
              <a:extLst>
                <a:ext uri="{FF2B5EF4-FFF2-40B4-BE49-F238E27FC236}">
                  <a16:creationId xmlns:a16="http://schemas.microsoft.com/office/drawing/2014/main" id="{5F4B9089-77F3-3941-8AD5-984665B7F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2550" y="3222625"/>
              <a:ext cx="988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CORE 3</a:t>
              </a:r>
            </a:p>
          </p:txBody>
        </p:sp>
        <p:sp>
          <p:nvSpPr>
            <p:cNvPr id="255013" name="Rectangle 11">
              <a:extLst>
                <a:ext uri="{FF2B5EF4-FFF2-40B4-BE49-F238E27FC236}">
                  <a16:creationId xmlns:a16="http://schemas.microsoft.com/office/drawing/2014/main" id="{45D9F555-3EBE-634D-AE92-C22A90159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13" y="4062413"/>
              <a:ext cx="806450" cy="8080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5014" name="Rectangle 13">
              <a:extLst>
                <a:ext uri="{FF2B5EF4-FFF2-40B4-BE49-F238E27FC236}">
                  <a16:creationId xmlns:a16="http://schemas.microsoft.com/office/drawing/2014/main" id="{F13B1E40-8440-B646-BE43-B75A89F27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750" y="4062413"/>
              <a:ext cx="806450" cy="8080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5015" name="Text Box 14">
              <a:extLst>
                <a:ext uri="{FF2B5EF4-FFF2-40B4-BE49-F238E27FC236}">
                  <a16:creationId xmlns:a16="http://schemas.microsoft.com/office/drawing/2014/main" id="{5B2E5C84-12D7-F742-9058-72541D745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1013" y="4144963"/>
              <a:ext cx="9425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    L2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CACHE</a:t>
              </a:r>
            </a:p>
          </p:txBody>
        </p:sp>
        <p:sp>
          <p:nvSpPr>
            <p:cNvPr id="255016" name="Rectangle 15">
              <a:extLst>
                <a:ext uri="{FF2B5EF4-FFF2-40B4-BE49-F238E27FC236}">
                  <a16:creationId xmlns:a16="http://schemas.microsoft.com/office/drawing/2014/main" id="{1076100A-2794-6B49-A4F9-813DEDBC2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3538" y="4064000"/>
              <a:ext cx="806450" cy="808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5017" name="Text Box 16">
              <a:extLst>
                <a:ext uri="{FF2B5EF4-FFF2-40B4-BE49-F238E27FC236}">
                  <a16:creationId xmlns:a16="http://schemas.microsoft.com/office/drawing/2014/main" id="{F2A16FBA-CB08-2F4B-9456-BB95B0423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799" y="4146550"/>
              <a:ext cx="9425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    L2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CACHE</a:t>
              </a:r>
            </a:p>
          </p:txBody>
        </p:sp>
        <p:sp>
          <p:nvSpPr>
            <p:cNvPr id="255018" name="Rectangle 17">
              <a:extLst>
                <a:ext uri="{FF2B5EF4-FFF2-40B4-BE49-F238E27FC236}">
                  <a16:creationId xmlns:a16="http://schemas.microsoft.com/office/drawing/2014/main" id="{63CD1E11-7E54-9D42-B116-4681879B8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750" y="4064000"/>
              <a:ext cx="806450" cy="808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5019" name="Text Box 18">
              <a:extLst>
                <a:ext uri="{FF2B5EF4-FFF2-40B4-BE49-F238E27FC236}">
                  <a16:creationId xmlns:a16="http://schemas.microsoft.com/office/drawing/2014/main" id="{F647A6BF-D6D5-C84A-B20B-71B84710E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0013" y="4146550"/>
              <a:ext cx="9425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    L2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CACHE</a:t>
              </a:r>
            </a:p>
          </p:txBody>
        </p:sp>
        <p:sp>
          <p:nvSpPr>
            <p:cNvPr id="255020" name="Line 19">
              <a:extLst>
                <a:ext uri="{FF2B5EF4-FFF2-40B4-BE49-F238E27FC236}">
                  <a16:creationId xmlns:a16="http://schemas.microsoft.com/office/drawing/2014/main" id="{FE852DCA-E739-1943-816E-31D8117F2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7438" y="377666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21" name="Line 20">
              <a:extLst>
                <a:ext uri="{FF2B5EF4-FFF2-40B4-BE49-F238E27FC236}">
                  <a16:creationId xmlns:a16="http://schemas.microsoft.com/office/drawing/2014/main" id="{6D3C1797-AE43-6341-9D24-E5F029317A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1225" y="377666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22" name="Line 21">
              <a:extLst>
                <a:ext uri="{FF2B5EF4-FFF2-40B4-BE49-F238E27FC236}">
                  <a16:creationId xmlns:a16="http://schemas.microsoft.com/office/drawing/2014/main" id="{272F7E89-371D-AC47-9550-81BA8EE25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377666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23" name="Line 22">
              <a:extLst>
                <a:ext uri="{FF2B5EF4-FFF2-40B4-BE49-F238E27FC236}">
                  <a16:creationId xmlns:a16="http://schemas.microsoft.com/office/drawing/2014/main" id="{457C10DF-4CA8-AD4C-91AC-E31C661C5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0388" y="377666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24" name="Rectangle 23">
              <a:extLst>
                <a:ext uri="{FF2B5EF4-FFF2-40B4-BE49-F238E27FC236}">
                  <a16:creationId xmlns:a16="http://schemas.microsoft.com/office/drawing/2014/main" id="{B9632FB2-9C2B-604C-B287-B757DB5DC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588" y="5216525"/>
              <a:ext cx="3168650" cy="635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5025" name="Text Box 24">
              <a:extLst>
                <a:ext uri="{FF2B5EF4-FFF2-40B4-BE49-F238E27FC236}">
                  <a16:creationId xmlns:a16="http://schemas.microsoft.com/office/drawing/2014/main" id="{88C62309-1E13-B64D-8A5A-808480709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7599" y="5387975"/>
              <a:ext cx="32132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DRAM MEMORY CONTROLLER</a:t>
              </a:r>
            </a:p>
          </p:txBody>
        </p:sp>
        <p:sp>
          <p:nvSpPr>
            <p:cNvPr id="255026" name="Line 25">
              <a:extLst>
                <a:ext uri="{FF2B5EF4-FFF2-40B4-BE49-F238E27FC236}">
                  <a16:creationId xmlns:a16="http://schemas.microsoft.com/office/drawing/2014/main" id="{C740DFCD-14C6-104D-A2A1-BE8077D27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1225" y="4870450"/>
              <a:ext cx="0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27" name="Line 26">
              <a:extLst>
                <a:ext uri="{FF2B5EF4-FFF2-40B4-BE49-F238E27FC236}">
                  <a16:creationId xmlns:a16="http://schemas.microsoft.com/office/drawing/2014/main" id="{4ABC10AD-607C-FD4D-947E-1480A3952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300" y="4870450"/>
              <a:ext cx="0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28" name="Line 27">
              <a:extLst>
                <a:ext uri="{FF2B5EF4-FFF2-40B4-BE49-F238E27FC236}">
                  <a16:creationId xmlns:a16="http://schemas.microsoft.com/office/drawing/2014/main" id="{FFF6FA2B-2C7F-8D49-BAD8-B07DBAE8B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7350" y="4870450"/>
              <a:ext cx="0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29" name="Line 28">
              <a:extLst>
                <a:ext uri="{FF2B5EF4-FFF2-40B4-BE49-F238E27FC236}">
                  <a16:creationId xmlns:a16="http://schemas.microsoft.com/office/drawing/2014/main" id="{B48C2D70-5D27-6041-9FCF-2E3AC61EE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7625" y="4870450"/>
              <a:ext cx="0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30" name="Rounded Rectangle 97">
              <a:extLst>
                <a:ext uri="{FF2B5EF4-FFF2-40B4-BE49-F238E27FC236}">
                  <a16:creationId xmlns:a16="http://schemas.microsoft.com/office/drawing/2014/main" id="{D437B674-C7DF-624E-A6AD-ABCFDBB56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8" y="2852738"/>
              <a:ext cx="4667250" cy="311150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81000" indent="-381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FontTx/>
                <a:buChar char="•"/>
              </a:pPr>
              <a:endParaRPr lang="en-US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255031" name="Rectangle 56">
              <a:extLst>
                <a:ext uri="{FF2B5EF4-FFF2-40B4-BE49-F238E27FC236}">
                  <a16:creationId xmlns:a16="http://schemas.microsoft.com/office/drawing/2014/main" id="{61BA1C6D-4C7B-E340-A268-7F57A7975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588" y="5214938"/>
              <a:ext cx="3168650" cy="635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54981" name="Text Box 14">
            <a:extLst>
              <a:ext uri="{FF2B5EF4-FFF2-40B4-BE49-F238E27FC236}">
                <a16:creationId xmlns:a16="http://schemas.microsoft.com/office/drawing/2014/main" id="{0556AA47-6051-394E-A9E4-191E1FA3C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086225"/>
            <a:ext cx="720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    L2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CACHE</a:t>
            </a:r>
          </a:p>
        </p:txBody>
      </p:sp>
      <p:grpSp>
        <p:nvGrpSpPr>
          <p:cNvPr id="254982" name="Group 76">
            <a:extLst>
              <a:ext uri="{FF2B5EF4-FFF2-40B4-BE49-F238E27FC236}">
                <a16:creationId xmlns:a16="http://schemas.microsoft.com/office/drawing/2014/main" id="{D0CDA16B-75BA-7E46-998F-70F75E7881AD}"/>
              </a:ext>
            </a:extLst>
          </p:cNvPr>
          <p:cNvGrpSpPr>
            <a:grpSpLocks/>
          </p:cNvGrpSpPr>
          <p:nvPr/>
        </p:nvGrpSpPr>
        <p:grpSpPr bwMode="auto">
          <a:xfrm>
            <a:off x="4884738" y="2832100"/>
            <a:ext cx="3573462" cy="3111500"/>
            <a:chOff x="395288" y="2852738"/>
            <a:chExt cx="4667250" cy="3111500"/>
          </a:xfrm>
        </p:grpSpPr>
        <p:sp>
          <p:nvSpPr>
            <p:cNvPr id="254984" name="Rectangle 3">
              <a:extLst>
                <a:ext uri="{FF2B5EF4-FFF2-40B4-BE49-F238E27FC236}">
                  <a16:creationId xmlns:a16="http://schemas.microsoft.com/office/drawing/2014/main" id="{DDF20DA4-7D4B-F540-AE64-AFA027C8F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13" y="2968625"/>
              <a:ext cx="806450" cy="808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4985" name="Text Box 4">
              <a:extLst>
                <a:ext uri="{FF2B5EF4-FFF2-40B4-BE49-F238E27FC236}">
                  <a16:creationId xmlns:a16="http://schemas.microsoft.com/office/drawing/2014/main" id="{37081304-DBDF-6549-A12C-895704319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3222625"/>
              <a:ext cx="988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CORE 0</a:t>
              </a:r>
            </a:p>
          </p:txBody>
        </p:sp>
        <p:sp>
          <p:nvSpPr>
            <p:cNvPr id="254986" name="Rectangle 5">
              <a:extLst>
                <a:ext uri="{FF2B5EF4-FFF2-40B4-BE49-F238E27FC236}">
                  <a16:creationId xmlns:a16="http://schemas.microsoft.com/office/drawing/2014/main" id="{24AEDA8E-DCD2-5F44-9571-A9D057D91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000" y="2968625"/>
              <a:ext cx="806450" cy="808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4987" name="Text Box 6">
              <a:extLst>
                <a:ext uri="{FF2B5EF4-FFF2-40B4-BE49-F238E27FC236}">
                  <a16:creationId xmlns:a16="http://schemas.microsoft.com/office/drawing/2014/main" id="{B8586D80-261D-6B4D-97E8-E8074A967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3388" y="3222625"/>
              <a:ext cx="988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CORE 1</a:t>
              </a:r>
            </a:p>
          </p:txBody>
        </p:sp>
        <p:sp>
          <p:nvSpPr>
            <p:cNvPr id="254988" name="Rectangle 7">
              <a:extLst>
                <a:ext uri="{FF2B5EF4-FFF2-40B4-BE49-F238E27FC236}">
                  <a16:creationId xmlns:a16="http://schemas.microsoft.com/office/drawing/2014/main" id="{1B7498E1-9E3D-A04C-9177-76512476F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375" y="2968625"/>
              <a:ext cx="806450" cy="808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4989" name="Text Box 8">
              <a:extLst>
                <a:ext uri="{FF2B5EF4-FFF2-40B4-BE49-F238E27FC236}">
                  <a16:creationId xmlns:a16="http://schemas.microsoft.com/office/drawing/2014/main" id="{A88F6D3B-F44A-D74D-BB43-087E5E669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8762" y="3222625"/>
              <a:ext cx="988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CORE 2</a:t>
              </a:r>
            </a:p>
          </p:txBody>
        </p:sp>
        <p:sp>
          <p:nvSpPr>
            <p:cNvPr id="254990" name="Rectangle 9">
              <a:extLst>
                <a:ext uri="{FF2B5EF4-FFF2-40B4-BE49-F238E27FC236}">
                  <a16:creationId xmlns:a16="http://schemas.microsoft.com/office/drawing/2014/main" id="{5866987C-2601-C546-A51B-81CC00092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7163" y="2968625"/>
              <a:ext cx="806450" cy="808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4991" name="Text Box 10">
              <a:extLst>
                <a:ext uri="{FF2B5EF4-FFF2-40B4-BE49-F238E27FC236}">
                  <a16:creationId xmlns:a16="http://schemas.microsoft.com/office/drawing/2014/main" id="{9C9624C6-5CFA-254C-8910-57FB1862E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2550" y="3222625"/>
              <a:ext cx="988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CORE 3</a:t>
              </a:r>
            </a:p>
          </p:txBody>
        </p:sp>
        <p:sp>
          <p:nvSpPr>
            <p:cNvPr id="254992" name="Rectangle 11">
              <a:extLst>
                <a:ext uri="{FF2B5EF4-FFF2-40B4-BE49-F238E27FC236}">
                  <a16:creationId xmlns:a16="http://schemas.microsoft.com/office/drawing/2014/main" id="{9A489BFB-DDB9-0447-BF61-D2EF904F3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13" y="4062413"/>
              <a:ext cx="4089400" cy="8080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4993" name="Line 19">
              <a:extLst>
                <a:ext uri="{FF2B5EF4-FFF2-40B4-BE49-F238E27FC236}">
                  <a16:creationId xmlns:a16="http://schemas.microsoft.com/office/drawing/2014/main" id="{B671D906-8814-9649-BCA8-D3A6D019C6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7438" y="377666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994" name="Line 20">
              <a:extLst>
                <a:ext uri="{FF2B5EF4-FFF2-40B4-BE49-F238E27FC236}">
                  <a16:creationId xmlns:a16="http://schemas.microsoft.com/office/drawing/2014/main" id="{680EC38C-05A1-3A41-B3AA-E41B546FD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1225" y="377666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995" name="Line 21">
              <a:extLst>
                <a:ext uri="{FF2B5EF4-FFF2-40B4-BE49-F238E27FC236}">
                  <a16:creationId xmlns:a16="http://schemas.microsoft.com/office/drawing/2014/main" id="{9E84F957-B8D4-6045-999B-88F6857EA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377666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996" name="Line 22">
              <a:extLst>
                <a:ext uri="{FF2B5EF4-FFF2-40B4-BE49-F238E27FC236}">
                  <a16:creationId xmlns:a16="http://schemas.microsoft.com/office/drawing/2014/main" id="{7F34C7BA-5AC8-864C-BACB-0EEBF4097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0388" y="377666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997" name="Rectangle 23">
              <a:extLst>
                <a:ext uri="{FF2B5EF4-FFF2-40B4-BE49-F238E27FC236}">
                  <a16:creationId xmlns:a16="http://schemas.microsoft.com/office/drawing/2014/main" id="{64E766A9-F132-144C-A5C2-CC191A1E6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588" y="5216525"/>
              <a:ext cx="3168650" cy="635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4998" name="Text Box 24">
              <a:extLst>
                <a:ext uri="{FF2B5EF4-FFF2-40B4-BE49-F238E27FC236}">
                  <a16:creationId xmlns:a16="http://schemas.microsoft.com/office/drawing/2014/main" id="{82BEA00D-2905-1549-AB4A-859AA1008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7599" y="5387975"/>
              <a:ext cx="32132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DRAM MEMORY CONTROLLER</a:t>
              </a:r>
            </a:p>
          </p:txBody>
        </p:sp>
        <p:sp>
          <p:nvSpPr>
            <p:cNvPr id="254999" name="Line 25">
              <a:extLst>
                <a:ext uri="{FF2B5EF4-FFF2-40B4-BE49-F238E27FC236}">
                  <a16:creationId xmlns:a16="http://schemas.microsoft.com/office/drawing/2014/main" id="{AD3D7D2F-A69C-9F4E-A8BE-10D17763B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1225" y="4870450"/>
              <a:ext cx="0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00" name="Line 26">
              <a:extLst>
                <a:ext uri="{FF2B5EF4-FFF2-40B4-BE49-F238E27FC236}">
                  <a16:creationId xmlns:a16="http://schemas.microsoft.com/office/drawing/2014/main" id="{B910D3DC-CF89-7746-8AD0-2E887C8DF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300" y="4870450"/>
              <a:ext cx="0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01" name="Line 27">
              <a:extLst>
                <a:ext uri="{FF2B5EF4-FFF2-40B4-BE49-F238E27FC236}">
                  <a16:creationId xmlns:a16="http://schemas.microsoft.com/office/drawing/2014/main" id="{6E393AC7-61E5-6647-AC11-547E99884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7350" y="4870450"/>
              <a:ext cx="0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02" name="Line 28">
              <a:extLst>
                <a:ext uri="{FF2B5EF4-FFF2-40B4-BE49-F238E27FC236}">
                  <a16:creationId xmlns:a16="http://schemas.microsoft.com/office/drawing/2014/main" id="{4B70561C-5745-5848-9A0A-811EA9330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7625" y="4870450"/>
              <a:ext cx="0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03" name="Rounded Rectangle 97">
              <a:extLst>
                <a:ext uri="{FF2B5EF4-FFF2-40B4-BE49-F238E27FC236}">
                  <a16:creationId xmlns:a16="http://schemas.microsoft.com/office/drawing/2014/main" id="{B7F9A12D-74E3-1D45-B21B-23462C604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8" y="2852738"/>
              <a:ext cx="4667250" cy="311150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81000" indent="-381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FontTx/>
                <a:buChar char="•"/>
              </a:pPr>
              <a:endParaRPr lang="en-US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255004" name="Rectangle 56">
              <a:extLst>
                <a:ext uri="{FF2B5EF4-FFF2-40B4-BE49-F238E27FC236}">
                  <a16:creationId xmlns:a16="http://schemas.microsoft.com/office/drawing/2014/main" id="{420640B8-9197-474C-B8B0-261857549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588" y="5214938"/>
              <a:ext cx="3168650" cy="63500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54983" name="Text Box 14">
            <a:extLst>
              <a:ext uri="{FF2B5EF4-FFF2-40B4-BE49-F238E27FC236}">
                <a16:creationId xmlns:a16="http://schemas.microsoft.com/office/drawing/2014/main" id="{2A5E8279-BE81-3548-88E8-46783B7F9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325" y="4198937"/>
            <a:ext cx="720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    L2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151045509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Title 1">
            <a:extLst>
              <a:ext uri="{FF2B5EF4-FFF2-40B4-BE49-F238E27FC236}">
                <a16:creationId xmlns:a16="http://schemas.microsoft.com/office/drawing/2014/main" id="{4F233A2F-5590-1A4E-B780-787B02ED69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Shared Caches Between 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B4CF2-47C1-BA4E-9B65-8ED293AAF9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Advantages: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High effective capacity</a:t>
            </a:r>
          </a:p>
          <a:p>
            <a:pPr lvl="1"/>
            <a:r>
              <a:rPr lang="en-US" altLang="en-US" sz="18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Dynamic partitioning </a:t>
            </a:r>
            <a:r>
              <a:rPr lang="en-US" altLang="en-US" sz="1800" dirty="0">
                <a:ea typeface="ＭＳ Ｐゴシック" panose="020B0600070205080204" pitchFamily="34" charset="-128"/>
              </a:rPr>
              <a:t>of available cache space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No fragmentation due to static partitioning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If one core does not utilize some space, another core can</a:t>
            </a:r>
          </a:p>
          <a:p>
            <a:pPr lvl="1"/>
            <a:r>
              <a:rPr lang="en-US" altLang="en-US" sz="18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Easier to maintain coherence (a cache block is in a single location)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Disadvantages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Slower access (cache not tightly coupled with the core)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Cores incur </a:t>
            </a:r>
            <a:r>
              <a:rPr lang="en-US" altLang="en-US" sz="18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conflict misses due to other cores</a:t>
            </a:r>
            <a:r>
              <a:rPr lang="ja-JP" altLang="en-US" sz="18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sz="18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accesses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Misses due to inter-core interference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Some cores can destroy the hit rate of other cores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Guaranteeing a minimum level of service (or fairness) to each core is harder (how much space, how much bandwidth?)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59075" name="Slide Number Placeholder 3">
            <a:extLst>
              <a:ext uri="{FF2B5EF4-FFF2-40B4-BE49-F238E27FC236}">
                <a16:creationId xmlns:a16="http://schemas.microsoft.com/office/drawing/2014/main" id="{1870C7A5-25E1-304B-856D-3E1A749107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84913D5-510A-0840-831F-04915800CA1E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4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229600" cy="2209800"/>
          </a:xfrm>
        </p:spPr>
        <p:txBody>
          <a:bodyPr anchor="ctr"/>
          <a:lstStyle/>
          <a:p>
            <a:pPr algn="ctr"/>
            <a:r>
              <a:rPr lang="en-US" altLang="en-US" sz="4400">
                <a:ea typeface="ＭＳ Ｐゴシック" charset="-128"/>
              </a:rPr>
              <a:t>Cache Coherence</a:t>
            </a:r>
          </a:p>
        </p:txBody>
      </p:sp>
    </p:spTree>
    <p:extLst>
      <p:ext uri="{BB962C8B-B14F-4D97-AF65-F5344CB8AC3E}">
        <p14:creationId xmlns:p14="http://schemas.microsoft.com/office/powerpoint/2010/main" val="34308872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Cache Coherence 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27685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Basic question: </a:t>
            </a:r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If multiple processors cache the same block, how do they ensure they all see a consistent state?</a:t>
            </a:r>
          </a:p>
        </p:txBody>
      </p:sp>
      <p:sp>
        <p:nvSpPr>
          <p:cNvPr id="93188" name="Oval 3"/>
          <p:cNvSpPr>
            <a:spLocks noChangeArrowheads="1"/>
          </p:cNvSpPr>
          <p:nvPr/>
        </p:nvSpPr>
        <p:spPr bwMode="auto">
          <a:xfrm>
            <a:off x="5422900" y="2000250"/>
            <a:ext cx="749300" cy="749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3189" name="Rectangle 4"/>
          <p:cNvSpPr>
            <a:spLocks noChangeArrowheads="1"/>
          </p:cNvSpPr>
          <p:nvPr/>
        </p:nvSpPr>
        <p:spPr bwMode="auto">
          <a:xfrm>
            <a:off x="5346700" y="2990850"/>
            <a:ext cx="9017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3190" name="Line 5"/>
          <p:cNvSpPr>
            <a:spLocks noChangeShapeType="1"/>
          </p:cNvSpPr>
          <p:nvPr/>
        </p:nvSpPr>
        <p:spPr bwMode="auto">
          <a:xfrm>
            <a:off x="5797550" y="276225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3191" name="Line 6"/>
          <p:cNvSpPr>
            <a:spLocks noChangeShapeType="1"/>
          </p:cNvSpPr>
          <p:nvPr/>
        </p:nvSpPr>
        <p:spPr bwMode="auto">
          <a:xfrm>
            <a:off x="5797550" y="37528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3192" name="Oval 7"/>
          <p:cNvSpPr>
            <a:spLocks noChangeArrowheads="1"/>
          </p:cNvSpPr>
          <p:nvPr/>
        </p:nvSpPr>
        <p:spPr bwMode="auto">
          <a:xfrm>
            <a:off x="2755900" y="2000250"/>
            <a:ext cx="749300" cy="749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3193" name="Rectangle 8"/>
          <p:cNvSpPr>
            <a:spLocks noChangeArrowheads="1"/>
          </p:cNvSpPr>
          <p:nvPr/>
        </p:nvSpPr>
        <p:spPr bwMode="auto">
          <a:xfrm>
            <a:off x="2679700" y="2990850"/>
            <a:ext cx="9017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3194" name="Line 9"/>
          <p:cNvSpPr>
            <a:spLocks noChangeShapeType="1"/>
          </p:cNvSpPr>
          <p:nvPr/>
        </p:nvSpPr>
        <p:spPr bwMode="auto">
          <a:xfrm>
            <a:off x="3130550" y="276225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3195" name="Line 10"/>
          <p:cNvSpPr>
            <a:spLocks noChangeShapeType="1"/>
          </p:cNvSpPr>
          <p:nvPr/>
        </p:nvSpPr>
        <p:spPr bwMode="auto">
          <a:xfrm>
            <a:off x="3130550" y="37528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3196" name="Rectangle 11"/>
          <p:cNvSpPr>
            <a:spLocks noChangeArrowheads="1"/>
          </p:cNvSpPr>
          <p:nvPr/>
        </p:nvSpPr>
        <p:spPr bwMode="auto">
          <a:xfrm>
            <a:off x="2838450" y="5130800"/>
            <a:ext cx="3556000" cy="1193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3197" name="Rectangle 12"/>
          <p:cNvSpPr>
            <a:spLocks noChangeArrowheads="1"/>
          </p:cNvSpPr>
          <p:nvPr/>
        </p:nvSpPr>
        <p:spPr bwMode="auto">
          <a:xfrm>
            <a:off x="3441700" y="5634037"/>
            <a:ext cx="901700" cy="63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3198" name="Rectangle 13"/>
          <p:cNvSpPr>
            <a:spLocks noChangeArrowheads="1"/>
          </p:cNvSpPr>
          <p:nvPr/>
        </p:nvSpPr>
        <p:spPr bwMode="auto">
          <a:xfrm>
            <a:off x="2887663" y="2201862"/>
            <a:ext cx="460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P1</a:t>
            </a:r>
          </a:p>
        </p:txBody>
      </p:sp>
      <p:sp>
        <p:nvSpPr>
          <p:cNvPr id="93199" name="Rectangle 14"/>
          <p:cNvSpPr>
            <a:spLocks noChangeArrowheads="1"/>
          </p:cNvSpPr>
          <p:nvPr/>
        </p:nvSpPr>
        <p:spPr bwMode="auto">
          <a:xfrm>
            <a:off x="5554663" y="2200275"/>
            <a:ext cx="4603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P2</a:t>
            </a:r>
          </a:p>
        </p:txBody>
      </p:sp>
      <p:sp>
        <p:nvSpPr>
          <p:cNvPr id="93200" name="Rectangle 15"/>
          <p:cNvSpPr>
            <a:spLocks noChangeArrowheads="1"/>
          </p:cNvSpPr>
          <p:nvPr/>
        </p:nvSpPr>
        <p:spPr bwMode="auto">
          <a:xfrm>
            <a:off x="3192463" y="5478462"/>
            <a:ext cx="29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x</a:t>
            </a:r>
          </a:p>
        </p:txBody>
      </p:sp>
      <p:sp>
        <p:nvSpPr>
          <p:cNvPr id="93201" name="AutoShape 16"/>
          <p:cNvSpPr>
            <a:spLocks noChangeArrowheads="1"/>
          </p:cNvSpPr>
          <p:nvPr/>
        </p:nvSpPr>
        <p:spPr bwMode="auto">
          <a:xfrm>
            <a:off x="2527300" y="4133850"/>
            <a:ext cx="40259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3202" name="Rectangle 17"/>
          <p:cNvSpPr>
            <a:spLocks noChangeArrowheads="1"/>
          </p:cNvSpPr>
          <p:nvPr/>
        </p:nvSpPr>
        <p:spPr bwMode="auto">
          <a:xfrm>
            <a:off x="3116263" y="4257675"/>
            <a:ext cx="26447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Interconnection Network</a:t>
            </a:r>
          </a:p>
        </p:txBody>
      </p:sp>
      <p:sp>
        <p:nvSpPr>
          <p:cNvPr id="93203" name="Line 18"/>
          <p:cNvSpPr>
            <a:spLocks noChangeShapeType="1"/>
          </p:cNvSpPr>
          <p:nvPr/>
        </p:nvSpPr>
        <p:spPr bwMode="auto">
          <a:xfrm>
            <a:off x="4425950" y="47434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3204" name="Rectangle 19"/>
          <p:cNvSpPr>
            <a:spLocks noChangeArrowheads="1"/>
          </p:cNvSpPr>
          <p:nvPr/>
        </p:nvSpPr>
        <p:spPr bwMode="auto">
          <a:xfrm>
            <a:off x="3725863" y="5934075"/>
            <a:ext cx="1565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Main Memory</a:t>
            </a:r>
          </a:p>
        </p:txBody>
      </p:sp>
      <p:sp>
        <p:nvSpPr>
          <p:cNvPr id="93205" name="TextBox 21"/>
          <p:cNvSpPr txBox="1">
            <a:spLocks noChangeArrowheads="1"/>
          </p:cNvSpPr>
          <p:nvPr/>
        </p:nvSpPr>
        <p:spPr bwMode="auto">
          <a:xfrm>
            <a:off x="3516313" y="5329237"/>
            <a:ext cx="698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3550830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The Cache Coherence Problem</a:t>
            </a:r>
          </a:p>
        </p:txBody>
      </p:sp>
      <p:sp>
        <p:nvSpPr>
          <p:cNvPr id="94212" name="Oval 3"/>
          <p:cNvSpPr>
            <a:spLocks noChangeArrowheads="1"/>
          </p:cNvSpPr>
          <p:nvPr/>
        </p:nvSpPr>
        <p:spPr bwMode="auto">
          <a:xfrm>
            <a:off x="5458968" y="1606550"/>
            <a:ext cx="749300" cy="749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4213" name="Rectangle 4"/>
          <p:cNvSpPr>
            <a:spLocks noChangeArrowheads="1"/>
          </p:cNvSpPr>
          <p:nvPr/>
        </p:nvSpPr>
        <p:spPr bwMode="auto">
          <a:xfrm>
            <a:off x="5382768" y="2597150"/>
            <a:ext cx="9017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4214" name="Line 5"/>
          <p:cNvSpPr>
            <a:spLocks noChangeShapeType="1"/>
          </p:cNvSpPr>
          <p:nvPr/>
        </p:nvSpPr>
        <p:spPr bwMode="auto">
          <a:xfrm>
            <a:off x="5833618" y="236855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4215" name="Line 6"/>
          <p:cNvSpPr>
            <a:spLocks noChangeShapeType="1"/>
          </p:cNvSpPr>
          <p:nvPr/>
        </p:nvSpPr>
        <p:spPr bwMode="auto">
          <a:xfrm>
            <a:off x="5833618" y="33591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4216" name="Oval 7"/>
          <p:cNvSpPr>
            <a:spLocks noChangeArrowheads="1"/>
          </p:cNvSpPr>
          <p:nvPr/>
        </p:nvSpPr>
        <p:spPr bwMode="auto">
          <a:xfrm>
            <a:off x="2791968" y="1606550"/>
            <a:ext cx="749300" cy="749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4217" name="Rectangle 8"/>
          <p:cNvSpPr>
            <a:spLocks noChangeArrowheads="1"/>
          </p:cNvSpPr>
          <p:nvPr/>
        </p:nvSpPr>
        <p:spPr bwMode="auto">
          <a:xfrm>
            <a:off x="2715768" y="2597150"/>
            <a:ext cx="9017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4218" name="Line 9"/>
          <p:cNvSpPr>
            <a:spLocks noChangeShapeType="1"/>
          </p:cNvSpPr>
          <p:nvPr/>
        </p:nvSpPr>
        <p:spPr bwMode="auto">
          <a:xfrm>
            <a:off x="3166618" y="236855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4219" name="Line 10"/>
          <p:cNvSpPr>
            <a:spLocks noChangeShapeType="1"/>
          </p:cNvSpPr>
          <p:nvPr/>
        </p:nvSpPr>
        <p:spPr bwMode="auto">
          <a:xfrm>
            <a:off x="3166618" y="33591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4220" name="Rectangle 11"/>
          <p:cNvSpPr>
            <a:spLocks noChangeArrowheads="1"/>
          </p:cNvSpPr>
          <p:nvPr/>
        </p:nvSpPr>
        <p:spPr bwMode="auto">
          <a:xfrm>
            <a:off x="2874518" y="4737100"/>
            <a:ext cx="3556000" cy="1193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4221" name="Rectangle 12"/>
          <p:cNvSpPr>
            <a:spLocks noChangeArrowheads="1"/>
          </p:cNvSpPr>
          <p:nvPr/>
        </p:nvSpPr>
        <p:spPr bwMode="auto">
          <a:xfrm>
            <a:off x="3477768" y="5240338"/>
            <a:ext cx="901700" cy="63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4222" name="Rectangle 13"/>
          <p:cNvSpPr>
            <a:spLocks noChangeArrowheads="1"/>
          </p:cNvSpPr>
          <p:nvPr/>
        </p:nvSpPr>
        <p:spPr bwMode="auto">
          <a:xfrm>
            <a:off x="2923731" y="1808163"/>
            <a:ext cx="4603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P1</a:t>
            </a:r>
          </a:p>
        </p:txBody>
      </p:sp>
      <p:sp>
        <p:nvSpPr>
          <p:cNvPr id="94223" name="Rectangle 14"/>
          <p:cNvSpPr>
            <a:spLocks noChangeArrowheads="1"/>
          </p:cNvSpPr>
          <p:nvPr/>
        </p:nvSpPr>
        <p:spPr bwMode="auto">
          <a:xfrm>
            <a:off x="5590731" y="1806575"/>
            <a:ext cx="460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P2</a:t>
            </a:r>
          </a:p>
        </p:txBody>
      </p:sp>
      <p:sp>
        <p:nvSpPr>
          <p:cNvPr id="94224" name="Rectangle 15"/>
          <p:cNvSpPr>
            <a:spLocks noChangeArrowheads="1"/>
          </p:cNvSpPr>
          <p:nvPr/>
        </p:nvSpPr>
        <p:spPr bwMode="auto">
          <a:xfrm>
            <a:off x="3228531" y="5084763"/>
            <a:ext cx="295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x</a:t>
            </a:r>
          </a:p>
        </p:txBody>
      </p:sp>
      <p:sp>
        <p:nvSpPr>
          <p:cNvPr id="94225" name="AutoShape 16"/>
          <p:cNvSpPr>
            <a:spLocks noChangeArrowheads="1"/>
          </p:cNvSpPr>
          <p:nvPr/>
        </p:nvSpPr>
        <p:spPr bwMode="auto">
          <a:xfrm>
            <a:off x="2563368" y="3740150"/>
            <a:ext cx="40259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4226" name="Rectangle 17"/>
          <p:cNvSpPr>
            <a:spLocks noChangeArrowheads="1"/>
          </p:cNvSpPr>
          <p:nvPr/>
        </p:nvSpPr>
        <p:spPr bwMode="auto">
          <a:xfrm>
            <a:off x="3152331" y="3863975"/>
            <a:ext cx="26447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Interconnection Network</a:t>
            </a:r>
          </a:p>
        </p:txBody>
      </p:sp>
      <p:sp>
        <p:nvSpPr>
          <p:cNvPr id="94227" name="Line 18"/>
          <p:cNvSpPr>
            <a:spLocks noChangeShapeType="1"/>
          </p:cNvSpPr>
          <p:nvPr/>
        </p:nvSpPr>
        <p:spPr bwMode="auto">
          <a:xfrm>
            <a:off x="4462018" y="43497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4228" name="Rectangle 19"/>
          <p:cNvSpPr>
            <a:spLocks noChangeArrowheads="1"/>
          </p:cNvSpPr>
          <p:nvPr/>
        </p:nvSpPr>
        <p:spPr bwMode="auto">
          <a:xfrm>
            <a:off x="3761931" y="5540375"/>
            <a:ext cx="156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Main Memory</a:t>
            </a:r>
          </a:p>
        </p:txBody>
      </p:sp>
      <p:sp>
        <p:nvSpPr>
          <p:cNvPr id="94229" name="Rectangle 22"/>
          <p:cNvSpPr>
            <a:spLocks noChangeArrowheads="1"/>
          </p:cNvSpPr>
          <p:nvPr/>
        </p:nvSpPr>
        <p:spPr bwMode="auto">
          <a:xfrm>
            <a:off x="6665468" y="1851025"/>
            <a:ext cx="1030732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ld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 r2, x</a:t>
            </a:r>
          </a:p>
        </p:txBody>
      </p:sp>
      <p:sp>
        <p:nvSpPr>
          <p:cNvPr id="94230" name="Rectangle 23"/>
          <p:cNvSpPr>
            <a:spLocks noChangeArrowheads="1"/>
          </p:cNvSpPr>
          <p:nvPr/>
        </p:nvSpPr>
        <p:spPr bwMode="auto">
          <a:xfrm>
            <a:off x="5398643" y="2908300"/>
            <a:ext cx="866775" cy="571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4231" name="TextBox 23"/>
          <p:cNvSpPr txBox="1">
            <a:spLocks noChangeArrowheads="1"/>
          </p:cNvSpPr>
          <p:nvPr/>
        </p:nvSpPr>
        <p:spPr bwMode="auto">
          <a:xfrm>
            <a:off x="3552381" y="4933950"/>
            <a:ext cx="69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1000</a:t>
            </a:r>
          </a:p>
        </p:txBody>
      </p:sp>
      <p:sp>
        <p:nvSpPr>
          <p:cNvPr id="94232" name="TextBox 24"/>
          <p:cNvSpPr txBox="1">
            <a:spLocks noChangeArrowheads="1"/>
          </p:cNvSpPr>
          <p:nvPr/>
        </p:nvSpPr>
        <p:spPr bwMode="auto">
          <a:xfrm>
            <a:off x="5455793" y="259715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58551552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The Cache Coherence Problem</a:t>
            </a:r>
          </a:p>
        </p:txBody>
      </p:sp>
      <p:sp>
        <p:nvSpPr>
          <p:cNvPr id="95236" name="Oval 3"/>
          <p:cNvSpPr>
            <a:spLocks noChangeArrowheads="1"/>
          </p:cNvSpPr>
          <p:nvPr/>
        </p:nvSpPr>
        <p:spPr bwMode="auto">
          <a:xfrm>
            <a:off x="5458968" y="1606550"/>
            <a:ext cx="749300" cy="749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5237" name="Rectangle 4"/>
          <p:cNvSpPr>
            <a:spLocks noChangeArrowheads="1"/>
          </p:cNvSpPr>
          <p:nvPr/>
        </p:nvSpPr>
        <p:spPr bwMode="auto">
          <a:xfrm>
            <a:off x="5382768" y="2597150"/>
            <a:ext cx="9017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5238" name="Line 5"/>
          <p:cNvSpPr>
            <a:spLocks noChangeShapeType="1"/>
          </p:cNvSpPr>
          <p:nvPr/>
        </p:nvSpPr>
        <p:spPr bwMode="auto">
          <a:xfrm>
            <a:off x="5833618" y="236855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5239" name="Line 6"/>
          <p:cNvSpPr>
            <a:spLocks noChangeShapeType="1"/>
          </p:cNvSpPr>
          <p:nvPr/>
        </p:nvSpPr>
        <p:spPr bwMode="auto">
          <a:xfrm>
            <a:off x="5833618" y="33591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5240" name="Oval 7"/>
          <p:cNvSpPr>
            <a:spLocks noChangeArrowheads="1"/>
          </p:cNvSpPr>
          <p:nvPr/>
        </p:nvSpPr>
        <p:spPr bwMode="auto">
          <a:xfrm>
            <a:off x="2791968" y="1606550"/>
            <a:ext cx="749300" cy="749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5241" name="Rectangle 8"/>
          <p:cNvSpPr>
            <a:spLocks noChangeArrowheads="1"/>
          </p:cNvSpPr>
          <p:nvPr/>
        </p:nvSpPr>
        <p:spPr bwMode="auto">
          <a:xfrm>
            <a:off x="2715768" y="2597150"/>
            <a:ext cx="9017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5242" name="Line 9"/>
          <p:cNvSpPr>
            <a:spLocks noChangeShapeType="1"/>
          </p:cNvSpPr>
          <p:nvPr/>
        </p:nvSpPr>
        <p:spPr bwMode="auto">
          <a:xfrm>
            <a:off x="3166618" y="236855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5243" name="Line 10"/>
          <p:cNvSpPr>
            <a:spLocks noChangeShapeType="1"/>
          </p:cNvSpPr>
          <p:nvPr/>
        </p:nvSpPr>
        <p:spPr bwMode="auto">
          <a:xfrm>
            <a:off x="3166618" y="33591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5244" name="Rectangle 11"/>
          <p:cNvSpPr>
            <a:spLocks noChangeArrowheads="1"/>
          </p:cNvSpPr>
          <p:nvPr/>
        </p:nvSpPr>
        <p:spPr bwMode="auto">
          <a:xfrm>
            <a:off x="2874518" y="4737100"/>
            <a:ext cx="3556000" cy="1193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5245" name="Rectangle 12"/>
          <p:cNvSpPr>
            <a:spLocks noChangeArrowheads="1"/>
          </p:cNvSpPr>
          <p:nvPr/>
        </p:nvSpPr>
        <p:spPr bwMode="auto">
          <a:xfrm>
            <a:off x="3477768" y="5240338"/>
            <a:ext cx="901700" cy="63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5246" name="Rectangle 13"/>
          <p:cNvSpPr>
            <a:spLocks noChangeArrowheads="1"/>
          </p:cNvSpPr>
          <p:nvPr/>
        </p:nvSpPr>
        <p:spPr bwMode="auto">
          <a:xfrm>
            <a:off x="2923731" y="1808163"/>
            <a:ext cx="4603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P1</a:t>
            </a:r>
          </a:p>
        </p:txBody>
      </p:sp>
      <p:sp>
        <p:nvSpPr>
          <p:cNvPr id="95247" name="Rectangle 14"/>
          <p:cNvSpPr>
            <a:spLocks noChangeArrowheads="1"/>
          </p:cNvSpPr>
          <p:nvPr/>
        </p:nvSpPr>
        <p:spPr bwMode="auto">
          <a:xfrm>
            <a:off x="5590731" y="1806575"/>
            <a:ext cx="460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P2</a:t>
            </a:r>
          </a:p>
        </p:txBody>
      </p:sp>
      <p:sp>
        <p:nvSpPr>
          <p:cNvPr id="95248" name="Rectangle 15"/>
          <p:cNvSpPr>
            <a:spLocks noChangeArrowheads="1"/>
          </p:cNvSpPr>
          <p:nvPr/>
        </p:nvSpPr>
        <p:spPr bwMode="auto">
          <a:xfrm>
            <a:off x="3228531" y="5084763"/>
            <a:ext cx="295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x</a:t>
            </a:r>
          </a:p>
        </p:txBody>
      </p:sp>
      <p:sp>
        <p:nvSpPr>
          <p:cNvPr id="95249" name="AutoShape 16"/>
          <p:cNvSpPr>
            <a:spLocks noChangeArrowheads="1"/>
          </p:cNvSpPr>
          <p:nvPr/>
        </p:nvSpPr>
        <p:spPr bwMode="auto">
          <a:xfrm>
            <a:off x="2563368" y="3740150"/>
            <a:ext cx="40259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5250" name="Rectangle 17"/>
          <p:cNvSpPr>
            <a:spLocks noChangeArrowheads="1"/>
          </p:cNvSpPr>
          <p:nvPr/>
        </p:nvSpPr>
        <p:spPr bwMode="auto">
          <a:xfrm>
            <a:off x="3152331" y="3863975"/>
            <a:ext cx="26447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Interconnection Network</a:t>
            </a:r>
          </a:p>
        </p:txBody>
      </p:sp>
      <p:sp>
        <p:nvSpPr>
          <p:cNvPr id="95251" name="Line 18"/>
          <p:cNvSpPr>
            <a:spLocks noChangeShapeType="1"/>
          </p:cNvSpPr>
          <p:nvPr/>
        </p:nvSpPr>
        <p:spPr bwMode="auto">
          <a:xfrm>
            <a:off x="4462018" y="43497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5252" name="Rectangle 19"/>
          <p:cNvSpPr>
            <a:spLocks noChangeArrowheads="1"/>
          </p:cNvSpPr>
          <p:nvPr/>
        </p:nvSpPr>
        <p:spPr bwMode="auto">
          <a:xfrm>
            <a:off x="3761931" y="5540375"/>
            <a:ext cx="156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Main Memory</a:t>
            </a:r>
          </a:p>
        </p:txBody>
      </p:sp>
      <p:sp>
        <p:nvSpPr>
          <p:cNvPr id="95253" name="Rectangle 20"/>
          <p:cNvSpPr>
            <a:spLocks noChangeArrowheads="1"/>
          </p:cNvSpPr>
          <p:nvPr/>
        </p:nvSpPr>
        <p:spPr bwMode="auto">
          <a:xfrm>
            <a:off x="763143" y="2613025"/>
            <a:ext cx="1030732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ld r2, x</a:t>
            </a:r>
          </a:p>
        </p:txBody>
      </p:sp>
      <p:sp>
        <p:nvSpPr>
          <p:cNvPr id="95254" name="Rectangle 23"/>
          <p:cNvSpPr>
            <a:spLocks noChangeArrowheads="1"/>
          </p:cNvSpPr>
          <p:nvPr/>
        </p:nvSpPr>
        <p:spPr bwMode="auto">
          <a:xfrm>
            <a:off x="6665468" y="1851025"/>
            <a:ext cx="1030732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ld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 r2, x</a:t>
            </a:r>
          </a:p>
        </p:txBody>
      </p:sp>
      <p:sp>
        <p:nvSpPr>
          <p:cNvPr id="95255" name="Rectangle 24"/>
          <p:cNvSpPr>
            <a:spLocks noChangeArrowheads="1"/>
          </p:cNvSpPr>
          <p:nvPr/>
        </p:nvSpPr>
        <p:spPr bwMode="auto">
          <a:xfrm>
            <a:off x="5398643" y="2908300"/>
            <a:ext cx="866775" cy="571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5256" name="Rectangle 25"/>
          <p:cNvSpPr>
            <a:spLocks noChangeArrowheads="1"/>
          </p:cNvSpPr>
          <p:nvPr/>
        </p:nvSpPr>
        <p:spPr bwMode="auto">
          <a:xfrm>
            <a:off x="2737993" y="2935288"/>
            <a:ext cx="866775" cy="571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5257" name="TextBox 25"/>
          <p:cNvSpPr txBox="1">
            <a:spLocks noChangeArrowheads="1"/>
          </p:cNvSpPr>
          <p:nvPr/>
        </p:nvSpPr>
        <p:spPr bwMode="auto">
          <a:xfrm>
            <a:off x="3525393" y="49530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1000</a:t>
            </a:r>
          </a:p>
        </p:txBody>
      </p:sp>
      <p:sp>
        <p:nvSpPr>
          <p:cNvPr id="95258" name="TextBox 26"/>
          <p:cNvSpPr txBox="1">
            <a:spLocks noChangeArrowheads="1"/>
          </p:cNvSpPr>
          <p:nvPr/>
        </p:nvSpPr>
        <p:spPr bwMode="auto">
          <a:xfrm>
            <a:off x="2826893" y="2622550"/>
            <a:ext cx="69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1000</a:t>
            </a:r>
          </a:p>
        </p:txBody>
      </p:sp>
      <p:sp>
        <p:nvSpPr>
          <p:cNvPr id="95259" name="TextBox 27"/>
          <p:cNvSpPr txBox="1">
            <a:spLocks noChangeArrowheads="1"/>
          </p:cNvSpPr>
          <p:nvPr/>
        </p:nvSpPr>
        <p:spPr bwMode="auto">
          <a:xfrm>
            <a:off x="5473256" y="2605088"/>
            <a:ext cx="698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292432524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The Cache Coherence Problem</a:t>
            </a:r>
          </a:p>
        </p:txBody>
      </p:sp>
      <p:sp>
        <p:nvSpPr>
          <p:cNvPr id="96260" name="Oval 3"/>
          <p:cNvSpPr>
            <a:spLocks noChangeArrowheads="1"/>
          </p:cNvSpPr>
          <p:nvPr/>
        </p:nvSpPr>
        <p:spPr bwMode="auto">
          <a:xfrm>
            <a:off x="5458968" y="1606550"/>
            <a:ext cx="749300" cy="749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6261" name="Rectangle 4"/>
          <p:cNvSpPr>
            <a:spLocks noChangeArrowheads="1"/>
          </p:cNvSpPr>
          <p:nvPr/>
        </p:nvSpPr>
        <p:spPr bwMode="auto">
          <a:xfrm>
            <a:off x="5382768" y="2597150"/>
            <a:ext cx="9017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6262" name="Line 5"/>
          <p:cNvSpPr>
            <a:spLocks noChangeShapeType="1"/>
          </p:cNvSpPr>
          <p:nvPr/>
        </p:nvSpPr>
        <p:spPr bwMode="auto">
          <a:xfrm>
            <a:off x="5833618" y="236855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6263" name="Line 6"/>
          <p:cNvSpPr>
            <a:spLocks noChangeShapeType="1"/>
          </p:cNvSpPr>
          <p:nvPr/>
        </p:nvSpPr>
        <p:spPr bwMode="auto">
          <a:xfrm>
            <a:off x="5833618" y="33591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6264" name="Oval 7"/>
          <p:cNvSpPr>
            <a:spLocks noChangeArrowheads="1"/>
          </p:cNvSpPr>
          <p:nvPr/>
        </p:nvSpPr>
        <p:spPr bwMode="auto">
          <a:xfrm>
            <a:off x="2791968" y="1606550"/>
            <a:ext cx="749300" cy="749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6265" name="Rectangle 8"/>
          <p:cNvSpPr>
            <a:spLocks noChangeArrowheads="1"/>
          </p:cNvSpPr>
          <p:nvPr/>
        </p:nvSpPr>
        <p:spPr bwMode="auto">
          <a:xfrm>
            <a:off x="2715768" y="2597150"/>
            <a:ext cx="9017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6266" name="Line 9"/>
          <p:cNvSpPr>
            <a:spLocks noChangeShapeType="1"/>
          </p:cNvSpPr>
          <p:nvPr/>
        </p:nvSpPr>
        <p:spPr bwMode="auto">
          <a:xfrm>
            <a:off x="3166618" y="236855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6267" name="Line 10"/>
          <p:cNvSpPr>
            <a:spLocks noChangeShapeType="1"/>
          </p:cNvSpPr>
          <p:nvPr/>
        </p:nvSpPr>
        <p:spPr bwMode="auto">
          <a:xfrm>
            <a:off x="3166618" y="33591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6268" name="Rectangle 11"/>
          <p:cNvSpPr>
            <a:spLocks noChangeArrowheads="1"/>
          </p:cNvSpPr>
          <p:nvPr/>
        </p:nvSpPr>
        <p:spPr bwMode="auto">
          <a:xfrm>
            <a:off x="2874518" y="4737100"/>
            <a:ext cx="3556000" cy="1193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6269" name="Rectangle 12"/>
          <p:cNvSpPr>
            <a:spLocks noChangeArrowheads="1"/>
          </p:cNvSpPr>
          <p:nvPr/>
        </p:nvSpPr>
        <p:spPr bwMode="auto">
          <a:xfrm>
            <a:off x="3477768" y="5240338"/>
            <a:ext cx="901700" cy="63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6270" name="Rectangle 13"/>
          <p:cNvSpPr>
            <a:spLocks noChangeArrowheads="1"/>
          </p:cNvSpPr>
          <p:nvPr/>
        </p:nvSpPr>
        <p:spPr bwMode="auto">
          <a:xfrm>
            <a:off x="2923731" y="1808163"/>
            <a:ext cx="4603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P1</a:t>
            </a:r>
          </a:p>
        </p:txBody>
      </p:sp>
      <p:sp>
        <p:nvSpPr>
          <p:cNvPr id="96271" name="Rectangle 14"/>
          <p:cNvSpPr>
            <a:spLocks noChangeArrowheads="1"/>
          </p:cNvSpPr>
          <p:nvPr/>
        </p:nvSpPr>
        <p:spPr bwMode="auto">
          <a:xfrm>
            <a:off x="5590731" y="1806575"/>
            <a:ext cx="460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P2</a:t>
            </a:r>
          </a:p>
        </p:txBody>
      </p:sp>
      <p:sp>
        <p:nvSpPr>
          <p:cNvPr id="96272" name="Rectangle 15"/>
          <p:cNvSpPr>
            <a:spLocks noChangeArrowheads="1"/>
          </p:cNvSpPr>
          <p:nvPr/>
        </p:nvSpPr>
        <p:spPr bwMode="auto">
          <a:xfrm>
            <a:off x="3228531" y="5084763"/>
            <a:ext cx="295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x</a:t>
            </a:r>
          </a:p>
        </p:txBody>
      </p:sp>
      <p:sp>
        <p:nvSpPr>
          <p:cNvPr id="96273" name="AutoShape 16"/>
          <p:cNvSpPr>
            <a:spLocks noChangeArrowheads="1"/>
          </p:cNvSpPr>
          <p:nvPr/>
        </p:nvSpPr>
        <p:spPr bwMode="auto">
          <a:xfrm>
            <a:off x="2563368" y="3740150"/>
            <a:ext cx="40259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6274" name="Rectangle 17"/>
          <p:cNvSpPr>
            <a:spLocks noChangeArrowheads="1"/>
          </p:cNvSpPr>
          <p:nvPr/>
        </p:nvSpPr>
        <p:spPr bwMode="auto">
          <a:xfrm>
            <a:off x="3152331" y="3863975"/>
            <a:ext cx="26447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Interconnection Network</a:t>
            </a:r>
          </a:p>
        </p:txBody>
      </p:sp>
      <p:sp>
        <p:nvSpPr>
          <p:cNvPr id="96275" name="Line 18"/>
          <p:cNvSpPr>
            <a:spLocks noChangeShapeType="1"/>
          </p:cNvSpPr>
          <p:nvPr/>
        </p:nvSpPr>
        <p:spPr bwMode="auto">
          <a:xfrm>
            <a:off x="4462018" y="43497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6276" name="Rectangle 19"/>
          <p:cNvSpPr>
            <a:spLocks noChangeArrowheads="1"/>
          </p:cNvSpPr>
          <p:nvPr/>
        </p:nvSpPr>
        <p:spPr bwMode="auto">
          <a:xfrm>
            <a:off x="3761931" y="5540375"/>
            <a:ext cx="156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Main Memory</a:t>
            </a:r>
          </a:p>
        </p:txBody>
      </p:sp>
      <p:sp>
        <p:nvSpPr>
          <p:cNvPr id="96277" name="Rectangle 20"/>
          <p:cNvSpPr>
            <a:spLocks noChangeArrowheads="1"/>
          </p:cNvSpPr>
          <p:nvPr/>
        </p:nvSpPr>
        <p:spPr bwMode="auto">
          <a:xfrm>
            <a:off x="763143" y="2613025"/>
            <a:ext cx="1801776" cy="110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ld r2, x</a:t>
            </a:r>
            <a:endParaRPr kumimoji="0" lang="en-US" alt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add r1, r2, r4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st x, r1</a:t>
            </a:r>
          </a:p>
        </p:txBody>
      </p:sp>
      <p:sp>
        <p:nvSpPr>
          <p:cNvPr id="96278" name="Rectangle 23"/>
          <p:cNvSpPr>
            <a:spLocks noChangeArrowheads="1"/>
          </p:cNvSpPr>
          <p:nvPr/>
        </p:nvSpPr>
        <p:spPr bwMode="auto">
          <a:xfrm>
            <a:off x="6665468" y="1851025"/>
            <a:ext cx="1030732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ld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 r2, x</a:t>
            </a:r>
          </a:p>
        </p:txBody>
      </p:sp>
      <p:sp>
        <p:nvSpPr>
          <p:cNvPr id="96279" name="Rectangle 24"/>
          <p:cNvSpPr>
            <a:spLocks noChangeArrowheads="1"/>
          </p:cNvSpPr>
          <p:nvPr/>
        </p:nvSpPr>
        <p:spPr bwMode="auto">
          <a:xfrm>
            <a:off x="5398643" y="2908300"/>
            <a:ext cx="866775" cy="571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6280" name="Rectangle 25"/>
          <p:cNvSpPr>
            <a:spLocks noChangeArrowheads="1"/>
          </p:cNvSpPr>
          <p:nvPr/>
        </p:nvSpPr>
        <p:spPr bwMode="auto">
          <a:xfrm>
            <a:off x="2737993" y="2935288"/>
            <a:ext cx="866775" cy="5715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6281" name="TextBox 25"/>
          <p:cNvSpPr txBox="1">
            <a:spLocks noChangeArrowheads="1"/>
          </p:cNvSpPr>
          <p:nvPr/>
        </p:nvSpPr>
        <p:spPr bwMode="auto">
          <a:xfrm>
            <a:off x="3552381" y="4943475"/>
            <a:ext cx="69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1000</a:t>
            </a:r>
          </a:p>
        </p:txBody>
      </p:sp>
      <p:sp>
        <p:nvSpPr>
          <p:cNvPr id="96282" name="TextBox 26"/>
          <p:cNvSpPr txBox="1">
            <a:spLocks noChangeArrowheads="1"/>
          </p:cNvSpPr>
          <p:nvPr/>
        </p:nvSpPr>
        <p:spPr bwMode="auto">
          <a:xfrm>
            <a:off x="5482781" y="2605088"/>
            <a:ext cx="698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1000</a:t>
            </a:r>
          </a:p>
        </p:txBody>
      </p:sp>
      <p:sp>
        <p:nvSpPr>
          <p:cNvPr id="96283" name="TextBox 27"/>
          <p:cNvSpPr txBox="1">
            <a:spLocks noChangeArrowheads="1"/>
          </p:cNvSpPr>
          <p:nvPr/>
        </p:nvSpPr>
        <p:spPr bwMode="auto">
          <a:xfrm>
            <a:off x="2817368" y="2622550"/>
            <a:ext cx="69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28722085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Content Placeholder 2">
            <a:extLst>
              <a:ext uri="{FF2B5EF4-FFF2-40B4-BE49-F238E27FC236}">
                <a16:creationId xmlns:a16="http://schemas.microsoft.com/office/drawing/2014/main" id="{14D4EE27-B8D2-B344-9306-834BC416EA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 sz="2200">
                <a:ea typeface="ＭＳ Ｐゴシック" panose="020B0600070205080204" pitchFamily="34" charset="-128"/>
              </a:rPr>
              <a:t>Addresses 0 and 8 always conflict in direct mapped cache</a:t>
            </a:r>
          </a:p>
          <a:p>
            <a:r>
              <a:rPr lang="en-US" altLang="en-US" sz="2200">
                <a:ea typeface="ＭＳ Ｐゴシック" panose="020B0600070205080204" pitchFamily="34" charset="-128"/>
              </a:rPr>
              <a:t>Instead of having one column of 8, have 2 columns of 4 blocks</a:t>
            </a:r>
          </a:p>
          <a:p>
            <a:endParaRPr lang="en-US" altLang="en-US" sz="2200">
              <a:ea typeface="ＭＳ Ｐゴシック" panose="020B0600070205080204" pitchFamily="34" charset="-128"/>
            </a:endParaRPr>
          </a:p>
          <a:p>
            <a:endParaRPr lang="en-US" altLang="en-US" sz="2200">
              <a:ea typeface="ＭＳ Ｐゴシック" panose="020B0600070205080204" pitchFamily="34" charset="-128"/>
            </a:endParaRPr>
          </a:p>
          <a:p>
            <a:endParaRPr lang="en-US" altLang="en-US" sz="2200">
              <a:ea typeface="ＭＳ Ｐゴシック" panose="020B0600070205080204" pitchFamily="34" charset="-128"/>
            </a:endParaRPr>
          </a:p>
          <a:p>
            <a:endParaRPr lang="en-US" altLang="en-US" sz="2200">
              <a:ea typeface="ＭＳ Ｐゴシック" panose="020B0600070205080204" pitchFamily="34" charset="-128"/>
            </a:endParaRPr>
          </a:p>
          <a:p>
            <a:endParaRPr lang="en-US" altLang="en-US" sz="2200">
              <a:ea typeface="ＭＳ Ｐゴシック" panose="020B0600070205080204" pitchFamily="34" charset="-128"/>
            </a:endParaRPr>
          </a:p>
          <a:p>
            <a:endParaRPr lang="en-US" altLang="en-US" sz="2200">
              <a:ea typeface="ＭＳ Ｐゴシック" panose="020B0600070205080204" pitchFamily="34" charset="-128"/>
            </a:endParaRPr>
          </a:p>
          <a:p>
            <a:endParaRPr lang="en-US" altLang="en-US" sz="2200">
              <a:ea typeface="ＭＳ Ｐゴシック" panose="020B0600070205080204" pitchFamily="34" charset="-128"/>
            </a:endParaRPr>
          </a:p>
          <a:p>
            <a:endParaRPr lang="en-US" altLang="en-US" sz="2200">
              <a:ea typeface="ＭＳ Ｐゴシック" panose="020B0600070205080204" pitchFamily="34" charset="-128"/>
            </a:endParaRPr>
          </a:p>
          <a:p>
            <a:endParaRPr lang="en-US" altLang="en-US" sz="2200">
              <a:ea typeface="ＭＳ Ｐゴシック" panose="020B0600070205080204" pitchFamily="34" charset="-128"/>
            </a:endParaRPr>
          </a:p>
          <a:p>
            <a:endParaRPr lang="en-US" altLang="en-US" sz="2200">
              <a:ea typeface="ＭＳ Ｐゴシック" panose="020B0600070205080204" pitchFamily="34" charset="-128"/>
            </a:endParaRPr>
          </a:p>
          <a:p>
            <a:pPr lvl="4"/>
            <a:endParaRPr lang="en-US" altLang="en-US" sz="1400">
              <a:ea typeface="ＭＳ Ｐゴシック" panose="020B0600070205080204" pitchFamily="34" charset="-128"/>
            </a:endParaRPr>
          </a:p>
        </p:txBody>
      </p:sp>
      <p:sp>
        <p:nvSpPr>
          <p:cNvPr id="126978" name="Title 1">
            <a:extLst>
              <a:ext uri="{FF2B5EF4-FFF2-40B4-BE49-F238E27FC236}">
                <a16:creationId xmlns:a16="http://schemas.microsoft.com/office/drawing/2014/main" id="{219AEB2E-813E-8246-854B-1164DCE8EF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Recall: Set Associativity</a:t>
            </a:r>
          </a:p>
        </p:txBody>
      </p:sp>
      <p:sp>
        <p:nvSpPr>
          <p:cNvPr id="126979" name="Slide Number Placeholder 3">
            <a:extLst>
              <a:ext uri="{FF2B5EF4-FFF2-40B4-BE49-F238E27FC236}">
                <a16:creationId xmlns:a16="http://schemas.microsoft.com/office/drawing/2014/main" id="{4DEA535A-D5BA-884C-A283-87C0C900E1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8D00693-415E-EA49-8436-79EC48361603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84996" name="Rectangle 5">
            <a:extLst>
              <a:ext uri="{FF2B5EF4-FFF2-40B4-BE49-F238E27FC236}">
                <a16:creationId xmlns:a16="http://schemas.microsoft.com/office/drawing/2014/main" id="{5D6FF381-9886-FE45-BC91-D90476171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625725"/>
            <a:ext cx="1477962" cy="1666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4997" name="Rectangle 6">
            <a:extLst>
              <a:ext uri="{FF2B5EF4-FFF2-40B4-BE49-F238E27FC236}">
                <a16:creationId xmlns:a16="http://schemas.microsoft.com/office/drawing/2014/main" id="{29A5B9EA-4946-F94F-B55D-0C5D912EA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797175"/>
            <a:ext cx="1477962" cy="1666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4998" name="Rectangle 7">
            <a:extLst>
              <a:ext uri="{FF2B5EF4-FFF2-40B4-BE49-F238E27FC236}">
                <a16:creationId xmlns:a16="http://schemas.microsoft.com/office/drawing/2014/main" id="{E22A95A7-7AB7-7546-90E1-D63DB5BA7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963863"/>
            <a:ext cx="1477962" cy="1651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4999" name="Rectangle 8">
            <a:extLst>
              <a:ext uri="{FF2B5EF4-FFF2-40B4-BE49-F238E27FC236}">
                <a16:creationId xmlns:a16="http://schemas.microsoft.com/office/drawing/2014/main" id="{1BE2B26D-D588-0140-9EA7-189A83BBE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3128963"/>
            <a:ext cx="1477962" cy="1666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00" name="Rectangle 9">
            <a:extLst>
              <a:ext uri="{FF2B5EF4-FFF2-40B4-BE49-F238E27FC236}">
                <a16:creationId xmlns:a16="http://schemas.microsoft.com/office/drawing/2014/main" id="{271EE07F-B8D2-1142-904F-988E8A9B9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2630488"/>
            <a:ext cx="1477962" cy="1666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01" name="Rectangle 10">
            <a:extLst>
              <a:ext uri="{FF2B5EF4-FFF2-40B4-BE49-F238E27FC236}">
                <a16:creationId xmlns:a16="http://schemas.microsoft.com/office/drawing/2014/main" id="{6D7A58F1-C30B-CF49-8CF0-BCD679F31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2797175"/>
            <a:ext cx="1477962" cy="1666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02" name="Rectangle 11">
            <a:extLst>
              <a:ext uri="{FF2B5EF4-FFF2-40B4-BE49-F238E27FC236}">
                <a16:creationId xmlns:a16="http://schemas.microsoft.com/office/drawing/2014/main" id="{1F8A444B-1BDF-6D47-858C-1B3D69C3B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2963863"/>
            <a:ext cx="1477962" cy="1651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03" name="Rectangle 12">
            <a:extLst>
              <a:ext uri="{FF2B5EF4-FFF2-40B4-BE49-F238E27FC236}">
                <a16:creationId xmlns:a16="http://schemas.microsoft.com/office/drawing/2014/main" id="{8CFCB562-7CB0-1E45-A1F0-2D37C6735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3128963"/>
            <a:ext cx="1477962" cy="1666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04" name="TextBox 13">
            <a:extLst>
              <a:ext uri="{FF2B5EF4-FFF2-40B4-BE49-F238E27FC236}">
                <a16:creationId xmlns:a16="http://schemas.microsoft.com/office/drawing/2014/main" id="{27510A09-5CC9-3245-9301-2EECB6913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9600" y="2092325"/>
            <a:ext cx="1133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Tag store</a:t>
            </a:r>
          </a:p>
        </p:txBody>
      </p:sp>
      <p:sp>
        <p:nvSpPr>
          <p:cNvPr id="85005" name="Rectangle 15">
            <a:extLst>
              <a:ext uri="{FF2B5EF4-FFF2-40B4-BE49-F238E27FC236}">
                <a16:creationId xmlns:a16="http://schemas.microsoft.com/office/drawing/2014/main" id="{79EA98C8-E377-AB4F-828C-7F811DB1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475" y="2619375"/>
            <a:ext cx="1477963" cy="1666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06" name="Rectangle 16">
            <a:extLst>
              <a:ext uri="{FF2B5EF4-FFF2-40B4-BE49-F238E27FC236}">
                <a16:creationId xmlns:a16="http://schemas.microsoft.com/office/drawing/2014/main" id="{8EF1A4C4-E4BE-C244-B81F-CAA9CECDD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475" y="2789238"/>
            <a:ext cx="1477963" cy="1666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07" name="Rectangle 17">
            <a:extLst>
              <a:ext uri="{FF2B5EF4-FFF2-40B4-BE49-F238E27FC236}">
                <a16:creationId xmlns:a16="http://schemas.microsoft.com/office/drawing/2014/main" id="{AD432375-8FF4-754B-AC3D-FC3D283AD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475" y="2955925"/>
            <a:ext cx="1477963" cy="1666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08" name="Rectangle 18">
            <a:extLst>
              <a:ext uri="{FF2B5EF4-FFF2-40B4-BE49-F238E27FC236}">
                <a16:creationId xmlns:a16="http://schemas.microsoft.com/office/drawing/2014/main" id="{A13DA05C-D41B-4944-9E91-A904089A0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475" y="3122613"/>
            <a:ext cx="1477963" cy="1666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09" name="Rectangle 19">
            <a:extLst>
              <a:ext uri="{FF2B5EF4-FFF2-40B4-BE49-F238E27FC236}">
                <a16:creationId xmlns:a16="http://schemas.microsoft.com/office/drawing/2014/main" id="{09DCC0D1-BA8A-C54E-9AB3-A836FD713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038" y="2630488"/>
            <a:ext cx="1477962" cy="1666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10" name="Rectangle 20">
            <a:extLst>
              <a:ext uri="{FF2B5EF4-FFF2-40B4-BE49-F238E27FC236}">
                <a16:creationId xmlns:a16="http://schemas.microsoft.com/office/drawing/2014/main" id="{997F3818-FEAF-8C4B-9EF4-03AC340EB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038" y="2797175"/>
            <a:ext cx="1477962" cy="1666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11" name="Rectangle 21">
            <a:extLst>
              <a:ext uri="{FF2B5EF4-FFF2-40B4-BE49-F238E27FC236}">
                <a16:creationId xmlns:a16="http://schemas.microsoft.com/office/drawing/2014/main" id="{AE060A96-06A1-B94A-A482-F5F91C44A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038" y="2963863"/>
            <a:ext cx="1477962" cy="1651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12" name="Rectangle 22">
            <a:extLst>
              <a:ext uri="{FF2B5EF4-FFF2-40B4-BE49-F238E27FC236}">
                <a16:creationId xmlns:a16="http://schemas.microsoft.com/office/drawing/2014/main" id="{59138812-C99E-1845-B263-41E73B01F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038" y="3128963"/>
            <a:ext cx="1477962" cy="1666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13" name="TextBox 23">
            <a:extLst>
              <a:ext uri="{FF2B5EF4-FFF2-40B4-BE49-F238E27FC236}">
                <a16:creationId xmlns:a16="http://schemas.microsoft.com/office/drawing/2014/main" id="{A77CF628-0004-6343-90A6-CD0D2CB48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550" y="2092325"/>
            <a:ext cx="1247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Data store</a:t>
            </a:r>
          </a:p>
        </p:txBody>
      </p:sp>
      <p:sp>
        <p:nvSpPr>
          <p:cNvPr id="85014" name="TextBox 24">
            <a:extLst>
              <a:ext uri="{FF2B5EF4-FFF2-40B4-BE49-F238E27FC236}">
                <a16:creationId xmlns:a16="http://schemas.microsoft.com/office/drawing/2014/main" id="{2479C164-286A-D24F-B3D4-FDC33B084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3087688"/>
            <a:ext cx="2873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85015" name="TextBox 25">
            <a:extLst>
              <a:ext uri="{FF2B5EF4-FFF2-40B4-BE49-F238E27FC236}">
                <a16:creationId xmlns:a16="http://schemas.microsoft.com/office/drawing/2014/main" id="{A8422727-0C33-4046-8099-80407CF38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88" y="3078163"/>
            <a:ext cx="3984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tag</a:t>
            </a:r>
          </a:p>
        </p:txBody>
      </p:sp>
      <p:sp>
        <p:nvSpPr>
          <p:cNvPr id="85016" name="Rectangle 26">
            <a:extLst>
              <a:ext uri="{FF2B5EF4-FFF2-40B4-BE49-F238E27FC236}">
                <a16:creationId xmlns:a16="http://schemas.microsoft.com/office/drawing/2014/main" id="{604B6517-FEB9-974B-89CE-2C0FE5ABD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075" y="3711575"/>
            <a:ext cx="625475" cy="33655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17" name="TextBox 27">
            <a:extLst>
              <a:ext uri="{FF2B5EF4-FFF2-40B4-BE49-F238E27FC236}">
                <a16:creationId xmlns:a16="http://schemas.microsoft.com/office/drawing/2014/main" id="{18F5C11D-0B32-304D-8276-C7D8ED958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0" y="3687763"/>
            <a:ext cx="476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=?</a:t>
            </a:r>
          </a:p>
        </p:txBody>
      </p:sp>
      <p:cxnSp>
        <p:nvCxnSpPr>
          <p:cNvPr id="85018" name="Straight Arrow Connector 28">
            <a:extLst>
              <a:ext uri="{FF2B5EF4-FFF2-40B4-BE49-F238E27FC236}">
                <a16:creationId xmlns:a16="http://schemas.microsoft.com/office/drawing/2014/main" id="{278AD076-6C3B-9644-BF94-55BF2334589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141662" y="3506788"/>
            <a:ext cx="4175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19" name="Straight Arrow Connector 29">
            <a:extLst>
              <a:ext uri="{FF2B5EF4-FFF2-40B4-BE49-F238E27FC236}">
                <a16:creationId xmlns:a16="http://schemas.microsoft.com/office/drawing/2014/main" id="{7E0E6231-C6EF-0E40-9CC6-5151BD1E59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70188" y="3290888"/>
            <a:ext cx="46990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20" name="Straight Arrow Connector 30">
            <a:extLst>
              <a:ext uri="{FF2B5EF4-FFF2-40B4-BE49-F238E27FC236}">
                <a16:creationId xmlns:a16="http://schemas.microsoft.com/office/drawing/2014/main" id="{18B16E5D-F64B-484C-835D-A6D71092374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287419" y="3510756"/>
            <a:ext cx="4191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21" name="Straight Connector 31">
            <a:extLst>
              <a:ext uri="{FF2B5EF4-FFF2-40B4-BE49-F238E27FC236}">
                <a16:creationId xmlns:a16="http://schemas.microsoft.com/office/drawing/2014/main" id="{066D852C-EDF5-6546-BABD-DA7F0530F16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674144" y="2959894"/>
            <a:ext cx="6762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22" name="TextBox 33">
            <a:extLst>
              <a:ext uri="{FF2B5EF4-FFF2-40B4-BE49-F238E27FC236}">
                <a16:creationId xmlns:a16="http://schemas.microsoft.com/office/drawing/2014/main" id="{B6C608DC-E1C9-BA44-9653-312E48197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25" y="3086100"/>
            <a:ext cx="287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85023" name="TextBox 34">
            <a:extLst>
              <a:ext uri="{FF2B5EF4-FFF2-40B4-BE49-F238E27FC236}">
                <a16:creationId xmlns:a16="http://schemas.microsoft.com/office/drawing/2014/main" id="{1165EA1D-F4CF-A34F-915D-FCB003B28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76575"/>
            <a:ext cx="398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tag</a:t>
            </a:r>
          </a:p>
        </p:txBody>
      </p:sp>
      <p:sp>
        <p:nvSpPr>
          <p:cNvPr id="85024" name="Rectangle 35">
            <a:extLst>
              <a:ext uri="{FF2B5EF4-FFF2-40B4-BE49-F238E27FC236}">
                <a16:creationId xmlns:a16="http://schemas.microsoft.com/office/drawing/2014/main" id="{CE81705B-712E-6049-BA8A-382EA2253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3708400"/>
            <a:ext cx="625475" cy="3381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25" name="TextBox 36">
            <a:extLst>
              <a:ext uri="{FF2B5EF4-FFF2-40B4-BE49-F238E27FC236}">
                <a16:creationId xmlns:a16="http://schemas.microsoft.com/office/drawing/2014/main" id="{B60A7A8E-0CB6-AA4B-B681-5AF18A910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686175"/>
            <a:ext cx="476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=?</a:t>
            </a:r>
          </a:p>
        </p:txBody>
      </p:sp>
      <p:cxnSp>
        <p:nvCxnSpPr>
          <p:cNvPr id="85026" name="Straight Arrow Connector 37">
            <a:extLst>
              <a:ext uri="{FF2B5EF4-FFF2-40B4-BE49-F238E27FC236}">
                <a16:creationId xmlns:a16="http://schemas.microsoft.com/office/drawing/2014/main" id="{7B211662-292B-7441-8524-5A7ED899363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577182" y="3504406"/>
            <a:ext cx="4191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27" name="Straight Arrow Connector 38">
            <a:extLst>
              <a:ext uri="{FF2B5EF4-FFF2-40B4-BE49-F238E27FC236}">
                <a16:creationId xmlns:a16="http://schemas.microsoft.com/office/drawing/2014/main" id="{3135B825-1B06-844A-881B-EEF1A7B498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06500" y="3289300"/>
            <a:ext cx="469900" cy="423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28" name="Straight Connector 39">
            <a:extLst>
              <a:ext uri="{FF2B5EF4-FFF2-40B4-BE49-F238E27FC236}">
                <a16:creationId xmlns:a16="http://schemas.microsoft.com/office/drawing/2014/main" id="{4A2632B6-2D27-9D4A-8674-081BD98A70F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109662" y="2957513"/>
            <a:ext cx="6778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29" name="Rectangle 40">
            <a:extLst>
              <a:ext uri="{FF2B5EF4-FFF2-40B4-BE49-F238E27FC236}">
                <a16:creationId xmlns:a16="http://schemas.microsoft.com/office/drawing/2014/main" id="{D2E90F5C-8214-CE49-8B99-E543BD6C2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638" y="5710238"/>
            <a:ext cx="1477962" cy="333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30" name="TextBox 41">
            <a:extLst>
              <a:ext uri="{FF2B5EF4-FFF2-40B4-BE49-F238E27FC236}">
                <a16:creationId xmlns:a16="http://schemas.microsoft.com/office/drawing/2014/main" id="{307BDD33-5C91-0240-8A3F-A852823F4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4989513"/>
            <a:ext cx="1030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Address</a:t>
            </a:r>
          </a:p>
        </p:txBody>
      </p:sp>
      <p:cxnSp>
        <p:nvCxnSpPr>
          <p:cNvPr id="85031" name="Straight Connector 42">
            <a:extLst>
              <a:ext uri="{FF2B5EF4-FFF2-40B4-BE49-F238E27FC236}">
                <a16:creationId xmlns:a16="http://schemas.microsoft.com/office/drawing/2014/main" id="{8130CD50-EEE8-2847-B00A-556669A1EA4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681163" y="5876925"/>
            <a:ext cx="3317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32" name="Straight Connector 43">
            <a:extLst>
              <a:ext uri="{FF2B5EF4-FFF2-40B4-BE49-F238E27FC236}">
                <a16:creationId xmlns:a16="http://schemas.microsoft.com/office/drawing/2014/main" id="{F87F1AA2-1D7B-E042-B34D-81E657324A9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143794" y="5876132"/>
            <a:ext cx="3333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33" name="TextBox 44">
            <a:extLst>
              <a:ext uri="{FF2B5EF4-FFF2-40B4-BE49-F238E27FC236}">
                <a16:creationId xmlns:a16="http://schemas.microsoft.com/office/drawing/2014/main" id="{12882D36-E795-414A-84F6-7D03D00DC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63" y="5359400"/>
            <a:ext cx="4333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tag</a:t>
            </a:r>
          </a:p>
        </p:txBody>
      </p:sp>
      <p:sp>
        <p:nvSpPr>
          <p:cNvPr id="85034" name="TextBox 45">
            <a:extLst>
              <a:ext uri="{FF2B5EF4-FFF2-40B4-BE49-F238E27FC236}">
                <a16:creationId xmlns:a16="http://schemas.microsoft.com/office/drawing/2014/main" id="{C8A8AF1F-6EA8-1342-B844-E21D05BB3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238" y="5373688"/>
            <a:ext cx="61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index</a:t>
            </a:r>
          </a:p>
        </p:txBody>
      </p:sp>
      <p:sp>
        <p:nvSpPr>
          <p:cNvPr id="85035" name="TextBox 46">
            <a:extLst>
              <a:ext uri="{FF2B5EF4-FFF2-40B4-BE49-F238E27FC236}">
                <a16:creationId xmlns:a16="http://schemas.microsoft.com/office/drawing/2014/main" id="{0D178425-2942-1047-B4B9-C201C44EE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8013" y="5373688"/>
            <a:ext cx="1179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byte in block</a:t>
            </a:r>
          </a:p>
        </p:txBody>
      </p:sp>
      <p:sp>
        <p:nvSpPr>
          <p:cNvPr id="85036" name="TextBox 47">
            <a:extLst>
              <a:ext uri="{FF2B5EF4-FFF2-40B4-BE49-F238E27FC236}">
                <a16:creationId xmlns:a16="http://schemas.microsoft.com/office/drawing/2014/main" id="{9F25F9FE-1613-B540-8486-77F5A68E9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263" y="5710238"/>
            <a:ext cx="611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3 bits</a:t>
            </a:r>
          </a:p>
        </p:txBody>
      </p:sp>
      <p:sp>
        <p:nvSpPr>
          <p:cNvPr id="85037" name="TextBox 48">
            <a:extLst>
              <a:ext uri="{FF2B5EF4-FFF2-40B4-BE49-F238E27FC236}">
                <a16:creationId xmlns:a16="http://schemas.microsoft.com/office/drawing/2014/main" id="{009D43BA-666C-B24A-B444-E995E0A96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275" y="5708650"/>
            <a:ext cx="61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2 bits</a:t>
            </a:r>
          </a:p>
        </p:txBody>
      </p:sp>
      <p:sp>
        <p:nvSpPr>
          <p:cNvPr id="85038" name="TextBox 49">
            <a:extLst>
              <a:ext uri="{FF2B5EF4-FFF2-40B4-BE49-F238E27FC236}">
                <a16:creationId xmlns:a16="http://schemas.microsoft.com/office/drawing/2014/main" id="{18522DB8-F339-9E47-9DE7-429F6D9E3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38" y="5726113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3b</a:t>
            </a:r>
          </a:p>
        </p:txBody>
      </p:sp>
      <p:sp>
        <p:nvSpPr>
          <p:cNvPr id="85039" name="Rectangle 50">
            <a:extLst>
              <a:ext uri="{FF2B5EF4-FFF2-40B4-BE49-F238E27FC236}">
                <a16:creationId xmlns:a16="http://schemas.microsoft.com/office/drawing/2014/main" id="{039C8259-A1EA-664E-819B-38804C7AB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763" y="4400550"/>
            <a:ext cx="625475" cy="3381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040" name="TextBox 51">
            <a:extLst>
              <a:ext uri="{FF2B5EF4-FFF2-40B4-BE49-F238E27FC236}">
                <a16:creationId xmlns:a16="http://schemas.microsoft.com/office/drawing/2014/main" id="{E740C579-04C4-EF43-93E3-BB68ADC27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4400550"/>
            <a:ext cx="673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Logic</a:t>
            </a:r>
          </a:p>
        </p:txBody>
      </p:sp>
      <p:cxnSp>
        <p:nvCxnSpPr>
          <p:cNvPr id="85041" name="Straight Arrow Connector 53">
            <a:extLst>
              <a:ext uri="{FF2B5EF4-FFF2-40B4-BE49-F238E27FC236}">
                <a16:creationId xmlns:a16="http://schemas.microsoft.com/office/drawing/2014/main" id="{9B1CF68C-C999-D84F-A398-AA829A9BB8F4}"/>
              </a:ext>
            </a:extLst>
          </p:cNvPr>
          <p:cNvCxnSpPr>
            <a:cxnSpLocks noChangeShapeType="1"/>
            <a:endCxn id="85040" idx="1"/>
          </p:cNvCxnSpPr>
          <p:nvPr/>
        </p:nvCxnSpPr>
        <p:spPr bwMode="auto">
          <a:xfrm>
            <a:off x="2074863" y="4046538"/>
            <a:ext cx="735012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42" name="Straight Arrow Connector 55">
            <a:extLst>
              <a:ext uri="{FF2B5EF4-FFF2-40B4-BE49-F238E27FC236}">
                <a16:creationId xmlns:a16="http://schemas.microsoft.com/office/drawing/2014/main" id="{1D390405-7984-3E45-9106-343E0E6D7451}"/>
              </a:ext>
            </a:extLst>
          </p:cNvPr>
          <p:cNvCxnSpPr>
            <a:cxnSpLocks noChangeShapeType="1"/>
            <a:endCxn id="85040" idx="0"/>
          </p:cNvCxnSpPr>
          <p:nvPr/>
        </p:nvCxnSpPr>
        <p:spPr bwMode="auto">
          <a:xfrm rot="10800000" flipV="1">
            <a:off x="3146425" y="4046538"/>
            <a:ext cx="441325" cy="354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43" name="Straight Arrow Connector 59">
            <a:extLst>
              <a:ext uri="{FF2B5EF4-FFF2-40B4-BE49-F238E27FC236}">
                <a16:creationId xmlns:a16="http://schemas.microsoft.com/office/drawing/2014/main" id="{8708A10A-422E-8D47-A251-30E7F2119E9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714207" y="3501231"/>
            <a:ext cx="4191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44" name="Freeform 48">
            <a:extLst>
              <a:ext uri="{FF2B5EF4-FFF2-40B4-BE49-F238E27FC236}">
                <a16:creationId xmlns:a16="http://schemas.microsoft.com/office/drawing/2014/main" id="{46E0AF9E-60FD-784D-9DAE-EEB4A6380DB5}"/>
              </a:ext>
            </a:extLst>
          </p:cNvPr>
          <p:cNvSpPr>
            <a:spLocks/>
          </p:cNvSpPr>
          <p:nvPr/>
        </p:nvSpPr>
        <p:spPr bwMode="auto">
          <a:xfrm>
            <a:off x="5649913" y="3721100"/>
            <a:ext cx="2127250" cy="320675"/>
          </a:xfrm>
          <a:custGeom>
            <a:avLst/>
            <a:gdLst>
              <a:gd name="T0" fmla="*/ 2147483646 w 1132"/>
              <a:gd name="T1" fmla="*/ 0 h 202"/>
              <a:gd name="T2" fmla="*/ 2147483646 w 1132"/>
              <a:gd name="T3" fmla="*/ 2147483646 h 202"/>
              <a:gd name="T4" fmla="*/ 2147483646 w 1132"/>
              <a:gd name="T5" fmla="*/ 2147483646 h 202"/>
              <a:gd name="T6" fmla="*/ 0 w 1132"/>
              <a:gd name="T7" fmla="*/ 0 h 202"/>
              <a:gd name="T8" fmla="*/ 2147483646 w 1132"/>
              <a:gd name="T9" fmla="*/ 0 h 2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2"/>
              <a:gd name="T16" fmla="*/ 0 h 202"/>
              <a:gd name="T17" fmla="*/ 1132 w 1132"/>
              <a:gd name="T18" fmla="*/ 202 h 2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2" h="202">
                <a:moveTo>
                  <a:pt x="1132" y="0"/>
                </a:moveTo>
                <a:lnTo>
                  <a:pt x="849" y="202"/>
                </a:lnTo>
                <a:lnTo>
                  <a:pt x="283" y="202"/>
                </a:lnTo>
                <a:lnTo>
                  <a:pt x="0" y="0"/>
                </a:lnTo>
                <a:lnTo>
                  <a:pt x="1132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45" name="Text Box 61">
            <a:extLst>
              <a:ext uri="{FF2B5EF4-FFF2-40B4-BE49-F238E27FC236}">
                <a16:creationId xmlns:a16="http://schemas.microsoft.com/office/drawing/2014/main" id="{CABC6F26-6BE0-884C-AE52-F9F2D513E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788" y="3719513"/>
            <a:ext cx="698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MUX</a:t>
            </a:r>
          </a:p>
        </p:txBody>
      </p:sp>
      <p:cxnSp>
        <p:nvCxnSpPr>
          <p:cNvPr id="85046" name="Straight Arrow Connector 63">
            <a:extLst>
              <a:ext uri="{FF2B5EF4-FFF2-40B4-BE49-F238E27FC236}">
                <a16:creationId xmlns:a16="http://schemas.microsoft.com/office/drawing/2014/main" id="{25608095-94F8-2D49-B29D-DBEF0D15CF0F}"/>
              </a:ext>
            </a:extLst>
          </p:cNvPr>
          <p:cNvCxnSpPr>
            <a:cxnSpLocks noChangeShapeType="1"/>
            <a:stCxn id="85040" idx="3"/>
          </p:cNvCxnSpPr>
          <p:nvPr/>
        </p:nvCxnSpPr>
        <p:spPr bwMode="auto">
          <a:xfrm flipV="1">
            <a:off x="3482975" y="3897313"/>
            <a:ext cx="2441575" cy="67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47" name="Straight Arrow Connector 66">
            <a:extLst>
              <a:ext uri="{FF2B5EF4-FFF2-40B4-BE49-F238E27FC236}">
                <a16:creationId xmlns:a16="http://schemas.microsoft.com/office/drawing/2014/main" id="{EA7568F4-4367-3D4E-B56B-BBE3C6291E6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560344" y="4256881"/>
            <a:ext cx="4191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48" name="Freeform 48">
            <a:extLst>
              <a:ext uri="{FF2B5EF4-FFF2-40B4-BE49-F238E27FC236}">
                <a16:creationId xmlns:a16="http://schemas.microsoft.com/office/drawing/2014/main" id="{1BB83BA3-7AA2-A845-9FD8-FBEC2C6F1282}"/>
              </a:ext>
            </a:extLst>
          </p:cNvPr>
          <p:cNvSpPr>
            <a:spLocks/>
          </p:cNvSpPr>
          <p:nvPr/>
        </p:nvSpPr>
        <p:spPr bwMode="auto">
          <a:xfrm>
            <a:off x="5878513" y="4500563"/>
            <a:ext cx="1797050" cy="320675"/>
          </a:xfrm>
          <a:custGeom>
            <a:avLst/>
            <a:gdLst>
              <a:gd name="T0" fmla="*/ 2147483646 w 1132"/>
              <a:gd name="T1" fmla="*/ 0 h 202"/>
              <a:gd name="T2" fmla="*/ 2147483646 w 1132"/>
              <a:gd name="T3" fmla="*/ 2147483646 h 202"/>
              <a:gd name="T4" fmla="*/ 2147483646 w 1132"/>
              <a:gd name="T5" fmla="*/ 2147483646 h 202"/>
              <a:gd name="T6" fmla="*/ 0 w 1132"/>
              <a:gd name="T7" fmla="*/ 0 h 202"/>
              <a:gd name="T8" fmla="*/ 2147483646 w 1132"/>
              <a:gd name="T9" fmla="*/ 0 h 2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2"/>
              <a:gd name="T16" fmla="*/ 0 h 202"/>
              <a:gd name="T17" fmla="*/ 1132 w 1132"/>
              <a:gd name="T18" fmla="*/ 202 h 2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2" h="202">
                <a:moveTo>
                  <a:pt x="1132" y="0"/>
                </a:moveTo>
                <a:lnTo>
                  <a:pt x="849" y="202"/>
                </a:lnTo>
                <a:lnTo>
                  <a:pt x="283" y="202"/>
                </a:lnTo>
                <a:lnTo>
                  <a:pt x="0" y="0"/>
                </a:lnTo>
                <a:lnTo>
                  <a:pt x="1132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49" name="Text Box 61">
            <a:extLst>
              <a:ext uri="{FF2B5EF4-FFF2-40B4-BE49-F238E27FC236}">
                <a16:creationId xmlns:a16="http://schemas.microsoft.com/office/drawing/2014/main" id="{B6FC53CD-7A2E-584C-BE2B-FBE7FD8A7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200" y="4475163"/>
            <a:ext cx="696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MUX</a:t>
            </a:r>
          </a:p>
        </p:txBody>
      </p:sp>
      <p:cxnSp>
        <p:nvCxnSpPr>
          <p:cNvPr id="85050" name="Straight Arrow Connector 69">
            <a:extLst>
              <a:ext uri="{FF2B5EF4-FFF2-40B4-BE49-F238E27FC236}">
                <a16:creationId xmlns:a16="http://schemas.microsoft.com/office/drawing/2014/main" id="{66DE0E4D-5603-9E4A-8633-0EB75716D197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7446963" y="4660900"/>
            <a:ext cx="5238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51" name="TextBox 70">
            <a:extLst>
              <a:ext uri="{FF2B5EF4-FFF2-40B4-BE49-F238E27FC236}">
                <a16:creationId xmlns:a16="http://schemas.microsoft.com/office/drawing/2014/main" id="{D44A445D-EF21-184D-8C4D-6F931E56E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3650" y="4352925"/>
            <a:ext cx="1179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byte in block</a:t>
            </a:r>
          </a:p>
        </p:txBody>
      </p:sp>
      <p:cxnSp>
        <p:nvCxnSpPr>
          <p:cNvPr id="85052" name="Straight Arrow Connector 71">
            <a:extLst>
              <a:ext uri="{FF2B5EF4-FFF2-40B4-BE49-F238E27FC236}">
                <a16:creationId xmlns:a16="http://schemas.microsoft.com/office/drawing/2014/main" id="{771D147E-ED51-C44E-A728-6DA9756A319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559551" y="5029200"/>
            <a:ext cx="41751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F0EB31D-DBBD-8A46-BA47-773D8CF90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0" y="5540375"/>
            <a:ext cx="58610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CC"/>
                </a:solidFill>
                <a:latin typeface="Arial" panose="020B0604020202020204" pitchFamily="34" charset="0"/>
              </a:rPr>
              <a:t>Key idea: Associative memory within the set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CC"/>
                </a:solidFill>
                <a:latin typeface="Arial" panose="020B0604020202020204" pitchFamily="34" charset="0"/>
              </a:rPr>
              <a:t>+ Accommodates conflicts better (fewer conflict misses)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33CC"/>
                </a:solidFill>
                <a:latin typeface="Arial" panose="020B0604020202020204" pitchFamily="34" charset="0"/>
              </a:rPr>
              <a:t>-- More complex, slower access, larger tag store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50D42C-C2F0-104D-800F-584B70F51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63" y="2619375"/>
            <a:ext cx="3351212" cy="177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4A6951E-8B08-8A4A-B476-A671264A8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" y="2525713"/>
            <a:ext cx="633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SET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987C9F78-D138-4A4F-A035-C8B5DDCFA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338" y="2619375"/>
            <a:ext cx="3351212" cy="177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85057" name="Straight Arrow Connector 68">
            <a:extLst>
              <a:ext uri="{FF2B5EF4-FFF2-40B4-BE49-F238E27FC236}">
                <a16:creationId xmlns:a16="http://schemas.microsoft.com/office/drawing/2014/main" id="{82913830-95FF-A34B-AAD7-99433396EA77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979738" y="4870450"/>
            <a:ext cx="26511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58" name="TextBox 69">
            <a:extLst>
              <a:ext uri="{FF2B5EF4-FFF2-40B4-BE49-F238E27FC236}">
                <a16:creationId xmlns:a16="http://schemas.microsoft.com/office/drawing/2014/main" id="{4B035E75-C530-734D-98FA-234833394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563" y="4873625"/>
            <a:ext cx="593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Hit?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nimBg="1"/>
      <p:bldP spid="84997" grpId="0" animBg="1"/>
      <p:bldP spid="84998" grpId="0" animBg="1"/>
      <p:bldP spid="84999" grpId="0" animBg="1"/>
      <p:bldP spid="85000" grpId="0" animBg="1"/>
      <p:bldP spid="85001" grpId="0" animBg="1"/>
      <p:bldP spid="85002" grpId="0" animBg="1"/>
      <p:bldP spid="85003" grpId="0" animBg="1"/>
      <p:bldP spid="85004" grpId="0"/>
      <p:bldP spid="85005" grpId="0" animBg="1"/>
      <p:bldP spid="85006" grpId="0" animBg="1"/>
      <p:bldP spid="85007" grpId="0" animBg="1"/>
      <p:bldP spid="85008" grpId="0" animBg="1"/>
      <p:bldP spid="85009" grpId="0" animBg="1"/>
      <p:bldP spid="85010" grpId="0" animBg="1"/>
      <p:bldP spid="85011" grpId="0" animBg="1"/>
      <p:bldP spid="85012" grpId="0" animBg="1"/>
      <p:bldP spid="85013" grpId="0"/>
      <p:bldP spid="85014" grpId="0"/>
      <p:bldP spid="85015" grpId="0"/>
      <p:bldP spid="85016" grpId="0" animBg="1"/>
      <p:bldP spid="85017" grpId="0"/>
      <p:bldP spid="85022" grpId="0"/>
      <p:bldP spid="85023" grpId="0"/>
      <p:bldP spid="85024" grpId="0" animBg="1"/>
      <p:bldP spid="85025" grpId="0"/>
      <p:bldP spid="85029" grpId="0" animBg="1"/>
      <p:bldP spid="85030" grpId="0"/>
      <p:bldP spid="85033" grpId="0"/>
      <p:bldP spid="85034" grpId="0"/>
      <p:bldP spid="85035" grpId="0"/>
      <p:bldP spid="85036" grpId="0"/>
      <p:bldP spid="85037" grpId="0"/>
      <p:bldP spid="85038" grpId="0"/>
      <p:bldP spid="85039" grpId="0" animBg="1"/>
      <p:bldP spid="85040" grpId="0"/>
      <p:bldP spid="85045" grpId="0"/>
      <p:bldP spid="85049" grpId="0"/>
      <p:bldP spid="85051" grpId="0"/>
      <p:bldP spid="74" grpId="0" animBg="1"/>
      <p:bldP spid="75" grpId="0"/>
      <p:bldP spid="76" grpId="0" animBg="1"/>
      <p:bldP spid="8505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The Cache Coherence Problem</a:t>
            </a:r>
          </a:p>
        </p:txBody>
      </p:sp>
      <p:sp>
        <p:nvSpPr>
          <p:cNvPr id="97284" name="Oval 3"/>
          <p:cNvSpPr>
            <a:spLocks noChangeArrowheads="1"/>
          </p:cNvSpPr>
          <p:nvPr/>
        </p:nvSpPr>
        <p:spPr bwMode="auto">
          <a:xfrm>
            <a:off x="5457825" y="1606550"/>
            <a:ext cx="749300" cy="749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7285" name="Rectangle 4"/>
          <p:cNvSpPr>
            <a:spLocks noChangeArrowheads="1"/>
          </p:cNvSpPr>
          <p:nvPr/>
        </p:nvSpPr>
        <p:spPr bwMode="auto">
          <a:xfrm>
            <a:off x="5381625" y="2597150"/>
            <a:ext cx="9017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7286" name="Line 5"/>
          <p:cNvSpPr>
            <a:spLocks noChangeShapeType="1"/>
          </p:cNvSpPr>
          <p:nvPr/>
        </p:nvSpPr>
        <p:spPr bwMode="auto">
          <a:xfrm>
            <a:off x="5832475" y="236855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7287" name="Line 6"/>
          <p:cNvSpPr>
            <a:spLocks noChangeShapeType="1"/>
          </p:cNvSpPr>
          <p:nvPr/>
        </p:nvSpPr>
        <p:spPr bwMode="auto">
          <a:xfrm>
            <a:off x="5832475" y="33591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7288" name="Oval 7"/>
          <p:cNvSpPr>
            <a:spLocks noChangeArrowheads="1"/>
          </p:cNvSpPr>
          <p:nvPr/>
        </p:nvSpPr>
        <p:spPr bwMode="auto">
          <a:xfrm>
            <a:off x="2790825" y="1606550"/>
            <a:ext cx="749300" cy="749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7289" name="Rectangle 8"/>
          <p:cNvSpPr>
            <a:spLocks noChangeArrowheads="1"/>
          </p:cNvSpPr>
          <p:nvPr/>
        </p:nvSpPr>
        <p:spPr bwMode="auto">
          <a:xfrm>
            <a:off x="2714625" y="2597150"/>
            <a:ext cx="9017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7290" name="Line 9"/>
          <p:cNvSpPr>
            <a:spLocks noChangeShapeType="1"/>
          </p:cNvSpPr>
          <p:nvPr/>
        </p:nvSpPr>
        <p:spPr bwMode="auto">
          <a:xfrm>
            <a:off x="3165475" y="236855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7291" name="Line 10"/>
          <p:cNvSpPr>
            <a:spLocks noChangeShapeType="1"/>
          </p:cNvSpPr>
          <p:nvPr/>
        </p:nvSpPr>
        <p:spPr bwMode="auto">
          <a:xfrm>
            <a:off x="3165475" y="33591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7292" name="Rectangle 11"/>
          <p:cNvSpPr>
            <a:spLocks noChangeArrowheads="1"/>
          </p:cNvSpPr>
          <p:nvPr/>
        </p:nvSpPr>
        <p:spPr bwMode="auto">
          <a:xfrm>
            <a:off x="2873375" y="4737100"/>
            <a:ext cx="3556000" cy="1193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7293" name="Rectangle 12"/>
          <p:cNvSpPr>
            <a:spLocks noChangeArrowheads="1"/>
          </p:cNvSpPr>
          <p:nvPr/>
        </p:nvSpPr>
        <p:spPr bwMode="auto">
          <a:xfrm>
            <a:off x="3476625" y="5240338"/>
            <a:ext cx="901700" cy="63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7294" name="Rectangle 13"/>
          <p:cNvSpPr>
            <a:spLocks noChangeArrowheads="1"/>
          </p:cNvSpPr>
          <p:nvPr/>
        </p:nvSpPr>
        <p:spPr bwMode="auto">
          <a:xfrm>
            <a:off x="2922588" y="1808163"/>
            <a:ext cx="4603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P1</a:t>
            </a:r>
          </a:p>
        </p:txBody>
      </p:sp>
      <p:sp>
        <p:nvSpPr>
          <p:cNvPr id="97295" name="Rectangle 14"/>
          <p:cNvSpPr>
            <a:spLocks noChangeArrowheads="1"/>
          </p:cNvSpPr>
          <p:nvPr/>
        </p:nvSpPr>
        <p:spPr bwMode="auto">
          <a:xfrm>
            <a:off x="5589588" y="1806575"/>
            <a:ext cx="460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P2</a:t>
            </a:r>
          </a:p>
        </p:txBody>
      </p:sp>
      <p:sp>
        <p:nvSpPr>
          <p:cNvPr id="97296" name="Rectangle 15"/>
          <p:cNvSpPr>
            <a:spLocks noChangeArrowheads="1"/>
          </p:cNvSpPr>
          <p:nvPr/>
        </p:nvSpPr>
        <p:spPr bwMode="auto">
          <a:xfrm>
            <a:off x="3227388" y="5084763"/>
            <a:ext cx="295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x</a:t>
            </a:r>
          </a:p>
        </p:txBody>
      </p:sp>
      <p:sp>
        <p:nvSpPr>
          <p:cNvPr id="97297" name="AutoShape 16"/>
          <p:cNvSpPr>
            <a:spLocks noChangeArrowheads="1"/>
          </p:cNvSpPr>
          <p:nvPr/>
        </p:nvSpPr>
        <p:spPr bwMode="auto">
          <a:xfrm>
            <a:off x="2562225" y="3740150"/>
            <a:ext cx="40259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7298" name="Rectangle 17"/>
          <p:cNvSpPr>
            <a:spLocks noChangeArrowheads="1"/>
          </p:cNvSpPr>
          <p:nvPr/>
        </p:nvSpPr>
        <p:spPr bwMode="auto">
          <a:xfrm>
            <a:off x="3151188" y="3863975"/>
            <a:ext cx="26447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Interconnection Network</a:t>
            </a:r>
          </a:p>
        </p:txBody>
      </p:sp>
      <p:sp>
        <p:nvSpPr>
          <p:cNvPr id="97299" name="Line 18"/>
          <p:cNvSpPr>
            <a:spLocks noChangeShapeType="1"/>
          </p:cNvSpPr>
          <p:nvPr/>
        </p:nvSpPr>
        <p:spPr bwMode="auto">
          <a:xfrm>
            <a:off x="4460875" y="43497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7300" name="Rectangle 19"/>
          <p:cNvSpPr>
            <a:spLocks noChangeArrowheads="1"/>
          </p:cNvSpPr>
          <p:nvPr/>
        </p:nvSpPr>
        <p:spPr bwMode="auto">
          <a:xfrm>
            <a:off x="3760788" y="5540375"/>
            <a:ext cx="156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Main Memory</a:t>
            </a:r>
          </a:p>
        </p:txBody>
      </p:sp>
      <p:sp>
        <p:nvSpPr>
          <p:cNvPr id="97301" name="Rectangle 20"/>
          <p:cNvSpPr>
            <a:spLocks noChangeArrowheads="1"/>
          </p:cNvSpPr>
          <p:nvPr/>
        </p:nvSpPr>
        <p:spPr bwMode="auto">
          <a:xfrm>
            <a:off x="762000" y="2613025"/>
            <a:ext cx="1801776" cy="110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ld r2, x</a:t>
            </a:r>
            <a:endParaRPr kumimoji="0" lang="en-US" alt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add r1, r2, r4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st x, r1</a:t>
            </a:r>
          </a:p>
        </p:txBody>
      </p:sp>
      <p:sp>
        <p:nvSpPr>
          <p:cNvPr id="97302" name="Rectangle 23"/>
          <p:cNvSpPr>
            <a:spLocks noChangeArrowheads="1"/>
          </p:cNvSpPr>
          <p:nvPr/>
        </p:nvSpPr>
        <p:spPr bwMode="auto">
          <a:xfrm>
            <a:off x="6664325" y="1851025"/>
            <a:ext cx="1030732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ld r2, x</a:t>
            </a:r>
          </a:p>
        </p:txBody>
      </p:sp>
      <p:sp>
        <p:nvSpPr>
          <p:cNvPr id="97303" name="Rectangle 24"/>
          <p:cNvSpPr>
            <a:spLocks noChangeArrowheads="1"/>
          </p:cNvSpPr>
          <p:nvPr/>
        </p:nvSpPr>
        <p:spPr bwMode="auto">
          <a:xfrm>
            <a:off x="5397500" y="2908300"/>
            <a:ext cx="866775" cy="571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7304" name="Rectangle 25"/>
          <p:cNvSpPr>
            <a:spLocks noChangeArrowheads="1"/>
          </p:cNvSpPr>
          <p:nvPr/>
        </p:nvSpPr>
        <p:spPr bwMode="auto">
          <a:xfrm>
            <a:off x="2736850" y="2935288"/>
            <a:ext cx="866775" cy="5715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97305" name="TextBox 25"/>
          <p:cNvSpPr txBox="1">
            <a:spLocks noChangeArrowheads="1"/>
          </p:cNvSpPr>
          <p:nvPr/>
        </p:nvSpPr>
        <p:spPr bwMode="auto">
          <a:xfrm>
            <a:off x="3551238" y="4943475"/>
            <a:ext cx="69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1000</a:t>
            </a:r>
          </a:p>
        </p:txBody>
      </p:sp>
      <p:sp>
        <p:nvSpPr>
          <p:cNvPr id="97306" name="TextBox 26"/>
          <p:cNvSpPr txBox="1">
            <a:spLocks noChangeArrowheads="1"/>
          </p:cNvSpPr>
          <p:nvPr/>
        </p:nvSpPr>
        <p:spPr bwMode="auto">
          <a:xfrm>
            <a:off x="5481638" y="2605088"/>
            <a:ext cx="698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1000</a:t>
            </a:r>
          </a:p>
        </p:txBody>
      </p:sp>
      <p:sp>
        <p:nvSpPr>
          <p:cNvPr id="97307" name="TextBox 27"/>
          <p:cNvSpPr txBox="1">
            <a:spLocks noChangeArrowheads="1"/>
          </p:cNvSpPr>
          <p:nvPr/>
        </p:nvSpPr>
        <p:spPr bwMode="auto">
          <a:xfrm>
            <a:off x="2816225" y="2622550"/>
            <a:ext cx="69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2000</a:t>
            </a:r>
          </a:p>
        </p:txBody>
      </p:sp>
      <p:sp>
        <p:nvSpPr>
          <p:cNvPr id="97308" name="TextBox 28"/>
          <p:cNvSpPr txBox="1">
            <a:spLocks noChangeArrowheads="1"/>
          </p:cNvSpPr>
          <p:nvPr/>
        </p:nvSpPr>
        <p:spPr bwMode="auto">
          <a:xfrm>
            <a:off x="6664325" y="3240088"/>
            <a:ext cx="103265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28571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ld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28571F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 r5, x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777038" y="2514600"/>
            <a:ext cx="19462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Should NOT load 1000</a:t>
            </a:r>
          </a:p>
        </p:txBody>
      </p:sp>
    </p:spTree>
    <p:extLst>
      <p:ext uri="{BB962C8B-B14F-4D97-AF65-F5344CB8AC3E}">
        <p14:creationId xmlns:p14="http://schemas.microsoft.com/office/powerpoint/2010/main" val="27106526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">
            <a:extLst>
              <a:ext uri="{FF2B5EF4-FFF2-40B4-BE49-F238E27FC236}">
                <a16:creationId xmlns:a16="http://schemas.microsoft.com/office/drawing/2014/main" id="{449D8DDE-B114-874A-8B5A-CE4E2F84BF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" y="717550"/>
            <a:ext cx="8686800" cy="1720850"/>
          </a:xfrm>
        </p:spPr>
        <p:txBody>
          <a:bodyPr/>
          <a:lstStyle/>
          <a:p>
            <a:pPr algn="ctr" eaLnBrk="1" hangingPunct="1"/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4500" b="1" dirty="0">
                <a:ea typeface="ＭＳ Ｐゴシック" panose="020B0600070205080204" pitchFamily="34" charset="-128"/>
              </a:rPr>
              <a:t>Digital Design &amp; Computer Arch.</a:t>
            </a:r>
            <a:br>
              <a:rPr lang="en-US" altLang="en-US" sz="4500" b="1" dirty="0">
                <a:ea typeface="ＭＳ Ｐゴシック" panose="020B0600070205080204" pitchFamily="34" charset="-128"/>
              </a:rPr>
            </a:br>
            <a:br>
              <a:rPr lang="en-US" altLang="en-US" sz="1000" b="1" dirty="0">
                <a:ea typeface="ＭＳ Ｐゴシック" panose="020B0600070205080204" pitchFamily="34" charset="-128"/>
              </a:rPr>
            </a:br>
            <a:r>
              <a:rPr lang="en-US" altLang="en-US" sz="43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Lecture 22: More Caches</a:t>
            </a:r>
          </a:p>
        </p:txBody>
      </p:sp>
      <p:sp>
        <p:nvSpPr>
          <p:cNvPr id="22530" name="Rectangle 5">
            <a:extLst>
              <a:ext uri="{FF2B5EF4-FFF2-40B4-BE49-F238E27FC236}">
                <a16:creationId xmlns:a16="http://schemas.microsoft.com/office/drawing/2014/main" id="{435E454D-D444-0541-B91A-9C35CDC08D6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US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Prof.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Onur</a:t>
            </a: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Mutlu</a:t>
            </a:r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ETH Zürich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Spring 2020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15 May 2020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450361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4">
            <a:extLst>
              <a:ext uri="{FF2B5EF4-FFF2-40B4-BE49-F238E27FC236}">
                <a16:creationId xmlns:a16="http://schemas.microsoft.com/office/drawing/2014/main" id="{348F0986-8A67-0F4E-874F-5EBF363D68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1143000"/>
            <a:ext cx="8229600" cy="2209800"/>
          </a:xfrm>
        </p:spPr>
        <p:txBody>
          <a:bodyPr anchor="ctr"/>
          <a:lstStyle/>
          <a:p>
            <a:pPr algn="ctr" eaLnBrk="1" hangingPunct="1"/>
            <a:r>
              <a:rPr lang="en-US" altLang="en-US" sz="4400" dirty="0">
                <a:ea typeface="ＭＳ Ｐゴシック" panose="020B0600070205080204" pitchFamily="34" charset="-128"/>
              </a:rPr>
              <a:t>Cache Examples:</a:t>
            </a:r>
            <a:br>
              <a:rPr lang="en-US" altLang="en-US" sz="4400" dirty="0">
                <a:ea typeface="ＭＳ Ｐゴシック" panose="020B0600070205080204" pitchFamily="34" charset="-128"/>
              </a:rPr>
            </a:br>
            <a:r>
              <a:rPr lang="en-US" altLang="en-US" sz="4400" dirty="0">
                <a:ea typeface="ＭＳ Ｐゴシック" panose="020B0600070205080204" pitchFamily="34" charset="-128"/>
              </a:rPr>
              <a:t>For You to Study</a:t>
            </a:r>
          </a:p>
        </p:txBody>
      </p:sp>
    </p:spTree>
    <p:extLst>
      <p:ext uri="{BB962C8B-B14F-4D97-AF65-F5344CB8AC3E}">
        <p14:creationId xmlns:p14="http://schemas.microsoft.com/office/powerpoint/2010/main" val="413830552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Cache Terminology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58371" name="Rectangle 4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28600" y="914400"/>
            <a:ext cx="8610600" cy="5638799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Capacity (</a:t>
            </a:r>
            <a:r>
              <a:rPr lang="en-US" i="1" dirty="0">
                <a:solidFill>
                  <a:srgbClr val="0432FF"/>
                </a:solidFill>
              </a:rPr>
              <a:t>C</a:t>
            </a:r>
            <a:r>
              <a:rPr lang="en-US" dirty="0">
                <a:solidFill>
                  <a:srgbClr val="0432FF"/>
                </a:solidFill>
              </a:rPr>
              <a:t>)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the number of data bytes a cache stores</a:t>
            </a:r>
          </a:p>
          <a:p>
            <a:r>
              <a:rPr lang="en-US" dirty="0">
                <a:solidFill>
                  <a:srgbClr val="0432FF"/>
                </a:solidFill>
              </a:rPr>
              <a:t>Block size (</a:t>
            </a:r>
            <a:r>
              <a:rPr lang="en-US" i="1" dirty="0">
                <a:solidFill>
                  <a:srgbClr val="0432FF"/>
                </a:solidFill>
              </a:rPr>
              <a:t>b</a:t>
            </a:r>
            <a:r>
              <a:rPr lang="en-US" dirty="0">
                <a:solidFill>
                  <a:srgbClr val="0432FF"/>
                </a:solidFill>
              </a:rPr>
              <a:t>)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bytes of data brought into cache at once</a:t>
            </a:r>
          </a:p>
          <a:p>
            <a:r>
              <a:rPr lang="en-US" dirty="0">
                <a:solidFill>
                  <a:srgbClr val="0432FF"/>
                </a:solidFill>
              </a:rPr>
              <a:t>Number of blocks (</a:t>
            </a:r>
            <a:r>
              <a:rPr lang="en-US" i="1" dirty="0">
                <a:solidFill>
                  <a:srgbClr val="0432FF"/>
                </a:solidFill>
              </a:rPr>
              <a:t>B = C/b</a:t>
            </a:r>
            <a:r>
              <a:rPr lang="en-US" dirty="0">
                <a:solidFill>
                  <a:srgbClr val="0432FF"/>
                </a:solidFill>
              </a:rPr>
              <a:t>)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number of blocks in cache: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i="1" dirty="0"/>
              <a:t>C</a:t>
            </a:r>
            <a:r>
              <a:rPr lang="en-US" dirty="0"/>
              <a:t>/</a:t>
            </a:r>
            <a:r>
              <a:rPr lang="en-US" i="1" dirty="0"/>
              <a:t>b</a:t>
            </a:r>
          </a:p>
          <a:p>
            <a:r>
              <a:rPr lang="en-US" dirty="0">
                <a:solidFill>
                  <a:srgbClr val="0432FF"/>
                </a:solidFill>
              </a:rPr>
              <a:t>Degree of associativity (</a:t>
            </a:r>
            <a:r>
              <a:rPr lang="en-US" i="1" dirty="0">
                <a:solidFill>
                  <a:srgbClr val="0432FF"/>
                </a:solidFill>
              </a:rPr>
              <a:t>N</a:t>
            </a:r>
            <a:r>
              <a:rPr lang="en-US" dirty="0">
                <a:solidFill>
                  <a:srgbClr val="0432FF"/>
                </a:solidFill>
              </a:rPr>
              <a:t>)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number of blocks in a set</a:t>
            </a:r>
          </a:p>
          <a:p>
            <a:r>
              <a:rPr lang="en-US" dirty="0">
                <a:solidFill>
                  <a:srgbClr val="0432FF"/>
                </a:solidFill>
              </a:rPr>
              <a:t>Number of sets (</a:t>
            </a:r>
            <a:r>
              <a:rPr lang="en-US" i="1" dirty="0">
                <a:solidFill>
                  <a:srgbClr val="0432FF"/>
                </a:solidFill>
              </a:rPr>
              <a:t>S = B/N</a:t>
            </a:r>
            <a:r>
              <a:rPr lang="en-US" dirty="0">
                <a:solidFill>
                  <a:srgbClr val="0432FF"/>
                </a:solidFill>
              </a:rPr>
              <a:t>)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each memory address maps to exactly one cache set </a:t>
            </a:r>
          </a:p>
        </p:txBody>
      </p:sp>
      <p:sp>
        <p:nvSpPr>
          <p:cNvPr id="58370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AF1002A-17A7-B645-96CB-75917AEF4C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7038" y="631825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4C23605-ED41-994F-A93A-EA98B2475F88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6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32744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How is data found?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60421" name="Rectangle 6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228600" y="914400"/>
            <a:ext cx="8610600" cy="5562599"/>
          </a:xfrm>
        </p:spPr>
        <p:txBody>
          <a:bodyPr/>
          <a:lstStyle/>
          <a:p>
            <a:r>
              <a:rPr lang="en-US" dirty="0"/>
              <a:t>Cache organized into </a:t>
            </a:r>
            <a:r>
              <a:rPr lang="en-US" i="1" dirty="0"/>
              <a:t>S</a:t>
            </a:r>
            <a:r>
              <a:rPr lang="en-US" dirty="0"/>
              <a:t> sets</a:t>
            </a:r>
          </a:p>
          <a:p>
            <a:endParaRPr lang="en-US" dirty="0"/>
          </a:p>
          <a:p>
            <a:r>
              <a:rPr lang="en-US" dirty="0"/>
              <a:t>Each memory address maps to exactly one set</a:t>
            </a:r>
          </a:p>
          <a:p>
            <a:endParaRPr lang="en-US" dirty="0"/>
          </a:p>
          <a:p>
            <a:r>
              <a:rPr lang="en-US" dirty="0"/>
              <a:t>Caches categorized by number of blocks in a set: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Direct mapped</a:t>
            </a:r>
            <a:r>
              <a:rPr lang="en-US" dirty="0"/>
              <a:t>: 1 block per set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N-way set associative</a:t>
            </a:r>
            <a:r>
              <a:rPr lang="en-US" dirty="0"/>
              <a:t>: N blocks per set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Fully associative</a:t>
            </a:r>
            <a:r>
              <a:rPr lang="en-US" dirty="0"/>
              <a:t>: all cache blocks are in a single set</a:t>
            </a:r>
            <a:endParaRPr lang="en-US" sz="800" dirty="0"/>
          </a:p>
          <a:p>
            <a:endParaRPr lang="en-US" dirty="0"/>
          </a:p>
          <a:p>
            <a:r>
              <a:rPr lang="en-US" dirty="0"/>
              <a:t>Examine each organization for a cache with:</a:t>
            </a:r>
          </a:p>
          <a:p>
            <a:pPr lvl="1"/>
            <a:r>
              <a:rPr lang="en-US" dirty="0"/>
              <a:t>Capacity (</a:t>
            </a:r>
            <a:r>
              <a:rPr lang="en-US" i="1" dirty="0"/>
              <a:t>C</a:t>
            </a:r>
            <a:r>
              <a:rPr lang="en-US" dirty="0"/>
              <a:t> = 8 words)</a:t>
            </a:r>
          </a:p>
          <a:p>
            <a:pPr lvl="1"/>
            <a:r>
              <a:rPr lang="en-US" dirty="0"/>
              <a:t>Block size (</a:t>
            </a:r>
            <a:r>
              <a:rPr lang="en-US" i="1" dirty="0"/>
              <a:t>b</a:t>
            </a:r>
            <a:r>
              <a:rPr lang="en-US" dirty="0"/>
              <a:t> = 1 word)</a:t>
            </a:r>
          </a:p>
          <a:p>
            <a:pPr lvl="1"/>
            <a:r>
              <a:rPr lang="en-US" dirty="0"/>
              <a:t>So, number of blocks (</a:t>
            </a:r>
            <a:r>
              <a:rPr lang="en-US" i="1" dirty="0"/>
              <a:t>B</a:t>
            </a:r>
            <a:r>
              <a:rPr lang="en-US" dirty="0"/>
              <a:t> = 8)</a:t>
            </a:r>
          </a:p>
          <a:p>
            <a:pPr lvl="1"/>
            <a:endParaRPr lang="en-US" dirty="0"/>
          </a:p>
        </p:txBody>
      </p:sp>
      <p:sp>
        <p:nvSpPr>
          <p:cNvPr id="60419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60420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AF1002A-17A7-B645-96CB-75917AEF4C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7038" y="631825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4C23605-ED41-994F-A93A-EA98B2475F88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6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80663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144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Direct Mapped Cache</a:t>
            </a:r>
            <a:endParaRPr lang="en-US" dirty="0">
              <a:latin typeface="Consolas" pitchFamily="49" charset="0"/>
            </a:endParaRPr>
          </a:p>
        </p:txBody>
      </p:sp>
      <p:graphicFrame>
        <p:nvGraphicFramePr>
          <p:cNvPr id="62469" name="Object 2"/>
          <p:cNvGraphicFramePr>
            <a:graphicFrameLocks noGrp="1" noChangeAspect="1"/>
          </p:cNvGraphicFramePr>
          <p:nvPr>
            <p:ph idx="1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115974889"/>
              </p:ext>
            </p:extLst>
          </p:nvPr>
        </p:nvGraphicFramePr>
        <p:xfrm>
          <a:off x="641063" y="989013"/>
          <a:ext cx="7711062" cy="541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VISIO" r:id="rId9" imgW="3747516" imgH="2630424" progId="Visio.Drawing.6">
                  <p:embed/>
                </p:oleObj>
              </mc:Choice>
              <mc:Fallback>
                <p:oleObj name="VISIO" r:id="rId9" imgW="3747516" imgH="263042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63" y="989013"/>
                        <a:ext cx="7711062" cy="541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7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2400" y="10779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62468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AF1002A-17A7-B645-96CB-75917AEF4C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7038" y="631825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4C23605-ED41-994F-A93A-EA98B2475F88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6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56386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Direct Mapped Cache Hardware</a:t>
            </a:r>
            <a:endParaRPr lang="en-US" dirty="0">
              <a:latin typeface="Consolas" pitchFamily="49" charset="0"/>
            </a:endParaRPr>
          </a:p>
        </p:txBody>
      </p:sp>
      <p:graphicFrame>
        <p:nvGraphicFramePr>
          <p:cNvPr id="64517" name="Object 2"/>
          <p:cNvGraphicFramePr>
            <a:graphicFrameLocks noGrp="1" noChangeAspect="1"/>
          </p:cNvGraphicFramePr>
          <p:nvPr>
            <p:ph idx="1"/>
            <p:custDataLst>
              <p:tags r:id="rId4"/>
            </p:custDataLst>
            <p:extLst/>
          </p:nvPr>
        </p:nvGraphicFramePr>
        <p:xfrm>
          <a:off x="1865313" y="1219200"/>
          <a:ext cx="5853112" cy="466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88" name="VISIO" r:id="rId9" imgW="3003804" imgH="2392680" progId="Visio.Drawing.6">
                  <p:embed/>
                </p:oleObj>
              </mc:Choice>
              <mc:Fallback>
                <p:oleObj name="VISIO" r:id="rId9" imgW="3003804" imgH="2392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1219200"/>
                        <a:ext cx="5853112" cy="466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5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64516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AF1002A-17A7-B645-96CB-75917AEF4C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7038" y="631825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4C23605-ED41-994F-A93A-EA98B2475F88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6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5651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0"/>
            <a:ext cx="8213725" cy="914400"/>
          </a:xfrm>
        </p:spPr>
        <p:txBody>
          <a:bodyPr anchor="ctr"/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Direct Mapped Cache Performance</a:t>
            </a:r>
            <a:endParaRPr lang="de-CH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8950" y="4038599"/>
            <a:ext cx="3600000" cy="236220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de-CH" dirty="0">
                <a:solidFill>
                  <a:schemeClr val="bg2"/>
                </a:solidFill>
              </a:rPr>
              <a:t># MIPS </a:t>
            </a:r>
            <a:r>
              <a:rPr lang="de-CH" dirty="0" err="1">
                <a:solidFill>
                  <a:schemeClr val="bg2"/>
                </a:solidFill>
              </a:rPr>
              <a:t>assembly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code</a:t>
            </a:r>
            <a:endParaRPr lang="de-CH" dirty="0">
              <a:solidFill>
                <a:schemeClr val="bg2"/>
              </a:solidFill>
            </a:endParaRPr>
          </a:p>
          <a:p>
            <a:r>
              <a:rPr lang="de-CH" dirty="0"/>
              <a:t> 	</a:t>
            </a:r>
            <a:r>
              <a:rPr lang="de-CH" b="1" dirty="0" err="1"/>
              <a:t>addi</a:t>
            </a:r>
            <a:r>
              <a:rPr lang="de-CH" dirty="0"/>
              <a:t> $t0, $0, 5</a:t>
            </a:r>
          </a:p>
          <a:p>
            <a:r>
              <a:rPr lang="de-CH" dirty="0" err="1">
                <a:solidFill>
                  <a:srgbClr val="0432FF"/>
                </a:solidFill>
              </a:rPr>
              <a:t>loop</a:t>
            </a:r>
            <a:r>
              <a:rPr lang="de-CH" dirty="0"/>
              <a:t>: 	</a:t>
            </a:r>
            <a:r>
              <a:rPr lang="de-CH" b="1" dirty="0" err="1"/>
              <a:t>beq</a:t>
            </a:r>
            <a:r>
              <a:rPr lang="de-CH" dirty="0"/>
              <a:t>  $t0, $0, </a:t>
            </a:r>
            <a:r>
              <a:rPr lang="de-CH" dirty="0" err="1">
                <a:solidFill>
                  <a:srgbClr val="0432FF"/>
                </a:solidFill>
              </a:rPr>
              <a:t>done</a:t>
            </a:r>
            <a:endParaRPr lang="de-CH" dirty="0">
              <a:solidFill>
                <a:srgbClr val="0432FF"/>
              </a:solidFill>
            </a:endParaRPr>
          </a:p>
          <a:p>
            <a:r>
              <a:rPr lang="de-CH" dirty="0"/>
              <a:t>     	</a:t>
            </a:r>
            <a:r>
              <a:rPr lang="de-CH" b="1" dirty="0" err="1"/>
              <a:t>lw</a:t>
            </a:r>
            <a:r>
              <a:rPr lang="de-CH" dirty="0"/>
              <a:t>   $t1, 0x4($0)</a:t>
            </a:r>
          </a:p>
          <a:p>
            <a:r>
              <a:rPr lang="de-CH" dirty="0"/>
              <a:t>     	</a:t>
            </a:r>
            <a:r>
              <a:rPr lang="de-CH" b="1" dirty="0" err="1"/>
              <a:t>lw</a:t>
            </a:r>
            <a:r>
              <a:rPr lang="de-CH" dirty="0"/>
              <a:t>   $t2, 0xC($0)</a:t>
            </a:r>
          </a:p>
          <a:p>
            <a:r>
              <a:rPr lang="de-CH" dirty="0"/>
              <a:t>     	</a:t>
            </a:r>
            <a:r>
              <a:rPr lang="de-CH" b="1" dirty="0" err="1"/>
              <a:t>lw</a:t>
            </a:r>
            <a:r>
              <a:rPr lang="de-CH" dirty="0"/>
              <a:t>   $t3, 0x8($0)</a:t>
            </a:r>
          </a:p>
          <a:p>
            <a:r>
              <a:rPr lang="de-CH" dirty="0"/>
              <a:t>     	</a:t>
            </a:r>
            <a:r>
              <a:rPr lang="de-CH" b="1" dirty="0" err="1"/>
              <a:t>addi</a:t>
            </a:r>
            <a:r>
              <a:rPr lang="de-CH" dirty="0"/>
              <a:t> $t0, $t0, -1</a:t>
            </a:r>
          </a:p>
          <a:p>
            <a:r>
              <a:rPr lang="de-CH" dirty="0"/>
              <a:t>     	</a:t>
            </a:r>
            <a:r>
              <a:rPr lang="de-CH" b="1" dirty="0"/>
              <a:t>j</a:t>
            </a:r>
            <a:r>
              <a:rPr lang="de-CH" dirty="0"/>
              <a:t>    </a:t>
            </a:r>
            <a:r>
              <a:rPr lang="de-CH" dirty="0" err="1">
                <a:solidFill>
                  <a:srgbClr val="0432FF"/>
                </a:solidFill>
              </a:rPr>
              <a:t>loop</a:t>
            </a:r>
            <a:endParaRPr lang="de-CH" dirty="0">
              <a:solidFill>
                <a:srgbClr val="0432FF"/>
              </a:solidFill>
            </a:endParaRPr>
          </a:p>
          <a:p>
            <a:r>
              <a:rPr lang="de-CH" dirty="0" err="1">
                <a:solidFill>
                  <a:srgbClr val="0432FF"/>
                </a:solidFill>
              </a:rPr>
              <a:t>done</a:t>
            </a:r>
            <a:r>
              <a:rPr lang="de-CH" dirty="0"/>
              <a:t>:</a:t>
            </a:r>
          </a:p>
          <a:p>
            <a:endParaRPr lang="de-CH" dirty="0"/>
          </a:p>
          <a:p>
            <a:endParaRPr lang="de-CH" dirty="0"/>
          </a:p>
        </p:txBody>
      </p:sp>
      <p:graphicFrame>
        <p:nvGraphicFramePr>
          <p:cNvPr id="11" name="Content Placeholder 10"/>
          <p:cNvGraphicFramePr>
            <a:graphicFrameLocks noGrp="1" noChangeAspect="1"/>
          </p:cNvGraphicFramePr>
          <p:nvPr>
            <p:ph idx="10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6317587"/>
              </p:ext>
            </p:extLst>
          </p:nvPr>
        </p:nvGraphicFramePr>
        <p:xfrm>
          <a:off x="1865313" y="990600"/>
          <a:ext cx="5602287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12" name="VISIO" r:id="rId5" imgW="2874264" imgH="1498092" progId="Visio.Drawing.6">
                  <p:embed/>
                </p:oleObj>
              </mc:Choice>
              <mc:Fallback>
                <p:oleObj name="VISIO" r:id="rId5" imgW="2874264" imgH="1498092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990600"/>
                        <a:ext cx="5602287" cy="292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53306" y="4038597"/>
            <a:ext cx="3870325" cy="2362201"/>
          </a:xfrm>
        </p:spPr>
        <p:txBody>
          <a:bodyPr/>
          <a:lstStyle/>
          <a:p>
            <a:r>
              <a:rPr lang="de-CH" dirty="0">
                <a:solidFill>
                  <a:srgbClr val="0432FF"/>
                </a:solidFill>
              </a:rPr>
              <a:t>Miss Rate 	=</a:t>
            </a:r>
            <a:endParaRPr lang="de-CH" i="0" dirty="0">
              <a:solidFill>
                <a:srgbClr val="0432FF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AF1002A-17A7-B645-96CB-75917AEF4C7C}"/>
              </a:ext>
            </a:extLst>
          </p:cNvPr>
          <p:cNvSpPr txBox="1">
            <a:spLocks/>
          </p:cNvSpPr>
          <p:nvPr/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 i="1" baseline="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4C23605-ED41-994F-A93A-EA98B2475F88}" type="slidenum">
              <a:rPr lang="en-US" altLang="en-US" sz="1600" i="0" kern="0" smtClean="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600" i="0" kern="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349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0"/>
            <a:ext cx="8213725" cy="914400"/>
          </a:xfrm>
        </p:spPr>
        <p:txBody>
          <a:bodyPr anchor="ctr"/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Direct Mapped Cache Performance</a:t>
            </a:r>
            <a:endParaRPr lang="de-CH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8950" y="4038599"/>
            <a:ext cx="3600000" cy="236220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de-CH" dirty="0">
                <a:solidFill>
                  <a:schemeClr val="bg2"/>
                </a:solidFill>
              </a:rPr>
              <a:t># MIPS </a:t>
            </a:r>
            <a:r>
              <a:rPr lang="de-CH" dirty="0" err="1">
                <a:solidFill>
                  <a:schemeClr val="bg2"/>
                </a:solidFill>
              </a:rPr>
              <a:t>assembly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code</a:t>
            </a:r>
            <a:endParaRPr lang="de-CH" dirty="0">
              <a:solidFill>
                <a:schemeClr val="bg2"/>
              </a:solidFill>
            </a:endParaRPr>
          </a:p>
          <a:p>
            <a:r>
              <a:rPr lang="de-CH" dirty="0"/>
              <a:t> 	</a:t>
            </a:r>
            <a:r>
              <a:rPr lang="de-CH" b="1" dirty="0" err="1"/>
              <a:t>addi</a:t>
            </a:r>
            <a:r>
              <a:rPr lang="de-CH" dirty="0"/>
              <a:t> $t0, $0, 5</a:t>
            </a:r>
          </a:p>
          <a:p>
            <a:r>
              <a:rPr lang="de-CH" dirty="0" err="1">
                <a:solidFill>
                  <a:srgbClr val="0432FF"/>
                </a:solidFill>
              </a:rPr>
              <a:t>loop</a:t>
            </a:r>
            <a:r>
              <a:rPr lang="de-CH" dirty="0"/>
              <a:t>: 	</a:t>
            </a:r>
            <a:r>
              <a:rPr lang="de-CH" b="1" dirty="0" err="1"/>
              <a:t>beq</a:t>
            </a:r>
            <a:r>
              <a:rPr lang="de-CH" dirty="0"/>
              <a:t>  $t0, $0, </a:t>
            </a:r>
            <a:r>
              <a:rPr lang="de-CH" dirty="0" err="1">
                <a:solidFill>
                  <a:srgbClr val="0432FF"/>
                </a:solidFill>
              </a:rPr>
              <a:t>done</a:t>
            </a:r>
            <a:endParaRPr lang="de-CH" dirty="0">
              <a:solidFill>
                <a:srgbClr val="0432FF"/>
              </a:solidFill>
            </a:endParaRPr>
          </a:p>
          <a:p>
            <a:r>
              <a:rPr lang="de-CH" dirty="0"/>
              <a:t>     	</a:t>
            </a:r>
            <a:r>
              <a:rPr lang="de-CH" b="1" dirty="0" err="1"/>
              <a:t>lw</a:t>
            </a:r>
            <a:r>
              <a:rPr lang="de-CH" dirty="0"/>
              <a:t>   $t1, 0x4($0)</a:t>
            </a:r>
          </a:p>
          <a:p>
            <a:r>
              <a:rPr lang="de-CH" dirty="0"/>
              <a:t>     	</a:t>
            </a:r>
            <a:r>
              <a:rPr lang="de-CH" b="1" dirty="0" err="1"/>
              <a:t>lw</a:t>
            </a:r>
            <a:r>
              <a:rPr lang="de-CH" dirty="0"/>
              <a:t>   $t2, 0xC($0)</a:t>
            </a:r>
          </a:p>
          <a:p>
            <a:r>
              <a:rPr lang="de-CH" dirty="0"/>
              <a:t>     	</a:t>
            </a:r>
            <a:r>
              <a:rPr lang="de-CH" b="1" dirty="0" err="1"/>
              <a:t>lw</a:t>
            </a:r>
            <a:r>
              <a:rPr lang="de-CH" dirty="0"/>
              <a:t>   $t3, 0x8($0)</a:t>
            </a:r>
          </a:p>
          <a:p>
            <a:r>
              <a:rPr lang="de-CH" dirty="0"/>
              <a:t>     	</a:t>
            </a:r>
            <a:r>
              <a:rPr lang="de-CH" b="1" dirty="0" err="1"/>
              <a:t>addi</a:t>
            </a:r>
            <a:r>
              <a:rPr lang="de-CH" dirty="0"/>
              <a:t> $t0, $t0, -1</a:t>
            </a:r>
          </a:p>
          <a:p>
            <a:r>
              <a:rPr lang="de-CH" dirty="0"/>
              <a:t>     	</a:t>
            </a:r>
            <a:r>
              <a:rPr lang="de-CH" b="1" dirty="0"/>
              <a:t>j</a:t>
            </a:r>
            <a:r>
              <a:rPr lang="de-CH" dirty="0"/>
              <a:t>    </a:t>
            </a:r>
            <a:r>
              <a:rPr lang="de-CH" dirty="0" err="1">
                <a:solidFill>
                  <a:srgbClr val="0432FF"/>
                </a:solidFill>
              </a:rPr>
              <a:t>loop</a:t>
            </a:r>
            <a:endParaRPr lang="de-CH" dirty="0">
              <a:solidFill>
                <a:srgbClr val="0432FF"/>
              </a:solidFill>
            </a:endParaRPr>
          </a:p>
          <a:p>
            <a:r>
              <a:rPr lang="de-CH" dirty="0" err="1">
                <a:solidFill>
                  <a:srgbClr val="0432FF"/>
                </a:solidFill>
              </a:rPr>
              <a:t>done</a:t>
            </a:r>
            <a:r>
              <a:rPr lang="de-CH" dirty="0"/>
              <a:t>:</a:t>
            </a:r>
          </a:p>
          <a:p>
            <a:endParaRPr lang="de-CH" dirty="0"/>
          </a:p>
          <a:p>
            <a:endParaRPr lang="de-CH" dirty="0"/>
          </a:p>
        </p:txBody>
      </p:sp>
      <p:graphicFrame>
        <p:nvGraphicFramePr>
          <p:cNvPr id="11" name="Content Placeholder 10"/>
          <p:cNvGraphicFramePr>
            <a:graphicFrameLocks noGrp="1" noChangeAspect="1"/>
          </p:cNvGraphicFramePr>
          <p:nvPr>
            <p:ph idx="10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82555837"/>
              </p:ext>
            </p:extLst>
          </p:nvPr>
        </p:nvGraphicFramePr>
        <p:xfrm>
          <a:off x="1865313" y="990600"/>
          <a:ext cx="5602287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36" name="VISIO" r:id="rId4" imgW="2874264" imgH="1498092" progId="Visio.Drawing.6">
                  <p:embed/>
                </p:oleObj>
              </mc:Choice>
              <mc:Fallback>
                <p:oleObj name="VISIO" r:id="rId4" imgW="2874264" imgH="1498092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990600"/>
                        <a:ext cx="5602287" cy="292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53306" y="4038597"/>
            <a:ext cx="3870325" cy="2362201"/>
          </a:xfrm>
        </p:spPr>
        <p:txBody>
          <a:bodyPr/>
          <a:lstStyle/>
          <a:p>
            <a:r>
              <a:rPr lang="de-CH" dirty="0">
                <a:solidFill>
                  <a:srgbClr val="0432FF"/>
                </a:solidFill>
              </a:rPr>
              <a:t>Miss Rate 	= 3/15		      		= 20%</a:t>
            </a:r>
          </a:p>
          <a:p>
            <a:r>
              <a:rPr lang="de-CH" i="0" dirty="0">
                <a:solidFill>
                  <a:srgbClr val="FF0000"/>
                </a:solidFill>
              </a:rPr>
              <a:t>Temporal </a:t>
            </a:r>
            <a:r>
              <a:rPr lang="de-CH" i="0" dirty="0" err="1">
                <a:solidFill>
                  <a:srgbClr val="FF0000"/>
                </a:solidFill>
              </a:rPr>
              <a:t>Locality</a:t>
            </a:r>
            <a:br>
              <a:rPr lang="de-CH" i="0" dirty="0">
                <a:solidFill>
                  <a:srgbClr val="FF0000"/>
                </a:solidFill>
              </a:rPr>
            </a:br>
            <a:r>
              <a:rPr lang="de-CH" i="0" dirty="0" err="1">
                <a:solidFill>
                  <a:srgbClr val="FF0000"/>
                </a:solidFill>
              </a:rPr>
              <a:t>Compulsory</a:t>
            </a:r>
            <a:r>
              <a:rPr lang="de-CH" i="0" dirty="0">
                <a:solidFill>
                  <a:srgbClr val="FF0000"/>
                </a:solidFill>
              </a:rPr>
              <a:t> Misses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AF1002A-17A7-B645-96CB-75917AEF4C7C}"/>
              </a:ext>
            </a:extLst>
          </p:cNvPr>
          <p:cNvSpPr txBox="1">
            <a:spLocks/>
          </p:cNvSpPr>
          <p:nvPr/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 i="1" baseline="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4C23605-ED41-994F-A93A-EA98B2475F88}" type="slidenum">
              <a:rPr lang="en-US" altLang="en-US" sz="1600" i="0" kern="0" smtClean="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600" i="0" kern="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3002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0"/>
            <a:ext cx="8213725" cy="914400"/>
          </a:xfrm>
        </p:spPr>
        <p:txBody>
          <a:bodyPr anchor="ctr"/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Direct Mapped Cache: Conflict</a:t>
            </a:r>
            <a:endParaRPr lang="de-CH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8950" y="4005261"/>
            <a:ext cx="3600000" cy="236220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de-CH" dirty="0">
                <a:solidFill>
                  <a:schemeClr val="bg2"/>
                </a:solidFill>
              </a:rPr>
              <a:t># MIPS </a:t>
            </a:r>
            <a:r>
              <a:rPr lang="de-CH" dirty="0" err="1">
                <a:solidFill>
                  <a:schemeClr val="bg2"/>
                </a:solidFill>
              </a:rPr>
              <a:t>assembly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code</a:t>
            </a:r>
            <a:endParaRPr lang="de-CH" dirty="0">
              <a:solidFill>
                <a:schemeClr val="bg2"/>
              </a:solidFill>
            </a:endParaRPr>
          </a:p>
          <a:p>
            <a:r>
              <a:rPr lang="de-CH" dirty="0"/>
              <a:t>     	</a:t>
            </a:r>
            <a:r>
              <a:rPr lang="de-CH" b="1" dirty="0" err="1"/>
              <a:t>addi</a:t>
            </a:r>
            <a:r>
              <a:rPr lang="de-CH" dirty="0"/>
              <a:t> $t0, $0, 5</a:t>
            </a:r>
          </a:p>
          <a:p>
            <a:r>
              <a:rPr lang="de-CH" dirty="0" err="1">
                <a:solidFill>
                  <a:srgbClr val="0432FF"/>
                </a:solidFill>
              </a:rPr>
              <a:t>loop</a:t>
            </a:r>
            <a:r>
              <a:rPr lang="de-CH" dirty="0"/>
              <a:t>: 	</a:t>
            </a:r>
            <a:r>
              <a:rPr lang="de-CH" b="1" dirty="0" err="1"/>
              <a:t>beq</a:t>
            </a:r>
            <a:r>
              <a:rPr lang="de-CH" dirty="0"/>
              <a:t>  $t0, $0, </a:t>
            </a:r>
            <a:r>
              <a:rPr lang="de-CH" dirty="0" err="1">
                <a:solidFill>
                  <a:srgbClr val="0432FF"/>
                </a:solidFill>
              </a:rPr>
              <a:t>done</a:t>
            </a:r>
            <a:endParaRPr lang="de-CH" dirty="0">
              <a:solidFill>
                <a:srgbClr val="0432FF"/>
              </a:solidFill>
            </a:endParaRPr>
          </a:p>
          <a:p>
            <a:r>
              <a:rPr lang="de-CH" dirty="0"/>
              <a:t>      	</a:t>
            </a:r>
            <a:r>
              <a:rPr lang="de-CH" b="1" dirty="0" err="1"/>
              <a:t>lw</a:t>
            </a:r>
            <a:r>
              <a:rPr lang="de-CH" dirty="0"/>
              <a:t>   $t1, 0x4($0)</a:t>
            </a:r>
          </a:p>
          <a:p>
            <a:r>
              <a:rPr lang="de-CH" dirty="0"/>
              <a:t>      	</a:t>
            </a:r>
            <a:r>
              <a:rPr lang="de-CH" b="1" dirty="0" err="1"/>
              <a:t>lw</a:t>
            </a:r>
            <a:r>
              <a:rPr lang="de-CH" dirty="0"/>
              <a:t>   $t2, 0x24($0)</a:t>
            </a:r>
          </a:p>
          <a:p>
            <a:r>
              <a:rPr lang="de-CH" dirty="0"/>
              <a:t>      	</a:t>
            </a:r>
            <a:r>
              <a:rPr lang="de-CH" b="1" dirty="0" err="1"/>
              <a:t>addi</a:t>
            </a:r>
            <a:r>
              <a:rPr lang="de-CH" dirty="0"/>
              <a:t> $t0, $t0, -1</a:t>
            </a:r>
          </a:p>
          <a:p>
            <a:r>
              <a:rPr lang="de-CH" dirty="0"/>
              <a:t>      	</a:t>
            </a:r>
            <a:r>
              <a:rPr lang="de-CH" b="1" dirty="0"/>
              <a:t>j</a:t>
            </a:r>
            <a:r>
              <a:rPr lang="de-CH" dirty="0"/>
              <a:t>    </a:t>
            </a:r>
            <a:r>
              <a:rPr lang="de-CH" dirty="0" err="1">
                <a:solidFill>
                  <a:srgbClr val="0432FF"/>
                </a:solidFill>
              </a:rPr>
              <a:t>loop</a:t>
            </a:r>
            <a:endParaRPr lang="de-CH" dirty="0">
              <a:solidFill>
                <a:srgbClr val="0432FF"/>
              </a:solidFill>
            </a:endParaRPr>
          </a:p>
          <a:p>
            <a:r>
              <a:rPr lang="de-CH" dirty="0" err="1">
                <a:solidFill>
                  <a:srgbClr val="0432FF"/>
                </a:solidFill>
              </a:rPr>
              <a:t>done</a:t>
            </a:r>
            <a:r>
              <a:rPr lang="de-CH" dirty="0"/>
              <a:t>:</a:t>
            </a:r>
          </a:p>
        </p:txBody>
      </p:sp>
      <p:graphicFrame>
        <p:nvGraphicFramePr>
          <p:cNvPr id="3" name="Content Placeholder 2"/>
          <p:cNvGraphicFramePr>
            <a:graphicFrameLocks noGrp="1" noChangeAspect="1"/>
          </p:cNvGraphicFramePr>
          <p:nvPr>
            <p:ph idx="10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83276092"/>
              </p:ext>
            </p:extLst>
          </p:nvPr>
        </p:nvGraphicFramePr>
        <p:xfrm>
          <a:off x="1874838" y="990600"/>
          <a:ext cx="5592762" cy="292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360" name="VISIO" r:id="rId4" imgW="2869482" imgH="1500164" progId="Visio.Drawing.6">
                  <p:embed/>
                </p:oleObj>
              </mc:Choice>
              <mc:Fallback>
                <p:oleObj name="VISIO" r:id="rId4" imgW="2869482" imgH="1500164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990600"/>
                        <a:ext cx="5592762" cy="292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53306" y="4005259"/>
            <a:ext cx="3870325" cy="2362201"/>
          </a:xfrm>
        </p:spPr>
        <p:txBody>
          <a:bodyPr/>
          <a:lstStyle/>
          <a:p>
            <a:r>
              <a:rPr lang="de-CH" dirty="0">
                <a:solidFill>
                  <a:srgbClr val="0432FF"/>
                </a:solidFill>
              </a:rPr>
              <a:t>Miss Rate 	=</a:t>
            </a:r>
            <a:endParaRPr lang="de-CH" i="0" dirty="0">
              <a:solidFill>
                <a:srgbClr val="0432FF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AF1002A-17A7-B645-96CB-75917AEF4C7C}"/>
              </a:ext>
            </a:extLst>
          </p:cNvPr>
          <p:cNvSpPr txBox="1">
            <a:spLocks/>
          </p:cNvSpPr>
          <p:nvPr/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 i="1" baseline="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4C23605-ED41-994F-A93A-EA98B2475F88}" type="slidenum">
              <a:rPr lang="en-US" altLang="en-US" sz="1600" i="0" kern="0" smtClean="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600" i="0" kern="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3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9" name="Title 1">
            <a:extLst>
              <a:ext uri="{FF2B5EF4-FFF2-40B4-BE49-F238E27FC236}">
                <a16:creationId xmlns:a16="http://schemas.microsoft.com/office/drawing/2014/main" id="{7EAC3C61-B6EE-FA40-8021-10273E95D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What’s In A Tag Store Entry?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B16A7-DCAC-1A4C-BBD7-2CF7F741A0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Valid bit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Tag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Replacement policy bits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Dirty bit?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Write back vs. write through caches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27331" name="Slide Number Placeholder 3">
            <a:extLst>
              <a:ext uri="{FF2B5EF4-FFF2-40B4-BE49-F238E27FC236}">
                <a16:creationId xmlns:a16="http://schemas.microsoft.com/office/drawing/2014/main" id="{32BB2398-C737-0246-8B70-D2E43F3486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DD666DF-85AD-5446-A144-4EF8F2D46433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0"/>
            <a:ext cx="8213725" cy="914400"/>
          </a:xfrm>
        </p:spPr>
        <p:txBody>
          <a:bodyPr anchor="ctr"/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Direct Mapped Cache: Conflict</a:t>
            </a:r>
            <a:endParaRPr lang="de-CH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8950" y="4005261"/>
            <a:ext cx="3600000" cy="236220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de-CH" dirty="0">
                <a:solidFill>
                  <a:schemeClr val="bg2"/>
                </a:solidFill>
              </a:rPr>
              <a:t># MIPS </a:t>
            </a:r>
            <a:r>
              <a:rPr lang="de-CH" dirty="0" err="1">
                <a:solidFill>
                  <a:schemeClr val="bg2"/>
                </a:solidFill>
              </a:rPr>
              <a:t>assembly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code</a:t>
            </a:r>
            <a:endParaRPr lang="de-CH" dirty="0">
              <a:solidFill>
                <a:schemeClr val="bg2"/>
              </a:solidFill>
            </a:endParaRPr>
          </a:p>
          <a:p>
            <a:r>
              <a:rPr lang="de-CH" dirty="0"/>
              <a:t>     	</a:t>
            </a:r>
            <a:r>
              <a:rPr lang="de-CH" b="1" dirty="0" err="1"/>
              <a:t>addi</a:t>
            </a:r>
            <a:r>
              <a:rPr lang="de-CH" dirty="0"/>
              <a:t> $t0, $0, 5</a:t>
            </a:r>
          </a:p>
          <a:p>
            <a:r>
              <a:rPr lang="de-CH" dirty="0" err="1">
                <a:solidFill>
                  <a:srgbClr val="0432FF"/>
                </a:solidFill>
              </a:rPr>
              <a:t>loop</a:t>
            </a:r>
            <a:r>
              <a:rPr lang="de-CH" dirty="0"/>
              <a:t>: 	</a:t>
            </a:r>
            <a:r>
              <a:rPr lang="de-CH" b="1" dirty="0" err="1"/>
              <a:t>beq</a:t>
            </a:r>
            <a:r>
              <a:rPr lang="de-CH" dirty="0"/>
              <a:t>  $t0, $0, </a:t>
            </a:r>
            <a:r>
              <a:rPr lang="de-CH" dirty="0" err="1">
                <a:solidFill>
                  <a:srgbClr val="0432FF"/>
                </a:solidFill>
              </a:rPr>
              <a:t>done</a:t>
            </a:r>
            <a:endParaRPr lang="de-CH" dirty="0">
              <a:solidFill>
                <a:srgbClr val="0432FF"/>
              </a:solidFill>
            </a:endParaRPr>
          </a:p>
          <a:p>
            <a:r>
              <a:rPr lang="de-CH" dirty="0"/>
              <a:t>      	</a:t>
            </a:r>
            <a:r>
              <a:rPr lang="de-CH" b="1" dirty="0" err="1"/>
              <a:t>lw</a:t>
            </a:r>
            <a:r>
              <a:rPr lang="de-CH" dirty="0"/>
              <a:t>   $t1, 0x4($0)</a:t>
            </a:r>
          </a:p>
          <a:p>
            <a:r>
              <a:rPr lang="de-CH" dirty="0"/>
              <a:t>      	</a:t>
            </a:r>
            <a:r>
              <a:rPr lang="de-CH" b="1" dirty="0" err="1"/>
              <a:t>lw</a:t>
            </a:r>
            <a:r>
              <a:rPr lang="de-CH" dirty="0"/>
              <a:t>   $t2, 0x24($0)</a:t>
            </a:r>
          </a:p>
          <a:p>
            <a:r>
              <a:rPr lang="de-CH" dirty="0"/>
              <a:t>      	</a:t>
            </a:r>
            <a:r>
              <a:rPr lang="de-CH" b="1" dirty="0" err="1"/>
              <a:t>addi</a:t>
            </a:r>
            <a:r>
              <a:rPr lang="de-CH" dirty="0"/>
              <a:t> $t0, $t0, -1</a:t>
            </a:r>
          </a:p>
          <a:p>
            <a:r>
              <a:rPr lang="de-CH" dirty="0"/>
              <a:t>      	</a:t>
            </a:r>
            <a:r>
              <a:rPr lang="de-CH" b="1" dirty="0"/>
              <a:t>j</a:t>
            </a:r>
            <a:r>
              <a:rPr lang="de-CH" dirty="0"/>
              <a:t>    </a:t>
            </a:r>
            <a:r>
              <a:rPr lang="de-CH" dirty="0" err="1">
                <a:solidFill>
                  <a:srgbClr val="0432FF"/>
                </a:solidFill>
              </a:rPr>
              <a:t>loop</a:t>
            </a:r>
            <a:endParaRPr lang="de-CH" dirty="0">
              <a:solidFill>
                <a:srgbClr val="0432FF"/>
              </a:solidFill>
            </a:endParaRPr>
          </a:p>
          <a:p>
            <a:r>
              <a:rPr lang="de-CH" dirty="0" err="1">
                <a:solidFill>
                  <a:srgbClr val="0432FF"/>
                </a:solidFill>
              </a:rPr>
              <a:t>done</a:t>
            </a:r>
            <a:r>
              <a:rPr lang="de-CH" dirty="0"/>
              <a:t>:</a:t>
            </a:r>
          </a:p>
        </p:txBody>
      </p:sp>
      <p:graphicFrame>
        <p:nvGraphicFramePr>
          <p:cNvPr id="3" name="Content Placeholder 2"/>
          <p:cNvGraphicFramePr>
            <a:graphicFrameLocks noGrp="1" noChangeAspect="1"/>
          </p:cNvGraphicFramePr>
          <p:nvPr>
            <p:ph idx="10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8371861"/>
              </p:ext>
            </p:extLst>
          </p:nvPr>
        </p:nvGraphicFramePr>
        <p:xfrm>
          <a:off x="1874838" y="990600"/>
          <a:ext cx="5592762" cy="292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4" name="VISIO" r:id="rId4" imgW="2869482" imgH="1500164" progId="Visio.Drawing.6">
                  <p:embed/>
                </p:oleObj>
              </mc:Choice>
              <mc:Fallback>
                <p:oleObj name="VISIO" r:id="rId4" imgW="2869482" imgH="1500164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990600"/>
                        <a:ext cx="5592762" cy="292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53306" y="4005259"/>
            <a:ext cx="3870325" cy="2362201"/>
          </a:xfrm>
        </p:spPr>
        <p:txBody>
          <a:bodyPr/>
          <a:lstStyle/>
          <a:p>
            <a:r>
              <a:rPr lang="de-CH" dirty="0">
                <a:solidFill>
                  <a:srgbClr val="0432FF"/>
                </a:solidFill>
              </a:rPr>
              <a:t>Miss Rate 	= 10/10		= 100%</a:t>
            </a:r>
          </a:p>
          <a:p>
            <a:r>
              <a:rPr lang="de-CH" i="0" dirty="0" err="1">
                <a:solidFill>
                  <a:srgbClr val="FF0000"/>
                </a:solidFill>
              </a:rPr>
              <a:t>Conflict</a:t>
            </a:r>
            <a:r>
              <a:rPr lang="de-CH" i="0" dirty="0">
                <a:solidFill>
                  <a:srgbClr val="FF0000"/>
                </a:solidFill>
              </a:rPr>
              <a:t> Misses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AF1002A-17A7-B645-96CB-75917AEF4C7C}"/>
              </a:ext>
            </a:extLst>
          </p:cNvPr>
          <p:cNvSpPr txBox="1">
            <a:spLocks/>
          </p:cNvSpPr>
          <p:nvPr/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 i="1" baseline="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4C23605-ED41-994F-A93A-EA98B2475F88}" type="slidenum">
              <a:rPr lang="en-US" altLang="en-US" sz="1600" i="0" kern="0" smtClean="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600" i="0" kern="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6625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N-Way Set Associative Cache</a:t>
            </a:r>
            <a:endParaRPr lang="en-US" dirty="0">
              <a:latin typeface="Consolas" pitchFamily="49" charset="0"/>
            </a:endParaRPr>
          </a:p>
        </p:txBody>
      </p:sp>
      <p:graphicFrame>
        <p:nvGraphicFramePr>
          <p:cNvPr id="74754" name="Object 2"/>
          <p:cNvGraphicFramePr>
            <a:graphicFrameLocks noGrp="1" noChangeAspect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95498634"/>
              </p:ext>
            </p:extLst>
          </p:nvPr>
        </p:nvGraphicFramePr>
        <p:xfrm>
          <a:off x="614486" y="1066800"/>
          <a:ext cx="7843714" cy="525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08" name="VISIO" r:id="rId6" imgW="3704844" imgH="2484120" progId="Visio.Drawing.6">
                  <p:embed/>
                </p:oleObj>
              </mc:Choice>
              <mc:Fallback>
                <p:oleObj name="VISIO" r:id="rId6" imgW="3704844" imgH="2484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86" y="1066800"/>
                        <a:ext cx="7843714" cy="525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92BC37-A118-A54F-AC4D-063C0DBF1266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920799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0"/>
            <a:ext cx="8213725" cy="914400"/>
          </a:xfrm>
        </p:spPr>
        <p:txBody>
          <a:bodyPr anchor="ctr"/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N-way Set Associative Performance</a:t>
            </a:r>
            <a:endParaRPr lang="de-CH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5919" y="1219203"/>
            <a:ext cx="3870325" cy="23622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de-CH" dirty="0">
                <a:solidFill>
                  <a:schemeClr val="bg2"/>
                </a:solidFill>
              </a:rPr>
              <a:t># MIPS </a:t>
            </a:r>
            <a:r>
              <a:rPr lang="de-CH" dirty="0" err="1">
                <a:solidFill>
                  <a:schemeClr val="bg2"/>
                </a:solidFill>
              </a:rPr>
              <a:t>assembly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code</a:t>
            </a:r>
            <a:endParaRPr lang="de-CH" dirty="0">
              <a:solidFill>
                <a:schemeClr val="bg2"/>
              </a:solidFill>
            </a:endParaRPr>
          </a:p>
          <a:p>
            <a:endParaRPr lang="de-CH" dirty="0"/>
          </a:p>
          <a:p>
            <a:r>
              <a:rPr lang="de-CH" dirty="0"/>
              <a:t>     	</a:t>
            </a:r>
            <a:r>
              <a:rPr lang="de-CH" b="1" dirty="0" err="1"/>
              <a:t>addi</a:t>
            </a:r>
            <a:r>
              <a:rPr lang="de-CH" dirty="0"/>
              <a:t> $t0, $0, 5</a:t>
            </a:r>
          </a:p>
          <a:p>
            <a:r>
              <a:rPr lang="de-CH" dirty="0" err="1">
                <a:solidFill>
                  <a:srgbClr val="0432FF"/>
                </a:solidFill>
              </a:rPr>
              <a:t>loop</a:t>
            </a:r>
            <a:r>
              <a:rPr lang="de-CH" dirty="0"/>
              <a:t>: 	</a:t>
            </a:r>
            <a:r>
              <a:rPr lang="de-CH" b="1" dirty="0" err="1"/>
              <a:t>beq</a:t>
            </a:r>
            <a:r>
              <a:rPr lang="de-CH" dirty="0"/>
              <a:t>  $t0, $0, </a:t>
            </a:r>
            <a:r>
              <a:rPr lang="de-CH" dirty="0" err="1">
                <a:solidFill>
                  <a:srgbClr val="0432FF"/>
                </a:solidFill>
              </a:rPr>
              <a:t>done</a:t>
            </a:r>
            <a:endParaRPr lang="de-CH" dirty="0">
              <a:solidFill>
                <a:srgbClr val="0432FF"/>
              </a:solidFill>
            </a:endParaRPr>
          </a:p>
          <a:p>
            <a:r>
              <a:rPr lang="de-CH" dirty="0"/>
              <a:t>      	</a:t>
            </a:r>
            <a:r>
              <a:rPr lang="de-CH" b="1" dirty="0" err="1"/>
              <a:t>lw</a:t>
            </a:r>
            <a:r>
              <a:rPr lang="de-CH" dirty="0"/>
              <a:t>   $t1, 0x4($0)</a:t>
            </a:r>
          </a:p>
          <a:p>
            <a:r>
              <a:rPr lang="de-CH" dirty="0"/>
              <a:t>      	</a:t>
            </a:r>
            <a:r>
              <a:rPr lang="de-CH" b="1" dirty="0" err="1"/>
              <a:t>lw</a:t>
            </a:r>
            <a:r>
              <a:rPr lang="de-CH" dirty="0"/>
              <a:t>   $t2, 0x24($0)</a:t>
            </a:r>
          </a:p>
          <a:p>
            <a:r>
              <a:rPr lang="de-CH" dirty="0"/>
              <a:t>      	</a:t>
            </a:r>
            <a:r>
              <a:rPr lang="de-CH" b="1" dirty="0" err="1"/>
              <a:t>addi</a:t>
            </a:r>
            <a:r>
              <a:rPr lang="de-CH" dirty="0"/>
              <a:t> $t0, $t0, -1</a:t>
            </a:r>
          </a:p>
          <a:p>
            <a:r>
              <a:rPr lang="de-CH" dirty="0"/>
              <a:t>      	</a:t>
            </a:r>
            <a:r>
              <a:rPr lang="de-CH" b="1" dirty="0"/>
              <a:t>j</a:t>
            </a:r>
            <a:r>
              <a:rPr lang="de-CH" dirty="0"/>
              <a:t>    </a:t>
            </a:r>
            <a:r>
              <a:rPr lang="de-CH" dirty="0" err="1">
                <a:solidFill>
                  <a:srgbClr val="0432FF"/>
                </a:solidFill>
              </a:rPr>
              <a:t>loop</a:t>
            </a:r>
            <a:endParaRPr lang="de-CH" dirty="0">
              <a:solidFill>
                <a:srgbClr val="0432FF"/>
              </a:solidFill>
            </a:endParaRPr>
          </a:p>
          <a:p>
            <a:r>
              <a:rPr lang="de-CH" dirty="0" err="1">
                <a:solidFill>
                  <a:srgbClr val="0432FF"/>
                </a:solidFill>
              </a:rPr>
              <a:t>done</a:t>
            </a:r>
            <a:r>
              <a:rPr lang="de-CH" dirty="0"/>
              <a:t>:</a:t>
            </a:r>
          </a:p>
          <a:p>
            <a:endParaRPr lang="de-CH" dirty="0"/>
          </a:p>
          <a:p>
            <a:endParaRPr lang="de-CH" dirty="0"/>
          </a:p>
        </p:txBody>
      </p:sp>
      <p:graphicFrame>
        <p:nvGraphicFramePr>
          <p:cNvPr id="3" name="Content Placeholder 2"/>
          <p:cNvGraphicFramePr>
            <a:graphicFrameLocks noGrp="1" noChangeAspect="1"/>
          </p:cNvGraphicFramePr>
          <p:nvPr>
            <p:ph idx="10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98040"/>
              </p:ext>
            </p:extLst>
          </p:nvPr>
        </p:nvGraphicFramePr>
        <p:xfrm>
          <a:off x="644169" y="3733802"/>
          <a:ext cx="7684978" cy="2488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33" name="VISIO" r:id="rId4" imgW="2574036" imgH="833628" progId="Visio.Drawing.6">
                  <p:embed/>
                </p:oleObj>
              </mc:Choice>
              <mc:Fallback>
                <p:oleObj name="VISIO" r:id="rId4" imgW="2574036" imgH="833628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169" y="3733802"/>
                        <a:ext cx="7684978" cy="2488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740275" y="1219200"/>
            <a:ext cx="3870325" cy="2362201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rgbClr val="0432FF"/>
                </a:solidFill>
                <a:cs typeface="Arial" pitchFamily="34" charset="0"/>
              </a:rPr>
              <a:t>Miss Rate =</a:t>
            </a:r>
          </a:p>
          <a:p>
            <a:endParaRPr lang="de-CH" dirty="0">
              <a:solidFill>
                <a:srgbClr val="0432FF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AF1002A-17A7-B645-96CB-75917AEF4C7C}"/>
              </a:ext>
            </a:extLst>
          </p:cNvPr>
          <p:cNvSpPr txBox="1">
            <a:spLocks/>
          </p:cNvSpPr>
          <p:nvPr/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 i="1" baseline="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4C23605-ED41-994F-A93A-EA98B2475F88}" type="slidenum">
              <a:rPr lang="en-US" altLang="en-US" sz="1600" i="0" kern="0" smtClean="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600" i="0" kern="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739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0"/>
            <a:ext cx="8213725" cy="914400"/>
          </a:xfrm>
        </p:spPr>
        <p:txBody>
          <a:bodyPr anchor="ctr"/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N-way Set Associative Performance</a:t>
            </a:r>
            <a:endParaRPr lang="de-CH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5919" y="1219203"/>
            <a:ext cx="3870325" cy="23622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de-CH" dirty="0">
                <a:solidFill>
                  <a:schemeClr val="bg2"/>
                </a:solidFill>
              </a:rPr>
              <a:t># MIPS </a:t>
            </a:r>
            <a:r>
              <a:rPr lang="de-CH" dirty="0" err="1">
                <a:solidFill>
                  <a:schemeClr val="bg2"/>
                </a:solidFill>
              </a:rPr>
              <a:t>assembly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code</a:t>
            </a:r>
            <a:endParaRPr lang="de-CH" dirty="0">
              <a:solidFill>
                <a:schemeClr val="bg2"/>
              </a:solidFill>
            </a:endParaRPr>
          </a:p>
          <a:p>
            <a:endParaRPr lang="de-CH" dirty="0"/>
          </a:p>
          <a:p>
            <a:r>
              <a:rPr lang="de-CH" dirty="0"/>
              <a:t>     	</a:t>
            </a:r>
            <a:r>
              <a:rPr lang="de-CH" b="1" dirty="0" err="1"/>
              <a:t>addi</a:t>
            </a:r>
            <a:r>
              <a:rPr lang="de-CH" dirty="0"/>
              <a:t> $t0, $0, 5</a:t>
            </a:r>
          </a:p>
          <a:p>
            <a:r>
              <a:rPr lang="de-CH" dirty="0" err="1">
                <a:solidFill>
                  <a:srgbClr val="0432FF"/>
                </a:solidFill>
              </a:rPr>
              <a:t>loop</a:t>
            </a:r>
            <a:r>
              <a:rPr lang="de-CH" dirty="0"/>
              <a:t>: 	</a:t>
            </a:r>
            <a:r>
              <a:rPr lang="de-CH" b="1" dirty="0" err="1"/>
              <a:t>beq</a:t>
            </a:r>
            <a:r>
              <a:rPr lang="de-CH" dirty="0"/>
              <a:t>  $t0, $0, </a:t>
            </a:r>
            <a:r>
              <a:rPr lang="de-CH" dirty="0" err="1">
                <a:solidFill>
                  <a:srgbClr val="0432FF"/>
                </a:solidFill>
              </a:rPr>
              <a:t>done</a:t>
            </a:r>
            <a:endParaRPr lang="de-CH" dirty="0">
              <a:solidFill>
                <a:srgbClr val="0432FF"/>
              </a:solidFill>
            </a:endParaRPr>
          </a:p>
          <a:p>
            <a:r>
              <a:rPr lang="de-CH" dirty="0"/>
              <a:t>      	</a:t>
            </a:r>
            <a:r>
              <a:rPr lang="de-CH" b="1" dirty="0" err="1"/>
              <a:t>lw</a:t>
            </a:r>
            <a:r>
              <a:rPr lang="de-CH" dirty="0"/>
              <a:t>   $t1, 0x4($0)</a:t>
            </a:r>
          </a:p>
          <a:p>
            <a:r>
              <a:rPr lang="de-CH" dirty="0"/>
              <a:t>      	</a:t>
            </a:r>
            <a:r>
              <a:rPr lang="de-CH" b="1" dirty="0" err="1"/>
              <a:t>lw</a:t>
            </a:r>
            <a:r>
              <a:rPr lang="de-CH" dirty="0"/>
              <a:t>   $t2, 0x24($0)</a:t>
            </a:r>
          </a:p>
          <a:p>
            <a:r>
              <a:rPr lang="de-CH" dirty="0"/>
              <a:t>      	</a:t>
            </a:r>
            <a:r>
              <a:rPr lang="de-CH" b="1" dirty="0" err="1"/>
              <a:t>addi</a:t>
            </a:r>
            <a:r>
              <a:rPr lang="de-CH" dirty="0"/>
              <a:t> $t0, $t0, -1</a:t>
            </a:r>
          </a:p>
          <a:p>
            <a:r>
              <a:rPr lang="de-CH" dirty="0"/>
              <a:t>      	</a:t>
            </a:r>
            <a:r>
              <a:rPr lang="de-CH" b="1" dirty="0"/>
              <a:t>j</a:t>
            </a:r>
            <a:r>
              <a:rPr lang="de-CH" dirty="0"/>
              <a:t>    </a:t>
            </a:r>
            <a:r>
              <a:rPr lang="de-CH" dirty="0" err="1">
                <a:solidFill>
                  <a:srgbClr val="0432FF"/>
                </a:solidFill>
              </a:rPr>
              <a:t>loop</a:t>
            </a:r>
            <a:endParaRPr lang="de-CH" dirty="0">
              <a:solidFill>
                <a:srgbClr val="0432FF"/>
              </a:solidFill>
            </a:endParaRPr>
          </a:p>
          <a:p>
            <a:r>
              <a:rPr lang="de-CH" dirty="0" err="1">
                <a:solidFill>
                  <a:srgbClr val="0432FF"/>
                </a:solidFill>
              </a:rPr>
              <a:t>done</a:t>
            </a:r>
            <a:r>
              <a:rPr lang="de-CH" dirty="0"/>
              <a:t>: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740275" y="1219200"/>
            <a:ext cx="3870325" cy="2362201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rgbClr val="0432FF"/>
                </a:solidFill>
                <a:cs typeface="Arial" pitchFamily="34" charset="0"/>
              </a:rPr>
              <a:t>Miss Rate = 2/10 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rgbClr val="0432FF"/>
                </a:solidFill>
                <a:cs typeface="Arial" pitchFamily="34" charset="0"/>
              </a:rPr>
              <a:t>		      = 20%</a:t>
            </a:r>
          </a:p>
          <a:p>
            <a:pPr>
              <a:spcBef>
                <a:spcPct val="20000"/>
              </a:spcBef>
            </a:pPr>
            <a:r>
              <a:rPr lang="en-US" i="0" dirty="0">
                <a:solidFill>
                  <a:schemeClr val="tx1"/>
                </a:solidFill>
                <a:cs typeface="Arial" pitchFamily="34" charset="0"/>
              </a:rPr>
              <a:t>Associativity reduces conflict misses</a:t>
            </a:r>
          </a:p>
          <a:p>
            <a:pPr marL="342900" indent="-342900">
              <a:spcBef>
                <a:spcPct val="20000"/>
              </a:spcBef>
            </a:pPr>
            <a:endParaRPr lang="en-US" dirty="0">
              <a:solidFill>
                <a:schemeClr val="accent2"/>
              </a:solidFill>
              <a:cs typeface="Arial" pitchFamily="34" charset="0"/>
            </a:endParaRPr>
          </a:p>
          <a:p>
            <a:endParaRPr lang="de-CH" dirty="0"/>
          </a:p>
        </p:txBody>
      </p:sp>
      <p:graphicFrame>
        <p:nvGraphicFramePr>
          <p:cNvPr id="7" name="Content Placeholder 2"/>
          <p:cNvGraphicFramePr>
            <a:graphicFrameLocks noGrp="1" noChangeAspect="1"/>
          </p:cNvGraphicFramePr>
          <p:nvPr>
            <p:ph idx="10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0193070"/>
              </p:ext>
            </p:extLst>
          </p:nvPr>
        </p:nvGraphicFramePr>
        <p:xfrm>
          <a:off x="644169" y="3733802"/>
          <a:ext cx="7684978" cy="2488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57" name="VISIO" r:id="rId4" imgW="2574036" imgH="833628" progId="Visio.Drawing.6">
                  <p:embed/>
                </p:oleObj>
              </mc:Choice>
              <mc:Fallback>
                <p:oleObj name="VISIO" r:id="rId4" imgW="2574036" imgH="833628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169" y="3733802"/>
                        <a:ext cx="7684978" cy="2488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AF1002A-17A7-B645-96CB-75917AEF4C7C}"/>
              </a:ext>
            </a:extLst>
          </p:cNvPr>
          <p:cNvSpPr txBox="1">
            <a:spLocks/>
          </p:cNvSpPr>
          <p:nvPr/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 i="1" baseline="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4C23605-ED41-994F-A93A-EA98B2475F88}" type="slidenum">
              <a:rPr lang="en-US" altLang="en-US" sz="1600" i="0" kern="0" smtClean="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600" i="0" kern="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56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28600" y="0"/>
            <a:ext cx="7720511" cy="904875"/>
          </a:xfrm>
        </p:spPr>
        <p:txBody>
          <a:bodyPr anchor="ctr"/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Fully Associative Cache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2600325"/>
          </a:xfrm>
        </p:spPr>
        <p:txBody>
          <a:bodyPr/>
          <a:lstStyle/>
          <a:p>
            <a:r>
              <a:rPr lang="en-US" dirty="0">
                <a:latin typeface="Tahoma" charset="0"/>
                <a:ea typeface="Tahoma" charset="0"/>
                <a:cs typeface="Tahoma" charset="0"/>
              </a:rPr>
              <a:t>No conflict misses</a:t>
            </a:r>
          </a:p>
          <a:p>
            <a:endParaRPr lang="en-US" dirty="0">
              <a:latin typeface="Tahoma" charset="0"/>
              <a:ea typeface="Tahoma" charset="0"/>
              <a:cs typeface="Tahoma" charset="0"/>
            </a:endParaRPr>
          </a:p>
          <a:p>
            <a:r>
              <a:rPr lang="en-US" dirty="0">
                <a:latin typeface="Tahoma" charset="0"/>
                <a:ea typeface="Tahoma" charset="0"/>
                <a:cs typeface="Tahoma" charset="0"/>
              </a:rPr>
              <a:t>Expensive to build</a:t>
            </a:r>
          </a:p>
          <a:p>
            <a:endParaRPr lang="de-CH" dirty="0">
              <a:latin typeface="Tahoma" charset="0"/>
              <a:ea typeface="Tahoma" charset="0"/>
              <a:cs typeface="Tahoma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71553220"/>
              </p:ext>
            </p:extLst>
          </p:nvPr>
        </p:nvGraphicFramePr>
        <p:xfrm>
          <a:off x="450850" y="3400425"/>
          <a:ext cx="83121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81" name="VISIO" r:id="rId7" imgW="5160264" imgH="301752" progId="Visio.Drawing.6">
                  <p:embed/>
                </p:oleObj>
              </mc:Choice>
              <mc:Fallback>
                <p:oleObj name="VISIO" r:id="rId7" imgW="5160264" imgH="301752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3400425"/>
                        <a:ext cx="83121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899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3250" y="4191000"/>
            <a:ext cx="3657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AF1002A-17A7-B645-96CB-75917AEF4C7C}"/>
              </a:ext>
            </a:extLst>
          </p:cNvPr>
          <p:cNvSpPr txBox="1">
            <a:spLocks/>
          </p:cNvSpPr>
          <p:nvPr/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4C23605-ED41-994F-A93A-EA98B2475F88}" type="slidenum">
              <a:rPr lang="en-US" altLang="en-US" sz="1600" kern="0" smtClean="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600" kern="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910516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28600" y="0"/>
            <a:ext cx="7720511" cy="914400"/>
          </a:xfrm>
        </p:spPr>
        <p:txBody>
          <a:bodyPr anchor="ctr"/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Spatial Locality?</a:t>
            </a:r>
          </a:p>
        </p:txBody>
      </p:sp>
      <p:sp>
        <p:nvSpPr>
          <p:cNvPr id="82946" name="Rectangle 5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396875" y="914400"/>
            <a:ext cx="7896225" cy="2895601"/>
          </a:xfrm>
        </p:spPr>
        <p:txBody>
          <a:bodyPr/>
          <a:lstStyle/>
          <a:p>
            <a:r>
              <a:rPr lang="en-US" sz="2400" dirty="0">
                <a:latin typeface="Tahoma" charset="0"/>
                <a:ea typeface="Tahoma" charset="0"/>
                <a:cs typeface="Tahoma" charset="0"/>
              </a:rPr>
              <a:t>Increase block size:</a:t>
            </a:r>
          </a:p>
          <a:p>
            <a:pPr lvl="1"/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Block size, </a:t>
            </a:r>
            <a:r>
              <a:rPr lang="en-US" sz="2000" b="1" i="1" dirty="0">
                <a:solidFill>
                  <a:schemeClr val="accent2"/>
                </a:solidFill>
                <a:latin typeface="Tahoma" charset="0"/>
                <a:ea typeface="Tahoma" charset="0"/>
                <a:cs typeface="Tahoma" charset="0"/>
              </a:rPr>
              <a:t>b</a:t>
            </a:r>
            <a:r>
              <a:rPr lang="en-US" sz="2000" b="1" dirty="0">
                <a:solidFill>
                  <a:schemeClr val="accent2"/>
                </a:solidFill>
                <a:latin typeface="Tahoma" charset="0"/>
                <a:ea typeface="Tahoma" charset="0"/>
                <a:cs typeface="Tahoma" charset="0"/>
              </a:rPr>
              <a:t> = 4</a:t>
            </a: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 words</a:t>
            </a:r>
          </a:p>
          <a:p>
            <a:pPr lvl="1"/>
            <a:r>
              <a:rPr lang="en-US" sz="2000" i="1" dirty="0">
                <a:latin typeface="Tahoma" charset="0"/>
                <a:ea typeface="Tahoma" charset="0"/>
                <a:cs typeface="Tahoma" charset="0"/>
              </a:rPr>
              <a:t>C</a:t>
            </a: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 = 8 words</a:t>
            </a:r>
          </a:p>
          <a:p>
            <a:pPr lvl="1"/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Direct mapped (1 block per set)</a:t>
            </a:r>
          </a:p>
          <a:p>
            <a:pPr lvl="1"/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Number of blocks, </a:t>
            </a:r>
            <a:r>
              <a:rPr lang="en-US" sz="2000" i="1" dirty="0">
                <a:latin typeface="Tahoma" charset="0"/>
                <a:ea typeface="Tahoma" charset="0"/>
                <a:cs typeface="Tahoma" charset="0"/>
              </a:rPr>
              <a:t>B</a:t>
            </a: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 = </a:t>
            </a:r>
            <a:r>
              <a:rPr lang="en-US" sz="2000" i="1" dirty="0">
                <a:latin typeface="Tahoma" charset="0"/>
                <a:ea typeface="Tahoma" charset="0"/>
                <a:cs typeface="Tahoma" charset="0"/>
              </a:rPr>
              <a:t>C</a:t>
            </a: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/</a:t>
            </a:r>
            <a:r>
              <a:rPr lang="en-US" sz="2000" i="1" dirty="0">
                <a:latin typeface="Tahoma" charset="0"/>
                <a:ea typeface="Tahoma" charset="0"/>
                <a:cs typeface="Tahoma" charset="0"/>
              </a:rPr>
              <a:t>b</a:t>
            </a: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 = 8/4 = 2</a:t>
            </a:r>
          </a:p>
        </p:txBody>
      </p:sp>
      <p:graphicFrame>
        <p:nvGraphicFramePr>
          <p:cNvPr id="3" name="Content Placeholder 2"/>
          <p:cNvGraphicFramePr>
            <a:graphicFrameLocks noGrp="1" noChangeAspect="1"/>
          </p:cNvGraphicFramePr>
          <p:nvPr>
            <p:ph idx="11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61684671"/>
              </p:ext>
            </p:extLst>
          </p:nvPr>
        </p:nvGraphicFramePr>
        <p:xfrm>
          <a:off x="609600" y="3048000"/>
          <a:ext cx="7966916" cy="3368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05" name="VISIO" r:id="rId7" imgW="4504944" imgH="1905000" progId="Visio.Drawing.6">
                  <p:embed/>
                </p:oleObj>
              </mc:Choice>
              <mc:Fallback>
                <p:oleObj name="VISIO" r:id="rId7" imgW="4504944" imgH="1905000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48000"/>
                        <a:ext cx="7966916" cy="3368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AF1002A-17A7-B645-96CB-75917AEF4C7C}"/>
              </a:ext>
            </a:extLst>
          </p:cNvPr>
          <p:cNvSpPr txBox="1">
            <a:spLocks/>
          </p:cNvSpPr>
          <p:nvPr/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4C23605-ED41-994F-A93A-EA98B2475F88}" type="slidenum">
              <a:rPr lang="en-US" altLang="en-US" sz="1600" kern="0" smtClean="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600" kern="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967770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0"/>
            <a:ext cx="8213725" cy="914400"/>
          </a:xfrm>
        </p:spPr>
        <p:txBody>
          <a:bodyPr anchor="ctr"/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Direct Mapped Cache Performance</a:t>
            </a:r>
            <a:endParaRPr lang="de-CH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8950" y="1143003"/>
            <a:ext cx="3870325" cy="23622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de-CH" dirty="0"/>
              <a:t>	</a:t>
            </a:r>
            <a:r>
              <a:rPr lang="de-CH" b="1" dirty="0" err="1"/>
              <a:t>addi</a:t>
            </a:r>
            <a:r>
              <a:rPr lang="de-CH" dirty="0"/>
              <a:t> $t0, $0, 5</a:t>
            </a:r>
          </a:p>
          <a:p>
            <a:r>
              <a:rPr lang="de-CH" dirty="0" err="1">
                <a:solidFill>
                  <a:srgbClr val="0432FF"/>
                </a:solidFill>
              </a:rPr>
              <a:t>loop</a:t>
            </a:r>
            <a:r>
              <a:rPr lang="de-CH" dirty="0"/>
              <a:t>:	</a:t>
            </a:r>
            <a:r>
              <a:rPr lang="de-CH" b="1" dirty="0" err="1"/>
              <a:t>beq</a:t>
            </a:r>
            <a:r>
              <a:rPr lang="de-CH" dirty="0"/>
              <a:t>  $t0, $0, </a:t>
            </a:r>
            <a:r>
              <a:rPr lang="de-CH" dirty="0" err="1">
                <a:solidFill>
                  <a:srgbClr val="0432FF"/>
                </a:solidFill>
              </a:rPr>
              <a:t>done</a:t>
            </a:r>
            <a:endParaRPr lang="de-CH" dirty="0">
              <a:solidFill>
                <a:srgbClr val="0432FF"/>
              </a:solidFill>
            </a:endParaRPr>
          </a:p>
          <a:p>
            <a:r>
              <a:rPr lang="de-CH" dirty="0"/>
              <a:t>     	</a:t>
            </a:r>
            <a:r>
              <a:rPr lang="de-CH" b="1" dirty="0" err="1"/>
              <a:t>lw</a:t>
            </a:r>
            <a:r>
              <a:rPr lang="de-CH" dirty="0"/>
              <a:t>   $t1, 0x4($0)</a:t>
            </a:r>
          </a:p>
          <a:p>
            <a:r>
              <a:rPr lang="de-CH" dirty="0"/>
              <a:t>     	</a:t>
            </a:r>
            <a:r>
              <a:rPr lang="de-CH" b="1" dirty="0" err="1"/>
              <a:t>lw</a:t>
            </a:r>
            <a:r>
              <a:rPr lang="de-CH" dirty="0"/>
              <a:t>   $t2, 0xC($0)</a:t>
            </a:r>
          </a:p>
          <a:p>
            <a:r>
              <a:rPr lang="de-CH" dirty="0"/>
              <a:t>     	</a:t>
            </a:r>
            <a:r>
              <a:rPr lang="de-CH" b="1" dirty="0" err="1"/>
              <a:t>lw</a:t>
            </a:r>
            <a:r>
              <a:rPr lang="de-CH" dirty="0"/>
              <a:t>   $t3, 0x8($0)</a:t>
            </a:r>
          </a:p>
          <a:p>
            <a:r>
              <a:rPr lang="de-CH" dirty="0"/>
              <a:t>     	</a:t>
            </a:r>
            <a:r>
              <a:rPr lang="de-CH" b="1" dirty="0" err="1"/>
              <a:t>addi</a:t>
            </a:r>
            <a:r>
              <a:rPr lang="de-CH" dirty="0"/>
              <a:t> $t0, $t0, -1</a:t>
            </a:r>
          </a:p>
          <a:p>
            <a:r>
              <a:rPr lang="de-CH" dirty="0"/>
              <a:t>     	</a:t>
            </a:r>
            <a:r>
              <a:rPr lang="de-CH" b="1" dirty="0"/>
              <a:t>j</a:t>
            </a:r>
            <a:r>
              <a:rPr lang="de-CH" dirty="0"/>
              <a:t>    </a:t>
            </a:r>
            <a:r>
              <a:rPr lang="de-CH" dirty="0" err="1">
                <a:solidFill>
                  <a:srgbClr val="0432FF"/>
                </a:solidFill>
              </a:rPr>
              <a:t>loop</a:t>
            </a:r>
            <a:endParaRPr lang="de-CH" dirty="0">
              <a:solidFill>
                <a:srgbClr val="0432FF"/>
              </a:solidFill>
            </a:endParaRPr>
          </a:p>
          <a:p>
            <a:r>
              <a:rPr lang="de-CH" dirty="0" err="1">
                <a:solidFill>
                  <a:srgbClr val="0432FF"/>
                </a:solidFill>
              </a:rPr>
              <a:t>done</a:t>
            </a:r>
            <a:r>
              <a:rPr lang="de-CH" dirty="0"/>
              <a:t>:</a:t>
            </a:r>
          </a:p>
          <a:p>
            <a:endParaRPr lang="de-CH" dirty="0"/>
          </a:p>
          <a:p>
            <a:endParaRPr lang="de-CH" dirty="0"/>
          </a:p>
        </p:txBody>
      </p:sp>
      <p:graphicFrame>
        <p:nvGraphicFramePr>
          <p:cNvPr id="11" name="Content Placeholder 10"/>
          <p:cNvGraphicFramePr>
            <a:graphicFrameLocks noGrp="1" noChangeAspect="1"/>
          </p:cNvGraphicFramePr>
          <p:nvPr>
            <p:ph idx="10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76143054"/>
              </p:ext>
            </p:extLst>
          </p:nvPr>
        </p:nvGraphicFramePr>
        <p:xfrm>
          <a:off x="1219200" y="3581402"/>
          <a:ext cx="6711384" cy="2803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29" name="VISIO" r:id="rId4" imgW="4561332" imgH="1905000" progId="Visio.Drawing.6">
                  <p:embed/>
                </p:oleObj>
              </mc:Choice>
              <mc:Fallback>
                <p:oleObj name="VISIO" r:id="rId4" imgW="4561332" imgH="1905000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2"/>
                        <a:ext cx="6711384" cy="2803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53306" y="1143000"/>
            <a:ext cx="3870325" cy="2362201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rgbClr val="0432FF"/>
                </a:solidFill>
                <a:cs typeface="Arial" pitchFamily="34" charset="0"/>
              </a:rPr>
              <a:t>Miss Rate =</a:t>
            </a:r>
          </a:p>
          <a:p>
            <a:endParaRPr lang="de-CH" dirty="0">
              <a:solidFill>
                <a:srgbClr val="0432FF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AF1002A-17A7-B645-96CB-75917AEF4C7C}"/>
              </a:ext>
            </a:extLst>
          </p:cNvPr>
          <p:cNvSpPr txBox="1">
            <a:spLocks/>
          </p:cNvSpPr>
          <p:nvPr/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 i="1" baseline="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4C23605-ED41-994F-A93A-EA98B2475F88}" type="slidenum">
              <a:rPr lang="en-US" altLang="en-US" sz="1600" i="0" kern="0" smtClean="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600" i="0" kern="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210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0"/>
            <a:ext cx="8213725" cy="914400"/>
          </a:xfrm>
        </p:spPr>
        <p:txBody>
          <a:bodyPr anchor="ctr"/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Direct Mapped Cache Performance</a:t>
            </a:r>
            <a:endParaRPr lang="de-CH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8950" y="1143003"/>
            <a:ext cx="3870325" cy="23622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de-CH" dirty="0"/>
              <a:t>	</a:t>
            </a:r>
            <a:r>
              <a:rPr lang="de-CH" b="1" dirty="0" err="1"/>
              <a:t>addi</a:t>
            </a:r>
            <a:r>
              <a:rPr lang="de-CH" dirty="0"/>
              <a:t> $t0, $0, 5</a:t>
            </a:r>
          </a:p>
          <a:p>
            <a:r>
              <a:rPr lang="de-CH" dirty="0" err="1">
                <a:solidFill>
                  <a:srgbClr val="0432FF"/>
                </a:solidFill>
              </a:rPr>
              <a:t>loop</a:t>
            </a:r>
            <a:r>
              <a:rPr lang="de-CH" dirty="0"/>
              <a:t>:	</a:t>
            </a:r>
            <a:r>
              <a:rPr lang="de-CH" b="1" dirty="0" err="1"/>
              <a:t>beq</a:t>
            </a:r>
            <a:r>
              <a:rPr lang="de-CH" dirty="0"/>
              <a:t>  $t0, $0, </a:t>
            </a:r>
            <a:r>
              <a:rPr lang="de-CH" dirty="0" err="1">
                <a:solidFill>
                  <a:srgbClr val="0432FF"/>
                </a:solidFill>
              </a:rPr>
              <a:t>done</a:t>
            </a:r>
            <a:endParaRPr lang="de-CH" dirty="0">
              <a:solidFill>
                <a:srgbClr val="0432FF"/>
              </a:solidFill>
            </a:endParaRPr>
          </a:p>
          <a:p>
            <a:r>
              <a:rPr lang="de-CH" dirty="0"/>
              <a:t>     	</a:t>
            </a:r>
            <a:r>
              <a:rPr lang="de-CH" b="1" dirty="0" err="1"/>
              <a:t>lw</a:t>
            </a:r>
            <a:r>
              <a:rPr lang="de-CH" dirty="0"/>
              <a:t>   $t1, 0x4($0)</a:t>
            </a:r>
          </a:p>
          <a:p>
            <a:r>
              <a:rPr lang="de-CH" dirty="0"/>
              <a:t>     	</a:t>
            </a:r>
            <a:r>
              <a:rPr lang="de-CH" b="1" dirty="0" err="1"/>
              <a:t>lw</a:t>
            </a:r>
            <a:r>
              <a:rPr lang="de-CH" dirty="0"/>
              <a:t>   $t2, 0xC($0)</a:t>
            </a:r>
          </a:p>
          <a:p>
            <a:r>
              <a:rPr lang="de-CH" dirty="0"/>
              <a:t>     	</a:t>
            </a:r>
            <a:r>
              <a:rPr lang="de-CH" b="1" dirty="0" err="1"/>
              <a:t>lw</a:t>
            </a:r>
            <a:r>
              <a:rPr lang="de-CH" dirty="0"/>
              <a:t>   $t3, 0x8($0)</a:t>
            </a:r>
          </a:p>
          <a:p>
            <a:r>
              <a:rPr lang="de-CH" dirty="0"/>
              <a:t>     	</a:t>
            </a:r>
            <a:r>
              <a:rPr lang="de-CH" b="1" dirty="0" err="1"/>
              <a:t>addi</a:t>
            </a:r>
            <a:r>
              <a:rPr lang="de-CH" dirty="0"/>
              <a:t> $t0, $t0, -1</a:t>
            </a:r>
          </a:p>
          <a:p>
            <a:r>
              <a:rPr lang="de-CH" dirty="0"/>
              <a:t>     	</a:t>
            </a:r>
            <a:r>
              <a:rPr lang="de-CH" b="1" dirty="0"/>
              <a:t>j</a:t>
            </a:r>
            <a:r>
              <a:rPr lang="de-CH" dirty="0"/>
              <a:t>    </a:t>
            </a:r>
            <a:r>
              <a:rPr lang="de-CH" dirty="0" err="1">
                <a:solidFill>
                  <a:srgbClr val="0432FF"/>
                </a:solidFill>
              </a:rPr>
              <a:t>loop</a:t>
            </a:r>
            <a:endParaRPr lang="de-CH" dirty="0">
              <a:solidFill>
                <a:srgbClr val="0432FF"/>
              </a:solidFill>
            </a:endParaRPr>
          </a:p>
          <a:p>
            <a:r>
              <a:rPr lang="de-CH" dirty="0" err="1">
                <a:solidFill>
                  <a:srgbClr val="0432FF"/>
                </a:solidFill>
              </a:rPr>
              <a:t>done</a:t>
            </a:r>
            <a:r>
              <a:rPr lang="de-CH" dirty="0"/>
              <a:t>: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53306" y="1143000"/>
            <a:ext cx="3870325" cy="2362201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rgbClr val="0432FF"/>
                </a:solidFill>
                <a:cs typeface="Arial" pitchFamily="34" charset="0"/>
              </a:rPr>
              <a:t>Miss Rate = 1/15 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rgbClr val="0432FF"/>
                </a:solidFill>
                <a:cs typeface="Arial" pitchFamily="34" charset="0"/>
              </a:rPr>
              <a:t>		      = 6.67%</a:t>
            </a:r>
          </a:p>
          <a:p>
            <a:pPr>
              <a:spcBef>
                <a:spcPct val="20000"/>
              </a:spcBef>
            </a:pPr>
            <a:r>
              <a:rPr lang="en-US" i="0" dirty="0">
                <a:solidFill>
                  <a:schemeClr val="tx1"/>
                </a:solidFill>
                <a:cs typeface="Arial" pitchFamily="34" charset="0"/>
              </a:rPr>
              <a:t>Larger blocks reduce compulsory misses through spatial locality</a:t>
            </a:r>
          </a:p>
          <a:p>
            <a:pPr marL="342900" indent="-342900">
              <a:spcBef>
                <a:spcPct val="20000"/>
              </a:spcBef>
            </a:pPr>
            <a:endParaRPr lang="en-US" dirty="0">
              <a:solidFill>
                <a:schemeClr val="accent2"/>
              </a:solidFill>
              <a:cs typeface="Arial" pitchFamily="34" charset="0"/>
            </a:endParaRPr>
          </a:p>
          <a:p>
            <a:endParaRPr lang="de-CH" dirty="0"/>
          </a:p>
        </p:txBody>
      </p:sp>
      <p:graphicFrame>
        <p:nvGraphicFramePr>
          <p:cNvPr id="7" name="Content Placeholder 10"/>
          <p:cNvGraphicFramePr>
            <a:graphicFrameLocks noGrp="1" noChangeAspect="1"/>
          </p:cNvGraphicFramePr>
          <p:nvPr>
            <p:ph idx="10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82893678"/>
              </p:ext>
            </p:extLst>
          </p:nvPr>
        </p:nvGraphicFramePr>
        <p:xfrm>
          <a:off x="1219200" y="3581402"/>
          <a:ext cx="6711384" cy="2803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53" name="VISIO" r:id="rId4" imgW="4561332" imgH="1905000" progId="Visio.Drawing.6">
                  <p:embed/>
                </p:oleObj>
              </mc:Choice>
              <mc:Fallback>
                <p:oleObj name="VISIO" r:id="rId4" imgW="4561332" imgH="1905000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2"/>
                        <a:ext cx="6711384" cy="2803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AF1002A-17A7-B645-96CB-75917AEF4C7C}"/>
              </a:ext>
            </a:extLst>
          </p:cNvPr>
          <p:cNvSpPr txBox="1">
            <a:spLocks/>
          </p:cNvSpPr>
          <p:nvPr/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 i="1" baseline="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4C23605-ED41-994F-A93A-EA98B2475F88}" type="slidenum">
              <a:rPr lang="en-US" altLang="en-US" sz="1600" i="0" kern="0" smtClean="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600" i="0" kern="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2908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84150" y="0"/>
            <a:ext cx="7764961" cy="914400"/>
          </a:xfrm>
        </p:spPr>
        <p:txBody>
          <a:bodyPr anchor="ctr"/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Cache Organization Recap</a:t>
            </a:r>
          </a:p>
        </p:txBody>
      </p:sp>
      <p:sp>
        <p:nvSpPr>
          <p:cNvPr id="91139" name="Rectangle 6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396875" y="914401"/>
            <a:ext cx="7896225" cy="2895600"/>
          </a:xfrm>
        </p:spPr>
        <p:txBody>
          <a:bodyPr/>
          <a:lstStyle/>
          <a:p>
            <a:r>
              <a:rPr lang="en-US" sz="2400" dirty="0">
                <a:latin typeface="Tahoma" charset="0"/>
                <a:ea typeface="Tahoma" charset="0"/>
                <a:cs typeface="Tahoma" charset="0"/>
              </a:rPr>
              <a:t>Main Parameters</a:t>
            </a:r>
          </a:p>
          <a:p>
            <a:pPr lvl="1"/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Capacity: </a:t>
            </a:r>
            <a:r>
              <a:rPr lang="en-US" sz="2000" b="1" i="1" dirty="0">
                <a:solidFill>
                  <a:srgbClr val="0432FF"/>
                </a:solidFill>
                <a:latin typeface="Tahoma" charset="0"/>
                <a:ea typeface="Tahoma" charset="0"/>
                <a:cs typeface="Tahoma" charset="0"/>
              </a:rPr>
              <a:t>C</a:t>
            </a:r>
            <a:r>
              <a:rPr lang="en-US" sz="2000" i="1" dirty="0">
                <a:solidFill>
                  <a:srgbClr val="0432FF"/>
                </a:solidFill>
                <a:latin typeface="Tahoma" charset="0"/>
                <a:ea typeface="Tahoma" charset="0"/>
                <a:cs typeface="Tahoma" charset="0"/>
              </a:rPr>
              <a:t> </a:t>
            </a:r>
          </a:p>
          <a:p>
            <a:pPr lvl="1"/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Block size: </a:t>
            </a:r>
            <a:r>
              <a:rPr lang="en-US" sz="2000" b="1" i="1" dirty="0">
                <a:solidFill>
                  <a:srgbClr val="0432FF"/>
                </a:solidFill>
                <a:latin typeface="Tahoma" charset="0"/>
                <a:ea typeface="Tahoma" charset="0"/>
                <a:cs typeface="Tahoma" charset="0"/>
              </a:rPr>
              <a:t>b</a:t>
            </a:r>
            <a:endParaRPr lang="en-US" sz="2000" b="1" dirty="0">
              <a:solidFill>
                <a:srgbClr val="0432FF"/>
              </a:solidFill>
              <a:latin typeface="Tahoma" charset="0"/>
              <a:ea typeface="Tahoma" charset="0"/>
              <a:cs typeface="Tahoma" charset="0"/>
            </a:endParaRPr>
          </a:p>
          <a:p>
            <a:pPr lvl="1"/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Number of blocks in cache: </a:t>
            </a:r>
            <a:r>
              <a:rPr lang="en-US" sz="2000" b="1" i="1" dirty="0">
                <a:solidFill>
                  <a:srgbClr val="0432FF"/>
                </a:solidFill>
                <a:latin typeface="Tahoma" charset="0"/>
                <a:ea typeface="Tahoma" charset="0"/>
                <a:cs typeface="Tahoma" charset="0"/>
              </a:rPr>
              <a:t>B</a:t>
            </a:r>
            <a:r>
              <a:rPr lang="en-US" sz="2000" dirty="0">
                <a:solidFill>
                  <a:srgbClr val="0432FF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= </a:t>
            </a:r>
            <a:r>
              <a:rPr lang="en-US" sz="2000" i="1" dirty="0">
                <a:latin typeface="Tahoma" charset="0"/>
                <a:ea typeface="Tahoma" charset="0"/>
                <a:cs typeface="Tahoma" charset="0"/>
              </a:rPr>
              <a:t>C</a:t>
            </a: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/</a:t>
            </a:r>
            <a:r>
              <a:rPr lang="en-US" sz="2000" i="1" dirty="0">
                <a:latin typeface="Tahoma" charset="0"/>
                <a:ea typeface="Tahoma" charset="0"/>
                <a:cs typeface="Tahoma" charset="0"/>
              </a:rPr>
              <a:t>b</a:t>
            </a:r>
          </a:p>
          <a:p>
            <a:pPr lvl="1"/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Number of blocks in a set: </a:t>
            </a:r>
            <a:r>
              <a:rPr lang="en-US" sz="2000" b="1" i="1" dirty="0">
                <a:solidFill>
                  <a:srgbClr val="0432FF"/>
                </a:solidFill>
                <a:latin typeface="Tahoma" charset="0"/>
                <a:ea typeface="Tahoma" charset="0"/>
                <a:cs typeface="Tahoma" charset="0"/>
              </a:rPr>
              <a:t>N</a:t>
            </a:r>
          </a:p>
          <a:p>
            <a:pPr lvl="1"/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Number of Sets: </a:t>
            </a:r>
            <a:r>
              <a:rPr lang="en-US" sz="2000" b="1" i="1" dirty="0">
                <a:solidFill>
                  <a:srgbClr val="0432FF"/>
                </a:solidFill>
                <a:latin typeface="Tahoma" charset="0"/>
                <a:ea typeface="Tahoma" charset="0"/>
                <a:cs typeface="Tahoma" charset="0"/>
              </a:rPr>
              <a:t>S</a:t>
            </a:r>
            <a:r>
              <a:rPr lang="en-US" sz="2000" dirty="0">
                <a:solidFill>
                  <a:srgbClr val="0432FF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= </a:t>
            </a:r>
            <a:r>
              <a:rPr lang="en-US" sz="2000" i="1" dirty="0">
                <a:latin typeface="Tahoma" charset="0"/>
                <a:ea typeface="Tahoma" charset="0"/>
                <a:cs typeface="Tahoma" charset="0"/>
              </a:rPr>
              <a:t>B</a:t>
            </a: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/</a:t>
            </a:r>
            <a:r>
              <a:rPr lang="en-US" sz="2000" i="1" dirty="0">
                <a:latin typeface="Tahoma" charset="0"/>
                <a:ea typeface="Tahoma" charset="0"/>
                <a:cs typeface="Tahoma" charset="0"/>
              </a:rPr>
              <a:t>N</a:t>
            </a:r>
          </a:p>
        </p:txBody>
      </p:sp>
      <p:graphicFrame>
        <p:nvGraphicFramePr>
          <p:cNvPr id="1375279" name="Group 47"/>
          <p:cNvGraphicFramePr>
            <a:graphicFrameLocks noGrp="1"/>
          </p:cNvGraphicFramePr>
          <p:nvPr>
            <p:ph idx="11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41138243"/>
              </p:ext>
            </p:extLst>
          </p:nvPr>
        </p:nvGraphicFramePr>
        <p:xfrm>
          <a:off x="609600" y="3635376"/>
          <a:ext cx="7896225" cy="253682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112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5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7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9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91110" marR="91110" marT="45705" marB="45705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Number of Ways (N)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91110" marR="91110" marT="45705" marB="45705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Number of Sets (S = B/N)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91110" marR="91110" marT="45705" marB="45705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Direct Mapped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91110" marR="91110" marT="45705" marB="457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91110" marR="91110" marT="45705" marB="457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91110" marR="91110" marT="45705" marB="4570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N-Way Set Associative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91110" marR="91110" marT="45705" marB="457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 &lt; N &lt; B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91110" marR="91110" marT="45705" marB="457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 / N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91110" marR="91110" marT="45705" marB="4570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Fully Associative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91110" marR="91110" marT="45705" marB="457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91110" marR="91110" marT="45705" marB="457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" charset="0"/>
                        <a:cs typeface="Arial" charset="0"/>
                      </a:endParaRPr>
                    </a:p>
                  </a:txBody>
                  <a:tcPr marL="91110" marR="91110" marT="45705" marB="4570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140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1230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91141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AF1002A-17A7-B645-96CB-75917AEF4C7C}"/>
              </a:ext>
            </a:extLst>
          </p:cNvPr>
          <p:cNvSpPr txBox="1">
            <a:spLocks/>
          </p:cNvSpPr>
          <p:nvPr/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4C23605-ED41-994F-A93A-EA98B2475F88}" type="slidenum">
              <a:rPr lang="en-US" altLang="en-US" sz="1600" kern="0" smtClean="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en-US" sz="1600" kern="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56579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Capacity Misses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28600" y="914401"/>
            <a:ext cx="8610600" cy="5562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Cache is too small to hold all data of interest at one time</a:t>
            </a:r>
          </a:p>
          <a:p>
            <a:pPr lvl="1"/>
            <a:r>
              <a:rPr lang="en-US" dirty="0"/>
              <a:t>If the cache is full and program tries to access data X that is not in cache, cache must evict data Y to make room for X</a:t>
            </a:r>
          </a:p>
          <a:p>
            <a:pPr lvl="1"/>
            <a:r>
              <a:rPr lang="en-US" b="1" dirty="0">
                <a:solidFill>
                  <a:srgbClr val="0432FF"/>
                </a:solidFill>
              </a:rPr>
              <a:t>Capacity miss </a:t>
            </a:r>
            <a:r>
              <a:rPr lang="en-US" dirty="0"/>
              <a:t>occurs if program then tries to access Y again</a:t>
            </a:r>
          </a:p>
          <a:p>
            <a:pPr lvl="1"/>
            <a:r>
              <a:rPr lang="en-US" dirty="0"/>
              <a:t>X will be placed in a particular set based on its address</a:t>
            </a:r>
          </a:p>
          <a:p>
            <a:endParaRPr lang="en-US" dirty="0"/>
          </a:p>
          <a:p>
            <a:r>
              <a:rPr lang="en-US" dirty="0"/>
              <a:t>In a </a:t>
            </a:r>
            <a:r>
              <a:rPr lang="en-US" dirty="0">
                <a:solidFill>
                  <a:srgbClr val="0432FF"/>
                </a:solidFill>
              </a:rPr>
              <a:t>direct mapped </a:t>
            </a:r>
            <a:r>
              <a:rPr lang="en-US" dirty="0"/>
              <a:t>cache, there is only one place to put X</a:t>
            </a:r>
          </a:p>
          <a:p>
            <a:endParaRPr lang="en-US" dirty="0"/>
          </a:p>
          <a:p>
            <a:r>
              <a:rPr lang="en-US" dirty="0"/>
              <a:t>In an </a:t>
            </a:r>
            <a:r>
              <a:rPr lang="en-US" dirty="0">
                <a:solidFill>
                  <a:srgbClr val="0432FF"/>
                </a:solidFill>
              </a:rPr>
              <a:t>associative cache</a:t>
            </a:r>
            <a:r>
              <a:rPr lang="en-US" dirty="0"/>
              <a:t>, there are multiple ways where X could go in the set.</a:t>
            </a:r>
          </a:p>
          <a:p>
            <a:endParaRPr lang="en-US" dirty="0"/>
          </a:p>
          <a:p>
            <a:r>
              <a:rPr lang="en-US" dirty="0"/>
              <a:t>How to choose Y to minimize chance of needing it again? </a:t>
            </a:r>
          </a:p>
          <a:p>
            <a:pPr lvl="1"/>
            <a:r>
              <a:rPr lang="en-US" dirty="0"/>
              <a:t>Least recently used (LRU) replacement: the least recently used block in a set is evicted when the cache is full.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92BC37-A118-A54F-AC4D-063C0DBF1266}" type="slidenum">
              <a:rPr lang="en-US" altLang="en-US" smtClean="0"/>
              <a:pPr>
                <a:defRPr/>
              </a:pPr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23157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Title 1">
            <a:extLst>
              <a:ext uri="{FF2B5EF4-FFF2-40B4-BE49-F238E27FC236}">
                <a16:creationId xmlns:a16="http://schemas.microsoft.com/office/drawing/2014/main" id="{A617AE3D-6E0F-B44D-9D3F-B6CA17D837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Handling Writes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575B2-CC0D-8849-AA6D-1C3BBA6AF0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en-US" dirty="0">
                <a:solidFill>
                  <a:srgbClr val="0432FF"/>
                </a:solidFill>
                <a:ea typeface="ＭＳ Ｐゴシック" panose="020B0600070205080204" pitchFamily="34" charset="-128"/>
              </a:rPr>
              <a:t>When do we write the modified data in a cache to the next level?</a:t>
            </a:r>
          </a:p>
          <a:p>
            <a:pPr marL="695325" lvl="2" indent="-342900"/>
            <a:r>
              <a:rPr lang="en-US" altLang="en-US" dirty="0">
                <a:solidFill>
                  <a:srgbClr val="0432FF"/>
                </a:solidFill>
                <a:ea typeface="ＭＳ Ｐゴシック" panose="020B0600070205080204" pitchFamily="34" charset="-128"/>
              </a:rPr>
              <a:t>Write through</a:t>
            </a:r>
            <a:r>
              <a:rPr lang="en-US" altLang="en-US" dirty="0">
                <a:ea typeface="ＭＳ Ｐゴシック" panose="020B0600070205080204" pitchFamily="34" charset="-128"/>
              </a:rPr>
              <a:t>: At the time the write happens</a:t>
            </a:r>
          </a:p>
          <a:p>
            <a:pPr marL="695325" lvl="2" indent="-342900"/>
            <a:r>
              <a:rPr lang="en-US" altLang="en-US" dirty="0">
                <a:solidFill>
                  <a:srgbClr val="0432FF"/>
                </a:solidFill>
                <a:ea typeface="ＭＳ Ｐゴシック" panose="020B0600070205080204" pitchFamily="34" charset="-128"/>
              </a:rPr>
              <a:t>Write back</a:t>
            </a:r>
            <a:r>
              <a:rPr lang="en-US" altLang="en-US" dirty="0">
                <a:ea typeface="ＭＳ Ｐゴシック" panose="020B0600070205080204" pitchFamily="34" charset="-128"/>
              </a:rPr>
              <a:t>: When the block is evicted</a:t>
            </a:r>
          </a:p>
          <a:p>
            <a:pPr marL="342900" lvl="1" indent="-342900"/>
            <a:endParaRPr lang="en-US" altLang="en-US" dirty="0">
              <a:ea typeface="ＭＳ Ｐゴシック" panose="020B0600070205080204" pitchFamily="34" charset="-128"/>
            </a:endParaRPr>
          </a:p>
          <a:p>
            <a:pPr marL="342900" lvl="1" indent="-342900"/>
            <a:r>
              <a:rPr lang="en-US" altLang="en-US" dirty="0">
                <a:solidFill>
                  <a:srgbClr val="0432FF"/>
                </a:solidFill>
                <a:ea typeface="ＭＳ Ｐゴシック" panose="020B0600070205080204" pitchFamily="34" charset="-128"/>
              </a:rPr>
              <a:t>Write-back</a:t>
            </a:r>
          </a:p>
          <a:p>
            <a:pPr marL="695325" lvl="2" indent="-34290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+ Can combine multiple writes to the same block before eviction</a:t>
            </a:r>
          </a:p>
          <a:p>
            <a:pPr marL="1012825" lvl="3" indent="-342900"/>
            <a:r>
              <a:rPr lang="en-US" altLang="en-US" dirty="0">
                <a:ea typeface="ＭＳ Ｐゴシック" panose="020B0600070205080204" pitchFamily="34" charset="-128"/>
              </a:rPr>
              <a:t>Potentially saves bandwidth between cache levels + saves energy</a:t>
            </a:r>
          </a:p>
          <a:p>
            <a:pPr marL="342900" lvl="1" indent="-342900">
              <a:buFont typeface="Wingdings" pitchFamily="2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  -- Need a bit in the tag store indicating the block is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dirty/modified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endParaRPr lang="en-US" altLang="ja-JP" sz="2000" dirty="0">
              <a:ea typeface="ＭＳ Ｐゴシック" panose="020B0600070205080204" pitchFamily="34" charset="-128"/>
            </a:endParaRPr>
          </a:p>
          <a:p>
            <a:pPr marL="342900" lvl="1" indent="-342900"/>
            <a:endParaRPr lang="en-US" altLang="en-US" dirty="0">
              <a:ea typeface="ＭＳ Ｐゴシック" panose="020B0600070205080204" pitchFamily="34" charset="-128"/>
            </a:endParaRPr>
          </a:p>
          <a:p>
            <a:pPr marL="342900" lvl="1" indent="-342900"/>
            <a:r>
              <a:rPr lang="en-US" altLang="en-US" dirty="0">
                <a:solidFill>
                  <a:srgbClr val="0432FF"/>
                </a:solidFill>
                <a:ea typeface="ＭＳ Ｐゴシック" panose="020B0600070205080204" pitchFamily="34" charset="-128"/>
              </a:rPr>
              <a:t>Write-through</a:t>
            </a:r>
          </a:p>
          <a:p>
            <a:pPr marL="695325" lvl="2" indent="-34290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+ Simpler</a:t>
            </a:r>
          </a:p>
          <a:p>
            <a:pPr marL="695325" lvl="2" indent="-34290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+ All levels are up to date. </a:t>
            </a:r>
            <a:r>
              <a:rPr lang="en-US" altLang="en-US" dirty="0">
                <a:solidFill>
                  <a:srgbClr val="0432FF"/>
                </a:solidFill>
                <a:ea typeface="ＭＳ Ｐゴシック" panose="020B0600070205080204" pitchFamily="34" charset="-128"/>
              </a:rPr>
              <a:t>Consistency</a:t>
            </a:r>
            <a:r>
              <a:rPr lang="en-US" altLang="en-US" dirty="0">
                <a:ea typeface="ＭＳ Ｐゴシック" panose="020B0600070205080204" pitchFamily="34" charset="-128"/>
              </a:rPr>
              <a:t>: Simpler cache coherence because no need to check close-to-processor caches’ tag stores for presence</a:t>
            </a:r>
          </a:p>
          <a:p>
            <a:pPr marL="695325" lvl="2" indent="-34290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-- More bandwidth intensive; no combining of writes</a:t>
            </a:r>
          </a:p>
        </p:txBody>
      </p:sp>
      <p:sp>
        <p:nvSpPr>
          <p:cNvPr id="228355" name="Slide Number Placeholder 3">
            <a:extLst>
              <a:ext uri="{FF2B5EF4-FFF2-40B4-BE49-F238E27FC236}">
                <a16:creationId xmlns:a16="http://schemas.microsoft.com/office/drawing/2014/main" id="{9DA65B70-5F2D-4F4E-950B-2E633D99FE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968172A-668C-4F44-8D10-94AA5551B1E5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0"/>
            <a:ext cx="8610600" cy="914400"/>
          </a:xfrm>
        </p:spPr>
        <p:txBody>
          <a:bodyPr anchor="ctr"/>
          <a:lstStyle/>
          <a:p>
            <a:r>
              <a:rPr lang="en-US"/>
              <a:t>Types of Misses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28600" y="914401"/>
            <a:ext cx="8610600" cy="527685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Compulsory</a:t>
            </a:r>
            <a:r>
              <a:rPr lang="en-US" dirty="0"/>
              <a:t>: first time data is accessed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Capacity</a:t>
            </a:r>
            <a:r>
              <a:rPr lang="en-US" dirty="0"/>
              <a:t>: cache too small to hold all data of interest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Conflict</a:t>
            </a:r>
            <a:r>
              <a:rPr lang="en-US" dirty="0"/>
              <a:t>: data of interest maps to same location in cache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Miss penalty</a:t>
            </a:r>
            <a:r>
              <a:rPr lang="en-US" dirty="0"/>
              <a:t>: time it takes to retrieve a block from lower level of hierarchy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92BC37-A118-A54F-AC4D-063C0DBF1266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620979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9906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228600" y="0"/>
            <a:ext cx="8064500" cy="914400"/>
          </a:xfrm>
        </p:spPr>
        <p:txBody>
          <a:bodyPr anchor="ctr"/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LRU Replacement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5775" y="1285876"/>
            <a:ext cx="7896225" cy="1381124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fr-FR" dirty="0">
                <a:solidFill>
                  <a:schemeClr val="bg2"/>
                </a:solidFill>
              </a:rPr>
              <a:t># MIPS </a:t>
            </a:r>
            <a:r>
              <a:rPr lang="fr-FR" dirty="0" err="1">
                <a:solidFill>
                  <a:schemeClr val="bg2"/>
                </a:solidFill>
              </a:rPr>
              <a:t>assembly</a:t>
            </a:r>
            <a:endParaRPr lang="fr-FR" dirty="0">
              <a:solidFill>
                <a:schemeClr val="bg2"/>
              </a:solidFill>
            </a:endParaRPr>
          </a:p>
          <a:p>
            <a:endParaRPr lang="fr-FR" dirty="0"/>
          </a:p>
          <a:p>
            <a:r>
              <a:rPr lang="fr-FR" b="1" dirty="0" err="1"/>
              <a:t>lw</a:t>
            </a:r>
            <a:r>
              <a:rPr lang="fr-FR" dirty="0"/>
              <a:t> $t0, 0x04($0)</a:t>
            </a:r>
          </a:p>
          <a:p>
            <a:r>
              <a:rPr lang="fr-FR" b="1" dirty="0" err="1"/>
              <a:t>lw</a:t>
            </a:r>
            <a:r>
              <a:rPr lang="fr-FR" dirty="0"/>
              <a:t> $t1, 0x24($0)</a:t>
            </a:r>
          </a:p>
          <a:p>
            <a:r>
              <a:rPr lang="fr-FR" b="1" dirty="0" err="1"/>
              <a:t>lw</a:t>
            </a:r>
            <a:r>
              <a:rPr lang="fr-FR" dirty="0"/>
              <a:t> $t2, 0x54($0)</a:t>
            </a:r>
          </a:p>
          <a:p>
            <a:endParaRPr lang="de-CH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0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8834783"/>
              </p:ext>
            </p:extLst>
          </p:nvPr>
        </p:nvGraphicFramePr>
        <p:xfrm>
          <a:off x="1370012" y="3257550"/>
          <a:ext cx="6554788" cy="281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77" name="VISIO" r:id="rId9" imgW="3363468" imgH="1446276" progId="Visio.Drawing.6">
                  <p:embed/>
                </p:oleObj>
              </mc:Choice>
              <mc:Fallback>
                <p:oleObj name="VISIO" r:id="rId9" imgW="3363468" imgH="1446276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2" y="3257550"/>
                        <a:ext cx="6554788" cy="281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1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11541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99332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AF1002A-17A7-B645-96CB-75917AEF4C7C}"/>
              </a:ext>
            </a:extLst>
          </p:cNvPr>
          <p:cNvSpPr txBox="1">
            <a:spLocks/>
          </p:cNvSpPr>
          <p:nvPr/>
        </p:nvSpPr>
        <p:spPr>
          <a:xfrm>
            <a:off x="6777038" y="631825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4C23605-ED41-994F-A93A-EA98B2475F88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en-US" sz="16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54465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9906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228600" y="0"/>
            <a:ext cx="8064500" cy="928687"/>
          </a:xfrm>
        </p:spPr>
        <p:txBody>
          <a:bodyPr anchor="ctr"/>
          <a:lstStyle/>
          <a:p>
            <a:r>
              <a:rPr lang="en-US" dirty="0">
                <a:latin typeface="Garamond" charset="0"/>
                <a:ea typeface="Garamond" charset="0"/>
                <a:cs typeface="Garamond" charset="0"/>
              </a:rPr>
              <a:t>LRU Replacement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5775" y="1285876"/>
            <a:ext cx="7896225" cy="1381124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fr-FR" dirty="0">
                <a:solidFill>
                  <a:schemeClr val="bg2"/>
                </a:solidFill>
              </a:rPr>
              <a:t># MIPS </a:t>
            </a:r>
            <a:r>
              <a:rPr lang="fr-FR" dirty="0" err="1">
                <a:solidFill>
                  <a:schemeClr val="bg2"/>
                </a:solidFill>
              </a:rPr>
              <a:t>assembly</a:t>
            </a:r>
            <a:endParaRPr lang="fr-FR" dirty="0">
              <a:solidFill>
                <a:schemeClr val="bg2"/>
              </a:solidFill>
            </a:endParaRPr>
          </a:p>
          <a:p>
            <a:endParaRPr lang="fr-FR" dirty="0"/>
          </a:p>
          <a:p>
            <a:r>
              <a:rPr lang="fr-FR" b="1" dirty="0" err="1"/>
              <a:t>lw</a:t>
            </a:r>
            <a:r>
              <a:rPr lang="fr-FR" dirty="0"/>
              <a:t> $t0, 0x04($0)</a:t>
            </a:r>
          </a:p>
          <a:p>
            <a:r>
              <a:rPr lang="fr-FR" b="1" dirty="0" err="1"/>
              <a:t>lw</a:t>
            </a:r>
            <a:r>
              <a:rPr lang="fr-FR" dirty="0"/>
              <a:t> $t1, 0x24($0)</a:t>
            </a:r>
          </a:p>
          <a:p>
            <a:r>
              <a:rPr lang="fr-FR" b="1" dirty="0" err="1"/>
              <a:t>lw</a:t>
            </a:r>
            <a:r>
              <a:rPr lang="fr-FR" dirty="0"/>
              <a:t> $t2, 0x54($0)</a:t>
            </a:r>
          </a:p>
          <a:p>
            <a:endParaRPr lang="de-CH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0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880867686"/>
              </p:ext>
            </p:extLst>
          </p:nvPr>
        </p:nvGraphicFramePr>
        <p:xfrm>
          <a:off x="1435100" y="2805113"/>
          <a:ext cx="6261100" cy="390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01" name="VISIO" r:id="rId9" imgW="3212592" imgH="2002536" progId="Visio.Drawing.6">
                  <p:embed/>
                </p:oleObj>
              </mc:Choice>
              <mc:Fallback>
                <p:oleObj name="VISIO" r:id="rId9" imgW="3212592" imgH="2002536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2805113"/>
                        <a:ext cx="6261100" cy="3900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1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11541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99332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7310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AF1002A-17A7-B645-96CB-75917AEF4C7C}"/>
              </a:ext>
            </a:extLst>
          </p:cNvPr>
          <p:cNvSpPr txBox="1">
            <a:spLocks/>
          </p:cNvSpPr>
          <p:nvPr/>
        </p:nvSpPr>
        <p:spPr>
          <a:xfrm>
            <a:off x="6777038" y="631825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4C23605-ED41-994F-A93A-EA98B2475F88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en-US" sz="16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94386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7" name="Title 1">
            <a:extLst>
              <a:ext uri="{FF2B5EF4-FFF2-40B4-BE49-F238E27FC236}">
                <a16:creationId xmlns:a16="http://schemas.microsoft.com/office/drawing/2014/main" id="{821C9C3B-B6A4-B948-8C7B-C75BAEB4CA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Handling Writes (II)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BB1F978F-6714-9446-B5AC-BDD50B818B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/>
          <a:lstStyle/>
          <a:p>
            <a:r>
              <a:rPr lang="en-US" altLang="en-US" dirty="0">
                <a:solidFill>
                  <a:srgbClr val="0432FF"/>
                </a:solidFill>
                <a:ea typeface="ＭＳ Ｐゴシック" panose="020B0600070205080204" pitchFamily="34" charset="-128"/>
              </a:rPr>
              <a:t>Do we allocate a cache block on a write miss?</a:t>
            </a:r>
          </a:p>
          <a:p>
            <a:pPr lvl="1"/>
            <a:r>
              <a:rPr lang="en-US" altLang="en-US" dirty="0">
                <a:solidFill>
                  <a:srgbClr val="0432FF"/>
                </a:solidFill>
                <a:ea typeface="ＭＳ Ｐゴシック" panose="020B0600070205080204" pitchFamily="34" charset="-128"/>
              </a:rPr>
              <a:t>Allocate on write miss:</a:t>
            </a:r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Yes</a:t>
            </a:r>
          </a:p>
          <a:p>
            <a:pPr lvl="1"/>
            <a:r>
              <a:rPr lang="en-US" altLang="en-US" dirty="0">
                <a:solidFill>
                  <a:srgbClr val="0432FF"/>
                </a:solidFill>
                <a:ea typeface="ＭＳ Ｐゴシック" panose="020B0600070205080204" pitchFamily="34" charset="-128"/>
              </a:rPr>
              <a:t>No-allocate on write miss:</a:t>
            </a:r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No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Allocate on write miss</a:t>
            </a:r>
          </a:p>
          <a:p>
            <a:pPr lvl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+ Can combine writes instead of writing each of them individually to next level</a:t>
            </a:r>
          </a:p>
          <a:p>
            <a:pPr lvl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+ Simpler because write misses can be treated the same way as read misses</a:t>
            </a:r>
          </a:p>
          <a:p>
            <a:pPr lvl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-- Requires transfer of the whole cache block</a:t>
            </a:r>
          </a:p>
          <a:p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No-allocate</a:t>
            </a:r>
          </a:p>
          <a:p>
            <a:pPr lvl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+ Conserves cache space if locality of writes is low (potentially better cache hit rate)</a:t>
            </a:r>
          </a:p>
        </p:txBody>
      </p:sp>
      <p:sp>
        <p:nvSpPr>
          <p:cNvPr id="229379" name="Slide Number Placeholder 3">
            <a:extLst>
              <a:ext uri="{FF2B5EF4-FFF2-40B4-BE49-F238E27FC236}">
                <a16:creationId xmlns:a16="http://schemas.microsoft.com/office/drawing/2014/main" id="{077FF553-0321-F74B-9BA1-DF76CBFF2D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70E601D-056D-6144-BAB0-0F3342A8EA17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1" name="Title 1">
            <a:extLst>
              <a:ext uri="{FF2B5EF4-FFF2-40B4-BE49-F238E27FC236}">
                <a16:creationId xmlns:a16="http://schemas.microsoft.com/office/drawing/2014/main" id="{83DEA562-C33B-6D4E-B6F2-2282F9E301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Handling Writes (III)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367E5-9E56-C141-A37D-F088EF469D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What if the processor writes to an entire block over a small amount of time?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Is there any need to bring the block into the cache from memory in the first place?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Why do we not simply write to only a </a:t>
            </a:r>
            <a:r>
              <a:rPr lang="en-US" altLang="en-US" i="1" dirty="0">
                <a:ea typeface="ＭＳ Ｐゴシック" panose="020B0600070205080204" pitchFamily="34" charset="-128"/>
              </a:rPr>
              <a:t>portion</a:t>
            </a:r>
            <a:r>
              <a:rPr lang="en-US" altLang="en-US" dirty="0">
                <a:ea typeface="ＭＳ Ｐゴシック" panose="020B0600070205080204" pitchFamily="34" charset="-128"/>
              </a:rPr>
              <a:t> of the block, i.e., </a:t>
            </a:r>
            <a:r>
              <a:rPr lang="en-US" altLang="en-US" dirty="0" err="1">
                <a:ea typeface="ＭＳ Ｐゴシック" panose="020B0600070205080204" pitchFamily="34" charset="-128"/>
              </a:rPr>
              <a:t>subblock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E.g., 4 bytes out of 64 bytes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Problem: Valid and dirty bits are associated with the entire 64 bytes, not with each individual 4 bytes</a:t>
            </a:r>
          </a:p>
        </p:txBody>
      </p:sp>
      <p:sp>
        <p:nvSpPr>
          <p:cNvPr id="230403" name="Slide Number Placeholder 3">
            <a:extLst>
              <a:ext uri="{FF2B5EF4-FFF2-40B4-BE49-F238E27FC236}">
                <a16:creationId xmlns:a16="http://schemas.microsoft.com/office/drawing/2014/main" id="{EF95C1F8-3351-5C44-BFDF-2FD41B6642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D03781D-1E07-4140-936E-B4911CC06B1E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5" name="Title 1">
            <a:extLst>
              <a:ext uri="{FF2B5EF4-FFF2-40B4-BE49-F238E27FC236}">
                <a16:creationId xmlns:a16="http://schemas.microsoft.com/office/drawing/2014/main" id="{F6EC11C1-E1CC-B941-9C11-3951C165C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Subblocked</a:t>
            </a:r>
            <a:r>
              <a:rPr lang="en-US" altLang="en-US" dirty="0">
                <a:ea typeface="ＭＳ Ｐゴシック" panose="020B0600070205080204" pitchFamily="34" charset="-128"/>
              </a:rPr>
              <a:t> (Sectored) Caches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4D672-FF2D-A740-A513-37BDB909E7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6950"/>
            <a:ext cx="8915400" cy="51943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Idea: Divide a block into </a:t>
            </a:r>
            <a:r>
              <a:rPr lang="en-US" altLang="en-US" dirty="0" err="1">
                <a:ea typeface="ＭＳ Ｐゴシック" panose="020B0600070205080204" pitchFamily="34" charset="-128"/>
              </a:rPr>
              <a:t>subblocks</a:t>
            </a:r>
            <a:r>
              <a:rPr lang="en-US" altLang="en-US" dirty="0">
                <a:ea typeface="ＭＳ Ｐゴシック" panose="020B0600070205080204" pitchFamily="34" charset="-128"/>
              </a:rPr>
              <a:t> (or sectors)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Have separate valid and dirty bits for each </a:t>
            </a:r>
            <a:r>
              <a:rPr lang="en-US" altLang="en-US" dirty="0" err="1">
                <a:ea typeface="ＭＳ Ｐゴシック" panose="020B0600070205080204" pitchFamily="34" charset="-128"/>
              </a:rPr>
              <a:t>subblock</a:t>
            </a:r>
            <a:r>
              <a:rPr lang="en-US" altLang="en-US" dirty="0">
                <a:ea typeface="ＭＳ Ｐゴシック" panose="020B0600070205080204" pitchFamily="34" charset="-128"/>
              </a:rPr>
              <a:t> (sector)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Allocate only a </a:t>
            </a:r>
            <a:r>
              <a:rPr lang="en-US" altLang="en-US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subblock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(or a subset of </a:t>
            </a:r>
            <a:r>
              <a:rPr lang="en-US" altLang="en-US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subblocks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) on a request</a:t>
            </a:r>
          </a:p>
          <a:p>
            <a:pPr lvl="1"/>
            <a:endParaRPr lang="en-US" altLang="en-US" dirty="0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++ No need to transfer the entire cache block into the cache</a:t>
            </a:r>
          </a:p>
          <a:p>
            <a:pPr>
              <a:buFont typeface="Wingdings" pitchFamily="2" charset="2"/>
              <a:buNone/>
            </a:pPr>
            <a:r>
              <a:rPr lang="en-US" altLang="en-US" sz="22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     (A write simply validates and updates a </a:t>
            </a:r>
            <a:r>
              <a:rPr lang="en-US" altLang="en-US" sz="2200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subblock</a:t>
            </a:r>
            <a:r>
              <a:rPr lang="en-US" altLang="en-US" sz="22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)	 </a:t>
            </a:r>
          </a:p>
          <a:p>
            <a:pPr>
              <a:buFont typeface="Wingdings" pitchFamily="2" charset="2"/>
              <a:buNone/>
            </a:pP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++ More freedom in transferring </a:t>
            </a:r>
            <a:r>
              <a:rPr lang="en-US" altLang="en-US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subblocks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into the cache (a cache block does not need to be in the cache fully)</a:t>
            </a:r>
          </a:p>
          <a:p>
            <a:pPr lvl="1"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     (How many </a:t>
            </a:r>
            <a:r>
              <a:rPr lang="en-US" altLang="en-US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subblocks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do you transfer on a read?)</a:t>
            </a:r>
          </a:p>
          <a:p>
            <a:pPr>
              <a:buFont typeface="Wingdings" pitchFamily="2" charset="2"/>
              <a:buNone/>
            </a:pPr>
            <a:endParaRPr lang="en-US" altLang="en-US" sz="1200" dirty="0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-- More complex design</a:t>
            </a:r>
          </a:p>
          <a:p>
            <a:pPr>
              <a:buFont typeface="Wingdings" pitchFamily="2" charset="2"/>
              <a:buNone/>
            </a:pP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-- May not exploit spatial locality fully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31427" name="Slide Number Placeholder 3">
            <a:extLst>
              <a:ext uri="{FF2B5EF4-FFF2-40B4-BE49-F238E27FC236}">
                <a16:creationId xmlns:a16="http://schemas.microsoft.com/office/drawing/2014/main" id="{9DAB72BF-7F4A-A347-9D0E-FC456D3131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93AAE3B-4B0E-9146-9794-51C838A004AD}" type="slidenum">
              <a:rPr lang="en-US" alt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231428" name="Rectangle 4">
            <a:extLst>
              <a:ext uri="{FF2B5EF4-FFF2-40B4-BE49-F238E27FC236}">
                <a16:creationId xmlns:a16="http://schemas.microsoft.com/office/drawing/2014/main" id="{22CE7002-3E4A-934E-97FD-76D5464CF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19800"/>
            <a:ext cx="80010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1429" name="Rectangle 5">
            <a:extLst>
              <a:ext uri="{FF2B5EF4-FFF2-40B4-BE49-F238E27FC236}">
                <a16:creationId xmlns:a16="http://schemas.microsoft.com/office/drawing/2014/main" id="{FC783008-AAD2-6049-AFE1-E6D0184F3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6019800"/>
            <a:ext cx="1524000" cy="3048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tag</a:t>
            </a:r>
          </a:p>
        </p:txBody>
      </p:sp>
      <p:sp>
        <p:nvSpPr>
          <p:cNvPr id="231430" name="Rectangle 6">
            <a:extLst>
              <a:ext uri="{FF2B5EF4-FFF2-40B4-BE49-F238E27FC236}">
                <a16:creationId xmlns:a16="http://schemas.microsoft.com/office/drawing/2014/main" id="{2AF31E38-CE26-B544-9039-65402B9AA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019800"/>
            <a:ext cx="16764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      subblock</a:t>
            </a:r>
          </a:p>
        </p:txBody>
      </p:sp>
      <p:sp>
        <p:nvSpPr>
          <p:cNvPr id="231431" name="Rectangle 7">
            <a:extLst>
              <a:ext uri="{FF2B5EF4-FFF2-40B4-BE49-F238E27FC236}">
                <a16:creationId xmlns:a16="http://schemas.microsoft.com/office/drawing/2014/main" id="{87005580-FDF5-C54F-8EC5-5B6714310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019800"/>
            <a:ext cx="228600" cy="3048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231432" name="Rectangle 8">
            <a:extLst>
              <a:ext uri="{FF2B5EF4-FFF2-40B4-BE49-F238E27FC236}">
                <a16:creationId xmlns:a16="http://schemas.microsoft.com/office/drawing/2014/main" id="{F2C1D18F-91E7-554B-BE49-A885B8CD7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19800"/>
            <a:ext cx="16764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      subblock</a:t>
            </a:r>
          </a:p>
        </p:txBody>
      </p:sp>
      <p:sp>
        <p:nvSpPr>
          <p:cNvPr id="231433" name="Rectangle 9">
            <a:extLst>
              <a:ext uri="{FF2B5EF4-FFF2-40B4-BE49-F238E27FC236}">
                <a16:creationId xmlns:a16="http://schemas.microsoft.com/office/drawing/2014/main" id="{6FF4C378-C078-BC47-9004-0E6C81B7C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19800"/>
            <a:ext cx="228600" cy="3048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231434" name="Rectangle 10">
            <a:extLst>
              <a:ext uri="{FF2B5EF4-FFF2-40B4-BE49-F238E27FC236}">
                <a16:creationId xmlns:a16="http://schemas.microsoft.com/office/drawing/2014/main" id="{F4DCB465-7199-B443-86EB-8712A0474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6019800"/>
            <a:ext cx="16764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     subblock</a:t>
            </a:r>
          </a:p>
        </p:txBody>
      </p:sp>
      <p:sp>
        <p:nvSpPr>
          <p:cNvPr id="231435" name="Rectangle 11">
            <a:extLst>
              <a:ext uri="{FF2B5EF4-FFF2-40B4-BE49-F238E27FC236}">
                <a16:creationId xmlns:a16="http://schemas.microsoft.com/office/drawing/2014/main" id="{202FF203-1DB8-5B43-8FF3-E3798FFA1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6019800"/>
            <a:ext cx="228600" cy="3048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</a:p>
        </p:txBody>
      </p:sp>
      <p:sp>
        <p:nvSpPr>
          <p:cNvPr id="231436" name="Oval 12">
            <a:extLst>
              <a:ext uri="{FF2B5EF4-FFF2-40B4-BE49-F238E27FC236}">
                <a16:creationId xmlns:a16="http://schemas.microsoft.com/office/drawing/2014/main" id="{E1B126E6-5444-F341-8E82-3D548B1C5D7C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294188" y="61420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1437" name="Oval 13">
            <a:extLst>
              <a:ext uri="{FF2B5EF4-FFF2-40B4-BE49-F238E27FC236}">
                <a16:creationId xmlns:a16="http://schemas.microsoft.com/office/drawing/2014/main" id="{50122BF9-5D8F-6E48-8953-78F41096B7C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522788" y="61420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1438" name="Oval 14">
            <a:extLst>
              <a:ext uri="{FF2B5EF4-FFF2-40B4-BE49-F238E27FC236}">
                <a16:creationId xmlns:a16="http://schemas.microsoft.com/office/drawing/2014/main" id="{C329FDDB-DDDF-824A-BEE8-5D0AA0DB8C6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751388" y="61420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1439" name="Oval 15">
            <a:extLst>
              <a:ext uri="{FF2B5EF4-FFF2-40B4-BE49-F238E27FC236}">
                <a16:creationId xmlns:a16="http://schemas.microsoft.com/office/drawing/2014/main" id="{9ECFE404-BA8E-374C-A68F-41AB50727DB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979988" y="6142038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1440" name="TextBox 16">
            <a:extLst>
              <a:ext uri="{FF2B5EF4-FFF2-40B4-BE49-F238E27FC236}">
                <a16:creationId xmlns:a16="http://schemas.microsoft.com/office/drawing/2014/main" id="{5229F188-6DEF-BE40-8B93-7B7A58AA3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81000" y="5486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1441" name="Rectangle 9">
            <a:extLst>
              <a:ext uri="{FF2B5EF4-FFF2-40B4-BE49-F238E27FC236}">
                <a16:creationId xmlns:a16="http://schemas.microsoft.com/office/drawing/2014/main" id="{6A8B7A22-780B-BF45-AFD9-D5BC53F65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19800"/>
            <a:ext cx="228600" cy="3048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231442" name="Rectangle 9">
            <a:extLst>
              <a:ext uri="{FF2B5EF4-FFF2-40B4-BE49-F238E27FC236}">
                <a16:creationId xmlns:a16="http://schemas.microsoft.com/office/drawing/2014/main" id="{0E07DAE4-B6A5-7D48-AAB2-A92BFC9AD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6019800"/>
            <a:ext cx="228600" cy="3048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231443" name="Rectangle 9">
            <a:extLst>
              <a:ext uri="{FF2B5EF4-FFF2-40B4-BE49-F238E27FC236}">
                <a16:creationId xmlns:a16="http://schemas.microsoft.com/office/drawing/2014/main" id="{58B575DC-AAC1-9646-80D1-44BB78387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6019800"/>
            <a:ext cx="228600" cy="3048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7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8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70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7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8361</TotalTime>
  <Words>3073</Words>
  <Application>Microsoft Macintosh PowerPoint</Application>
  <PresentationFormat>On-screen Show (4:3)</PresentationFormat>
  <Paragraphs>812</Paragraphs>
  <Slides>62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81" baseType="lpstr">
      <vt:lpstr>ＭＳ Ｐゴシック</vt:lpstr>
      <vt:lpstr>ＭＳ Ｐゴシック</vt:lpstr>
      <vt:lpstr>Arial</vt:lpstr>
      <vt:lpstr>Calibri</vt:lpstr>
      <vt:lpstr>Consolas</vt:lpstr>
      <vt:lpstr>Garamond</vt:lpstr>
      <vt:lpstr>Tahoma</vt:lpstr>
      <vt:lpstr>Verdana</vt:lpstr>
      <vt:lpstr>Wingdings</vt:lpstr>
      <vt:lpstr>ZapfDingbats</vt:lpstr>
      <vt:lpstr>Edge</vt:lpstr>
      <vt:lpstr>4_Edge</vt:lpstr>
      <vt:lpstr>6_Edge</vt:lpstr>
      <vt:lpstr>7_Edge</vt:lpstr>
      <vt:lpstr>8_Edge</vt:lpstr>
      <vt:lpstr>70_Edge</vt:lpstr>
      <vt:lpstr>67_Edge</vt:lpstr>
      <vt:lpstr>71_Edge</vt:lpstr>
      <vt:lpstr>VISIO</vt:lpstr>
      <vt:lpstr> Digital Design &amp; Computer Arch.  Lecture 22: More Caches</vt:lpstr>
      <vt:lpstr>Readings</vt:lpstr>
      <vt:lpstr>Recall: Cache Structure</vt:lpstr>
      <vt:lpstr>Recall: Set Associativity</vt:lpstr>
      <vt:lpstr>What’s In A Tag Store Entry?</vt:lpstr>
      <vt:lpstr>Handling Writes (I)</vt:lpstr>
      <vt:lpstr>Handling Writes (II)</vt:lpstr>
      <vt:lpstr>Handling Writes (III)</vt:lpstr>
      <vt:lpstr>Subblocked (Sectored) Caches</vt:lpstr>
      <vt:lpstr>Instruction vs. Data Caches</vt:lpstr>
      <vt:lpstr>Multi-level Caching in a Pipelined Design</vt:lpstr>
      <vt:lpstr>Cache Performance</vt:lpstr>
      <vt:lpstr>Cache Parameters vs. Miss/Hit Rate</vt:lpstr>
      <vt:lpstr>Cache Size</vt:lpstr>
      <vt:lpstr>Block Size</vt:lpstr>
      <vt:lpstr>Large Blocks: Critical-Word and Subblocking</vt:lpstr>
      <vt:lpstr>Associativity</vt:lpstr>
      <vt:lpstr>Classification of Cache Misses</vt:lpstr>
      <vt:lpstr>How to Reduce Each Miss Type</vt:lpstr>
      <vt:lpstr>How to Improve Cache Performance</vt:lpstr>
      <vt:lpstr>Improving Basic Cache Performance</vt:lpstr>
      <vt:lpstr>Software Approaches for Higher Hit Rate</vt:lpstr>
      <vt:lpstr>Restructuring Data Access Patterns (I)</vt:lpstr>
      <vt:lpstr>Restructuring Data Access Patterns (II)</vt:lpstr>
      <vt:lpstr>Restructuring Data Layout (I)</vt:lpstr>
      <vt:lpstr>Restructuring Data Layout (II)</vt:lpstr>
      <vt:lpstr>Multi-Core Issues in Caching</vt:lpstr>
      <vt:lpstr>Caches in a Multi-Core System</vt:lpstr>
      <vt:lpstr>Caches in Multi-Core Systems</vt:lpstr>
      <vt:lpstr>Private vs. Shared Caches</vt:lpstr>
      <vt:lpstr>Resource Sharing Concept and Advantages</vt:lpstr>
      <vt:lpstr>Resource Sharing Disadvantages</vt:lpstr>
      <vt:lpstr>Private vs. Shared Caches</vt:lpstr>
      <vt:lpstr>Shared Caches Between Cores</vt:lpstr>
      <vt:lpstr>Cache Coherence</vt:lpstr>
      <vt:lpstr>Cache Coherence </vt:lpstr>
      <vt:lpstr>The Cache Coherence Problem</vt:lpstr>
      <vt:lpstr>The Cache Coherence Problem</vt:lpstr>
      <vt:lpstr>The Cache Coherence Problem</vt:lpstr>
      <vt:lpstr>The Cache Coherence Problem</vt:lpstr>
      <vt:lpstr> Digital Design &amp; Computer Arch.  Lecture 22: More Caches</vt:lpstr>
      <vt:lpstr>Cache Examples: For You to Study</vt:lpstr>
      <vt:lpstr>Cache Terminology</vt:lpstr>
      <vt:lpstr>How is data found?</vt:lpstr>
      <vt:lpstr>Direct Mapped Cache</vt:lpstr>
      <vt:lpstr>Direct Mapped Cache Hardware</vt:lpstr>
      <vt:lpstr>Direct Mapped Cache Performance</vt:lpstr>
      <vt:lpstr>Direct Mapped Cache Performance</vt:lpstr>
      <vt:lpstr>Direct Mapped Cache: Conflict</vt:lpstr>
      <vt:lpstr>Direct Mapped Cache: Conflict</vt:lpstr>
      <vt:lpstr>N-Way Set Associative Cache</vt:lpstr>
      <vt:lpstr>N-way Set Associative Performance</vt:lpstr>
      <vt:lpstr>N-way Set Associative Performance</vt:lpstr>
      <vt:lpstr>Fully Associative Cache</vt:lpstr>
      <vt:lpstr>Spatial Locality?</vt:lpstr>
      <vt:lpstr>Direct Mapped Cache Performance</vt:lpstr>
      <vt:lpstr>Direct Mapped Cache Performance</vt:lpstr>
      <vt:lpstr>Cache Organization Recap</vt:lpstr>
      <vt:lpstr>Capacity Misses</vt:lpstr>
      <vt:lpstr>Types of Misses</vt:lpstr>
      <vt:lpstr>LRU Replacement</vt:lpstr>
      <vt:lpstr>LRU Replacement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18-741  Advanced Computer Architecture Lecture 1: Intro and Basics</dc:title>
  <dc:creator>Onur Mutlu</dc:creator>
  <cp:lastModifiedBy>Microsoft Office User</cp:lastModifiedBy>
  <cp:revision>400</cp:revision>
  <cp:lastPrinted>2017-09-21T09:40:56Z</cp:lastPrinted>
  <dcterms:created xsi:type="dcterms:W3CDTF">2010-09-08T00:51:32Z</dcterms:created>
  <dcterms:modified xsi:type="dcterms:W3CDTF">2020-05-11T14:02:05Z</dcterms:modified>
</cp:coreProperties>
</file>