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920" r:id="rId2"/>
    <p:sldMasterId id="2147483946" r:id="rId3"/>
    <p:sldMasterId id="2147484105" r:id="rId4"/>
    <p:sldMasterId id="2147484131" r:id="rId5"/>
    <p:sldMasterId id="2147484338" r:id="rId6"/>
    <p:sldMasterId id="2147484351" r:id="rId7"/>
    <p:sldMasterId id="2147484354" r:id="rId8"/>
    <p:sldMasterId id="2147484367" r:id="rId9"/>
  </p:sldMasterIdLst>
  <p:notesMasterIdLst>
    <p:notesMasterId r:id="rId67"/>
  </p:notesMasterIdLst>
  <p:handoutMasterIdLst>
    <p:handoutMasterId r:id="rId68"/>
  </p:handoutMasterIdLst>
  <p:sldIdLst>
    <p:sldId id="5150" r:id="rId10"/>
    <p:sldId id="674" r:id="rId11"/>
    <p:sldId id="711" r:id="rId12"/>
    <p:sldId id="4478" r:id="rId13"/>
    <p:sldId id="4479" r:id="rId14"/>
    <p:sldId id="4480" r:id="rId15"/>
    <p:sldId id="4481" r:id="rId16"/>
    <p:sldId id="4482" r:id="rId17"/>
    <p:sldId id="4483" r:id="rId18"/>
    <p:sldId id="4484" r:id="rId19"/>
    <p:sldId id="763" r:id="rId20"/>
    <p:sldId id="764" r:id="rId21"/>
    <p:sldId id="789" r:id="rId22"/>
    <p:sldId id="4452" r:id="rId23"/>
    <p:sldId id="790" r:id="rId24"/>
    <p:sldId id="791" r:id="rId25"/>
    <p:sldId id="792" r:id="rId26"/>
    <p:sldId id="793" r:id="rId27"/>
    <p:sldId id="4455" r:id="rId28"/>
    <p:sldId id="795" r:id="rId29"/>
    <p:sldId id="953" r:id="rId30"/>
    <p:sldId id="954" r:id="rId31"/>
    <p:sldId id="955" r:id="rId32"/>
    <p:sldId id="4716" r:id="rId33"/>
    <p:sldId id="2866" r:id="rId34"/>
    <p:sldId id="2869" r:id="rId35"/>
    <p:sldId id="2870" r:id="rId36"/>
    <p:sldId id="2871" r:id="rId37"/>
    <p:sldId id="2872" r:id="rId38"/>
    <p:sldId id="2873" r:id="rId39"/>
    <p:sldId id="2874" r:id="rId40"/>
    <p:sldId id="2875" r:id="rId41"/>
    <p:sldId id="2876" r:id="rId42"/>
    <p:sldId id="2877" r:id="rId43"/>
    <p:sldId id="2878" r:id="rId44"/>
    <p:sldId id="5151" r:id="rId45"/>
    <p:sldId id="4450" r:id="rId46"/>
    <p:sldId id="4456" r:id="rId47"/>
    <p:sldId id="4457" r:id="rId48"/>
    <p:sldId id="4458" r:id="rId49"/>
    <p:sldId id="4459" r:id="rId50"/>
    <p:sldId id="4460" r:id="rId51"/>
    <p:sldId id="4461" r:id="rId52"/>
    <p:sldId id="4462" r:id="rId53"/>
    <p:sldId id="4463" r:id="rId54"/>
    <p:sldId id="4464" r:id="rId55"/>
    <p:sldId id="4465" r:id="rId56"/>
    <p:sldId id="4466" r:id="rId57"/>
    <p:sldId id="4467" r:id="rId58"/>
    <p:sldId id="4468" r:id="rId59"/>
    <p:sldId id="4469" r:id="rId60"/>
    <p:sldId id="4470" r:id="rId61"/>
    <p:sldId id="4471" r:id="rId62"/>
    <p:sldId id="4472" r:id="rId63"/>
    <p:sldId id="4473" r:id="rId64"/>
    <p:sldId id="4474" r:id="rId65"/>
    <p:sldId id="4475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7"/>
    <p:restoredTop sz="93675"/>
  </p:normalViewPr>
  <p:slideViewPr>
    <p:cSldViewPr>
      <p:cViewPr varScale="1">
        <p:scale>
          <a:sx n="122" d="100"/>
          <a:sy n="122" d="100"/>
        </p:scale>
        <p:origin x="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019A08-F8A3-6949-A65B-E3147C278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3DF19-91AD-914C-A7F6-4AA2A7E64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D636FF8-CD82-7340-9DDC-BB4B4798B04E}" type="datetimeFigureOut">
              <a:rPr lang="en-US"/>
              <a:pPr>
                <a:defRPr/>
              </a:pPr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600E-2B3E-2641-9ECF-F25C3BA20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B383-3727-2745-B3D2-CA3F82DC2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63E19C4-7634-C84C-8A08-F1155DA4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2EC73-6E89-F04C-A37A-7C630CCBA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176FC-BDCF-954E-A852-4B4AE321B1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0E3D52B-79D4-6A46-9768-0576B5B692C2}" type="datetime1">
              <a:rPr lang="en-US" altLang="en-US"/>
              <a:pPr>
                <a:defRPr/>
              </a:pPr>
              <a:t>5/20/20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8926B2-FAB3-9A41-903D-981D5B9DD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A49AD7-AD6F-3843-B037-39771241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CC79-2EC2-9147-9B95-84369E6867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0FE6-2B29-2044-BE2C-49B3357C1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1B4C252-306E-224C-8B2A-E6667D8E6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34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4C252-306E-224C-8B2A-E6667D8E67C9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2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38491-212B-488F-8FC5-8AAF672BF27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90FD86-5797-479E-9B1A-5C14AD3F567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4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7292D-C7D6-48AD-9595-A4788191FD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613CD-2BB9-4B6D-BF72-C1BCE1D1C1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7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418D6-CD18-46A6-9B5F-8F44D825FD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74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B7BD2-61C8-4C87-894B-25A10C1C45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6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2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>
            <a:extLst>
              <a:ext uri="{FF2B5EF4-FFF2-40B4-BE49-F238E27FC236}">
                <a16:creationId xmlns:a16="http://schemas.microsoft.com/office/drawing/2014/main" id="{72B6FE08-6864-4940-BF64-3C5B1B12D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6CC43C-5C89-324A-B95C-0A31F94252D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0F29EB5B-CF11-1144-AD6A-83AFBD2B7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3A5EFFE3-7FAD-0E48-814A-5ECD0B8E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73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>
            <a:extLst>
              <a:ext uri="{FF2B5EF4-FFF2-40B4-BE49-F238E27FC236}">
                <a16:creationId xmlns:a16="http://schemas.microsoft.com/office/drawing/2014/main" id="{A75D7540-965C-E946-94FC-7EA2412FF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B95770-E74D-3C40-B77A-829F3A679D7D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6CCC05AD-DBB6-6D42-BC06-9F902698E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FA67EF9A-679D-3146-BF38-9EDC49E2F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4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0F3A418A-14D1-464F-A54D-355AE743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C221E-E656-C44A-8403-F0F7A569A9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64A1DD-AB3E-AA44-93A2-E4385B620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5CA219-859B-2A49-866B-18C9481D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4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B6732E-98E0-43A3-816E-134D4C0C4E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7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035D9-8AE5-4BC1-97C1-63FEBB06D8C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CF8E2B-EB90-4169-8AA8-97841C217C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8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35F31-6093-45F9-8252-61EEC166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4C46FCB-634B-8A47-9AC6-25B3464E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F95C4AF-D30F-E14D-BBC3-754FDBA4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31F3883-8568-B84C-A306-1CBF8DA0A8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595BAA-66AE-534A-8396-AF004655C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252872-9190-864A-802C-997A7852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82D34A-7AAA-A840-98D2-CEA336C9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38DEAD-5A41-EA4D-A385-D5078B1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8519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F065356-3506-3346-B6C4-ADF54CA1B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381B7-EE4D-4444-8CAA-01EBF5B594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7293-BD49-2A4B-B1F2-51314F109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55794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24509-A4B3-2C4F-9AD0-DD3550F7C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0759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5D994-FDC0-964B-B4AE-94C64D4C4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9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C59A038-475D-B541-8D1D-D99D69F87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D2953A3-6B7E-B14A-85F4-6D246B76F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08B9-62FA-8E48-B981-AC3338108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566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9BE153-E238-C245-91BD-AE4226796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A55DE1-CD7D-4F47-AEFF-1DE8F2EBF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76D7-09D5-AD43-8228-0CC2663E6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749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0EDC1BF-D507-7F45-A7C4-0B906829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992A2FD-3614-2F4F-8D8D-1968A4FCD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8F423D4-7D62-A046-9486-902C5E6432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B21A48-4278-2847-949C-8F4EE0479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5F9C1-6ECF-784D-8FE7-AA1307BE8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459B8B-977C-BF46-961F-BB3F0DCA3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FE9E5A73-BAFF-F548-9E2E-21289D475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848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827B9E-D107-FE47-BCBA-A0F54423FF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E25E78-7811-3E45-9C3F-3AE964026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CD3246B-4504-6A44-A3C6-3AD1B2200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0307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4D63735-01BA-B944-9CAC-1B9C54BD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C670B12-B340-A643-9F4E-E46E2789D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2591BB-F593-DC41-9202-A6281FB4F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5129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1CFE7F-38BF-7E4F-8084-41548CC6E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09D385-5ADD-F044-A1E9-12910F637D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850AAB8-6D13-F74D-82DE-01543047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2102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F562CE1-D7B9-2B48-AABD-520F279FD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8A76E69-B5F0-BF4B-B407-6D552D390E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C7F1B-7885-0949-97FC-084E8A56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8506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35DD151-C820-B34A-B26B-2D2F1D3E1F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CFDF57E-6974-814A-893F-5B3EC8AC9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DA969E1-C8A6-544B-920A-17EB75C6E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675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3C2F28A-A914-FE46-A024-DF13262B8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100917-C7B6-434C-99E9-E987DCCAA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85CF00-0E48-FA45-8634-07059AC75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BFEC6F2-5D18-2C4E-B51F-B9956BEBD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9556DB-4661-F944-B2CF-C77C133C4C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75FE-9648-6D48-9A3F-79E0A4971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14467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52A2B8-84EB-424B-AB45-BF86C41D24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D8C86B-640E-DD49-A5A7-2807F5B6B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344135-9420-D548-BD7C-79317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840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BB0C76-64C6-2942-B4EB-EE86FC1D0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E47F2FC-584D-BF4D-AF6A-AD9133707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1DB68E5-2868-6D4F-A89F-4CC0EFD4A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966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31792A-AD76-664C-A1F8-67622FD12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D1CFAAE-D710-B945-880C-4838C9E27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9F8390-5E7B-F84D-BB5A-F0643481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0978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0158EE-260B-B548-928C-E911F37962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3577B43-A5DC-1B40-946C-9AFCCF79B3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4DE8F5-A1D7-DB49-969C-EAC86A464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13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6F2D48B-DA98-9943-BC1C-A3EA9EB5DC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997EEF-E597-CB49-82CE-E15B3C1E8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1C15F8-46C5-1E47-A52A-D0FDBA87F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6717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F78E4D0-424C-0347-A9CF-9E0B7671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33CC073-19C1-4248-876B-620F0F13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A9073A6-6853-0F42-BD07-7378E21991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5A0291-5427-B84A-B976-84F330C4F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10629-1650-674B-8E6B-FB0D2376E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2D5666-8AF3-5D4B-9DBF-049134A81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E967BE0B-2763-2049-A065-F1B8755B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9543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9F6E65B-F4D3-3944-A374-1D0280283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A79C1B-984C-364F-AF40-AE13374B2D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92BC37-A118-A54F-AC4D-063C0DBF1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226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05D34E-8F1F-7E44-8E24-99F751829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51EFE95-F820-E747-9341-BA4039E1E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E050C4-0910-8048-9740-3DBA2CE33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789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63CB9F-F849-5645-8E13-F1DE817F5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41F8311-5EED-E845-BC70-610F9CFD6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A66211-12EB-5542-A4A8-C149AEDD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6200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B71E6E3-998C-9544-B8FF-E54C160A5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419141F-C4E9-0B4E-A246-8CC026C0A1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BCF3F7B-A04E-DF4A-8937-C43C179D5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9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2C408C-4BB6-1C4F-B571-BB4CA51687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DD0093-E897-EC49-850B-CAA491BE9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5A45-E2DB-EB49-B94E-42C8EAE61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188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911567B-47F9-5849-930E-8C6D41B52A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280F4A-A5F7-B34A-99FD-B7DAC4D84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DC08C1-50FB-784E-8290-EF1E56DED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683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D3ED04A-310E-B641-A663-4B51CE77C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B1C7671-C4C8-144F-B54F-68976AADE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F3A6762-16BE-2040-B803-55E100CD2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868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5228AF-DAE0-C34E-AE0C-CE18E3E0F3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F1C6DDA-B4E8-6D45-BD7C-A2B555DF7B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8B495F-94D1-AD4D-82FB-0AC90C72F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651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F6B5E7B-1157-6340-89A3-6088FF596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132281-096F-2846-AF74-40556CC34C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0E6768-6EA0-2B48-B4F6-782912DF6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09607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348F99-A9E9-A340-93CE-467BCF7199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EA0239B-2D4E-AF41-9282-EB8079EAA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DE3877-7A7D-DD4D-82B4-4016483A2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8021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946A57-00B5-BF4D-BA0D-4C0AAA5BC9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18EEB5B-561D-2D4D-A99E-0F26DFC44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49DD3B-C68E-8E45-8046-6CB425BB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811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6527E0-E5A8-6D40-BCBD-944D973152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15E69D3-0FB2-2144-A9A0-8AA487259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4A0ECB-096A-4742-BD97-AA048FDF8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794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078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9826EA7-578E-2F42-A4C2-122305C24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D502D43-BF5C-FE4B-97D8-A2CA06A5D3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CCFA-1F0E-FD48-A983-0E37301F8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39597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3742222-F29D-8746-8485-52B78EC4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A1EEB37-4086-A048-BCA6-52EF3E991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51D10F5-CF07-BC4F-AEA7-EB0EBBF5C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279F13-A660-0442-BA6B-97FEC7F14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D374A8-8534-4C45-BA6E-2E1580AF5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3412AE-DCDC-2D47-A254-A070F4202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E9B532B6-A008-424A-924E-EA71AE4F1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4502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C0346A-E57B-6F40-9390-403E914C0F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FABF3E2-2C59-E840-A957-4865F1925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D574-11D3-D64D-8790-E46EB69BF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65429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8AFD0C6-552A-BF4A-B802-D080C569DD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2DCC204-07CA-D146-872C-416F095E31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8EAD-5B00-BF4C-BB83-04F79AC87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815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54A0D1-0549-344F-8552-4DE1684069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A1508F3-C424-1B47-AA30-2C03B51A81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D11A-B685-594F-92D4-7402680B1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9570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986699C-7B92-9242-BC30-2B42D065F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715F616-BAAD-B64A-8179-9775F2181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BB188-0DEA-C148-82FD-03336D5DB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030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2A548EE-EB47-1940-8A88-A755330E9D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FD0B88A-D29A-BE47-9EF2-F7E7B50087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16B2A-6574-DD42-8F78-46F777B3B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7868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8813B69-B5B7-CD48-BAD2-F658836CB2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8E0F78B-FEC5-1845-80C5-6F4A789232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E01A5-AB12-254B-80C1-12E7FDB99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1869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3DB902F-38D8-A24C-9BF2-9F954FFA0D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3DC7B3F-4F2E-D145-B398-6B3E10D56B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EB14-871A-A642-9D43-2895160B9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6773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EC101C1-41AB-9147-A093-DE6C3C5050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D5E2ADD-A347-F642-85BB-9810FD9AA0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FC76-6196-F84D-A33E-AC850170F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39654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A68A53-E6AD-3D4A-A5AD-C8BAE714F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5B509E-82B4-674A-BE6F-B5ACA15C1F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C376A-0C92-DF4F-9013-F4619B16C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534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977B371-6C6F-A24E-9DD8-D3FA2BE1D7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4818A72-28C9-F045-A4CC-3D2237FF57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6AB5-1117-D74C-A189-8782914E7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36371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70A5FEF-40C5-A141-9473-6023FFF1C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24A988D-876D-DD45-A280-19C3559BFA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9080-6B3D-274B-8935-CD0F10A0E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36735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8BEB09C-B257-3942-A72E-B204574FC8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A401158-F3E8-214A-84B5-EE46C4E719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19E5-1D2D-6F40-BFB5-6DDC3CE83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800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2E1C9A3-F56E-D141-AFDD-14DAFE99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27F9853-DC4D-6A40-8B3D-0046D689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A3CEF30-81C3-494E-8E08-B06EED17B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1DA0A4-3F10-7243-82FB-1B85A352C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3FF985-53D0-9349-AC13-CD6AE3941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D741F4-487D-3E4E-9492-1709A5584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23E0EA3A-D5AA-C346-B0E5-0F3723CF0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0494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74190E3-4064-CF4E-9EF1-5498E2CC5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C4C7F7-4C4D-B944-BC3B-71BA39BC69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14BF785-49C4-4B44-9CBF-9B061C32D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1074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D11A547-9A96-D34E-9AE5-D03E9FBB1A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9AFB6F-ED4E-7541-AA59-8A27C3DE6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310A982-9DE3-0240-BA09-D77CC283A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7984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FFA73C-96FD-4047-9E4B-7F77101D9E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CDFF0CB-D922-AE44-8655-D362B07698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11E71DC-D6B8-B544-A322-844BB8D72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8067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BC457C9-BFF8-2F46-8923-024E19AE3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E2576195-54AB-DD4F-9010-41A85A870D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6184090-2B8D-2C48-90B7-6903E8EFD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82040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7C6CA79B-3246-2340-B232-D58F661C3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EF88248-C1B9-0748-9AB9-32134EA6D9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A3D9306-ECE4-C544-A3CD-354A1CDC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6682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B408B40-D24F-6743-BC6C-4DDBDBC0F3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0155B31-3658-5D48-8A04-A92905AD0B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23C1B2B-713D-944A-8EF0-1D71CFC78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9235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5F94AF5-7321-5D4E-AB77-CE6E9B9B4F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E881CA0-D034-7849-BDCB-DDCB8F1B60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C870DD5-5BB8-B04A-8DCF-77553DDFA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830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88538EE-96B2-AA47-80D2-476C2BB513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F1C0E30-244F-0042-BD8B-23BA6744B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301D-C9BB-B54F-B660-708895765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3048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EF76DDE-0079-A74C-89D8-E23DF7952D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C2C245-9575-3E48-858A-A505AB8D97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0B96F-BEA7-3F4F-8A59-59148C798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39891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477E4B-B36D-AB49-AB2A-B49BEDB8BA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248D540-1400-2E4B-A645-30C5F856A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73F432-234C-0B43-BBAA-E00587F55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110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D2F324C-9234-7D4C-BFDC-556019537C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6D6E083-9670-8249-B57A-4F9188469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C054EE-DDC4-1E44-8972-DD1D6D673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668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E5DF24-E9FE-C344-9BD0-18942DD36E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FD28FE-BE78-6A48-AEF2-D0B0FE3828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0BE929E-4EFA-1347-8DBD-771F9AC3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6283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83FCC61-4B87-AB4C-8CFF-885FAAC81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7524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726A-E58B-F348-AFE8-8E758D918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71245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B8120-7BE8-1646-82F1-87D6D6593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59479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98457-F2AF-5642-8568-B194DCD11F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78677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EC3EF-F419-4C4A-80EB-49D8207AE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6743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B5F6E-C0B7-6A47-A6C5-C921A6B45A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0812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C1CF2072-0028-324C-890D-56FB1397C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DF6D8AA-FE40-7641-8EA6-3105809B9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CB059-0ACB-234B-8360-6664267FCE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43156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B7EBA-2110-394E-909B-C314EBAE9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54175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0B401-FF74-F249-AECE-D27786BD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96713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ACA92-08C4-574F-92B6-F6E2D1FD5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82669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32DBB-60A4-A549-94D6-E89D51F1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44503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86BC7-1C5A-4343-9502-58A4CA5A5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95611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F7F5-D84C-3749-9543-62E47283D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9756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9AED6-79BC-4446-BC9E-2F1AC7B38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01083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98C375A-5227-0144-9C68-C314CEC44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5254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 eaLnBrk="1" hangingPunct="1"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5B29F3BD-807D-F541-A56A-D43941A21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763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F738-DF39-E548-9E37-7F857B1A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6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2DA08-79DE-C54C-B6B8-2A4D1FC21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0AF047-B725-2742-A8B3-850CC4796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CD5C-FC9B-9B42-9743-CDD5AA7FB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583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9116-17C0-F24C-82EF-DD08F1B4E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16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935DC-74B2-3A45-B0FD-9162A3345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061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7878E-2A39-E841-A4B5-6139E0134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539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54BE-0F2A-A940-9B8F-E4FF659E6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79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C76A-0868-E546-9417-FC2F603E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657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9382-9AB2-064F-823F-2293E75A2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084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AF66A-2092-FF4D-A22E-AD4C8E61E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4293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3E894-44A8-F04D-8B62-B1B173F68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57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DE860-B22C-B047-ABD3-EE80F77CA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823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9C8B-87A0-6844-A965-C49BF60B2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32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CB1A50C-3A9A-4643-B430-3B76F0C9E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2D37BE-EA6B-F140-BF5F-8D18935B18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39F1-5A66-A04F-82E2-65DB2A8F9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8657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F0CAD05-5F98-C240-A41D-E171A63049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69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52C56-4F8A-824F-A263-2404B5D536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87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6F638-9311-044E-822F-DB90AF0533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031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8FC8E-6941-C74C-BC08-436BE2F5B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003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913EA-86C8-7044-8F98-044F5E7301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835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B2717-EF8A-4F48-9475-0E5579379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482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EDDA7-F9BC-D143-BB10-4566D815D5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8953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CDBC6-CC01-564B-8353-1EF7BD2ED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6415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88A4F-2F9B-8940-A946-705E7B7AAF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136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8B17-B4D9-5340-8D3E-0FD2DBAED3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17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8C7DCE88-4C25-7649-8D06-768C7FEE8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DADC582E-50F2-6842-BCC9-5F02CC33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ED639B4-515C-F341-AE77-64E4CCB410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A5E43F3-809D-4A46-820A-514CE40526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D985A5A-11B0-3A49-99E8-5D930A7CF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C89B6B19-BA6C-924D-BFCC-C1428A6A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0DB89D3-0D3F-A44E-9AB0-5EF3BF0CD0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05E7BDC-7850-0840-AE02-4CD684FE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E0880CC-46D8-144C-AB8F-FA38446B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2720296-8B91-D64B-9FD7-7AF64C7323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9D3AC41-115F-0845-A7A4-47BF361B18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2E03388C-8DDE-5549-8BDC-829E3484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C35EBA84-E5B9-C34A-9AC4-3C109F724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F5BD3987-485D-E042-8A19-7C18DF05F3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AA84F0B7-9082-F54B-B2FD-6E79E2D3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4F273309-E1C0-A049-BC85-18F59100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5C29659-954C-2C4E-8569-225B3B1E01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52B758B-51D1-614C-9223-36A6FDDC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B207C27-141E-6D45-9D31-A06DA0758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12E040C0-DE70-434C-AA45-F11374A3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32DD488-5289-2644-9369-4830820D8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335" r:id="rId13"/>
    <p:sldLayoutId id="2147484336" r:id="rId14"/>
    <p:sldLayoutId id="2147484337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8D063893-3AE8-284D-A275-E8FDFBA4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F0E13FE8-6F14-1F47-B2FE-52589511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624DA32-BF01-BA4E-9E10-47ABCA8824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44215C59-8EB3-1A4D-A592-4164F6136C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01B96E-8C0C-4A40-AEED-3BB3936E3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0966" name="Line 1032">
            <a:extLst>
              <a:ext uri="{FF2B5EF4-FFF2-40B4-BE49-F238E27FC236}">
                <a16:creationId xmlns:a16="http://schemas.microsoft.com/office/drawing/2014/main" id="{259D7F8C-F1D6-F841-8CC7-81402C595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1033">
            <a:extLst>
              <a:ext uri="{FF2B5EF4-FFF2-40B4-BE49-F238E27FC236}">
                <a16:creationId xmlns:a16="http://schemas.microsoft.com/office/drawing/2014/main" id="{8B3213CB-59D2-6C41-9062-D9953F23805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>
            <a:extLst>
              <a:ext uri="{FF2B5EF4-FFF2-40B4-BE49-F238E27FC236}">
                <a16:creationId xmlns:a16="http://schemas.microsoft.com/office/drawing/2014/main" id="{86836D00-ED4E-7446-B2C1-5E2FAE20C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083" name="Rectangle 1027">
            <a:extLst>
              <a:ext uri="{FF2B5EF4-FFF2-40B4-BE49-F238E27FC236}">
                <a16:creationId xmlns:a16="http://schemas.microsoft.com/office/drawing/2014/main" id="{2FD858EB-A165-8141-97D5-2226233C3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48B0D79-436D-FB48-95D4-FC3369846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7CF08AB-ED2E-BF42-B037-91CF124B5F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8E65CC38-3E71-D246-9F7F-3BD7D1A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086" name="Line 1032">
            <a:extLst>
              <a:ext uri="{FF2B5EF4-FFF2-40B4-BE49-F238E27FC236}">
                <a16:creationId xmlns:a16="http://schemas.microsoft.com/office/drawing/2014/main" id="{46DE66B3-A632-3246-8565-365576AD3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7" name="Line 1033">
            <a:extLst>
              <a:ext uri="{FF2B5EF4-FFF2-40B4-BE49-F238E27FC236}">
                <a16:creationId xmlns:a16="http://schemas.microsoft.com/office/drawing/2014/main" id="{22EE3315-5FDC-CA4D-816E-C2D3049E1E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EE9C8B-C204-4343-ACCD-1281F13431D5}" type="slidenum">
              <a:rPr lang="en-US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8919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5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31672-D220-A84B-AA98-123E7EE64BEB}" type="slidenum">
              <a:rPr lang="en-US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522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22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1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 eaLnBrk="1" hangingPunct="1">
              <a:defRPr/>
            </a:pPr>
            <a:fld id="{EA812463-6F28-4A4F-A54C-6F7157E48DD8}" type="slidenum">
              <a:rPr lang="en-US">
                <a:ea typeface="ＭＳ Ｐゴシック" charset="0"/>
              </a:rPr>
              <a:pPr eaLnBrk="1" hangingPunct="1"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latin typeface="Garamond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D46416-474E-184B-A5AD-7D0BC91A8C60}" type="slidenum">
              <a:rPr lang="en-US" smtClean="0"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sp>
        <p:nvSpPr>
          <p:cNvPr id="10036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0"/>
              <a:cs typeface="Arial" charset="0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79512" y="652534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afari.ethz.ch/architecture/fall2019/doku.php?id=schedule" TargetMode="External"/><Relationship Id="rId1" Type="http://schemas.openxmlformats.org/officeDocument/2006/relationships/slideLayout" Target="../slideLayouts/slideLayout7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6.wmf"/><Relationship Id="rId4" Type="http://schemas.openxmlformats.org/officeDocument/2006/relationships/tags" Target="../tags/tag11.xml"/><Relationship Id="rId9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7.wmf"/><Relationship Id="rId4" Type="http://schemas.openxmlformats.org/officeDocument/2006/relationships/tags" Target="../tags/tag16.xml"/><Relationship Id="rId9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wmf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2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8.xml"/><Relationship Id="rId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31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8.xml"/><Relationship Id="rId4" Type="http://schemas.openxmlformats.org/officeDocument/2006/relationships/tags" Target="../tags/tag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3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39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5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39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5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6.wmf"/><Relationship Id="rId4" Type="http://schemas.openxmlformats.org/officeDocument/2006/relationships/tags" Target="../tags/tag52.xml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23a: Multiprocessor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3993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itle 1">
            <a:extLst>
              <a:ext uri="{FF2B5EF4-FFF2-40B4-BE49-F238E27FC236}">
                <a16:creationId xmlns:a16="http://schemas.microsoft.com/office/drawing/2014/main" id="{16B53E08-421B-7A45-8C30-E6FB197D6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Recall: Restructuring Data Access Patterns (II)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D554ED4-E9EE-AF40-8D7E-E9E980194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106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Blocking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Divide loops operating on arrays into computation chunks so that each chunk can hold its data in the cache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Avoids cache conflicts between different chunks of computation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Essentially: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Divide the working set so that each piece fits in the cache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Also called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Tiling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8835" name="Slide Number Placeholder 3">
            <a:extLst>
              <a:ext uri="{FF2B5EF4-FFF2-40B4-BE49-F238E27FC236}">
                <a16:creationId xmlns:a16="http://schemas.microsoft.com/office/drawing/2014/main" id="{CCE4354E-DC2C-8E49-A078-0EEB05C17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7E7AE0-EC71-4D48-959A-8A23F1B0388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9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Title 1">
            <a:extLst>
              <a:ext uri="{FF2B5EF4-FFF2-40B4-BE49-F238E27FC236}">
                <a16:creationId xmlns:a16="http://schemas.microsoft.com/office/drawing/2014/main" id="{70AB9A01-9A67-1D45-9612-2EE4D273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Restructuring Data Layout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2BEB-3FF4-1843-B98F-5AA33DDF8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8725" y="996950"/>
            <a:ext cx="3800475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Pointer based traversal (e.g., of a linked list)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Assume a huge linked list (1B nodes) and unique keys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does the code on the left have poor cache hit rate?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Other fields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occupy most of the cache line even though rarely accessed!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9859" name="Slide Number Placeholder 3">
            <a:extLst>
              <a:ext uri="{FF2B5EF4-FFF2-40B4-BE49-F238E27FC236}">
                <a16:creationId xmlns:a16="http://schemas.microsoft.com/office/drawing/2014/main" id="{697118B5-154F-EB44-93F4-26F9755CF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704587-0459-BF47-BA07-3066F87C4E6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49860" name="TextBox 4">
            <a:extLst>
              <a:ext uri="{FF2B5EF4-FFF2-40B4-BE49-F238E27FC236}">
                <a16:creationId xmlns:a16="http://schemas.microsoft.com/office/drawing/2014/main" id="{DE0BE8B3-289A-6B40-B1F2-14D52AFB4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20800"/>
            <a:ext cx="43672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struct Node* 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char [256]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char [256] school;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while (node)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if (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key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== input-key)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	// access other fields of 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}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node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next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7DB1338C-0196-EB43-A8A6-8BAF6D96F8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62100" y="1333503"/>
            <a:ext cx="609601" cy="2514602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ounded Rectangle 44">
            <a:extLst>
              <a:ext uri="{FF2B5EF4-FFF2-40B4-BE49-F238E27FC236}">
                <a16:creationId xmlns:a16="http://schemas.microsoft.com/office/drawing/2014/main" id="{1574E4E8-DB12-214E-8EB0-CD2A6CDD35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30525" y="2541586"/>
            <a:ext cx="304800" cy="3451229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Title 1">
            <a:extLst>
              <a:ext uri="{FF2B5EF4-FFF2-40B4-BE49-F238E27FC236}">
                <a16:creationId xmlns:a16="http://schemas.microsoft.com/office/drawing/2014/main" id="{C944B377-BE44-D844-AEBA-3F6ED504E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Layout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AAEE-D615-5348-BF4C-55F7357AB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3600" y="996950"/>
            <a:ext cx="4165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separate frequently-used fields of a data structure and pack them into a separate data structure</a:t>
            </a:r>
          </a:p>
          <a:p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Who should do this?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Programmer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Compiler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Profiling vs. dynamic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Hardware?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Who can determine what is frequently used?</a:t>
            </a:r>
          </a:p>
        </p:txBody>
      </p:sp>
      <p:sp>
        <p:nvSpPr>
          <p:cNvPr id="250883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50884" name="TextBox 4">
            <a:extLst>
              <a:ext uri="{FF2B5EF4-FFF2-40B4-BE49-F238E27FC236}">
                <a16:creationId xmlns:a16="http://schemas.microsoft.com/office/drawing/2014/main" id="{EBE25C97-7734-2647-9769-2028E4E5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6950"/>
            <a:ext cx="436721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Node* 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432FF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Node-data* node-data;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432FF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Node-data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    char [256]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    char [256] school;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while (node)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if (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key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== input-key)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	// access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nodenode-data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}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node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next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4">
            <a:extLst>
              <a:ext uri="{FF2B5EF4-FFF2-40B4-BE49-F238E27FC236}">
                <a16:creationId xmlns:a16="http://schemas.microsoft.com/office/drawing/2014/main" id="{D72907E6-9C3A-2445-B0DF-6040E291D6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799"/>
          </a:xfrm>
        </p:spPr>
        <p:txBody>
          <a:bodyPr anchor="ctr"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Multi-Core Issues in Caching</a:t>
            </a:r>
          </a:p>
        </p:txBody>
      </p:sp>
      <p:sp>
        <p:nvSpPr>
          <p:cNvPr id="251906" name="Rectangle 5">
            <a:extLst>
              <a:ext uri="{FF2B5EF4-FFF2-40B4-BE49-F238E27FC236}">
                <a16:creationId xmlns:a16="http://schemas.microsoft.com/office/drawing/2014/main" id="{DD1573CE-B090-D34E-98AB-A4557B171C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136129BF-49C1-3146-8167-FC53B297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Caches in a Multi-Core System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3CF51693-0E8C-8B4F-BBC5-E6BB250BF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70B748-E268-E246-9A86-A53D1EA23BB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6260" name="Content Placeholder 6" descr="barcelona-die-photo-color.jpg">
            <a:extLst>
              <a:ext uri="{FF2B5EF4-FFF2-40B4-BE49-F238E27FC236}">
                <a16:creationId xmlns:a16="http://schemas.microsoft.com/office/drawing/2014/main" id="{07411B7E-B791-8340-993A-7C3C2999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55712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ounded Rectangle 33">
            <a:extLst>
              <a:ext uri="{FF2B5EF4-FFF2-40B4-BE49-F238E27FC236}">
                <a16:creationId xmlns:a16="http://schemas.microsoft.com/office/drawing/2014/main" id="{32D05419-C419-2542-96C2-7BF893CCED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13225" y="199231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2" name="TextBox 34">
            <a:extLst>
              <a:ext uri="{FF2B5EF4-FFF2-40B4-BE49-F238E27FC236}">
                <a16:creationId xmlns:a16="http://schemas.microsoft.com/office/drawing/2014/main" id="{E2F7DE95-1E96-8246-9EF2-B59AF2A9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409825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1</a:t>
            </a:r>
          </a:p>
        </p:txBody>
      </p:sp>
      <p:sp>
        <p:nvSpPr>
          <p:cNvPr id="96263" name="Rectangle 35">
            <a:extLst>
              <a:ext uri="{FF2B5EF4-FFF2-40B4-BE49-F238E27FC236}">
                <a16:creationId xmlns:a16="http://schemas.microsoft.com/office/drawing/2014/main" id="{35AAAA04-DB49-EC43-906F-B1B7F8BE4A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0519" y="2383631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4" name="TextBox 36">
            <a:extLst>
              <a:ext uri="{FF2B5EF4-FFF2-40B4-BE49-F238E27FC236}">
                <a16:creationId xmlns:a16="http://schemas.microsoft.com/office/drawing/2014/main" id="{A7616839-A2F8-BB44-8893-E8F379355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0206" y="2423319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0</a:t>
            </a:r>
          </a:p>
        </p:txBody>
      </p:sp>
      <p:sp>
        <p:nvSpPr>
          <p:cNvPr id="96265" name="Rectangle 37">
            <a:extLst>
              <a:ext uri="{FF2B5EF4-FFF2-40B4-BE49-F238E27FC236}">
                <a16:creationId xmlns:a16="http://schemas.microsoft.com/office/drawing/2014/main" id="{3A4BBC0F-C6D6-1E44-86BB-45DB38C5EE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68325" y="3275012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6" name="TextBox 38">
            <a:extLst>
              <a:ext uri="{FF2B5EF4-FFF2-40B4-BE49-F238E27FC236}">
                <a16:creationId xmlns:a16="http://schemas.microsoft.com/office/drawing/2014/main" id="{6F61D607-7521-DB46-83C9-A4CACE649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46063" y="3392487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SHARED L3 CACHE</a:t>
            </a:r>
          </a:p>
        </p:txBody>
      </p:sp>
      <p:sp>
        <p:nvSpPr>
          <p:cNvPr id="96267" name="Rectangle 39">
            <a:extLst>
              <a:ext uri="{FF2B5EF4-FFF2-40B4-BE49-F238E27FC236}">
                <a16:creationId xmlns:a16="http://schemas.microsoft.com/office/drawing/2014/main" id="{0AE27D2A-8BB6-C941-9156-B70F7D84F2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3138" y="3406774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8" name="TextBox 40">
            <a:extLst>
              <a:ext uri="{FF2B5EF4-FFF2-40B4-BE49-F238E27FC236}">
                <a16:creationId xmlns:a16="http://schemas.microsoft.com/office/drawing/2014/main" id="{5676BB46-3FFD-214B-AF13-E81D947591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415632" y="3394868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DRAM INTERFACE</a:t>
            </a:r>
          </a:p>
        </p:txBody>
      </p:sp>
      <p:pic>
        <p:nvPicPr>
          <p:cNvPr id="96269" name="Picture 37" descr="samsung-dimm-better.jpg">
            <a:extLst>
              <a:ext uri="{FF2B5EF4-FFF2-40B4-BE49-F238E27FC236}">
                <a16:creationId xmlns:a16="http://schemas.microsoft.com/office/drawing/2014/main" id="{DE1616CE-47C3-C047-B4AC-90D127096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066800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0" name="Rounded Rectangle 42">
            <a:extLst>
              <a:ext uri="{FF2B5EF4-FFF2-40B4-BE49-F238E27FC236}">
                <a16:creationId xmlns:a16="http://schemas.microsoft.com/office/drawing/2014/main" id="{37270059-E030-7E47-9710-53B51884A8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04219" y="1983581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1" name="TextBox 43">
            <a:extLst>
              <a:ext uri="{FF2B5EF4-FFF2-40B4-BE49-F238E27FC236}">
                <a16:creationId xmlns:a16="http://schemas.microsoft.com/office/drawing/2014/main" id="{8CF29544-6922-2340-8FBD-D8C0A897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401887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0</a:t>
            </a:r>
          </a:p>
        </p:txBody>
      </p:sp>
      <p:sp>
        <p:nvSpPr>
          <p:cNvPr id="96272" name="Rounded Rectangle 44">
            <a:extLst>
              <a:ext uri="{FF2B5EF4-FFF2-40B4-BE49-F238E27FC236}">
                <a16:creationId xmlns:a16="http://schemas.microsoft.com/office/drawing/2014/main" id="{12578ED2-9196-6C43-9641-538F886385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14537" y="41703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3" name="TextBox 45">
            <a:extLst>
              <a:ext uri="{FF2B5EF4-FFF2-40B4-BE49-F238E27FC236}">
                <a16:creationId xmlns:a16="http://schemas.microsoft.com/office/drawing/2014/main" id="{E3529F73-EE34-7F4B-99BD-038399D4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587875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2</a:t>
            </a:r>
          </a:p>
        </p:txBody>
      </p:sp>
      <p:sp>
        <p:nvSpPr>
          <p:cNvPr id="96274" name="Rounded Rectangle 46">
            <a:extLst>
              <a:ext uri="{FF2B5EF4-FFF2-40B4-BE49-F238E27FC236}">
                <a16:creationId xmlns:a16="http://schemas.microsoft.com/office/drawing/2014/main" id="{CAE93378-144D-0448-B7D1-9B49A81A1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2112" y="4165600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5" name="TextBox 47">
            <a:extLst>
              <a:ext uri="{FF2B5EF4-FFF2-40B4-BE49-F238E27FC236}">
                <a16:creationId xmlns:a16="http://schemas.microsoft.com/office/drawing/2014/main" id="{9AD1AB8C-8E85-4045-9FCD-9C4F6EFE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4583112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3</a:t>
            </a:r>
          </a:p>
        </p:txBody>
      </p:sp>
      <p:sp>
        <p:nvSpPr>
          <p:cNvPr id="96276" name="Rectangle 48">
            <a:extLst>
              <a:ext uri="{FF2B5EF4-FFF2-40B4-BE49-F238E27FC236}">
                <a16:creationId xmlns:a16="http://schemas.microsoft.com/office/drawing/2014/main" id="{6D2F5537-DC36-C44C-B65E-86DDDF93E2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4707" y="2383631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7" name="TextBox 49">
            <a:extLst>
              <a:ext uri="{FF2B5EF4-FFF2-40B4-BE49-F238E27FC236}">
                <a16:creationId xmlns:a16="http://schemas.microsoft.com/office/drawing/2014/main" id="{1960EEB2-2AF2-3746-A927-92A6D59D247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4394" y="2413793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1</a:t>
            </a:r>
          </a:p>
        </p:txBody>
      </p:sp>
      <p:sp>
        <p:nvSpPr>
          <p:cNvPr id="96278" name="Rectangle 50">
            <a:extLst>
              <a:ext uri="{FF2B5EF4-FFF2-40B4-BE49-F238E27FC236}">
                <a16:creationId xmlns:a16="http://schemas.microsoft.com/office/drawing/2014/main" id="{9D41DAA6-BC67-2F4C-80B8-38DE969407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1313" y="4556125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9" name="TextBox 51">
            <a:extLst>
              <a:ext uri="{FF2B5EF4-FFF2-40B4-BE49-F238E27FC236}">
                <a16:creationId xmlns:a16="http://schemas.microsoft.com/office/drawing/2014/main" id="{CBB4DF04-7DF0-2C43-8D0F-D5140265A8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1000" y="4586287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2</a:t>
            </a:r>
          </a:p>
        </p:txBody>
      </p:sp>
      <p:sp>
        <p:nvSpPr>
          <p:cNvPr id="96280" name="Rectangle 52">
            <a:extLst>
              <a:ext uri="{FF2B5EF4-FFF2-40B4-BE49-F238E27FC236}">
                <a16:creationId xmlns:a16="http://schemas.microsoft.com/office/drawing/2014/main" id="{43815F60-14D4-0949-A031-73BAB1A90E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4388" y="4556125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81" name="TextBox 53">
            <a:extLst>
              <a:ext uri="{FF2B5EF4-FFF2-40B4-BE49-F238E27FC236}">
                <a16:creationId xmlns:a16="http://schemas.microsoft.com/office/drawing/2014/main" id="{B7479D42-E3DB-314B-8968-2E1E3130B7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94075" y="4586287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3</a:t>
            </a:r>
          </a:p>
        </p:txBody>
      </p:sp>
      <p:sp>
        <p:nvSpPr>
          <p:cNvPr id="96282" name="Rectangle 54">
            <a:extLst>
              <a:ext uri="{FF2B5EF4-FFF2-40B4-BE49-F238E27FC236}">
                <a16:creationId xmlns:a16="http://schemas.microsoft.com/office/drawing/2014/main" id="{F69D0E61-03FB-FC45-A208-CF5E9DC990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5837" y="3051175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6283" name="Straight Arrow Connector 48">
            <a:extLst>
              <a:ext uri="{FF2B5EF4-FFF2-40B4-BE49-F238E27FC236}">
                <a16:creationId xmlns:a16="http://schemas.microsoft.com/office/drawing/2014/main" id="{069ADEEB-1E64-4F49-A3AA-57FD58B5FC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063" y="3503612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84" name="Rectangle 56">
            <a:extLst>
              <a:ext uri="{FF2B5EF4-FFF2-40B4-BE49-F238E27FC236}">
                <a16:creationId xmlns:a16="http://schemas.microsoft.com/office/drawing/2014/main" id="{051F947B-CBA8-D04F-9898-A2E00614E8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4263" y="3300412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85" name="TextBox 57">
            <a:extLst>
              <a:ext uri="{FF2B5EF4-FFF2-40B4-BE49-F238E27FC236}">
                <a16:creationId xmlns:a16="http://schemas.microsoft.com/office/drawing/2014/main" id="{6FF85335-7D8C-4742-BEC6-C350247B493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68206" y="3450431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DRAM BANKS</a:t>
            </a:r>
          </a:p>
        </p:txBody>
      </p:sp>
      <p:sp>
        <p:nvSpPr>
          <p:cNvPr id="96286" name="Rectangle 58">
            <a:extLst>
              <a:ext uri="{FF2B5EF4-FFF2-40B4-BE49-F238E27FC236}">
                <a16:creationId xmlns:a16="http://schemas.microsoft.com/office/drawing/2014/main" id="{290F65C4-9051-FB4F-BE74-C99907B2A6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4912" y="3176588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0F65C1-A2D3-004D-906F-F2702322D28D}"/>
              </a:ext>
            </a:extLst>
          </p:cNvPr>
          <p:cNvSpPr txBox="1"/>
          <p:nvPr/>
        </p:nvSpPr>
        <p:spPr>
          <a:xfrm>
            <a:off x="4310063" y="3459162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"/>
                <a:cs typeface="+mn-cs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24675162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itle 1">
            <a:extLst>
              <a:ext uri="{FF2B5EF4-FFF2-40B4-BE49-F238E27FC236}">
                <a16:creationId xmlns:a16="http://schemas.microsoft.com/office/drawing/2014/main" id="{930AA7BE-584C-B246-A2B6-8D189FFD3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Caches in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9651-EBFB-BE4A-8B3E-E7E992436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efficiency becomes even more important in a multi-core/multi-threaded system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Memory bandwidth is at premium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Cache space is a limited resource across cores/threads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do we design the caches in a multi-core system?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Many decisions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Shared vs. private caches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to maximize performance of the entire system?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to provide </a:t>
            </a:r>
            <a:r>
              <a:rPr lang="en-US" altLang="en-US" dirty="0" err="1">
                <a:ea typeface="ＭＳ Ｐゴシック" panose="020B0600070205080204" pitchFamily="34" charset="-128"/>
              </a:rPr>
              <a:t>QoS</a:t>
            </a:r>
            <a:r>
              <a:rPr lang="en-US" altLang="en-US" dirty="0">
                <a:ea typeface="ＭＳ Ｐゴシック" panose="020B0600070205080204" pitchFamily="34" charset="-128"/>
              </a:rPr>
              <a:t> to different threads in a shared cache?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Should cache management algorithms be aware of threads?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should space be allocated to threads in a shared cache?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3955" name="Slide Number Placeholder 3">
            <a:extLst>
              <a:ext uri="{FF2B5EF4-FFF2-40B4-BE49-F238E27FC236}">
                <a16:creationId xmlns:a16="http://schemas.microsoft.com/office/drawing/2014/main" id="{129719B7-C950-C743-B805-6671882DA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576236-E578-2449-BC66-E93C06966B05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>
            <a:extLst>
              <a:ext uri="{FF2B5EF4-FFF2-40B4-BE49-F238E27FC236}">
                <a16:creationId xmlns:a16="http://schemas.microsoft.com/office/drawing/2014/main" id="{44BA07C6-DF44-434B-84AA-660BB9447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Private vs. Shared Caches</a:t>
            </a:r>
          </a:p>
        </p:txBody>
      </p:sp>
      <p:sp>
        <p:nvSpPr>
          <p:cNvPr id="254978" name="Content Placeholder 2">
            <a:extLst>
              <a:ext uri="{FF2B5EF4-FFF2-40B4-BE49-F238E27FC236}">
                <a16:creationId xmlns:a16="http://schemas.microsoft.com/office/drawing/2014/main" id="{39AB2200-4B7C-4A41-AE4D-C1EF18381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belongs to one core (a shared block can be in multiple caches)</a:t>
            </a: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is shared by multiple cores</a:t>
            </a:r>
          </a:p>
        </p:txBody>
      </p:sp>
      <p:sp>
        <p:nvSpPr>
          <p:cNvPr id="254979" name="Slide Number Placeholder 3">
            <a:extLst>
              <a:ext uri="{FF2B5EF4-FFF2-40B4-BE49-F238E27FC236}">
                <a16:creationId xmlns:a16="http://schemas.microsoft.com/office/drawing/2014/main" id="{2F17D401-E98F-924C-9FAF-AAC1031F3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5D6428-BA48-BA43-84B4-68B15A4351C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54980" name="Group 74">
            <a:extLst>
              <a:ext uri="{FF2B5EF4-FFF2-40B4-BE49-F238E27FC236}">
                <a16:creationId xmlns:a16="http://schemas.microsoft.com/office/drawing/2014/main" id="{B24A1427-3EAF-2D4C-97CA-DCBB6F586109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794000"/>
            <a:ext cx="3573462" cy="3111500"/>
            <a:chOff x="395288" y="2852738"/>
            <a:chExt cx="4667250" cy="3111500"/>
          </a:xfrm>
        </p:grpSpPr>
        <p:sp>
          <p:nvSpPr>
            <p:cNvPr id="255005" name="Rectangle 3">
              <a:extLst>
                <a:ext uri="{FF2B5EF4-FFF2-40B4-BE49-F238E27FC236}">
                  <a16:creationId xmlns:a16="http://schemas.microsoft.com/office/drawing/2014/main" id="{C1898021-3972-F546-B466-4BD34407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6" name="Text Box 4">
              <a:extLst>
                <a:ext uri="{FF2B5EF4-FFF2-40B4-BE49-F238E27FC236}">
                  <a16:creationId xmlns:a16="http://schemas.microsoft.com/office/drawing/2014/main" id="{E136E412-2EB5-454D-940D-21975B24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5007" name="Rectangle 5">
              <a:extLst>
                <a:ext uri="{FF2B5EF4-FFF2-40B4-BE49-F238E27FC236}">
                  <a16:creationId xmlns:a16="http://schemas.microsoft.com/office/drawing/2014/main" id="{B7C25612-5323-9B4D-890C-723DE203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8" name="Text Box 6">
              <a:extLst>
                <a:ext uri="{FF2B5EF4-FFF2-40B4-BE49-F238E27FC236}">
                  <a16:creationId xmlns:a16="http://schemas.microsoft.com/office/drawing/2014/main" id="{3D3B1FAD-8E65-AD4F-81E6-C7A22F2EC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5009" name="Rectangle 7">
              <a:extLst>
                <a:ext uri="{FF2B5EF4-FFF2-40B4-BE49-F238E27FC236}">
                  <a16:creationId xmlns:a16="http://schemas.microsoft.com/office/drawing/2014/main" id="{D346043A-88F7-DE43-BBD5-6AD793DC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0" name="Text Box 8">
              <a:extLst>
                <a:ext uri="{FF2B5EF4-FFF2-40B4-BE49-F238E27FC236}">
                  <a16:creationId xmlns:a16="http://schemas.microsoft.com/office/drawing/2014/main" id="{9BD17BB4-E3E5-E348-8EDD-6A2471242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5011" name="Rectangle 9">
              <a:extLst>
                <a:ext uri="{FF2B5EF4-FFF2-40B4-BE49-F238E27FC236}">
                  <a16:creationId xmlns:a16="http://schemas.microsoft.com/office/drawing/2014/main" id="{F80CB8DC-B687-C643-90CD-76699511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2" name="Text Box 10">
              <a:extLst>
                <a:ext uri="{FF2B5EF4-FFF2-40B4-BE49-F238E27FC236}">
                  <a16:creationId xmlns:a16="http://schemas.microsoft.com/office/drawing/2014/main" id="{5F4B9089-77F3-3941-8AD5-984665B7F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5013" name="Rectangle 11">
              <a:extLst>
                <a:ext uri="{FF2B5EF4-FFF2-40B4-BE49-F238E27FC236}">
                  <a16:creationId xmlns:a16="http://schemas.microsoft.com/office/drawing/2014/main" id="{45D9F555-3EBE-634D-AE92-C22A9015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4" name="Rectangle 13">
              <a:extLst>
                <a:ext uri="{FF2B5EF4-FFF2-40B4-BE49-F238E27FC236}">
                  <a16:creationId xmlns:a16="http://schemas.microsoft.com/office/drawing/2014/main" id="{F13B1E40-8440-B646-BE43-B75A89F2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5" name="Text Box 14">
              <a:extLst>
                <a:ext uri="{FF2B5EF4-FFF2-40B4-BE49-F238E27FC236}">
                  <a16:creationId xmlns:a16="http://schemas.microsoft.com/office/drawing/2014/main" id="{5B2E5C84-12D7-F742-9058-72541D74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013" y="4144963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6" name="Rectangle 15">
              <a:extLst>
                <a:ext uri="{FF2B5EF4-FFF2-40B4-BE49-F238E27FC236}">
                  <a16:creationId xmlns:a16="http://schemas.microsoft.com/office/drawing/2014/main" id="{1076100A-2794-6B49-A4F9-813DEDBC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7" name="Text Box 16">
              <a:extLst>
                <a:ext uri="{FF2B5EF4-FFF2-40B4-BE49-F238E27FC236}">
                  <a16:creationId xmlns:a16="http://schemas.microsoft.com/office/drawing/2014/main" id="{F2A16FBA-CB08-2F4B-9456-BB95B042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799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8" name="Rectangle 17">
              <a:extLst>
                <a:ext uri="{FF2B5EF4-FFF2-40B4-BE49-F238E27FC236}">
                  <a16:creationId xmlns:a16="http://schemas.microsoft.com/office/drawing/2014/main" id="{63CD1E11-7E54-9D42-B116-4681879B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9" name="Text Box 18">
              <a:extLst>
                <a:ext uri="{FF2B5EF4-FFF2-40B4-BE49-F238E27FC236}">
                  <a16:creationId xmlns:a16="http://schemas.microsoft.com/office/drawing/2014/main" id="{F647A6BF-D6D5-C84A-B20B-71B84710E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013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20" name="Line 19">
              <a:extLst>
                <a:ext uri="{FF2B5EF4-FFF2-40B4-BE49-F238E27FC236}">
                  <a16:creationId xmlns:a16="http://schemas.microsoft.com/office/drawing/2014/main" id="{FE852DCA-E739-1943-816E-31D8117F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1" name="Line 20">
              <a:extLst>
                <a:ext uri="{FF2B5EF4-FFF2-40B4-BE49-F238E27FC236}">
                  <a16:creationId xmlns:a16="http://schemas.microsoft.com/office/drawing/2014/main" id="{6D3C1797-AE43-6341-9D24-E5F029317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2" name="Line 21">
              <a:extLst>
                <a:ext uri="{FF2B5EF4-FFF2-40B4-BE49-F238E27FC236}">
                  <a16:creationId xmlns:a16="http://schemas.microsoft.com/office/drawing/2014/main" id="{272F7E89-371D-AC47-9550-81BA8EE25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3" name="Line 22">
              <a:extLst>
                <a:ext uri="{FF2B5EF4-FFF2-40B4-BE49-F238E27FC236}">
                  <a16:creationId xmlns:a16="http://schemas.microsoft.com/office/drawing/2014/main" id="{457C10DF-4CA8-AD4C-91AC-E31C661C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4" name="Rectangle 23">
              <a:extLst>
                <a:ext uri="{FF2B5EF4-FFF2-40B4-BE49-F238E27FC236}">
                  <a16:creationId xmlns:a16="http://schemas.microsoft.com/office/drawing/2014/main" id="{B9632FB2-9C2B-604C-B287-B757DB5D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25" name="Text Box 24">
              <a:extLst>
                <a:ext uri="{FF2B5EF4-FFF2-40B4-BE49-F238E27FC236}">
                  <a16:creationId xmlns:a16="http://schemas.microsoft.com/office/drawing/2014/main" id="{88C62309-1E13-B64D-8A5A-80848070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5026" name="Line 25">
              <a:extLst>
                <a:ext uri="{FF2B5EF4-FFF2-40B4-BE49-F238E27FC236}">
                  <a16:creationId xmlns:a16="http://schemas.microsoft.com/office/drawing/2014/main" id="{C740DFCD-14C6-104D-A2A1-BE8077D2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7" name="Line 26">
              <a:extLst>
                <a:ext uri="{FF2B5EF4-FFF2-40B4-BE49-F238E27FC236}">
                  <a16:creationId xmlns:a16="http://schemas.microsoft.com/office/drawing/2014/main" id="{4ABC10AD-607C-FD4D-947E-1480A395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8" name="Line 27">
              <a:extLst>
                <a:ext uri="{FF2B5EF4-FFF2-40B4-BE49-F238E27FC236}">
                  <a16:creationId xmlns:a16="http://schemas.microsoft.com/office/drawing/2014/main" id="{FFF6FA2B-2C7F-8D49-BAD8-B07DBAE8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9" name="Line 28">
              <a:extLst>
                <a:ext uri="{FF2B5EF4-FFF2-40B4-BE49-F238E27FC236}">
                  <a16:creationId xmlns:a16="http://schemas.microsoft.com/office/drawing/2014/main" id="{B48C2D70-5D27-6041-9FCF-2E3AC61E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30" name="Rounded Rectangle 97">
              <a:extLst>
                <a:ext uri="{FF2B5EF4-FFF2-40B4-BE49-F238E27FC236}">
                  <a16:creationId xmlns:a16="http://schemas.microsoft.com/office/drawing/2014/main" id="{D437B674-C7DF-624E-A6AD-ABCFDBB5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31" name="Rectangle 56">
              <a:extLst>
                <a:ext uri="{FF2B5EF4-FFF2-40B4-BE49-F238E27FC236}">
                  <a16:creationId xmlns:a16="http://schemas.microsoft.com/office/drawing/2014/main" id="{61BA1C6D-4C7B-E340-A268-7F57A797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1" name="Text Box 14">
            <a:extLst>
              <a:ext uri="{FF2B5EF4-FFF2-40B4-BE49-F238E27FC236}">
                <a16:creationId xmlns:a16="http://schemas.microsoft.com/office/drawing/2014/main" id="{0556AA47-6051-394E-A9E4-191E1FA3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2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grpSp>
        <p:nvGrpSpPr>
          <p:cNvPr id="254982" name="Group 76">
            <a:extLst>
              <a:ext uri="{FF2B5EF4-FFF2-40B4-BE49-F238E27FC236}">
                <a16:creationId xmlns:a16="http://schemas.microsoft.com/office/drawing/2014/main" id="{D0CDA16B-75BA-7E46-998F-70F75E7881AD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2832100"/>
            <a:ext cx="3573462" cy="3111500"/>
            <a:chOff x="395288" y="2852738"/>
            <a:chExt cx="4667250" cy="3111500"/>
          </a:xfrm>
        </p:grpSpPr>
        <p:sp>
          <p:nvSpPr>
            <p:cNvPr id="254984" name="Rectangle 3">
              <a:extLst>
                <a:ext uri="{FF2B5EF4-FFF2-40B4-BE49-F238E27FC236}">
                  <a16:creationId xmlns:a16="http://schemas.microsoft.com/office/drawing/2014/main" id="{DDF20DA4-7D4B-F540-AE64-AFA027C8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5" name="Text Box 4">
              <a:extLst>
                <a:ext uri="{FF2B5EF4-FFF2-40B4-BE49-F238E27FC236}">
                  <a16:creationId xmlns:a16="http://schemas.microsoft.com/office/drawing/2014/main" id="{37081304-DBDF-6549-A12C-89570431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4986" name="Rectangle 5">
              <a:extLst>
                <a:ext uri="{FF2B5EF4-FFF2-40B4-BE49-F238E27FC236}">
                  <a16:creationId xmlns:a16="http://schemas.microsoft.com/office/drawing/2014/main" id="{24AEDA8E-DCD2-5F44-9571-A9D057D9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7" name="Text Box 6">
              <a:extLst>
                <a:ext uri="{FF2B5EF4-FFF2-40B4-BE49-F238E27FC236}">
                  <a16:creationId xmlns:a16="http://schemas.microsoft.com/office/drawing/2014/main" id="{B8586D80-261D-6B4D-97E8-E8074A96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4988" name="Rectangle 7">
              <a:extLst>
                <a:ext uri="{FF2B5EF4-FFF2-40B4-BE49-F238E27FC236}">
                  <a16:creationId xmlns:a16="http://schemas.microsoft.com/office/drawing/2014/main" id="{1B7498E1-9E3D-A04C-9177-76512476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9" name="Text Box 8">
              <a:extLst>
                <a:ext uri="{FF2B5EF4-FFF2-40B4-BE49-F238E27FC236}">
                  <a16:creationId xmlns:a16="http://schemas.microsoft.com/office/drawing/2014/main" id="{A88F6D3B-F44A-D74D-BB43-087E5E66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4990" name="Rectangle 9">
              <a:extLst>
                <a:ext uri="{FF2B5EF4-FFF2-40B4-BE49-F238E27FC236}">
                  <a16:creationId xmlns:a16="http://schemas.microsoft.com/office/drawing/2014/main" id="{5866987C-2601-C546-A51B-81CC0009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1" name="Text Box 10">
              <a:extLst>
                <a:ext uri="{FF2B5EF4-FFF2-40B4-BE49-F238E27FC236}">
                  <a16:creationId xmlns:a16="http://schemas.microsoft.com/office/drawing/2014/main" id="{9C9624C6-5CFA-254C-8910-57FB1862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4992" name="Rectangle 11">
              <a:extLst>
                <a:ext uri="{FF2B5EF4-FFF2-40B4-BE49-F238E27FC236}">
                  <a16:creationId xmlns:a16="http://schemas.microsoft.com/office/drawing/2014/main" id="{9A489BFB-DDB9-0447-BF61-D2EF904F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408940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3" name="Line 19">
              <a:extLst>
                <a:ext uri="{FF2B5EF4-FFF2-40B4-BE49-F238E27FC236}">
                  <a16:creationId xmlns:a16="http://schemas.microsoft.com/office/drawing/2014/main" id="{B671D906-8814-9649-BCA8-D3A6D019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4" name="Line 20">
              <a:extLst>
                <a:ext uri="{FF2B5EF4-FFF2-40B4-BE49-F238E27FC236}">
                  <a16:creationId xmlns:a16="http://schemas.microsoft.com/office/drawing/2014/main" id="{680EC38C-05A1-3A41-B3AA-E41B546F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21">
              <a:extLst>
                <a:ext uri="{FF2B5EF4-FFF2-40B4-BE49-F238E27FC236}">
                  <a16:creationId xmlns:a16="http://schemas.microsoft.com/office/drawing/2014/main" id="{9E84F957-B8D4-6045-999B-88F6857EA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Line 22">
              <a:extLst>
                <a:ext uri="{FF2B5EF4-FFF2-40B4-BE49-F238E27FC236}">
                  <a16:creationId xmlns:a16="http://schemas.microsoft.com/office/drawing/2014/main" id="{7F34C7BA-5AC8-864C-BACB-0EEBF409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7" name="Rectangle 23">
              <a:extLst>
                <a:ext uri="{FF2B5EF4-FFF2-40B4-BE49-F238E27FC236}">
                  <a16:creationId xmlns:a16="http://schemas.microsoft.com/office/drawing/2014/main" id="{64E766A9-F132-144C-A5C2-CC191A1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8" name="Text Box 24">
              <a:extLst>
                <a:ext uri="{FF2B5EF4-FFF2-40B4-BE49-F238E27FC236}">
                  <a16:creationId xmlns:a16="http://schemas.microsoft.com/office/drawing/2014/main" id="{82BEA00D-2905-1549-AB4A-859AA100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4999" name="Line 25">
              <a:extLst>
                <a:ext uri="{FF2B5EF4-FFF2-40B4-BE49-F238E27FC236}">
                  <a16:creationId xmlns:a16="http://schemas.microsoft.com/office/drawing/2014/main" id="{AD3D7D2F-A69C-9F4E-A8BE-10D17763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0" name="Line 26">
              <a:extLst>
                <a:ext uri="{FF2B5EF4-FFF2-40B4-BE49-F238E27FC236}">
                  <a16:creationId xmlns:a16="http://schemas.microsoft.com/office/drawing/2014/main" id="{B910D3DC-CF89-7746-8AD0-2E887C8D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1" name="Line 27">
              <a:extLst>
                <a:ext uri="{FF2B5EF4-FFF2-40B4-BE49-F238E27FC236}">
                  <a16:creationId xmlns:a16="http://schemas.microsoft.com/office/drawing/2014/main" id="{6E393AC7-61E5-6647-AC11-547E9988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2" name="Line 28">
              <a:extLst>
                <a:ext uri="{FF2B5EF4-FFF2-40B4-BE49-F238E27FC236}">
                  <a16:creationId xmlns:a16="http://schemas.microsoft.com/office/drawing/2014/main" id="{4B70561C-5745-5848-9A0A-811EA933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3" name="Rounded Rectangle 97">
              <a:extLst>
                <a:ext uri="{FF2B5EF4-FFF2-40B4-BE49-F238E27FC236}">
                  <a16:creationId xmlns:a16="http://schemas.microsoft.com/office/drawing/2014/main" id="{B7F9A12D-74E3-1D45-B21B-23462C60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04" name="Rectangle 56">
              <a:extLst>
                <a:ext uri="{FF2B5EF4-FFF2-40B4-BE49-F238E27FC236}">
                  <a16:creationId xmlns:a16="http://schemas.microsoft.com/office/drawing/2014/main" id="{420640B8-9197-474C-B8B0-26185754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3" name="Text Box 14">
            <a:extLst>
              <a:ext uri="{FF2B5EF4-FFF2-40B4-BE49-F238E27FC236}">
                <a16:creationId xmlns:a16="http://schemas.microsoft.com/office/drawing/2014/main" id="{2A5E8279-BE81-3548-88E8-46783B7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198937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Title 1">
            <a:extLst>
              <a:ext uri="{FF2B5EF4-FFF2-40B4-BE49-F238E27FC236}">
                <a16:creationId xmlns:a16="http://schemas.microsoft.com/office/drawing/2014/main" id="{B52B3FD7-B48E-C648-AF68-01C319321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Resource Sharing Concept and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295-5FAD-7E43-8370-769DBACD7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Instead of dedicating a hardware resource to a hardware context, allow multiple contexts to use 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 resources: functional units, pipeline, caches, buses,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Resource sharing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improves utilization/efficiency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 throughput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a resource is left idle by one thread, another thread can use it; no need to replicate shared data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Reduces communication latency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example, data shared between multiple threads can be kept in the same cache in multithreaded processors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Compatible with the shared memory programming model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03" name="Slide Number Placeholder 3">
            <a:extLst>
              <a:ext uri="{FF2B5EF4-FFF2-40B4-BE49-F238E27FC236}">
                <a16:creationId xmlns:a16="http://schemas.microsoft.com/office/drawing/2014/main" id="{FFE3F9FA-0DF2-9149-AE84-DF8A02432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141715-CD8F-4D4F-A2FD-F3B4D166C82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Title 1">
            <a:extLst>
              <a:ext uri="{FF2B5EF4-FFF2-40B4-BE49-F238E27FC236}">
                <a16:creationId xmlns:a16="http://schemas.microsoft.com/office/drawing/2014/main" id="{7D97BC46-DC34-8C43-A61A-CDB258514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Resource Sharing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AD66-9212-0A4C-8541-7BD3F3656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Resource sharing results in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contention for resources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the resource is not idle, another thread cannot use 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space is occupied by one thread, another thread needs to re-occupy it 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Sometimes reduces each or some thread</a:t>
            </a:r>
            <a:r>
              <a:rPr lang="ja-JP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 performance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- Thread performance can be worse than when it is run alone 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Eliminates performance isolation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inconsistent performance across runs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- Thread performance depends on co-executing threads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Uncontrolled (free-for-all) sharing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degrades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QoS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- Causes unfairness, starvation</a:t>
            </a:r>
          </a:p>
          <a:p>
            <a:pPr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 to efficiently and fairly utilize shared resources</a:t>
            </a:r>
          </a:p>
        </p:txBody>
      </p:sp>
      <p:sp>
        <p:nvSpPr>
          <p:cNvPr id="257027" name="Slide Number Placeholder 3">
            <a:extLst>
              <a:ext uri="{FF2B5EF4-FFF2-40B4-BE49-F238E27FC236}">
                <a16:creationId xmlns:a16="http://schemas.microsoft.com/office/drawing/2014/main" id="{492A8E6E-9AC0-7C43-BEC6-C5615E88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DB8A29-0F96-5A4A-A630-02DEC368C4D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>
            <a:extLst>
              <a:ext uri="{FF2B5EF4-FFF2-40B4-BE49-F238E27FC236}">
                <a16:creationId xmlns:a16="http://schemas.microsoft.com/office/drawing/2014/main" id="{44BA07C6-DF44-434B-84AA-660BB9447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Private vs. Shared Caches</a:t>
            </a:r>
          </a:p>
        </p:txBody>
      </p:sp>
      <p:sp>
        <p:nvSpPr>
          <p:cNvPr id="254978" name="Content Placeholder 2">
            <a:extLst>
              <a:ext uri="{FF2B5EF4-FFF2-40B4-BE49-F238E27FC236}">
                <a16:creationId xmlns:a16="http://schemas.microsoft.com/office/drawing/2014/main" id="{39AB2200-4B7C-4A41-AE4D-C1EF18381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belongs to one core (a shared block can be in multiple caches)</a:t>
            </a: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is shared by multiple cores</a:t>
            </a:r>
          </a:p>
        </p:txBody>
      </p:sp>
      <p:sp>
        <p:nvSpPr>
          <p:cNvPr id="254979" name="Slide Number Placeholder 3">
            <a:extLst>
              <a:ext uri="{FF2B5EF4-FFF2-40B4-BE49-F238E27FC236}">
                <a16:creationId xmlns:a16="http://schemas.microsoft.com/office/drawing/2014/main" id="{2F17D401-E98F-924C-9FAF-AAC1031F3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5D6428-BA48-BA43-84B4-68B15A4351C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54980" name="Group 74">
            <a:extLst>
              <a:ext uri="{FF2B5EF4-FFF2-40B4-BE49-F238E27FC236}">
                <a16:creationId xmlns:a16="http://schemas.microsoft.com/office/drawing/2014/main" id="{B24A1427-3EAF-2D4C-97CA-DCBB6F586109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794000"/>
            <a:ext cx="3573462" cy="3111500"/>
            <a:chOff x="395288" y="2852738"/>
            <a:chExt cx="4667250" cy="3111500"/>
          </a:xfrm>
        </p:grpSpPr>
        <p:sp>
          <p:nvSpPr>
            <p:cNvPr id="255005" name="Rectangle 3">
              <a:extLst>
                <a:ext uri="{FF2B5EF4-FFF2-40B4-BE49-F238E27FC236}">
                  <a16:creationId xmlns:a16="http://schemas.microsoft.com/office/drawing/2014/main" id="{C1898021-3972-F546-B466-4BD34407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6" name="Text Box 4">
              <a:extLst>
                <a:ext uri="{FF2B5EF4-FFF2-40B4-BE49-F238E27FC236}">
                  <a16:creationId xmlns:a16="http://schemas.microsoft.com/office/drawing/2014/main" id="{E136E412-2EB5-454D-940D-21975B24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5007" name="Rectangle 5">
              <a:extLst>
                <a:ext uri="{FF2B5EF4-FFF2-40B4-BE49-F238E27FC236}">
                  <a16:creationId xmlns:a16="http://schemas.microsoft.com/office/drawing/2014/main" id="{B7C25612-5323-9B4D-890C-723DE203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8" name="Text Box 6">
              <a:extLst>
                <a:ext uri="{FF2B5EF4-FFF2-40B4-BE49-F238E27FC236}">
                  <a16:creationId xmlns:a16="http://schemas.microsoft.com/office/drawing/2014/main" id="{3D3B1FAD-8E65-AD4F-81E6-C7A22F2EC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5009" name="Rectangle 7">
              <a:extLst>
                <a:ext uri="{FF2B5EF4-FFF2-40B4-BE49-F238E27FC236}">
                  <a16:creationId xmlns:a16="http://schemas.microsoft.com/office/drawing/2014/main" id="{D346043A-88F7-DE43-BBD5-6AD793DC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0" name="Text Box 8">
              <a:extLst>
                <a:ext uri="{FF2B5EF4-FFF2-40B4-BE49-F238E27FC236}">
                  <a16:creationId xmlns:a16="http://schemas.microsoft.com/office/drawing/2014/main" id="{9BD17BB4-E3E5-E348-8EDD-6A2471242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5011" name="Rectangle 9">
              <a:extLst>
                <a:ext uri="{FF2B5EF4-FFF2-40B4-BE49-F238E27FC236}">
                  <a16:creationId xmlns:a16="http://schemas.microsoft.com/office/drawing/2014/main" id="{F80CB8DC-B687-C643-90CD-76699511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2" name="Text Box 10">
              <a:extLst>
                <a:ext uri="{FF2B5EF4-FFF2-40B4-BE49-F238E27FC236}">
                  <a16:creationId xmlns:a16="http://schemas.microsoft.com/office/drawing/2014/main" id="{5F4B9089-77F3-3941-8AD5-984665B7F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5013" name="Rectangle 11">
              <a:extLst>
                <a:ext uri="{FF2B5EF4-FFF2-40B4-BE49-F238E27FC236}">
                  <a16:creationId xmlns:a16="http://schemas.microsoft.com/office/drawing/2014/main" id="{45D9F555-3EBE-634D-AE92-C22A9015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4" name="Rectangle 13">
              <a:extLst>
                <a:ext uri="{FF2B5EF4-FFF2-40B4-BE49-F238E27FC236}">
                  <a16:creationId xmlns:a16="http://schemas.microsoft.com/office/drawing/2014/main" id="{F13B1E40-8440-B646-BE43-B75A89F2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5" name="Text Box 14">
              <a:extLst>
                <a:ext uri="{FF2B5EF4-FFF2-40B4-BE49-F238E27FC236}">
                  <a16:creationId xmlns:a16="http://schemas.microsoft.com/office/drawing/2014/main" id="{5B2E5C84-12D7-F742-9058-72541D74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013" y="4144963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6" name="Rectangle 15">
              <a:extLst>
                <a:ext uri="{FF2B5EF4-FFF2-40B4-BE49-F238E27FC236}">
                  <a16:creationId xmlns:a16="http://schemas.microsoft.com/office/drawing/2014/main" id="{1076100A-2794-6B49-A4F9-813DEDBC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7" name="Text Box 16">
              <a:extLst>
                <a:ext uri="{FF2B5EF4-FFF2-40B4-BE49-F238E27FC236}">
                  <a16:creationId xmlns:a16="http://schemas.microsoft.com/office/drawing/2014/main" id="{F2A16FBA-CB08-2F4B-9456-BB95B042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799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8" name="Rectangle 17">
              <a:extLst>
                <a:ext uri="{FF2B5EF4-FFF2-40B4-BE49-F238E27FC236}">
                  <a16:creationId xmlns:a16="http://schemas.microsoft.com/office/drawing/2014/main" id="{63CD1E11-7E54-9D42-B116-4681879B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9" name="Text Box 18">
              <a:extLst>
                <a:ext uri="{FF2B5EF4-FFF2-40B4-BE49-F238E27FC236}">
                  <a16:creationId xmlns:a16="http://schemas.microsoft.com/office/drawing/2014/main" id="{F647A6BF-D6D5-C84A-B20B-71B84710E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013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20" name="Line 19">
              <a:extLst>
                <a:ext uri="{FF2B5EF4-FFF2-40B4-BE49-F238E27FC236}">
                  <a16:creationId xmlns:a16="http://schemas.microsoft.com/office/drawing/2014/main" id="{FE852DCA-E739-1943-816E-31D8117F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1" name="Line 20">
              <a:extLst>
                <a:ext uri="{FF2B5EF4-FFF2-40B4-BE49-F238E27FC236}">
                  <a16:creationId xmlns:a16="http://schemas.microsoft.com/office/drawing/2014/main" id="{6D3C1797-AE43-6341-9D24-E5F029317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2" name="Line 21">
              <a:extLst>
                <a:ext uri="{FF2B5EF4-FFF2-40B4-BE49-F238E27FC236}">
                  <a16:creationId xmlns:a16="http://schemas.microsoft.com/office/drawing/2014/main" id="{272F7E89-371D-AC47-9550-81BA8EE25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3" name="Line 22">
              <a:extLst>
                <a:ext uri="{FF2B5EF4-FFF2-40B4-BE49-F238E27FC236}">
                  <a16:creationId xmlns:a16="http://schemas.microsoft.com/office/drawing/2014/main" id="{457C10DF-4CA8-AD4C-91AC-E31C661C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4" name="Rectangle 23">
              <a:extLst>
                <a:ext uri="{FF2B5EF4-FFF2-40B4-BE49-F238E27FC236}">
                  <a16:creationId xmlns:a16="http://schemas.microsoft.com/office/drawing/2014/main" id="{B9632FB2-9C2B-604C-B287-B757DB5D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25" name="Text Box 24">
              <a:extLst>
                <a:ext uri="{FF2B5EF4-FFF2-40B4-BE49-F238E27FC236}">
                  <a16:creationId xmlns:a16="http://schemas.microsoft.com/office/drawing/2014/main" id="{88C62309-1E13-B64D-8A5A-80848070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5026" name="Line 25">
              <a:extLst>
                <a:ext uri="{FF2B5EF4-FFF2-40B4-BE49-F238E27FC236}">
                  <a16:creationId xmlns:a16="http://schemas.microsoft.com/office/drawing/2014/main" id="{C740DFCD-14C6-104D-A2A1-BE8077D2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7" name="Line 26">
              <a:extLst>
                <a:ext uri="{FF2B5EF4-FFF2-40B4-BE49-F238E27FC236}">
                  <a16:creationId xmlns:a16="http://schemas.microsoft.com/office/drawing/2014/main" id="{4ABC10AD-607C-FD4D-947E-1480A395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8" name="Line 27">
              <a:extLst>
                <a:ext uri="{FF2B5EF4-FFF2-40B4-BE49-F238E27FC236}">
                  <a16:creationId xmlns:a16="http://schemas.microsoft.com/office/drawing/2014/main" id="{FFF6FA2B-2C7F-8D49-BAD8-B07DBAE8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9" name="Line 28">
              <a:extLst>
                <a:ext uri="{FF2B5EF4-FFF2-40B4-BE49-F238E27FC236}">
                  <a16:creationId xmlns:a16="http://schemas.microsoft.com/office/drawing/2014/main" id="{B48C2D70-5D27-6041-9FCF-2E3AC61E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30" name="Rounded Rectangle 97">
              <a:extLst>
                <a:ext uri="{FF2B5EF4-FFF2-40B4-BE49-F238E27FC236}">
                  <a16:creationId xmlns:a16="http://schemas.microsoft.com/office/drawing/2014/main" id="{D437B674-C7DF-624E-A6AD-ABCFDBB5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31" name="Rectangle 56">
              <a:extLst>
                <a:ext uri="{FF2B5EF4-FFF2-40B4-BE49-F238E27FC236}">
                  <a16:creationId xmlns:a16="http://schemas.microsoft.com/office/drawing/2014/main" id="{61BA1C6D-4C7B-E340-A268-7F57A797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1" name="Text Box 14">
            <a:extLst>
              <a:ext uri="{FF2B5EF4-FFF2-40B4-BE49-F238E27FC236}">
                <a16:creationId xmlns:a16="http://schemas.microsoft.com/office/drawing/2014/main" id="{0556AA47-6051-394E-A9E4-191E1FA3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2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grpSp>
        <p:nvGrpSpPr>
          <p:cNvPr id="254982" name="Group 76">
            <a:extLst>
              <a:ext uri="{FF2B5EF4-FFF2-40B4-BE49-F238E27FC236}">
                <a16:creationId xmlns:a16="http://schemas.microsoft.com/office/drawing/2014/main" id="{D0CDA16B-75BA-7E46-998F-70F75E7881AD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2832100"/>
            <a:ext cx="3573462" cy="3111500"/>
            <a:chOff x="395288" y="2852738"/>
            <a:chExt cx="4667250" cy="3111500"/>
          </a:xfrm>
        </p:grpSpPr>
        <p:sp>
          <p:nvSpPr>
            <p:cNvPr id="254984" name="Rectangle 3">
              <a:extLst>
                <a:ext uri="{FF2B5EF4-FFF2-40B4-BE49-F238E27FC236}">
                  <a16:creationId xmlns:a16="http://schemas.microsoft.com/office/drawing/2014/main" id="{DDF20DA4-7D4B-F540-AE64-AFA027C8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5" name="Text Box 4">
              <a:extLst>
                <a:ext uri="{FF2B5EF4-FFF2-40B4-BE49-F238E27FC236}">
                  <a16:creationId xmlns:a16="http://schemas.microsoft.com/office/drawing/2014/main" id="{37081304-DBDF-6549-A12C-89570431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4986" name="Rectangle 5">
              <a:extLst>
                <a:ext uri="{FF2B5EF4-FFF2-40B4-BE49-F238E27FC236}">
                  <a16:creationId xmlns:a16="http://schemas.microsoft.com/office/drawing/2014/main" id="{24AEDA8E-DCD2-5F44-9571-A9D057D9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7" name="Text Box 6">
              <a:extLst>
                <a:ext uri="{FF2B5EF4-FFF2-40B4-BE49-F238E27FC236}">
                  <a16:creationId xmlns:a16="http://schemas.microsoft.com/office/drawing/2014/main" id="{B8586D80-261D-6B4D-97E8-E8074A96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4988" name="Rectangle 7">
              <a:extLst>
                <a:ext uri="{FF2B5EF4-FFF2-40B4-BE49-F238E27FC236}">
                  <a16:creationId xmlns:a16="http://schemas.microsoft.com/office/drawing/2014/main" id="{1B7498E1-9E3D-A04C-9177-76512476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9" name="Text Box 8">
              <a:extLst>
                <a:ext uri="{FF2B5EF4-FFF2-40B4-BE49-F238E27FC236}">
                  <a16:creationId xmlns:a16="http://schemas.microsoft.com/office/drawing/2014/main" id="{A88F6D3B-F44A-D74D-BB43-087E5E66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4990" name="Rectangle 9">
              <a:extLst>
                <a:ext uri="{FF2B5EF4-FFF2-40B4-BE49-F238E27FC236}">
                  <a16:creationId xmlns:a16="http://schemas.microsoft.com/office/drawing/2014/main" id="{5866987C-2601-C546-A51B-81CC0009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1" name="Text Box 10">
              <a:extLst>
                <a:ext uri="{FF2B5EF4-FFF2-40B4-BE49-F238E27FC236}">
                  <a16:creationId xmlns:a16="http://schemas.microsoft.com/office/drawing/2014/main" id="{9C9624C6-5CFA-254C-8910-57FB1862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4992" name="Rectangle 11">
              <a:extLst>
                <a:ext uri="{FF2B5EF4-FFF2-40B4-BE49-F238E27FC236}">
                  <a16:creationId xmlns:a16="http://schemas.microsoft.com/office/drawing/2014/main" id="{9A489BFB-DDB9-0447-BF61-D2EF904F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408940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3" name="Line 19">
              <a:extLst>
                <a:ext uri="{FF2B5EF4-FFF2-40B4-BE49-F238E27FC236}">
                  <a16:creationId xmlns:a16="http://schemas.microsoft.com/office/drawing/2014/main" id="{B671D906-8814-9649-BCA8-D3A6D019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4" name="Line 20">
              <a:extLst>
                <a:ext uri="{FF2B5EF4-FFF2-40B4-BE49-F238E27FC236}">
                  <a16:creationId xmlns:a16="http://schemas.microsoft.com/office/drawing/2014/main" id="{680EC38C-05A1-3A41-B3AA-E41B546F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21">
              <a:extLst>
                <a:ext uri="{FF2B5EF4-FFF2-40B4-BE49-F238E27FC236}">
                  <a16:creationId xmlns:a16="http://schemas.microsoft.com/office/drawing/2014/main" id="{9E84F957-B8D4-6045-999B-88F6857EA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Line 22">
              <a:extLst>
                <a:ext uri="{FF2B5EF4-FFF2-40B4-BE49-F238E27FC236}">
                  <a16:creationId xmlns:a16="http://schemas.microsoft.com/office/drawing/2014/main" id="{7F34C7BA-5AC8-864C-BACB-0EEBF409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7" name="Rectangle 23">
              <a:extLst>
                <a:ext uri="{FF2B5EF4-FFF2-40B4-BE49-F238E27FC236}">
                  <a16:creationId xmlns:a16="http://schemas.microsoft.com/office/drawing/2014/main" id="{64E766A9-F132-144C-A5C2-CC191A1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8" name="Text Box 24">
              <a:extLst>
                <a:ext uri="{FF2B5EF4-FFF2-40B4-BE49-F238E27FC236}">
                  <a16:creationId xmlns:a16="http://schemas.microsoft.com/office/drawing/2014/main" id="{82BEA00D-2905-1549-AB4A-859AA100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4999" name="Line 25">
              <a:extLst>
                <a:ext uri="{FF2B5EF4-FFF2-40B4-BE49-F238E27FC236}">
                  <a16:creationId xmlns:a16="http://schemas.microsoft.com/office/drawing/2014/main" id="{AD3D7D2F-A69C-9F4E-A8BE-10D17763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0" name="Line 26">
              <a:extLst>
                <a:ext uri="{FF2B5EF4-FFF2-40B4-BE49-F238E27FC236}">
                  <a16:creationId xmlns:a16="http://schemas.microsoft.com/office/drawing/2014/main" id="{B910D3DC-CF89-7746-8AD0-2E887C8D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1" name="Line 27">
              <a:extLst>
                <a:ext uri="{FF2B5EF4-FFF2-40B4-BE49-F238E27FC236}">
                  <a16:creationId xmlns:a16="http://schemas.microsoft.com/office/drawing/2014/main" id="{6E393AC7-61E5-6647-AC11-547E9988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2" name="Line 28">
              <a:extLst>
                <a:ext uri="{FF2B5EF4-FFF2-40B4-BE49-F238E27FC236}">
                  <a16:creationId xmlns:a16="http://schemas.microsoft.com/office/drawing/2014/main" id="{4B70561C-5745-5848-9A0A-811EA933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3" name="Rounded Rectangle 97">
              <a:extLst>
                <a:ext uri="{FF2B5EF4-FFF2-40B4-BE49-F238E27FC236}">
                  <a16:creationId xmlns:a16="http://schemas.microsoft.com/office/drawing/2014/main" id="{B7F9A12D-74E3-1D45-B21B-23462C60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04" name="Rectangle 56">
              <a:extLst>
                <a:ext uri="{FF2B5EF4-FFF2-40B4-BE49-F238E27FC236}">
                  <a16:creationId xmlns:a16="http://schemas.microsoft.com/office/drawing/2014/main" id="{420640B8-9197-474C-B8B0-26185754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3" name="Text Box 14">
            <a:extLst>
              <a:ext uri="{FF2B5EF4-FFF2-40B4-BE49-F238E27FC236}">
                <a16:creationId xmlns:a16="http://schemas.microsoft.com/office/drawing/2014/main" id="{2A5E8279-BE81-3548-88E8-46783B7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198937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104550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84554A8-FA77-3640-AC39-862612D1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BF8171DE-CBBB-8647-9915-5938D3247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Caches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H&amp;H Chapters 8.1-8.3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Refresh: P&amp;P Chapter 3.5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Recommended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early cache paper by Maurice Wilkes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Wilkes, “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IEEE Trans. On Electronic Computers, 1965. 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itle 1">
            <a:extLst>
              <a:ext uri="{FF2B5EF4-FFF2-40B4-BE49-F238E27FC236}">
                <a16:creationId xmlns:a16="http://schemas.microsoft.com/office/drawing/2014/main" id="{4F233A2F-5590-1A4E-B780-787B02ED6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Shared Caches Between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4CF2-47C1-BA4E-9B65-8ED293AAF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Advantages: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High effective capacity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Dynamic partitioning </a:t>
            </a:r>
            <a:r>
              <a:rPr lang="en-US" altLang="en-US" sz="1800" dirty="0">
                <a:ea typeface="ＭＳ Ｐゴシック" panose="020B0600070205080204" pitchFamily="34" charset="-128"/>
              </a:rPr>
              <a:t>of available cache space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fragmentation due to static partitioning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If one core does not utilize some space, another core can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Easier to maintain coherence (a cache block is in a single location)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Disadvantages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Slower access (cache not tightly coupled with the core)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Cores incur </a:t>
            </a:r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conflict misses due to other cores</a:t>
            </a:r>
            <a:r>
              <a:rPr lang="ja-JP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accesses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Misses due to inter-core interference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Some cores can destroy the hit rates of other cores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Guaranteeing a minimum level of service (or fairness) to each core is harder (how much space, how much bandwidth?)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9075" name="Slide Number Placeholder 3">
            <a:extLst>
              <a:ext uri="{FF2B5EF4-FFF2-40B4-BE49-F238E27FC236}">
                <a16:creationId xmlns:a16="http://schemas.microsoft.com/office/drawing/2014/main" id="{1870C7A5-25E1-304B-856D-3E1A74910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4913D5-510A-0840-831F-04915800CA1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Example: Problem with Shared Caches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030EC3-D64D-CA49-B337-670CCF666B18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</a:endParaRPr>
          </a:p>
        </p:txBody>
      </p:sp>
      <p:sp>
        <p:nvSpPr>
          <p:cNvPr id="53252" name="Rectangle 18"/>
          <p:cNvSpPr>
            <a:spLocks noChangeArrowheads="1"/>
          </p:cNvSpPr>
          <p:nvPr/>
        </p:nvSpPr>
        <p:spPr bwMode="auto">
          <a:xfrm>
            <a:off x="1219200" y="3124200"/>
            <a:ext cx="4876800" cy="838200"/>
          </a:xfrm>
          <a:prstGeom prst="rect">
            <a:avLst/>
          </a:prstGeom>
          <a:solidFill>
            <a:srgbClr val="33CCFF"/>
          </a:solidFill>
          <a:ln w="25400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219200" y="3124200"/>
            <a:ext cx="6705600" cy="8382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L2 $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295400" y="2286000"/>
            <a:ext cx="2209800" cy="381000"/>
          </a:xfrm>
          <a:prstGeom prst="rect">
            <a:avLst/>
          </a:prstGeom>
          <a:solidFill>
            <a:srgbClr val="33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3255" name="AutoShape 5"/>
          <p:cNvSpPr>
            <a:spLocks noChangeArrowheads="1"/>
          </p:cNvSpPr>
          <p:nvPr/>
        </p:nvSpPr>
        <p:spPr bwMode="auto">
          <a:xfrm>
            <a:off x="2335213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56" name="AutoShape 6"/>
          <p:cNvSpPr>
            <a:spLocks noChangeArrowheads="1"/>
          </p:cNvSpPr>
          <p:nvPr/>
        </p:nvSpPr>
        <p:spPr bwMode="auto">
          <a:xfrm>
            <a:off x="6640513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777777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4159250" y="4191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……</a:t>
            </a:r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990600" y="1143000"/>
            <a:ext cx="7162800" cy="3733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59" name="AutoShape 9"/>
          <p:cNvSpPr>
            <a:spLocks noChangeArrowheads="1"/>
          </p:cNvSpPr>
          <p:nvPr/>
        </p:nvSpPr>
        <p:spPr bwMode="auto">
          <a:xfrm>
            <a:off x="2324100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60" name="AutoShape 10"/>
          <p:cNvSpPr>
            <a:spLocks noChangeArrowheads="1"/>
          </p:cNvSpPr>
          <p:nvPr/>
        </p:nvSpPr>
        <p:spPr bwMode="auto">
          <a:xfrm>
            <a:off x="6629400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777777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61" name="AutoShape 11"/>
          <p:cNvSpPr>
            <a:spLocks noChangeArrowheads="1"/>
          </p:cNvSpPr>
          <p:nvPr/>
        </p:nvSpPr>
        <p:spPr bwMode="auto">
          <a:xfrm>
            <a:off x="12954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1</a:t>
            </a:r>
          </a:p>
        </p:txBody>
      </p:sp>
      <p:sp>
        <p:nvSpPr>
          <p:cNvPr id="53262" name="Rectangle 12"/>
          <p:cNvSpPr>
            <a:spLocks noChangeArrowheads="1"/>
          </p:cNvSpPr>
          <p:nvPr/>
        </p:nvSpPr>
        <p:spPr bwMode="auto">
          <a:xfrm>
            <a:off x="5638800" y="2286000"/>
            <a:ext cx="22098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3263" name="AutoShape 13"/>
          <p:cNvSpPr>
            <a:spLocks noChangeArrowheads="1"/>
          </p:cNvSpPr>
          <p:nvPr/>
        </p:nvSpPr>
        <p:spPr bwMode="auto">
          <a:xfrm>
            <a:off x="56388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2</a:t>
            </a:r>
          </a:p>
        </p:txBody>
      </p:sp>
      <p:sp>
        <p:nvSpPr>
          <p:cNvPr id="53264" name="AutoShape 14"/>
          <p:cNvSpPr>
            <a:spLocks noChangeArrowheads="1"/>
          </p:cNvSpPr>
          <p:nvPr/>
        </p:nvSpPr>
        <p:spPr bwMode="auto">
          <a:xfrm>
            <a:off x="4543425" y="40719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429000" y="13716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←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t1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02" y="5805264"/>
            <a:ext cx="879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Kim et al.,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Fair Cache Sharing and Partitioning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in a Chip Multiprocessor Architecture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,” PACT 2004.</a:t>
            </a:r>
          </a:p>
        </p:txBody>
      </p:sp>
    </p:spTree>
    <p:extLst>
      <p:ext uri="{BB962C8B-B14F-4D97-AF65-F5344CB8AC3E}">
        <p14:creationId xmlns:p14="http://schemas.microsoft.com/office/powerpoint/2010/main" val="20973810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Example: Problem with Shared Caches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670A2-2A89-464F-8182-C86F7CFB154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</a:endParaRPr>
          </a:p>
        </p:txBody>
      </p:sp>
      <p:sp>
        <p:nvSpPr>
          <p:cNvPr id="54276" name="AutoShape 7"/>
          <p:cNvSpPr>
            <a:spLocks noChangeArrowheads="1"/>
          </p:cNvSpPr>
          <p:nvPr/>
        </p:nvSpPr>
        <p:spPr bwMode="auto">
          <a:xfrm>
            <a:off x="2333625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777777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77" name="AutoShape 11"/>
          <p:cNvSpPr>
            <a:spLocks noChangeArrowheads="1"/>
          </p:cNvSpPr>
          <p:nvPr/>
        </p:nvSpPr>
        <p:spPr bwMode="auto">
          <a:xfrm>
            <a:off x="2322513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777777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78" name="Rectangle 13"/>
          <p:cNvSpPr>
            <a:spLocks noChangeArrowheads="1"/>
          </p:cNvSpPr>
          <p:nvPr/>
        </p:nvSpPr>
        <p:spPr bwMode="auto">
          <a:xfrm>
            <a:off x="1295400" y="2286000"/>
            <a:ext cx="2209800" cy="381000"/>
          </a:xfrm>
          <a:prstGeom prst="rect">
            <a:avLst/>
          </a:prstGeom>
          <a:solidFill>
            <a:srgbClr val="FFFFFF"/>
          </a:solidFill>
          <a:ln w="19050">
            <a:solidFill>
              <a:srgbClr val="77777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4279" name="AutoShape 14"/>
          <p:cNvSpPr>
            <a:spLocks noChangeArrowheads="1"/>
          </p:cNvSpPr>
          <p:nvPr/>
        </p:nvSpPr>
        <p:spPr bwMode="auto">
          <a:xfrm>
            <a:off x="12954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1</a:t>
            </a:r>
          </a:p>
        </p:txBody>
      </p:sp>
      <p:sp>
        <p:nvSpPr>
          <p:cNvPr id="54280" name="Rectangle 17"/>
          <p:cNvSpPr>
            <a:spLocks noChangeArrowheads="1"/>
          </p:cNvSpPr>
          <p:nvPr/>
        </p:nvSpPr>
        <p:spPr bwMode="auto">
          <a:xfrm>
            <a:off x="5638800" y="2286000"/>
            <a:ext cx="2209800" cy="3810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>
            <a:off x="6640513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>
            <a:off x="6629400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>
            <a:off x="56388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2</a:t>
            </a:r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3048000" y="3124200"/>
            <a:ext cx="4876800" cy="838200"/>
          </a:xfrm>
          <a:prstGeom prst="rect">
            <a:avLst/>
          </a:prstGeom>
          <a:solidFill>
            <a:srgbClr val="FF6600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85" name="Rectangle 3"/>
          <p:cNvSpPr>
            <a:spLocks noChangeArrowheads="1"/>
          </p:cNvSpPr>
          <p:nvPr/>
        </p:nvSpPr>
        <p:spPr bwMode="auto">
          <a:xfrm>
            <a:off x="1219200" y="3124200"/>
            <a:ext cx="6705600" cy="8382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L2 $</a:t>
            </a:r>
          </a:p>
        </p:txBody>
      </p:sp>
      <p:sp>
        <p:nvSpPr>
          <p:cNvPr id="54286" name="Text Box 8"/>
          <p:cNvSpPr txBox="1">
            <a:spLocks noChangeArrowheads="1"/>
          </p:cNvSpPr>
          <p:nvPr/>
        </p:nvSpPr>
        <p:spPr bwMode="auto">
          <a:xfrm>
            <a:off x="4159250" y="4191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……</a:t>
            </a:r>
          </a:p>
        </p:txBody>
      </p:sp>
      <p:sp>
        <p:nvSpPr>
          <p:cNvPr id="54287" name="Rectangle 9"/>
          <p:cNvSpPr>
            <a:spLocks noChangeArrowheads="1"/>
          </p:cNvSpPr>
          <p:nvPr/>
        </p:nvSpPr>
        <p:spPr bwMode="auto">
          <a:xfrm>
            <a:off x="990600" y="1143000"/>
            <a:ext cx="7162800" cy="3733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88" name="AutoShape 15"/>
          <p:cNvSpPr>
            <a:spLocks noChangeArrowheads="1"/>
          </p:cNvSpPr>
          <p:nvPr/>
        </p:nvSpPr>
        <p:spPr bwMode="auto">
          <a:xfrm>
            <a:off x="4543425" y="40719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4913313" y="1371600"/>
            <a:ext cx="801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t2→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02" y="5805264"/>
            <a:ext cx="879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Kim et al.,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Fair Cache Sharing and Partitioning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in a Chip Multiprocessor Architecture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,” PACT 2004.</a:t>
            </a:r>
          </a:p>
        </p:txBody>
      </p:sp>
    </p:spTree>
    <p:extLst>
      <p:ext uri="{BB962C8B-B14F-4D97-AF65-F5344CB8AC3E}">
        <p14:creationId xmlns:p14="http://schemas.microsoft.com/office/powerpoint/2010/main" val="17224341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  <a:ea typeface="ＭＳ Ｐゴシック" charset="0"/>
                <a:cs typeface="ＭＳ Ｐゴシック" charset="0"/>
              </a:rPr>
              <a:t>Example: Problem with Shared Caches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414E6D-8A6F-2F44-A2E6-01319FDED51E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0"/>
            </a:endParaRPr>
          </a:p>
        </p:txBody>
      </p:sp>
      <p:sp>
        <p:nvSpPr>
          <p:cNvPr id="55300" name="Rectangle 22"/>
          <p:cNvSpPr>
            <a:spLocks noChangeArrowheads="1"/>
          </p:cNvSpPr>
          <p:nvPr/>
        </p:nvSpPr>
        <p:spPr bwMode="auto">
          <a:xfrm>
            <a:off x="1219200" y="3124200"/>
            <a:ext cx="4419600" cy="838200"/>
          </a:xfrm>
          <a:prstGeom prst="rect">
            <a:avLst/>
          </a:prstGeom>
          <a:solidFill>
            <a:srgbClr val="33CCFF"/>
          </a:solidFill>
          <a:ln w="25400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1" name="Rectangle 20"/>
          <p:cNvSpPr>
            <a:spLocks noChangeArrowheads="1"/>
          </p:cNvSpPr>
          <p:nvPr/>
        </p:nvSpPr>
        <p:spPr bwMode="auto">
          <a:xfrm>
            <a:off x="5638800" y="3124200"/>
            <a:ext cx="2286000" cy="838200"/>
          </a:xfrm>
          <a:prstGeom prst="rect">
            <a:avLst/>
          </a:prstGeom>
          <a:solidFill>
            <a:srgbClr val="FF6600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2" name="Rectangle 15"/>
          <p:cNvSpPr>
            <a:spLocks noChangeArrowheads="1"/>
          </p:cNvSpPr>
          <p:nvPr/>
        </p:nvSpPr>
        <p:spPr bwMode="auto">
          <a:xfrm>
            <a:off x="1295400" y="2286000"/>
            <a:ext cx="2209800" cy="381000"/>
          </a:xfrm>
          <a:prstGeom prst="rect">
            <a:avLst/>
          </a:prstGeom>
          <a:solidFill>
            <a:srgbClr val="33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1219200" y="3124200"/>
            <a:ext cx="6705600" cy="83820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L2 $</a:t>
            </a:r>
          </a:p>
        </p:txBody>
      </p:sp>
      <p:sp>
        <p:nvSpPr>
          <p:cNvPr id="55304" name="AutoShape 5"/>
          <p:cNvSpPr>
            <a:spLocks noChangeArrowheads="1"/>
          </p:cNvSpPr>
          <p:nvPr/>
        </p:nvSpPr>
        <p:spPr bwMode="auto">
          <a:xfrm>
            <a:off x="2335213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5" name="AutoShape 6"/>
          <p:cNvSpPr>
            <a:spLocks noChangeArrowheads="1"/>
          </p:cNvSpPr>
          <p:nvPr/>
        </p:nvSpPr>
        <p:spPr bwMode="auto">
          <a:xfrm>
            <a:off x="6638925" y="27765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6" name="Text Box 7"/>
          <p:cNvSpPr txBox="1">
            <a:spLocks noChangeArrowheads="1"/>
          </p:cNvSpPr>
          <p:nvPr/>
        </p:nvSpPr>
        <p:spPr bwMode="auto">
          <a:xfrm>
            <a:off x="4159250" y="4191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……</a:t>
            </a:r>
          </a:p>
        </p:txBody>
      </p:sp>
      <p:sp>
        <p:nvSpPr>
          <p:cNvPr id="55307" name="Rectangle 8"/>
          <p:cNvSpPr>
            <a:spLocks noChangeArrowheads="1"/>
          </p:cNvSpPr>
          <p:nvPr/>
        </p:nvSpPr>
        <p:spPr bwMode="auto">
          <a:xfrm>
            <a:off x="990600" y="1143000"/>
            <a:ext cx="7162800" cy="3733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8" name="AutoShape 9"/>
          <p:cNvSpPr>
            <a:spLocks noChangeArrowheads="1"/>
          </p:cNvSpPr>
          <p:nvPr/>
        </p:nvSpPr>
        <p:spPr bwMode="auto">
          <a:xfrm>
            <a:off x="2324100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09" name="AutoShape 10"/>
          <p:cNvSpPr>
            <a:spLocks noChangeArrowheads="1"/>
          </p:cNvSpPr>
          <p:nvPr/>
        </p:nvSpPr>
        <p:spPr bwMode="auto">
          <a:xfrm>
            <a:off x="6627813" y="19383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10" name="AutoShape 11"/>
          <p:cNvSpPr>
            <a:spLocks noChangeArrowheads="1"/>
          </p:cNvSpPr>
          <p:nvPr/>
        </p:nvSpPr>
        <p:spPr bwMode="auto">
          <a:xfrm>
            <a:off x="12954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1</a:t>
            </a:r>
          </a:p>
        </p:txBody>
      </p:sp>
      <p:sp>
        <p:nvSpPr>
          <p:cNvPr id="55311" name="AutoShape 12"/>
          <p:cNvSpPr>
            <a:spLocks noChangeArrowheads="1"/>
          </p:cNvSpPr>
          <p:nvPr/>
        </p:nvSpPr>
        <p:spPr bwMode="auto">
          <a:xfrm>
            <a:off x="5638800" y="1295400"/>
            <a:ext cx="2209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Processor Core 2</a:t>
            </a:r>
          </a:p>
        </p:txBody>
      </p:sp>
      <p:sp>
        <p:nvSpPr>
          <p:cNvPr id="55312" name="AutoShape 14"/>
          <p:cNvSpPr>
            <a:spLocks noChangeArrowheads="1"/>
          </p:cNvSpPr>
          <p:nvPr/>
        </p:nvSpPr>
        <p:spPr bwMode="auto">
          <a:xfrm>
            <a:off x="4543425" y="4071938"/>
            <a:ext cx="180975" cy="271462"/>
          </a:xfrm>
          <a:prstGeom prst="upDownArrow">
            <a:avLst>
              <a:gd name="adj1" fmla="val 50000"/>
              <a:gd name="adj2" fmla="val 3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"/>
              <a:cs typeface="+mn-cs"/>
            </a:endParaRPr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3429000" y="13716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←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t1</a:t>
            </a: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5638800" y="2286000"/>
            <a:ext cx="2209800" cy="3810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L1 $</a:t>
            </a:r>
          </a:p>
        </p:txBody>
      </p:sp>
      <p:sp>
        <p:nvSpPr>
          <p:cNvPr id="55315" name="Text Box 21"/>
          <p:cNvSpPr txBox="1">
            <a:spLocks noChangeArrowheads="1"/>
          </p:cNvSpPr>
          <p:nvPr/>
        </p:nvSpPr>
        <p:spPr bwMode="auto">
          <a:xfrm>
            <a:off x="4913313" y="1371600"/>
            <a:ext cx="801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t2→</a:t>
            </a:r>
          </a:p>
        </p:txBody>
      </p:sp>
      <p:sp>
        <p:nvSpPr>
          <p:cNvPr id="55316" name="AutoShape 27"/>
          <p:cNvSpPr>
            <a:spLocks noChangeArrowheads="1"/>
          </p:cNvSpPr>
          <p:nvPr/>
        </p:nvSpPr>
        <p:spPr bwMode="auto">
          <a:xfrm>
            <a:off x="304800" y="4725144"/>
            <a:ext cx="86106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t2’s throughput c</a:t>
            </a:r>
            <a:r>
              <a:rPr lang="en-US" altLang="ko-KR" dirty="0">
                <a:solidFill>
                  <a:srgbClr val="000000"/>
                </a:solidFill>
                <a:latin typeface="Tahoma"/>
                <a:ea typeface=""/>
              </a:rPr>
              <a:t>an be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"/>
                <a:cs typeface="+mn-cs"/>
              </a:rPr>
              <a:t> significantly reduced due to unfair cache sharing.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602" y="5805264"/>
            <a:ext cx="8798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Kim et al.,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Fair Cache Sharing and Partitioning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in a Chip Multiprocessor Architecture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굴림" charset="0"/>
                <a:cs typeface="굴림" charset="0"/>
              </a:rPr>
              <a:t>,” PACT 2004.</a:t>
            </a:r>
          </a:p>
        </p:txBody>
      </p:sp>
    </p:spTree>
    <p:extLst>
      <p:ext uri="{BB962C8B-B14F-4D97-AF65-F5344CB8AC3E}">
        <p14:creationId xmlns:p14="http://schemas.microsoft.com/office/powerpoint/2010/main" val="22063353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sz="3800" dirty="0"/>
              <a:t>Memory System: A </a:t>
            </a:r>
            <a:r>
              <a:rPr lang="en-US" sz="3800" b="1" i="1" dirty="0"/>
              <a:t>Shared Resource </a:t>
            </a:r>
            <a:r>
              <a:rPr lang="en-US" sz="3800" dirty="0"/>
              <a:t>View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51937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74598C-5A2F-5E46-8E0D-A0FDA29590CD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+mn-ea"/>
              <a:cs typeface="+mn-cs"/>
            </a:endParaRP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964377" y="1019268"/>
            <a:ext cx="2286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" name="Picture 6" descr="many-core3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624" y="977993"/>
            <a:ext cx="614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3" descr="http://i.ehow.com/images/a04/ac/qb/format-hard-drive-xp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3856">
            <a:off x="7195612" y="2336922"/>
            <a:ext cx="2124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6584424" y="3381497"/>
            <a:ext cx="1044575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64008" tIns="32004" rIns="64008" bIns="3200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10" name="Text Box 24" descr="90%"/>
          <p:cNvSpPr txBox="1">
            <a:spLocks noChangeArrowheads="1"/>
          </p:cNvSpPr>
          <p:nvPr/>
        </p:nvSpPr>
        <p:spPr bwMode="auto">
          <a:xfrm>
            <a:off x="7628440" y="4100634"/>
            <a:ext cx="937743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4008" tIns="32004" rIns="64008" bIns="3200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6021288"/>
            <a:ext cx="865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Most of the system is a shared resource, storing and moving data </a:t>
            </a:r>
          </a:p>
        </p:txBody>
      </p:sp>
    </p:spTree>
    <p:extLst>
      <p:ext uri="{BB962C8B-B14F-4D97-AF65-F5344CB8AC3E}">
        <p14:creationId xmlns:p14="http://schemas.microsoft.com/office/powerpoint/2010/main" val="12855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2209800"/>
          </a:xfrm>
        </p:spPr>
        <p:txBody>
          <a:bodyPr anchor="ctr"/>
          <a:lstStyle/>
          <a:p>
            <a:pPr algn="ctr"/>
            <a:r>
              <a:rPr lang="en-US" altLang="en-US" sz="4400">
                <a:ea typeface="ＭＳ Ｐゴシック" charset="-128"/>
              </a:rPr>
              <a:t>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430887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Cache Coherence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Basic question: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If multiple processors cache the same block, how do they ensure they all see a consistent state?</a:t>
            </a:r>
          </a:p>
        </p:txBody>
      </p:sp>
      <p:sp>
        <p:nvSpPr>
          <p:cNvPr id="93188" name="Oval 3"/>
          <p:cNvSpPr>
            <a:spLocks noChangeArrowheads="1"/>
          </p:cNvSpPr>
          <p:nvPr/>
        </p:nvSpPr>
        <p:spPr bwMode="auto">
          <a:xfrm>
            <a:off x="5422900" y="20002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5346700" y="29908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0" name="Line 5"/>
          <p:cNvSpPr>
            <a:spLocks noChangeShapeType="1"/>
          </p:cNvSpPr>
          <p:nvPr/>
        </p:nvSpPr>
        <p:spPr bwMode="auto">
          <a:xfrm>
            <a:off x="5797550" y="27622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1" name="Line 6"/>
          <p:cNvSpPr>
            <a:spLocks noChangeShapeType="1"/>
          </p:cNvSpPr>
          <p:nvPr/>
        </p:nvSpPr>
        <p:spPr bwMode="auto">
          <a:xfrm>
            <a:off x="5797550" y="37528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2" name="Oval 7"/>
          <p:cNvSpPr>
            <a:spLocks noChangeArrowheads="1"/>
          </p:cNvSpPr>
          <p:nvPr/>
        </p:nvSpPr>
        <p:spPr bwMode="auto">
          <a:xfrm>
            <a:off x="2755900" y="20002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2679700" y="29908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4" name="Line 9"/>
          <p:cNvSpPr>
            <a:spLocks noChangeShapeType="1"/>
          </p:cNvSpPr>
          <p:nvPr/>
        </p:nvSpPr>
        <p:spPr bwMode="auto">
          <a:xfrm>
            <a:off x="3130550" y="27622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>
            <a:off x="3130550" y="37528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2838450" y="51308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7" name="Rectangle 12"/>
          <p:cNvSpPr>
            <a:spLocks noChangeArrowheads="1"/>
          </p:cNvSpPr>
          <p:nvPr/>
        </p:nvSpPr>
        <p:spPr bwMode="auto">
          <a:xfrm>
            <a:off x="3441700" y="5634037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2887663" y="2201862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3199" name="Rectangle 14"/>
          <p:cNvSpPr>
            <a:spLocks noChangeArrowheads="1"/>
          </p:cNvSpPr>
          <p:nvPr/>
        </p:nvSpPr>
        <p:spPr bwMode="auto">
          <a:xfrm>
            <a:off x="5554663" y="2200275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3200" name="Rectangle 15"/>
          <p:cNvSpPr>
            <a:spLocks noChangeArrowheads="1"/>
          </p:cNvSpPr>
          <p:nvPr/>
        </p:nvSpPr>
        <p:spPr bwMode="auto">
          <a:xfrm>
            <a:off x="3192463" y="5478462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3201" name="AutoShape 16"/>
          <p:cNvSpPr>
            <a:spLocks noChangeArrowheads="1"/>
          </p:cNvSpPr>
          <p:nvPr/>
        </p:nvSpPr>
        <p:spPr bwMode="auto">
          <a:xfrm>
            <a:off x="2527300" y="41338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02" name="Rectangle 17"/>
          <p:cNvSpPr>
            <a:spLocks noChangeArrowheads="1"/>
          </p:cNvSpPr>
          <p:nvPr/>
        </p:nvSpPr>
        <p:spPr bwMode="auto">
          <a:xfrm>
            <a:off x="3116263" y="4257675"/>
            <a:ext cx="2644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>
            <a:off x="4425950" y="47434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04" name="Rectangle 19"/>
          <p:cNvSpPr>
            <a:spLocks noChangeArrowheads="1"/>
          </p:cNvSpPr>
          <p:nvPr/>
        </p:nvSpPr>
        <p:spPr bwMode="auto">
          <a:xfrm>
            <a:off x="3725863" y="5934075"/>
            <a:ext cx="156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3205" name="TextBox 21"/>
          <p:cNvSpPr txBox="1">
            <a:spLocks noChangeArrowheads="1"/>
          </p:cNvSpPr>
          <p:nvPr/>
        </p:nvSpPr>
        <p:spPr bwMode="auto">
          <a:xfrm>
            <a:off x="3516313" y="5329237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550830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4212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6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8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4223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4224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4225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6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8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4229" name="Rectangle 22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4230" name="Rectangle 23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31" name="TextBox 23"/>
          <p:cNvSpPr txBox="1">
            <a:spLocks noChangeArrowheads="1"/>
          </p:cNvSpPr>
          <p:nvPr/>
        </p:nvSpPr>
        <p:spPr bwMode="auto">
          <a:xfrm>
            <a:off x="3552381" y="49339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4232" name="TextBox 24"/>
          <p:cNvSpPr txBox="1">
            <a:spLocks noChangeArrowheads="1"/>
          </p:cNvSpPr>
          <p:nvPr/>
        </p:nvSpPr>
        <p:spPr bwMode="auto">
          <a:xfrm>
            <a:off x="5455793" y="259715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5855155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5236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8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9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0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1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2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4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5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6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5247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5248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5249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0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5251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2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5253" name="Rectangle 20"/>
          <p:cNvSpPr>
            <a:spLocks noChangeArrowheads="1"/>
          </p:cNvSpPr>
          <p:nvPr/>
        </p:nvSpPr>
        <p:spPr bwMode="auto">
          <a:xfrm>
            <a:off x="763143" y="2613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</a:p>
        </p:txBody>
      </p:sp>
      <p:sp>
        <p:nvSpPr>
          <p:cNvPr id="95254" name="Rectangle 23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5255" name="Rectangle 24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6" name="Rectangle 25"/>
          <p:cNvSpPr>
            <a:spLocks noChangeArrowheads="1"/>
          </p:cNvSpPr>
          <p:nvPr/>
        </p:nvSpPr>
        <p:spPr bwMode="auto">
          <a:xfrm>
            <a:off x="2737993" y="2935288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7" name="TextBox 25"/>
          <p:cNvSpPr txBox="1">
            <a:spLocks noChangeArrowheads="1"/>
          </p:cNvSpPr>
          <p:nvPr/>
        </p:nvSpPr>
        <p:spPr bwMode="auto">
          <a:xfrm>
            <a:off x="3525393" y="49530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5258" name="TextBox 26"/>
          <p:cNvSpPr txBox="1">
            <a:spLocks noChangeArrowheads="1"/>
          </p:cNvSpPr>
          <p:nvPr/>
        </p:nvSpPr>
        <p:spPr bwMode="auto">
          <a:xfrm>
            <a:off x="2826893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5259" name="TextBox 27"/>
          <p:cNvSpPr txBox="1">
            <a:spLocks noChangeArrowheads="1"/>
          </p:cNvSpPr>
          <p:nvPr/>
        </p:nvSpPr>
        <p:spPr bwMode="auto">
          <a:xfrm>
            <a:off x="5473256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9243252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6260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2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4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6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7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8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9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0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6271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6272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6273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4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6275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6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6277" name="Rectangle 20"/>
          <p:cNvSpPr>
            <a:spLocks noChangeArrowheads="1"/>
          </p:cNvSpPr>
          <p:nvPr/>
        </p:nvSpPr>
        <p:spPr bwMode="auto">
          <a:xfrm>
            <a:off x="763143" y="2613025"/>
            <a:ext cx="1801776" cy="1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  <a:endParaRPr kumimoji="0" lang="en-US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 r1, r2, r4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st x, r1</a:t>
            </a:r>
          </a:p>
        </p:txBody>
      </p:sp>
      <p:sp>
        <p:nvSpPr>
          <p:cNvPr id="96278" name="Rectangle 23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6279" name="Rectangle 24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80" name="Rectangle 25"/>
          <p:cNvSpPr>
            <a:spLocks noChangeArrowheads="1"/>
          </p:cNvSpPr>
          <p:nvPr/>
        </p:nvSpPr>
        <p:spPr bwMode="auto">
          <a:xfrm>
            <a:off x="2737993" y="2935288"/>
            <a:ext cx="866775" cy="57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81" name="TextBox 25"/>
          <p:cNvSpPr txBox="1">
            <a:spLocks noChangeArrowheads="1"/>
          </p:cNvSpPr>
          <p:nvPr/>
        </p:nvSpPr>
        <p:spPr bwMode="auto">
          <a:xfrm>
            <a:off x="3552381" y="49434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6282" name="TextBox 26"/>
          <p:cNvSpPr txBox="1">
            <a:spLocks noChangeArrowheads="1"/>
          </p:cNvSpPr>
          <p:nvPr/>
        </p:nvSpPr>
        <p:spPr bwMode="auto">
          <a:xfrm>
            <a:off x="5482781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6283" name="TextBox 27"/>
          <p:cNvSpPr txBox="1">
            <a:spLocks noChangeArrowheads="1"/>
          </p:cNvSpPr>
          <p:nvPr/>
        </p:nvSpPr>
        <p:spPr bwMode="auto">
          <a:xfrm>
            <a:off x="2817368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872208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86691543-15E9-1548-A371-F90877B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Cache Structure</a:t>
            </a: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C20DEC91-5F15-EF45-BA55-C7CB5C53D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973330-6274-2840-B449-11153AC7E4A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1860" name="TextBox 5">
            <a:extLst>
              <a:ext uri="{FF2B5EF4-FFF2-40B4-BE49-F238E27FC236}">
                <a16:creationId xmlns:a16="http://schemas.microsoft.com/office/drawing/2014/main" id="{A8930F8D-4FB7-3549-8928-09DF10E0F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252663"/>
            <a:ext cx="10302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21861" name="Rectangle 6">
            <a:extLst>
              <a:ext uri="{FF2B5EF4-FFF2-40B4-BE49-F238E27FC236}">
                <a16:creationId xmlns:a16="http://schemas.microsoft.com/office/drawing/2014/main" id="{DC091819-204E-2F44-B5B7-AD663899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2252663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2" name="TextBox 7">
            <a:extLst>
              <a:ext uri="{FF2B5EF4-FFF2-40B4-BE49-F238E27FC236}">
                <a16:creationId xmlns:a16="http://schemas.microsoft.com/office/drawing/2014/main" id="{AFA84543-9EEE-E641-A14C-D3881B0D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38400"/>
            <a:ext cx="19018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is the address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in the cache?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bookkeeping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3" name="Rectangle 8">
            <a:extLst>
              <a:ext uri="{FF2B5EF4-FFF2-40B4-BE49-F238E27FC236}">
                <a16:creationId xmlns:a16="http://schemas.microsoft.com/office/drawing/2014/main" id="{903EDBFD-0C7E-E743-B827-3CAD207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252663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4" name="TextBox 9">
            <a:extLst>
              <a:ext uri="{FF2B5EF4-FFF2-40B4-BE49-F238E27FC236}">
                <a16:creationId xmlns:a16="http://schemas.microsoft.com/office/drawing/2014/main" id="{93F5923F-41ED-954B-B43C-BF2A5A0B4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428875"/>
            <a:ext cx="1287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(stores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blocks)</a:t>
            </a:r>
          </a:p>
        </p:txBody>
      </p:sp>
      <p:cxnSp>
        <p:nvCxnSpPr>
          <p:cNvPr id="121865" name="Straight Arrow Connector 11">
            <a:extLst>
              <a:ext uri="{FF2B5EF4-FFF2-40B4-BE49-F238E27FC236}">
                <a16:creationId xmlns:a16="http://schemas.microsoft.com/office/drawing/2014/main" id="{E6F9F0D0-0529-CE49-AD13-6F423E6D6CD4}"/>
              </a:ext>
            </a:extLst>
          </p:cNvPr>
          <p:cNvCxnSpPr>
            <a:cxnSpLocks noChangeShapeType="1"/>
            <a:stCxn id="121860" idx="3"/>
          </p:cNvCxnSpPr>
          <p:nvPr/>
        </p:nvCxnSpPr>
        <p:spPr bwMode="auto">
          <a:xfrm flipV="1">
            <a:off x="1704975" y="2428875"/>
            <a:ext cx="1758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6" name="Straight Connector 13">
            <a:extLst>
              <a:ext uri="{FF2B5EF4-FFF2-40B4-BE49-F238E27FC236}">
                <a16:creationId xmlns:a16="http://schemas.microsoft.com/office/drawing/2014/main" id="{462517A9-B095-D442-B387-8CF9031530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89200" y="218440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7" name="Straight Connector 16">
            <a:extLst>
              <a:ext uri="{FF2B5EF4-FFF2-40B4-BE49-F238E27FC236}">
                <a16:creationId xmlns:a16="http://schemas.microsoft.com/office/drawing/2014/main" id="{A08259CB-6595-7543-8F7C-DD4EAE4DA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3675" y="1939925"/>
            <a:ext cx="2965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Straight Connector 18">
            <a:extLst>
              <a:ext uri="{FF2B5EF4-FFF2-40B4-BE49-F238E27FC236}">
                <a16:creationId xmlns:a16="http://schemas.microsoft.com/office/drawing/2014/main" id="{5C29A8B8-9899-C644-A92F-784138B34C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54651" y="2184400"/>
            <a:ext cx="487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Straight Arrow Connector 20">
            <a:extLst>
              <a:ext uri="{FF2B5EF4-FFF2-40B4-BE49-F238E27FC236}">
                <a16:creationId xmlns:a16="http://schemas.microsoft.com/office/drawing/2014/main" id="{2DA71E7C-41FA-4040-9CBF-75B4BE7242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9125" y="2428875"/>
            <a:ext cx="5302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Straight Arrow Connector 22">
            <a:extLst>
              <a:ext uri="{FF2B5EF4-FFF2-40B4-BE49-F238E27FC236}">
                <a16:creationId xmlns:a16="http://schemas.microsoft.com/office/drawing/2014/main" id="{54BFBCE7-13AD-5D40-9030-B5FC63BC24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06069" y="4483894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1" name="TextBox 23">
            <a:extLst>
              <a:ext uri="{FF2B5EF4-FFF2-40B4-BE49-F238E27FC236}">
                <a16:creationId xmlns:a16="http://schemas.microsoft.com/office/drawing/2014/main" id="{BCB9BF51-2D75-6E47-930E-82700EF0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8117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Hit/miss?</a:t>
            </a:r>
          </a:p>
        </p:txBody>
      </p:sp>
      <p:cxnSp>
        <p:nvCxnSpPr>
          <p:cNvPr id="121872" name="Straight Arrow Connector 25">
            <a:extLst>
              <a:ext uri="{FF2B5EF4-FFF2-40B4-BE49-F238E27FC236}">
                <a16:creationId xmlns:a16="http://schemas.microsoft.com/office/drawing/2014/main" id="{78206B3C-9788-4A47-A2D3-57E3849AE9C9}"/>
              </a:ext>
            </a:extLst>
          </p:cNvPr>
          <p:cNvCxnSpPr>
            <a:cxnSpLocks noChangeShapeType="1"/>
            <a:stCxn id="121863" idx="2"/>
          </p:cNvCxnSpPr>
          <p:nvPr/>
        </p:nvCxnSpPr>
        <p:spPr bwMode="auto">
          <a:xfrm rot="5400000">
            <a:off x="6839744" y="4483894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3" name="TextBox 26">
            <a:extLst>
              <a:ext uri="{FF2B5EF4-FFF2-40B4-BE49-F238E27FC236}">
                <a16:creationId xmlns:a16="http://schemas.microsoft.com/office/drawing/2014/main" id="{DCC63DCC-BBAE-0647-8247-7FA67832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4811713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EB30-9F25-6F40-BEA2-5538E5C9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7284" name="Oval 3"/>
          <p:cNvSpPr>
            <a:spLocks noChangeArrowheads="1"/>
          </p:cNvSpPr>
          <p:nvPr/>
        </p:nvSpPr>
        <p:spPr bwMode="auto">
          <a:xfrm>
            <a:off x="5457825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5381625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5832475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>
            <a:off x="5832475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8" name="Oval 7"/>
          <p:cNvSpPr>
            <a:spLocks noChangeArrowheads="1"/>
          </p:cNvSpPr>
          <p:nvPr/>
        </p:nvSpPr>
        <p:spPr bwMode="auto">
          <a:xfrm>
            <a:off x="2790825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2714625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0" name="Line 9"/>
          <p:cNvSpPr>
            <a:spLocks noChangeShapeType="1"/>
          </p:cNvSpPr>
          <p:nvPr/>
        </p:nvSpPr>
        <p:spPr bwMode="auto">
          <a:xfrm>
            <a:off x="3165475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1" name="Line 10"/>
          <p:cNvSpPr>
            <a:spLocks noChangeShapeType="1"/>
          </p:cNvSpPr>
          <p:nvPr/>
        </p:nvSpPr>
        <p:spPr bwMode="auto">
          <a:xfrm>
            <a:off x="3165475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2" name="Rectangle 11"/>
          <p:cNvSpPr>
            <a:spLocks noChangeArrowheads="1"/>
          </p:cNvSpPr>
          <p:nvPr/>
        </p:nvSpPr>
        <p:spPr bwMode="auto">
          <a:xfrm>
            <a:off x="2873375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3" name="Rectangle 12"/>
          <p:cNvSpPr>
            <a:spLocks noChangeArrowheads="1"/>
          </p:cNvSpPr>
          <p:nvPr/>
        </p:nvSpPr>
        <p:spPr bwMode="auto">
          <a:xfrm>
            <a:off x="3476625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>
            <a:off x="2922588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7295" name="Rectangle 14"/>
          <p:cNvSpPr>
            <a:spLocks noChangeArrowheads="1"/>
          </p:cNvSpPr>
          <p:nvPr/>
        </p:nvSpPr>
        <p:spPr bwMode="auto">
          <a:xfrm>
            <a:off x="5589588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7296" name="Rectangle 15"/>
          <p:cNvSpPr>
            <a:spLocks noChangeArrowheads="1"/>
          </p:cNvSpPr>
          <p:nvPr/>
        </p:nvSpPr>
        <p:spPr bwMode="auto">
          <a:xfrm>
            <a:off x="3227388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7297" name="AutoShape 16"/>
          <p:cNvSpPr>
            <a:spLocks noChangeArrowheads="1"/>
          </p:cNvSpPr>
          <p:nvPr/>
        </p:nvSpPr>
        <p:spPr bwMode="auto">
          <a:xfrm>
            <a:off x="2562225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8" name="Rectangle 17"/>
          <p:cNvSpPr>
            <a:spLocks noChangeArrowheads="1"/>
          </p:cNvSpPr>
          <p:nvPr/>
        </p:nvSpPr>
        <p:spPr bwMode="auto">
          <a:xfrm>
            <a:off x="3151188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7299" name="Line 18"/>
          <p:cNvSpPr>
            <a:spLocks noChangeShapeType="1"/>
          </p:cNvSpPr>
          <p:nvPr/>
        </p:nvSpPr>
        <p:spPr bwMode="auto">
          <a:xfrm>
            <a:off x="4460875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0" name="Rectangle 19"/>
          <p:cNvSpPr>
            <a:spLocks noChangeArrowheads="1"/>
          </p:cNvSpPr>
          <p:nvPr/>
        </p:nvSpPr>
        <p:spPr bwMode="auto">
          <a:xfrm>
            <a:off x="3760788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7301" name="Rectangle 20"/>
          <p:cNvSpPr>
            <a:spLocks noChangeArrowheads="1"/>
          </p:cNvSpPr>
          <p:nvPr/>
        </p:nvSpPr>
        <p:spPr bwMode="auto">
          <a:xfrm>
            <a:off x="762000" y="2613025"/>
            <a:ext cx="1801776" cy="1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  <a:endParaRPr kumimoji="0" lang="en-US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 r1, r2, r4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st x, r1</a:t>
            </a:r>
          </a:p>
        </p:txBody>
      </p:sp>
      <p:sp>
        <p:nvSpPr>
          <p:cNvPr id="97302" name="Rectangle 23"/>
          <p:cNvSpPr>
            <a:spLocks noChangeArrowheads="1"/>
          </p:cNvSpPr>
          <p:nvPr/>
        </p:nvSpPr>
        <p:spPr bwMode="auto">
          <a:xfrm>
            <a:off x="6664325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</a:p>
        </p:txBody>
      </p:sp>
      <p:sp>
        <p:nvSpPr>
          <p:cNvPr id="97303" name="Rectangle 24"/>
          <p:cNvSpPr>
            <a:spLocks noChangeArrowheads="1"/>
          </p:cNvSpPr>
          <p:nvPr/>
        </p:nvSpPr>
        <p:spPr bwMode="auto">
          <a:xfrm>
            <a:off x="5397500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4" name="Rectangle 25"/>
          <p:cNvSpPr>
            <a:spLocks noChangeArrowheads="1"/>
          </p:cNvSpPr>
          <p:nvPr/>
        </p:nvSpPr>
        <p:spPr bwMode="auto">
          <a:xfrm>
            <a:off x="2736850" y="2935288"/>
            <a:ext cx="866775" cy="57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5" name="TextBox 25"/>
          <p:cNvSpPr txBox="1">
            <a:spLocks noChangeArrowheads="1"/>
          </p:cNvSpPr>
          <p:nvPr/>
        </p:nvSpPr>
        <p:spPr bwMode="auto">
          <a:xfrm>
            <a:off x="3551238" y="49434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7306" name="TextBox 26"/>
          <p:cNvSpPr txBox="1">
            <a:spLocks noChangeArrowheads="1"/>
          </p:cNvSpPr>
          <p:nvPr/>
        </p:nvSpPr>
        <p:spPr bwMode="auto">
          <a:xfrm>
            <a:off x="5481638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7307" name="TextBox 27"/>
          <p:cNvSpPr txBox="1">
            <a:spLocks noChangeArrowheads="1"/>
          </p:cNvSpPr>
          <p:nvPr/>
        </p:nvSpPr>
        <p:spPr bwMode="auto">
          <a:xfrm>
            <a:off x="2816225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2000</a:t>
            </a:r>
          </a:p>
        </p:txBody>
      </p:sp>
      <p:sp>
        <p:nvSpPr>
          <p:cNvPr id="97308" name="TextBox 28"/>
          <p:cNvSpPr txBox="1">
            <a:spLocks noChangeArrowheads="1"/>
          </p:cNvSpPr>
          <p:nvPr/>
        </p:nvSpPr>
        <p:spPr bwMode="auto">
          <a:xfrm>
            <a:off x="6664325" y="3240088"/>
            <a:ext cx="10326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28571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8571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r5, x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777038" y="2514600"/>
            <a:ext cx="1946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Should NOT load 1000</a:t>
            </a:r>
          </a:p>
        </p:txBody>
      </p:sp>
    </p:spTree>
    <p:extLst>
      <p:ext uri="{BB962C8B-B14F-4D97-AF65-F5344CB8AC3E}">
        <p14:creationId xmlns:p14="http://schemas.microsoft.com/office/powerpoint/2010/main" val="271065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Cache Coherence: Whose Responsibility?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Software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Can the programmer ensure coherence if caches are invisible to software?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What if the ISA provided a cache flush instruction?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FLUSH-LOCAL A: Flushes/invalidates the cache block containing address A from a processor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local cache.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FLUSH-GLOBAL A: Flushes/invalidates the cache block containing address A from all other processors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 caches.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FLUSH-CACHE X: Flushes/invalidates all blocks in cache X.</a:t>
            </a:r>
          </a:p>
          <a:p>
            <a:pPr lvl="2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Hardware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Simplifies software’</a:t>
            </a:r>
            <a:r>
              <a:rPr lang="en-US" altLang="ja-JP" sz="2000" dirty="0">
                <a:ea typeface="ＭＳ Ｐゴシック" charset="-128"/>
              </a:rPr>
              <a:t>s job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One idea: Invalidate all other copies of block A when a processor writes to it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3D615-3930-7D4E-9A9B-F60954750CF2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503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Very Simple Coherence Scheme (VI)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Caches </a:t>
            </a:r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snoop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(observe) each other’s write/read operations via a shared bus. If a processor writes to a block, all others invalidate the block.</a:t>
            </a:r>
          </a:p>
          <a:p>
            <a:r>
              <a:rPr lang="en-US" altLang="en-US" dirty="0">
                <a:ea typeface="ＭＳ Ｐゴシック" charset="-128"/>
              </a:rPr>
              <a:t>A simple protocol: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71F9F-0E73-6C41-963C-CE77EBB4003F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2500" y="2749550"/>
            <a:ext cx="2659063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Write-through, no-write-allocate cache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Actions of the local processor on the cache block: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PrRd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PrWr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Actions that are broadcast on the bus for the block: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BusRd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0"/>
                <a:cs typeface="Arial" charset="0"/>
              </a:rPr>
              <a:t>BusWr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charset="0"/>
              <a:cs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500" y="2824163"/>
            <a:ext cx="4448175" cy="3500437"/>
            <a:chOff x="-1" y="785"/>
            <a:chExt cx="3528" cy="2787"/>
          </a:xfrm>
        </p:grpSpPr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1564" y="3284"/>
              <a:ext cx="1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auto">
            <a:xfrm>
              <a:off x="1712" y="1320"/>
              <a:ext cx="520" cy="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760" y="2376"/>
              <a:ext cx="520" cy="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37" name="Arc 9"/>
            <p:cNvSpPr>
              <a:spLocks/>
            </p:cNvSpPr>
            <p:nvPr/>
          </p:nvSpPr>
          <p:spPr bwMode="auto">
            <a:xfrm rot="4920000">
              <a:off x="1888" y="831"/>
              <a:ext cx="606" cy="543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5975" y="37722"/>
                  </a:moveTo>
                  <a:cubicBezTo>
                    <a:pt x="32017" y="41250"/>
                    <a:pt x="269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099"/>
                    <a:pt x="43043" y="24594"/>
                    <a:pt x="42734" y="26062"/>
                  </a:cubicBezTo>
                </a:path>
                <a:path w="43200" h="43200" stroke="0" extrusionOk="0">
                  <a:moveTo>
                    <a:pt x="35975" y="37722"/>
                  </a:moveTo>
                  <a:cubicBezTo>
                    <a:pt x="32017" y="41250"/>
                    <a:pt x="26901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099"/>
                    <a:pt x="43043" y="24594"/>
                    <a:pt x="42734" y="26062"/>
                  </a:cubicBezTo>
                  <a:lnTo>
                    <a:pt x="21600" y="21600"/>
                  </a:lnTo>
                  <a:lnTo>
                    <a:pt x="35975" y="3772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38" name="Arc 10"/>
            <p:cNvSpPr>
              <a:spLocks/>
            </p:cNvSpPr>
            <p:nvPr/>
          </p:nvSpPr>
          <p:spPr bwMode="auto">
            <a:xfrm rot="4920000">
              <a:off x="2102" y="1783"/>
              <a:ext cx="903" cy="561"/>
            </a:xfrm>
            <a:custGeom>
              <a:avLst/>
              <a:gdLst>
                <a:gd name="T0" fmla="*/ 0 w 43200"/>
                <a:gd name="T1" fmla="*/ 0 h 26189"/>
                <a:gd name="T2" fmla="*/ 0 w 43200"/>
                <a:gd name="T3" fmla="*/ 0 h 26189"/>
                <a:gd name="T4" fmla="*/ 0 w 43200"/>
                <a:gd name="T5" fmla="*/ 0 h 261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189"/>
                <a:gd name="T11" fmla="*/ 43200 w 43200"/>
                <a:gd name="T12" fmla="*/ 26189 h 26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189" fill="none" extrusionOk="0">
                  <a:moveTo>
                    <a:pt x="120" y="23883"/>
                  </a:moveTo>
                  <a:cubicBezTo>
                    <a:pt x="40" y="23124"/>
                    <a:pt x="0" y="223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42"/>
                    <a:pt x="43034" y="24681"/>
                    <a:pt x="42706" y="26188"/>
                  </a:cubicBezTo>
                </a:path>
                <a:path w="43200" h="26189" stroke="0" extrusionOk="0">
                  <a:moveTo>
                    <a:pt x="120" y="23883"/>
                  </a:moveTo>
                  <a:cubicBezTo>
                    <a:pt x="40" y="23124"/>
                    <a:pt x="0" y="223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42"/>
                    <a:pt x="43034" y="24681"/>
                    <a:pt x="42706" y="26188"/>
                  </a:cubicBezTo>
                  <a:lnTo>
                    <a:pt x="21600" y="21600"/>
                  </a:lnTo>
                  <a:lnTo>
                    <a:pt x="120" y="2388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39" name="Arc 11"/>
            <p:cNvSpPr>
              <a:spLocks/>
            </p:cNvSpPr>
            <p:nvPr/>
          </p:nvSpPr>
          <p:spPr bwMode="auto">
            <a:xfrm rot="4920000">
              <a:off x="1860" y="2825"/>
              <a:ext cx="652" cy="628"/>
            </a:xfrm>
            <a:custGeom>
              <a:avLst/>
              <a:gdLst>
                <a:gd name="T0" fmla="*/ 0 w 41915"/>
                <a:gd name="T1" fmla="*/ 0 h 43200"/>
                <a:gd name="T2" fmla="*/ 0 w 41915"/>
                <a:gd name="T3" fmla="*/ 0 h 43200"/>
                <a:gd name="T4" fmla="*/ 0 w 41915"/>
                <a:gd name="T5" fmla="*/ 0 h 43200"/>
                <a:gd name="T6" fmla="*/ 0 60000 65536"/>
                <a:gd name="T7" fmla="*/ 0 60000 65536"/>
                <a:gd name="T8" fmla="*/ 0 60000 65536"/>
                <a:gd name="T9" fmla="*/ 0 w 41915"/>
                <a:gd name="T10" fmla="*/ 0 h 43200"/>
                <a:gd name="T11" fmla="*/ 41915 w 4191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15" h="43200" fill="none" extrusionOk="0">
                  <a:moveTo>
                    <a:pt x="-1" y="14261"/>
                  </a:moveTo>
                  <a:cubicBezTo>
                    <a:pt x="3091" y="5703"/>
                    <a:pt x="11215" y="-1"/>
                    <a:pt x="20315" y="0"/>
                  </a:cubicBezTo>
                  <a:cubicBezTo>
                    <a:pt x="32244" y="0"/>
                    <a:pt x="41915" y="9670"/>
                    <a:pt x="41915" y="21600"/>
                  </a:cubicBezTo>
                  <a:cubicBezTo>
                    <a:pt x="41915" y="33529"/>
                    <a:pt x="32244" y="43200"/>
                    <a:pt x="20315" y="43200"/>
                  </a:cubicBezTo>
                  <a:cubicBezTo>
                    <a:pt x="14154" y="43200"/>
                    <a:pt x="8286" y="40569"/>
                    <a:pt x="4187" y="35969"/>
                  </a:cubicBezTo>
                </a:path>
                <a:path w="41915" h="43200" stroke="0" extrusionOk="0">
                  <a:moveTo>
                    <a:pt x="-1" y="14261"/>
                  </a:moveTo>
                  <a:cubicBezTo>
                    <a:pt x="3091" y="5703"/>
                    <a:pt x="11215" y="-1"/>
                    <a:pt x="20315" y="0"/>
                  </a:cubicBezTo>
                  <a:cubicBezTo>
                    <a:pt x="32244" y="0"/>
                    <a:pt x="41915" y="9670"/>
                    <a:pt x="41915" y="21600"/>
                  </a:cubicBezTo>
                  <a:cubicBezTo>
                    <a:pt x="41915" y="33529"/>
                    <a:pt x="32244" y="43200"/>
                    <a:pt x="20315" y="43200"/>
                  </a:cubicBezTo>
                  <a:cubicBezTo>
                    <a:pt x="14154" y="43200"/>
                    <a:pt x="8286" y="40569"/>
                    <a:pt x="4187" y="35969"/>
                  </a:cubicBezTo>
                  <a:lnTo>
                    <a:pt x="20315" y="21600"/>
                  </a:lnTo>
                  <a:lnTo>
                    <a:pt x="-1" y="1426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2494" y="833"/>
              <a:ext cx="9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PrWr / BusWr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1753" y="1456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Valid</a:t>
              </a:r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2865" y="1788"/>
              <a:ext cx="5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BusWr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1760" y="2530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Invalid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2533" y="2996"/>
              <a:ext cx="9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PrWr / BusWr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-1" y="1955"/>
              <a:ext cx="9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PrRd / BusRd</a:t>
              </a:r>
            </a:p>
          </p:txBody>
        </p:sp>
        <p:sp>
          <p:nvSpPr>
            <p:cNvPr id="99346" name="Arc 18"/>
            <p:cNvSpPr>
              <a:spLocks/>
            </p:cNvSpPr>
            <p:nvPr/>
          </p:nvSpPr>
          <p:spPr bwMode="auto">
            <a:xfrm rot="-5880000">
              <a:off x="1046" y="1781"/>
              <a:ext cx="903" cy="561"/>
            </a:xfrm>
            <a:custGeom>
              <a:avLst/>
              <a:gdLst>
                <a:gd name="T0" fmla="*/ 0 w 43200"/>
                <a:gd name="T1" fmla="*/ 0 h 26189"/>
                <a:gd name="T2" fmla="*/ 0 w 43200"/>
                <a:gd name="T3" fmla="*/ 0 h 26189"/>
                <a:gd name="T4" fmla="*/ 0 w 43200"/>
                <a:gd name="T5" fmla="*/ 0 h 2618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189"/>
                <a:gd name="T11" fmla="*/ 43200 w 43200"/>
                <a:gd name="T12" fmla="*/ 26189 h 26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189" fill="none" extrusionOk="0">
                  <a:moveTo>
                    <a:pt x="120" y="23883"/>
                  </a:moveTo>
                  <a:cubicBezTo>
                    <a:pt x="40" y="23124"/>
                    <a:pt x="0" y="223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42"/>
                    <a:pt x="43034" y="24681"/>
                    <a:pt x="42706" y="26188"/>
                  </a:cubicBezTo>
                </a:path>
                <a:path w="43200" h="26189" stroke="0" extrusionOk="0">
                  <a:moveTo>
                    <a:pt x="120" y="23883"/>
                  </a:moveTo>
                  <a:cubicBezTo>
                    <a:pt x="40" y="23124"/>
                    <a:pt x="0" y="223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42"/>
                    <a:pt x="43034" y="24681"/>
                    <a:pt x="42706" y="26188"/>
                  </a:cubicBezTo>
                  <a:lnTo>
                    <a:pt x="21600" y="21600"/>
                  </a:lnTo>
                  <a:lnTo>
                    <a:pt x="120" y="23883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1079" y="785"/>
              <a:ext cx="7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PrRd/--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882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(Non-)Solutions to Cache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No hardware based coherence</a:t>
            </a:r>
          </a:p>
          <a:p>
            <a:pPr lvl="1"/>
            <a:r>
              <a:rPr lang="en-US" altLang="en-US">
                <a:ea typeface="ＭＳ Ｐゴシック" charset="-128"/>
              </a:rPr>
              <a:t>Keeping caches coherent is software’s responsibility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+ Makes microarchitect’s life easier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-- Makes average programmer’s life much harder </a:t>
            </a:r>
          </a:p>
          <a:p>
            <a:pPr lvl="2"/>
            <a:r>
              <a:rPr lang="en-US" altLang="en-US">
                <a:ea typeface="ＭＳ Ｐゴシック" charset="-128"/>
              </a:rPr>
              <a:t>need to worry about hardware caches to maintain program correctness?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-- Overhead in ensuring coherence in software (e.g., page protection and page-based software coherence)</a:t>
            </a:r>
          </a:p>
          <a:p>
            <a:pPr lvl="2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All caches are shared between all processors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+ No need for coherence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-- Shared cache becomes the bandwidth bottleneck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-- Very hard to design a scalable system with low-latency cache access this way</a:t>
            </a:r>
          </a:p>
          <a:p>
            <a:pPr lvl="1"/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pPr lvl="1"/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pPr lvl="2"/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C9D60-EF97-894E-996F-5180395F7DF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65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Maintaining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charset="-128"/>
              </a:rPr>
              <a:t>Need to guarantee that all processors see a consistent value (i.e., consistent updates) for the same memory location</a:t>
            </a:r>
          </a:p>
          <a:p>
            <a:endParaRPr lang="en-US" altLang="en-US" sz="22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Writes to location A by P0 should be seen by P1 (eventually), and all writes to A should appear in some order</a:t>
            </a:r>
          </a:p>
          <a:p>
            <a:endParaRPr lang="en-US" altLang="en-US" sz="20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Coherence needs to provide: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Write propagation</a:t>
            </a:r>
            <a:r>
              <a:rPr lang="en-US" altLang="en-US" dirty="0">
                <a:ea typeface="ＭＳ Ｐゴシック" charset="-128"/>
              </a:rPr>
              <a:t>: guarantee that updates will propagate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Write serialization</a:t>
            </a:r>
            <a:r>
              <a:rPr lang="en-US" altLang="en-US" dirty="0">
                <a:ea typeface="ＭＳ Ｐゴシック" charset="-128"/>
              </a:rPr>
              <a:t>: provide a consistent order seen by all processors for the same memory location</a:t>
            </a:r>
          </a:p>
          <a:p>
            <a:pPr lvl="1"/>
            <a:endParaRPr lang="en-US" altLang="en-US" sz="20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Need a global point of serialization for this store ordering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705ED-15A3-3547-982A-3E8A9402CC31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088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Hardware Cache Coherence</a:t>
            </a:r>
          </a:p>
        </p:txBody>
      </p:sp>
      <p:sp>
        <p:nvSpPr>
          <p:cNvPr id="1576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Basic idea: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 processor/cache broadcasts its write/update to a memory location to all other processors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Another cache that has the location either updates or invalidates its local copy</a:t>
            </a:r>
          </a:p>
          <a:p>
            <a:pPr marL="344487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Two major approaches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Snoopy bus (all operations are broadcast on a shared bus)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Directory based (a mediator gives permission to each request)</a:t>
            </a:r>
          </a:p>
          <a:p>
            <a:pPr marL="344487" lvl="1" indent="0"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To learn more, take the Graduate Comp Arch class</a:t>
            </a:r>
          </a:p>
          <a:p>
            <a:pPr lvl="1"/>
            <a:r>
              <a:rPr lang="en-US" sz="2000" dirty="0">
                <a:hlinkClick r:id="rId2"/>
              </a:rPr>
              <a:t>https://safari.ethz.ch/architecture/fall2019/doku.php?id=schedule</a:t>
            </a:r>
            <a:r>
              <a:rPr lang="en-US" sz="20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EAFD2-F668-0D4F-8A4E-975E4454666A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816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23a: Multiprocessor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5028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348F0986-8A67-0F4E-874F-5EBF363D6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800"/>
          </a:xfrm>
        </p:spPr>
        <p:txBody>
          <a:bodyPr anchor="ctr"/>
          <a:lstStyle/>
          <a:p>
            <a:pPr algn="ctr" eaLnBrk="1" hangingPunct="1"/>
            <a:r>
              <a:rPr lang="en-US" altLang="en-US" sz="4400" dirty="0">
                <a:ea typeface="ＭＳ Ｐゴシック" panose="020B0600070205080204" pitchFamily="34" charset="-128"/>
              </a:rPr>
              <a:t>Cache Examples:</a:t>
            </a:r>
            <a:br>
              <a:rPr lang="en-US" altLang="en-US" sz="4400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ea typeface="ＭＳ Ｐゴシック" panose="020B0600070205080204" pitchFamily="34" charset="-128"/>
              </a:rPr>
              <a:t>For You to Study</a:t>
            </a:r>
          </a:p>
        </p:txBody>
      </p:sp>
    </p:spTree>
    <p:extLst>
      <p:ext uri="{BB962C8B-B14F-4D97-AF65-F5344CB8AC3E}">
        <p14:creationId xmlns:p14="http://schemas.microsoft.com/office/powerpoint/2010/main" val="413830552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 Terminology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0"/>
            <a:ext cx="8610600" cy="5638799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Capacity (</a:t>
            </a:r>
            <a:r>
              <a:rPr lang="en-US" i="1" dirty="0">
                <a:solidFill>
                  <a:srgbClr val="0432FF"/>
                </a:solidFill>
              </a:rPr>
              <a:t>C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number of data bytes a cache stores</a:t>
            </a:r>
          </a:p>
          <a:p>
            <a:r>
              <a:rPr lang="en-US" dirty="0">
                <a:solidFill>
                  <a:srgbClr val="0432FF"/>
                </a:solidFill>
              </a:rPr>
              <a:t>Block size (</a:t>
            </a:r>
            <a:r>
              <a:rPr lang="en-US" i="1" dirty="0">
                <a:solidFill>
                  <a:srgbClr val="0432FF"/>
                </a:solidFill>
              </a:rPr>
              <a:t>b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bytes of data brought into cache at once</a:t>
            </a:r>
          </a:p>
          <a:p>
            <a:r>
              <a:rPr lang="en-US" dirty="0">
                <a:solidFill>
                  <a:srgbClr val="0432FF"/>
                </a:solidFill>
              </a:rPr>
              <a:t>Number of blocks (</a:t>
            </a:r>
            <a:r>
              <a:rPr lang="en-US" i="1" dirty="0">
                <a:solidFill>
                  <a:srgbClr val="0432FF"/>
                </a:solidFill>
              </a:rPr>
              <a:t>B = C/b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blocks in cache: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/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0432FF"/>
                </a:solidFill>
              </a:rPr>
              <a:t>Degree of associativity (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blocks in a set</a:t>
            </a:r>
          </a:p>
          <a:p>
            <a:r>
              <a:rPr lang="en-US" dirty="0">
                <a:solidFill>
                  <a:srgbClr val="0432FF"/>
                </a:solidFill>
              </a:rPr>
              <a:t>Number of sets (</a:t>
            </a:r>
            <a:r>
              <a:rPr lang="en-US" i="1" dirty="0">
                <a:solidFill>
                  <a:srgbClr val="0432FF"/>
                </a:solidFill>
              </a:rPr>
              <a:t>S = B/N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each memory address maps to exactly one cache set </a:t>
            </a:r>
          </a:p>
        </p:txBody>
      </p:sp>
      <p:sp>
        <p:nvSpPr>
          <p:cNvPr id="5837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274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is data found?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042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US" dirty="0"/>
              <a:t>Cache organized into </a:t>
            </a:r>
            <a:r>
              <a:rPr lang="en-US" i="1" dirty="0"/>
              <a:t>S</a:t>
            </a:r>
            <a:r>
              <a:rPr lang="en-US" dirty="0"/>
              <a:t> sets</a:t>
            </a:r>
          </a:p>
          <a:p>
            <a:endParaRPr lang="en-US" dirty="0"/>
          </a:p>
          <a:p>
            <a:r>
              <a:rPr lang="en-US" dirty="0"/>
              <a:t>Each memory address maps to exactly one set</a:t>
            </a:r>
          </a:p>
          <a:p>
            <a:endParaRPr lang="en-US" dirty="0"/>
          </a:p>
          <a:p>
            <a:r>
              <a:rPr lang="en-US" dirty="0"/>
              <a:t>Caches categorized by number of blocks in a set: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Direct mapped</a:t>
            </a:r>
            <a:r>
              <a:rPr lang="en-US" dirty="0"/>
              <a:t>: 1 block per set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N-way set associative</a:t>
            </a:r>
            <a:r>
              <a:rPr lang="en-US" dirty="0"/>
              <a:t>: N blocks per set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Fully associative</a:t>
            </a:r>
            <a:r>
              <a:rPr lang="en-US" dirty="0"/>
              <a:t>: all cache blocks are in a single set</a:t>
            </a:r>
            <a:endParaRPr lang="en-US" sz="800" dirty="0"/>
          </a:p>
          <a:p>
            <a:endParaRPr lang="en-US" dirty="0"/>
          </a:p>
          <a:p>
            <a:r>
              <a:rPr lang="en-US" dirty="0"/>
              <a:t>Examine each organization for a cache with:</a:t>
            </a:r>
          </a:p>
          <a:p>
            <a:pPr lvl="1"/>
            <a:r>
              <a:rPr lang="en-US" dirty="0"/>
              <a:t>Capacity (</a:t>
            </a:r>
            <a:r>
              <a:rPr lang="en-US" i="1" dirty="0"/>
              <a:t>C</a:t>
            </a:r>
            <a:r>
              <a:rPr lang="en-US" dirty="0"/>
              <a:t> = 8 words)</a:t>
            </a:r>
          </a:p>
          <a:p>
            <a:pPr lvl="1"/>
            <a:r>
              <a:rPr lang="en-US" dirty="0"/>
              <a:t>Block size (</a:t>
            </a:r>
            <a:r>
              <a:rPr lang="en-US" i="1" dirty="0"/>
              <a:t>b</a:t>
            </a:r>
            <a:r>
              <a:rPr lang="en-US" dirty="0"/>
              <a:t> = 1 word)</a:t>
            </a:r>
          </a:p>
          <a:p>
            <a:pPr lvl="1"/>
            <a:r>
              <a:rPr lang="en-US" dirty="0"/>
              <a:t>So, number of blocks (</a:t>
            </a:r>
            <a:r>
              <a:rPr lang="en-US" i="1" dirty="0"/>
              <a:t>B</a:t>
            </a:r>
            <a:r>
              <a:rPr lang="en-US" dirty="0"/>
              <a:t> = 8)</a:t>
            </a:r>
          </a:p>
          <a:p>
            <a:pPr lvl="1"/>
            <a:endParaRPr lang="en-US" dirty="0"/>
          </a:p>
        </p:txBody>
      </p:sp>
      <p:sp>
        <p:nvSpPr>
          <p:cNvPr id="6041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042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066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4">
            <a:extLst>
              <a:ext uri="{FF2B5EF4-FFF2-40B4-BE49-F238E27FC236}">
                <a16:creationId xmlns:a16="http://schemas.microsoft.com/office/drawing/2014/main" id="{10BF0E90-CD37-1C48-B8AA-09B1D5E0A7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799"/>
          </a:xfrm>
        </p:spPr>
        <p:txBody>
          <a:bodyPr anchor="ctr"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Cache Performance</a:t>
            </a:r>
          </a:p>
        </p:txBody>
      </p:sp>
      <p:sp>
        <p:nvSpPr>
          <p:cNvPr id="234498" name="Rectangle 5">
            <a:extLst>
              <a:ext uri="{FF2B5EF4-FFF2-40B4-BE49-F238E27FC236}">
                <a16:creationId xmlns:a16="http://schemas.microsoft.com/office/drawing/2014/main" id="{AFCAF873-D7B0-754C-ABE8-427E18896E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03732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144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2469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15974889"/>
              </p:ext>
            </p:extLst>
          </p:nvPr>
        </p:nvGraphicFramePr>
        <p:xfrm>
          <a:off x="641063" y="989013"/>
          <a:ext cx="7711062" cy="541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9" imgW="3747516" imgH="2630424" progId="Visio.Drawing.6">
                  <p:embed/>
                </p:oleObj>
              </mc:Choice>
              <mc:Fallback>
                <p:oleObj name="VISIO" r:id="rId9" imgW="3747516" imgH="26304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3" y="989013"/>
                        <a:ext cx="7711062" cy="541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" y="10779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246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638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 Hardware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4517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/>
          </p:nvPr>
        </p:nvGraphicFramePr>
        <p:xfrm>
          <a:off x="1865313" y="1219200"/>
          <a:ext cx="5853112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6" name="VISIO" r:id="rId9" imgW="3003804" imgH="2392680" progId="Visio.Drawing.6">
                  <p:embed/>
                </p:oleObj>
              </mc:Choice>
              <mc:Fallback>
                <p:oleObj name="VISIO" r:id="rId9" imgW="3003804" imgH="2392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219200"/>
                        <a:ext cx="5853112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651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38599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6317587"/>
              </p:ext>
            </p:extLst>
          </p:nvPr>
        </p:nvGraphicFramePr>
        <p:xfrm>
          <a:off x="1865313" y="9906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30" name="VISIO" r:id="rId5" imgW="2874264" imgH="1498092" progId="Visio.Drawing.6">
                  <p:embed/>
                </p:oleObj>
              </mc:Choice>
              <mc:Fallback>
                <p:oleObj name="VISIO" r:id="rId5" imgW="2874264" imgH="149809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9906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38597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</a:t>
            </a:r>
            <a:endParaRPr lang="de-CH" i="0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4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38599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2555837"/>
              </p:ext>
            </p:extLst>
          </p:nvPr>
        </p:nvGraphicFramePr>
        <p:xfrm>
          <a:off x="1865313" y="9906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54" name="VISIO" r:id="rId4" imgW="2874264" imgH="1498092" progId="Visio.Drawing.6">
                  <p:embed/>
                </p:oleObj>
              </mc:Choice>
              <mc:Fallback>
                <p:oleObj name="VISIO" r:id="rId4" imgW="2874264" imgH="149809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9906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38597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 3/15		      		= 20%</a:t>
            </a:r>
          </a:p>
          <a:p>
            <a:r>
              <a:rPr lang="de-CH" i="0" dirty="0">
                <a:solidFill>
                  <a:srgbClr val="FF0000"/>
                </a:solidFill>
              </a:rPr>
              <a:t>Temporal </a:t>
            </a:r>
            <a:r>
              <a:rPr lang="de-CH" i="0" dirty="0" err="1">
                <a:solidFill>
                  <a:srgbClr val="FF0000"/>
                </a:solidFill>
              </a:rPr>
              <a:t>Locality</a:t>
            </a:r>
            <a:br>
              <a:rPr lang="de-CH" i="0" dirty="0">
                <a:solidFill>
                  <a:srgbClr val="FF0000"/>
                </a:solidFill>
              </a:rPr>
            </a:br>
            <a:r>
              <a:rPr lang="de-CH" i="0" dirty="0" err="1">
                <a:solidFill>
                  <a:srgbClr val="FF0000"/>
                </a:solidFill>
              </a:rPr>
              <a:t>Compulsory</a:t>
            </a:r>
            <a:r>
              <a:rPr lang="de-CH" i="0" dirty="0">
                <a:solidFill>
                  <a:srgbClr val="FF0000"/>
                </a:solidFill>
              </a:rPr>
              <a:t> Misses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0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Cache: Conflict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05261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3276092"/>
              </p:ext>
            </p:extLst>
          </p:nvPr>
        </p:nvGraphicFramePr>
        <p:xfrm>
          <a:off x="1874838" y="990600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78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990600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0525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</a:t>
            </a:r>
            <a:endParaRPr lang="de-CH" i="0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Cache: Conflict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05261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71861"/>
              </p:ext>
            </p:extLst>
          </p:nvPr>
        </p:nvGraphicFramePr>
        <p:xfrm>
          <a:off x="1874838" y="990600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2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990600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0525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 10/10		= 100%</a:t>
            </a:r>
          </a:p>
          <a:p>
            <a:r>
              <a:rPr lang="de-CH" i="0" dirty="0" err="1">
                <a:solidFill>
                  <a:srgbClr val="FF0000"/>
                </a:solidFill>
              </a:rPr>
              <a:t>Conflict</a:t>
            </a:r>
            <a:r>
              <a:rPr lang="de-CH" i="0" dirty="0">
                <a:solidFill>
                  <a:srgbClr val="FF0000"/>
                </a:solidFill>
              </a:rPr>
              <a:t> Misses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62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N-Way Set Associative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74754" name="Object 2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5498634"/>
              </p:ext>
            </p:extLst>
          </p:nvPr>
        </p:nvGraphicFramePr>
        <p:xfrm>
          <a:off x="614486" y="1066800"/>
          <a:ext cx="7843714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6" name="VISIO" r:id="rId6" imgW="3704844" imgH="2484120" progId="Visio.Drawing.6">
                  <p:embed/>
                </p:oleObj>
              </mc:Choice>
              <mc:Fallback>
                <p:oleObj name="VISIO" r:id="rId6" imgW="3704844" imgH="248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86" y="1066800"/>
                        <a:ext cx="7843714" cy="525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2079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N-way Set Associative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919" y="12192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98040"/>
              </p:ext>
            </p:extLst>
          </p:nvPr>
        </p:nvGraphicFramePr>
        <p:xfrm>
          <a:off x="644169" y="3733802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1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9" y="3733802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40275" y="12192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</a:t>
            </a:r>
          </a:p>
          <a:p>
            <a:endParaRPr lang="de-CH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N-way Set Associative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919" y="12192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40275" y="12192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 2/10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		      = 20%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Associativity reduces conflict misses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193070"/>
              </p:ext>
            </p:extLst>
          </p:nvPr>
        </p:nvGraphicFramePr>
        <p:xfrm>
          <a:off x="644169" y="3733802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5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9" y="3733802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5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04875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Fully Associative Cache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2600325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No conflict misses</a:t>
            </a:r>
          </a:p>
          <a:p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Expensive to build</a:t>
            </a:r>
          </a:p>
          <a:p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1553220"/>
              </p:ext>
            </p:extLst>
          </p:nvPr>
        </p:nvGraphicFramePr>
        <p:xfrm>
          <a:off x="450850" y="3400425"/>
          <a:ext cx="8312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9" name="VISIO" r:id="rId7" imgW="5160264" imgH="301752" progId="Visio.Drawing.6">
                  <p:embed/>
                </p:oleObj>
              </mc:Choice>
              <mc:Fallback>
                <p:oleObj name="VISIO" r:id="rId7" imgW="5160264" imgH="30175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400425"/>
                        <a:ext cx="8312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3250" y="4191000"/>
            <a:ext cx="365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105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itle 1">
            <a:extLst>
              <a:ext uri="{FF2B5EF4-FFF2-40B4-BE49-F238E27FC236}">
                <a16:creationId xmlns:a16="http://schemas.microsoft.com/office/drawing/2014/main" id="{CE719DA1-8DF9-8045-96CA-9A1027D9E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Recall: Cache Parameters vs. Miss/Hit Rate</a:t>
            </a:r>
          </a:p>
        </p:txBody>
      </p:sp>
      <p:sp>
        <p:nvSpPr>
          <p:cNvPr id="236546" name="Content Placeholder 2">
            <a:extLst>
              <a:ext uri="{FF2B5EF4-FFF2-40B4-BE49-F238E27FC236}">
                <a16:creationId xmlns:a16="http://schemas.microsoft.com/office/drawing/2014/main" id="{760E185C-9B19-704C-B96C-7E38E5621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Block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Associativity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Replacement policy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Insertion/Placement policy</a:t>
            </a:r>
          </a:p>
        </p:txBody>
      </p:sp>
      <p:sp>
        <p:nvSpPr>
          <p:cNvPr id="236547" name="Slide Number Placeholder 3">
            <a:extLst>
              <a:ext uri="{FF2B5EF4-FFF2-40B4-BE49-F238E27FC236}">
                <a16:creationId xmlns:a16="http://schemas.microsoft.com/office/drawing/2014/main" id="{22EBDBB4-C397-4544-8A24-9308AEBBE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96B56C-F53A-4D4F-AB3C-8185DD9D85C1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501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Spatial Locality?</a:t>
            </a:r>
          </a:p>
        </p:txBody>
      </p:sp>
      <p:sp>
        <p:nvSpPr>
          <p:cNvPr id="82946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6875" y="914400"/>
            <a:ext cx="7896225" cy="2895601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Increase block size: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Block size, </a:t>
            </a:r>
            <a:r>
              <a:rPr lang="en-US" sz="2000" b="1" i="1" dirty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b="1" dirty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 = 4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words</a:t>
            </a:r>
          </a:p>
          <a:p>
            <a:pPr lvl="1"/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8 words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Direct mapped (1 block per set)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blocks,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8/4 = 2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1684671"/>
              </p:ext>
            </p:extLst>
          </p:nvPr>
        </p:nvGraphicFramePr>
        <p:xfrm>
          <a:off x="609600" y="3048000"/>
          <a:ext cx="7966916" cy="336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23" name="VISIO" r:id="rId7" imgW="4504944" imgH="1905000" progId="Visio.Drawing.6">
                  <p:embed/>
                </p:oleObj>
              </mc:Choice>
              <mc:Fallback>
                <p:oleObj name="VISIO" r:id="rId7" imgW="4504944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966916" cy="3368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777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1430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6143054"/>
              </p:ext>
            </p:extLst>
          </p:nvPr>
        </p:nvGraphicFramePr>
        <p:xfrm>
          <a:off x="1219200" y="3581402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47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2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1430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</a:t>
            </a:r>
          </a:p>
          <a:p>
            <a:endParaRPr lang="de-CH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1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1430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1430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 1/15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		      = 6.67%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Larger blocks reduce compulsory misses through spatial locality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893678"/>
              </p:ext>
            </p:extLst>
          </p:nvPr>
        </p:nvGraphicFramePr>
        <p:xfrm>
          <a:off x="1219200" y="3581402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1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2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90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4150" y="0"/>
            <a:ext cx="776496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Cache Organization Recap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6875" y="914401"/>
            <a:ext cx="7896225" cy="28956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Main Parameters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Capacity: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Block size: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endParaRPr lang="en-US" sz="2000" b="1" dirty="0">
              <a:solidFill>
                <a:srgbClr val="0432FF"/>
              </a:solidFill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 in cache: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 in a set: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N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Sets: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N</a:t>
            </a:r>
          </a:p>
        </p:txBody>
      </p:sp>
      <p:graphicFrame>
        <p:nvGraphicFramePr>
          <p:cNvPr id="1375279" name="Group 47"/>
          <p:cNvGraphicFramePr>
            <a:graphicFrameLocks noGrp="1"/>
          </p:cNvGraphicFramePr>
          <p:nvPr>
            <p:ph idx="1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1138243"/>
              </p:ext>
            </p:extLst>
          </p:nvPr>
        </p:nvGraphicFramePr>
        <p:xfrm>
          <a:off x="609600" y="3635376"/>
          <a:ext cx="7896225" cy="253682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11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Ways (N)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Sets (S = B/N)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Direct Mapped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N-Way Set Associative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&lt; N &lt; 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 / 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Fully Associative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4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11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657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Capacity Misses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1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Cache is too small to hold all data of interest at one time</a:t>
            </a:r>
          </a:p>
          <a:p>
            <a:pPr lvl="1"/>
            <a:r>
              <a:rPr lang="en-US" dirty="0"/>
              <a:t>If the cache is full and program tries to access data X that is not in cache, cache must evict data Y to make room for X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Capacity miss </a:t>
            </a:r>
            <a:r>
              <a:rPr lang="en-US" dirty="0"/>
              <a:t>occurs if program then tries to access Y again</a:t>
            </a:r>
          </a:p>
          <a:p>
            <a:pPr lvl="1"/>
            <a:r>
              <a:rPr lang="en-US" dirty="0"/>
              <a:t>X will be placed in a particular set based on its address</a:t>
            </a:r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dirty="0">
                <a:solidFill>
                  <a:srgbClr val="0432FF"/>
                </a:solidFill>
              </a:rPr>
              <a:t>direct mapped </a:t>
            </a:r>
            <a:r>
              <a:rPr lang="en-US" dirty="0"/>
              <a:t>cache, there is only one place to put X</a:t>
            </a:r>
          </a:p>
          <a:p>
            <a:endParaRPr lang="en-US" dirty="0"/>
          </a:p>
          <a:p>
            <a:r>
              <a:rPr lang="en-US" dirty="0"/>
              <a:t>In an </a:t>
            </a:r>
            <a:r>
              <a:rPr lang="en-US" dirty="0">
                <a:solidFill>
                  <a:srgbClr val="0432FF"/>
                </a:solidFill>
              </a:rPr>
              <a:t>associative cache</a:t>
            </a:r>
            <a:r>
              <a:rPr lang="en-US" dirty="0"/>
              <a:t>, there are multiple ways where X could go in the set.</a:t>
            </a:r>
          </a:p>
          <a:p>
            <a:endParaRPr lang="en-US" dirty="0"/>
          </a:p>
          <a:p>
            <a:r>
              <a:rPr lang="en-US" dirty="0"/>
              <a:t>How to choose Y to minimize chance of needing it again? </a:t>
            </a:r>
          </a:p>
          <a:p>
            <a:pPr lvl="1"/>
            <a:r>
              <a:rPr lang="en-US" dirty="0"/>
              <a:t>Least recently used (LRU) replacement: the least recently used block in a set is evicted when the cache is full.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315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/>
              <a:t>Types of Misses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1"/>
            <a:ext cx="8610600" cy="52768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Compulsory</a:t>
            </a:r>
            <a:r>
              <a:rPr lang="en-US" dirty="0"/>
              <a:t>: first time data is accessed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: cache too small to hold all data of interest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Conflict</a:t>
            </a:r>
            <a:r>
              <a:rPr lang="en-US" dirty="0"/>
              <a:t>: data of interest maps to same location in cache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Miss penalty</a:t>
            </a:r>
            <a:r>
              <a:rPr lang="en-US" dirty="0"/>
              <a:t>: time it takes to retrieve a block from lower level of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097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28600" y="0"/>
            <a:ext cx="8064500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LRU Replacement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285876"/>
            <a:ext cx="7896225" cy="13811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# MIPS </a:t>
            </a:r>
            <a:r>
              <a:rPr lang="fr-FR" dirty="0" err="1">
                <a:solidFill>
                  <a:schemeClr val="bg2"/>
                </a:solidFill>
              </a:rPr>
              <a:t>assembly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34783"/>
              </p:ext>
            </p:extLst>
          </p:nvPr>
        </p:nvGraphicFramePr>
        <p:xfrm>
          <a:off x="1370012" y="3257550"/>
          <a:ext cx="655478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5" name="VISIO" r:id="rId9" imgW="3363468" imgH="1446276" progId="Visio.Drawing.6">
                  <p:embed/>
                </p:oleObj>
              </mc:Choice>
              <mc:Fallback>
                <p:oleObj name="VISIO" r:id="rId9" imgW="3363468" imgH="1446276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3257550"/>
                        <a:ext cx="655478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544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28600" y="0"/>
            <a:ext cx="8064500" cy="928687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LRU Replacement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285876"/>
            <a:ext cx="7896225" cy="13811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# MIPS </a:t>
            </a:r>
            <a:r>
              <a:rPr lang="fr-FR" dirty="0" err="1">
                <a:solidFill>
                  <a:schemeClr val="bg2"/>
                </a:solidFill>
              </a:rPr>
              <a:t>assembly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80867686"/>
              </p:ext>
            </p:extLst>
          </p:nvPr>
        </p:nvGraphicFramePr>
        <p:xfrm>
          <a:off x="1435100" y="2805113"/>
          <a:ext cx="6261100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9" name="VISIO" r:id="rId9" imgW="3212592" imgH="2002536" progId="Visio.Drawing.6">
                  <p:embed/>
                </p:oleObj>
              </mc:Choice>
              <mc:Fallback>
                <p:oleObj name="VISIO" r:id="rId9" imgW="3212592" imgH="2002536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805113"/>
                        <a:ext cx="6261100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438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itle 1">
            <a:extLst>
              <a:ext uri="{FF2B5EF4-FFF2-40B4-BE49-F238E27FC236}">
                <a16:creationId xmlns:a16="http://schemas.microsoft.com/office/drawing/2014/main" id="{78FEAB72-A105-5849-917A-CCFA8D3CF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Recall: How to Improve Cache Performance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4A4107A0-393D-4C40-80D5-EAECBEE26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fundamental goals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rate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Caveat: reducing miss rate can reduce performance if more costly-to-refetch blocks are evicted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latency or miss cost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hit latency or hit cost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above three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together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affect performance </a:t>
            </a:r>
          </a:p>
        </p:txBody>
      </p:sp>
      <p:sp>
        <p:nvSpPr>
          <p:cNvPr id="244739" name="Slide Number Placeholder 3">
            <a:extLst>
              <a:ext uri="{FF2B5EF4-FFF2-40B4-BE49-F238E27FC236}">
                <a16:creationId xmlns:a16="http://schemas.microsoft.com/office/drawing/2014/main" id="{09DCB6C1-1F1B-4048-ACB8-A57C34A06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9D414F-D48A-7A40-89D7-DBBC140E5DD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894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itle 1">
            <a:extLst>
              <a:ext uri="{FF2B5EF4-FFF2-40B4-BE49-F238E27FC236}">
                <a16:creationId xmlns:a16="http://schemas.microsoft.com/office/drawing/2014/main" id="{7C5BBB5B-ABB6-DA4E-AA6E-7E699E6D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Recall: Improving Basic Cache Performance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3DF05D92-C721-F640-9EA8-A935A767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/>
              <a:t>Reducing miss rate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More associativity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Alternatives/enhancements to associativity 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Victim caches, hashing, pseudo-associativity, skewed associativity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Better replacement/insertion policies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432FF"/>
                </a:solidFill>
                <a:ea typeface="ＭＳ Ｐゴシック" charset="0"/>
              </a:rPr>
              <a:t>Software approaches</a:t>
            </a:r>
          </a:p>
          <a:p>
            <a:pPr lvl="1">
              <a:buFont typeface="Wingdings" charset="2"/>
              <a:buChar char="q"/>
              <a:defRPr/>
            </a:pPr>
            <a:endParaRPr lang="en-US" sz="400" dirty="0">
              <a:ea typeface="ＭＳ Ｐゴシック" charset="0"/>
            </a:endParaRPr>
          </a:p>
          <a:p>
            <a:pPr>
              <a:buFont typeface="Wingdings" charset="2"/>
              <a:buChar char="n"/>
              <a:defRPr/>
            </a:pPr>
            <a:r>
              <a:rPr lang="en-US" dirty="0"/>
              <a:t>Reducing miss latency/cost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Multi-level caches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Critical word first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err="1">
                <a:solidFill>
                  <a:srgbClr val="7F7F7F"/>
                </a:solidFill>
                <a:ea typeface="ＭＳ Ｐゴシック" charset="0"/>
              </a:rPr>
              <a:t>Subblocking</a:t>
            </a: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/sectoring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Better replacement/insertion policies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Non-blocking caches (multiple cache misses in parallel)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Multiple accesses per cycle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432FF"/>
                </a:solidFill>
                <a:ea typeface="ＭＳ Ｐゴシック" charset="0"/>
              </a:rPr>
              <a:t>Software approaches</a:t>
            </a:r>
          </a:p>
        </p:txBody>
      </p:sp>
      <p:sp>
        <p:nvSpPr>
          <p:cNvPr id="245763" name="Slide Number Placeholder 3">
            <a:extLst>
              <a:ext uri="{FF2B5EF4-FFF2-40B4-BE49-F238E27FC236}">
                <a16:creationId xmlns:a16="http://schemas.microsoft.com/office/drawing/2014/main" id="{B3B69DDE-38D8-7447-9692-0E055554F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8AC76-C750-B345-817C-760790AE1CA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954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itle 1">
            <a:extLst>
              <a:ext uri="{FF2B5EF4-FFF2-40B4-BE49-F238E27FC236}">
                <a16:creationId xmlns:a16="http://schemas.microsoft.com/office/drawing/2014/main" id="{03E0D8F3-E70F-B547-A4EB-1BE20E46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Recall: Software Approaches for Higher Hit Rate</a:t>
            </a:r>
          </a:p>
        </p:txBody>
      </p:sp>
      <p:sp>
        <p:nvSpPr>
          <p:cNvPr id="246786" name="Content Placeholder 2">
            <a:extLst>
              <a:ext uri="{FF2B5EF4-FFF2-40B4-BE49-F238E27FC236}">
                <a16:creationId xmlns:a16="http://schemas.microsoft.com/office/drawing/2014/main" id="{7E28AFE1-0E8B-AD4D-95FC-2A0B13CBD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access patterns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Restructuring data layout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Loop interchange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 structure separation/merging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Blocking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246787" name="Slide Number Placeholder 3">
            <a:extLst>
              <a:ext uri="{FF2B5EF4-FFF2-40B4-BE49-F238E27FC236}">
                <a16:creationId xmlns:a16="http://schemas.microsoft.com/office/drawing/2014/main" id="{1A2CD187-5423-8E41-ABFB-567B3DF6B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2CE9B-EE46-FF4D-863F-9B0CF9677C4B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161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itle 1">
            <a:extLst>
              <a:ext uri="{FF2B5EF4-FFF2-40B4-BE49-F238E27FC236}">
                <a16:creationId xmlns:a16="http://schemas.microsoft.com/office/drawing/2014/main" id="{04BF37DC-1204-3B4F-A5EA-0A59399A5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>
                <a:ea typeface="ＭＳ Ｐゴシック" panose="020B0600070205080204" pitchFamily="34" charset="-128"/>
              </a:rPr>
              <a:t>Recall: Restructuring Data Access Patterns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756-14BF-1644-BA3D-B39294342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804275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Idea: Restructure data layout or data access patterns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If column-major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x[i+1,j] follows x[</a:t>
            </a:r>
            <a:r>
              <a:rPr lang="en-US" altLang="en-US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x[i,j+1] is far away from x[</a:t>
            </a:r>
            <a:r>
              <a:rPr lang="en-US" altLang="en-US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is called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loop interchange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optimizations can also increase hit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Loop fusion, array merging, …</a:t>
            </a:r>
          </a:p>
        </p:txBody>
      </p:sp>
      <p:sp>
        <p:nvSpPr>
          <p:cNvPr id="247811" name="Slide Number Placeholder 3">
            <a:extLst>
              <a:ext uri="{FF2B5EF4-FFF2-40B4-BE49-F238E27FC236}">
                <a16:creationId xmlns:a16="http://schemas.microsoft.com/office/drawing/2014/main" id="{CE5F03FC-3304-C14C-98C1-9D14208B3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66C94B-91E0-824B-9C0D-07B758FBA22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F71B7-DAB3-1D45-9EAA-822AA9623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943225"/>
            <a:ext cx="3035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Poor code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1, rows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for j = 1, columns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sum = sum + x[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i,j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FADE3-03FC-F348-8825-713C648B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943225"/>
            <a:ext cx="3878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Better code			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ZapfDingbats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for j = 1, columns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ZapfDingbats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for i = 1, rows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ZapfDingbats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sum = sum + x[i,j]</a:t>
            </a:r>
          </a:p>
        </p:txBody>
      </p:sp>
    </p:spTree>
    <p:extLst>
      <p:ext uri="{BB962C8B-B14F-4D97-AF65-F5344CB8AC3E}">
        <p14:creationId xmlns:p14="http://schemas.microsoft.com/office/powerpoint/2010/main" val="106009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2561</Words>
  <Application>Microsoft Macintosh PowerPoint</Application>
  <PresentationFormat>On-screen Show (4:3)</PresentationFormat>
  <Paragraphs>678</Paragraphs>
  <Slides>57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9" baseType="lpstr">
      <vt:lpstr>굴림</vt:lpstr>
      <vt:lpstr>MS PGothic</vt:lpstr>
      <vt:lpstr>MS PGothic</vt:lpstr>
      <vt:lpstr>Arial</vt:lpstr>
      <vt:lpstr>Calibri</vt:lpstr>
      <vt:lpstr>Consolas</vt:lpstr>
      <vt:lpstr>Garamond</vt:lpstr>
      <vt:lpstr>Tahoma</vt:lpstr>
      <vt:lpstr>Times New Roman</vt:lpstr>
      <vt:lpstr>Verdana</vt:lpstr>
      <vt:lpstr>Wingdings</vt:lpstr>
      <vt:lpstr>ZapfDingbats</vt:lpstr>
      <vt:lpstr>Edge</vt:lpstr>
      <vt:lpstr>4_Edge</vt:lpstr>
      <vt:lpstr>6_Edge</vt:lpstr>
      <vt:lpstr>7_Edge</vt:lpstr>
      <vt:lpstr>8_Edge</vt:lpstr>
      <vt:lpstr>67_Edge</vt:lpstr>
      <vt:lpstr>71_Edge</vt:lpstr>
      <vt:lpstr>44_Edge</vt:lpstr>
      <vt:lpstr>16_Edge</vt:lpstr>
      <vt:lpstr>VISIO</vt:lpstr>
      <vt:lpstr> Digital Design &amp; Computer Arch.  Lecture 23a: Multiprocessor Caches</vt:lpstr>
      <vt:lpstr>Readings</vt:lpstr>
      <vt:lpstr>Recall: Cache Structure</vt:lpstr>
      <vt:lpstr>Cache Performance</vt:lpstr>
      <vt:lpstr>Recall: Cache Parameters vs. Miss/Hit Rate</vt:lpstr>
      <vt:lpstr>Recall: How to Improve Cache Performance</vt:lpstr>
      <vt:lpstr>Recall: Improving Basic Cache Performance</vt:lpstr>
      <vt:lpstr>Recall: Software Approaches for Higher Hit Rate</vt:lpstr>
      <vt:lpstr>Recall: Restructuring Data Access Patterns (I)</vt:lpstr>
      <vt:lpstr>Recall: Restructuring Data Access Patterns (II)</vt:lpstr>
      <vt:lpstr>Restructuring Data Layout (I)</vt:lpstr>
      <vt:lpstr>Restructuring Data Layout (II)</vt:lpstr>
      <vt:lpstr>Multi-Core Issues in Caching</vt:lpstr>
      <vt:lpstr>Caches in a Multi-Core System</vt:lpstr>
      <vt:lpstr>Caches in Multi-Core Systems</vt:lpstr>
      <vt:lpstr>Private vs. Shared Caches</vt:lpstr>
      <vt:lpstr>Resource Sharing Concept and Advantages</vt:lpstr>
      <vt:lpstr>Resource Sharing Disadvantages</vt:lpstr>
      <vt:lpstr>Private vs. Shared Caches</vt:lpstr>
      <vt:lpstr>Shared Caches Between Cores</vt:lpstr>
      <vt:lpstr>Example: Problem with Shared Caches</vt:lpstr>
      <vt:lpstr>Example: Problem with Shared Caches</vt:lpstr>
      <vt:lpstr>Example: Problem with Shared Caches</vt:lpstr>
      <vt:lpstr>Memory System: A Shared Resource View</vt:lpstr>
      <vt:lpstr>Cache Coherence</vt:lpstr>
      <vt:lpstr>Cache Coherence </vt:lpstr>
      <vt:lpstr>The Cache Coherence Problem</vt:lpstr>
      <vt:lpstr>The Cache Coherence Problem</vt:lpstr>
      <vt:lpstr>The Cache Coherence Problem</vt:lpstr>
      <vt:lpstr>The Cache Coherence Problem</vt:lpstr>
      <vt:lpstr>Cache Coherence: Whose Responsibility?</vt:lpstr>
      <vt:lpstr>A Very Simple Coherence Scheme (VI)</vt:lpstr>
      <vt:lpstr>(Non-)Solutions to Cache Coherence</vt:lpstr>
      <vt:lpstr>Maintaining Coherence</vt:lpstr>
      <vt:lpstr>Hardware Cache Coherence</vt:lpstr>
      <vt:lpstr> Digital Design &amp; Computer Arch.  Lecture 23a: Multiprocessor Caches</vt:lpstr>
      <vt:lpstr>Cache Examples: For You to Study</vt:lpstr>
      <vt:lpstr>Cache Terminology</vt:lpstr>
      <vt:lpstr>How is data found?</vt:lpstr>
      <vt:lpstr>Direct Mapped Cache</vt:lpstr>
      <vt:lpstr>Direct Mapped Cache Hardware</vt:lpstr>
      <vt:lpstr>Direct Mapped Cache Performance</vt:lpstr>
      <vt:lpstr>Direct Mapped Cache Performance</vt:lpstr>
      <vt:lpstr>Direct Mapped Cache: Conflict</vt:lpstr>
      <vt:lpstr>Direct Mapped Cache: Conflict</vt:lpstr>
      <vt:lpstr>N-Way Set Associative Cache</vt:lpstr>
      <vt:lpstr>N-way Set Associative Performance</vt:lpstr>
      <vt:lpstr>N-way Set Associative Performance</vt:lpstr>
      <vt:lpstr>Fully Associative Cache</vt:lpstr>
      <vt:lpstr>Spatial Locality?</vt:lpstr>
      <vt:lpstr>Direct Mapped Cache Performance</vt:lpstr>
      <vt:lpstr>Direct Mapped Cache Performance</vt:lpstr>
      <vt:lpstr>Cache Organization Recap</vt:lpstr>
      <vt:lpstr>Capacity Misses</vt:lpstr>
      <vt:lpstr>Types of Misses</vt:lpstr>
      <vt:lpstr>LRU Replacement</vt:lpstr>
      <vt:lpstr>LRU Replacement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413</cp:revision>
  <cp:lastPrinted>2017-09-21T09:40:56Z</cp:lastPrinted>
  <dcterms:created xsi:type="dcterms:W3CDTF">2010-09-08T00:51:32Z</dcterms:created>
  <dcterms:modified xsi:type="dcterms:W3CDTF">2020-05-20T07:18:59Z</dcterms:modified>
</cp:coreProperties>
</file>