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  <p:sldMasterId id="2147484696" r:id="rId3"/>
    <p:sldMasterId id="2147485054" r:id="rId4"/>
    <p:sldMasterId id="2147485068" r:id="rId5"/>
    <p:sldMasterId id="2147485137" r:id="rId6"/>
    <p:sldMasterId id="2147485468" r:id="rId7"/>
  </p:sldMasterIdLst>
  <p:notesMasterIdLst>
    <p:notesMasterId r:id="rId60"/>
  </p:notesMasterIdLst>
  <p:sldIdLst>
    <p:sldId id="5150" r:id="rId8"/>
    <p:sldId id="674" r:id="rId9"/>
    <p:sldId id="1373" r:id="rId10"/>
    <p:sldId id="1292" r:id="rId11"/>
    <p:sldId id="1374" r:id="rId12"/>
    <p:sldId id="1375" r:id="rId13"/>
    <p:sldId id="1376" r:id="rId14"/>
    <p:sldId id="1377" r:id="rId15"/>
    <p:sldId id="1379" r:id="rId16"/>
    <p:sldId id="1157" r:id="rId17"/>
    <p:sldId id="1296" r:id="rId18"/>
    <p:sldId id="1378" r:id="rId19"/>
    <p:sldId id="1297" r:id="rId20"/>
    <p:sldId id="1380" r:id="rId21"/>
    <p:sldId id="4455" r:id="rId22"/>
    <p:sldId id="4474" r:id="rId23"/>
    <p:sldId id="4475" r:id="rId24"/>
    <p:sldId id="4476" r:id="rId25"/>
    <p:sldId id="4477" r:id="rId26"/>
    <p:sldId id="4478" r:id="rId27"/>
    <p:sldId id="4479" r:id="rId28"/>
    <p:sldId id="5151" r:id="rId29"/>
    <p:sldId id="811" r:id="rId30"/>
    <p:sldId id="4480" r:id="rId31"/>
    <p:sldId id="4481" r:id="rId32"/>
    <p:sldId id="4482" r:id="rId33"/>
    <p:sldId id="4483" r:id="rId34"/>
    <p:sldId id="4484" r:id="rId35"/>
    <p:sldId id="4485" r:id="rId36"/>
    <p:sldId id="4493" r:id="rId37"/>
    <p:sldId id="4486" r:id="rId38"/>
    <p:sldId id="4487" r:id="rId39"/>
    <p:sldId id="4488" r:id="rId40"/>
    <p:sldId id="4489" r:id="rId41"/>
    <p:sldId id="4490" r:id="rId42"/>
    <p:sldId id="1298" r:id="rId43"/>
    <p:sldId id="4491" r:id="rId44"/>
    <p:sldId id="5152" r:id="rId45"/>
    <p:sldId id="1381" r:id="rId46"/>
    <p:sldId id="1382" r:id="rId47"/>
    <p:sldId id="1305" r:id="rId48"/>
    <p:sldId id="1306" r:id="rId49"/>
    <p:sldId id="1383" r:id="rId50"/>
    <p:sldId id="1315" r:id="rId51"/>
    <p:sldId id="1385" r:id="rId52"/>
    <p:sldId id="1386" r:id="rId53"/>
    <p:sldId id="1325" r:id="rId54"/>
    <p:sldId id="1326" r:id="rId55"/>
    <p:sldId id="1387" r:id="rId56"/>
    <p:sldId id="1388" r:id="rId57"/>
    <p:sldId id="1390" r:id="rId58"/>
    <p:sldId id="139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00"/>
    <p:restoredTop sz="94674"/>
  </p:normalViewPr>
  <p:slideViewPr>
    <p:cSldViewPr>
      <p:cViewPr varScale="1">
        <p:scale>
          <a:sx n="124" d="100"/>
          <a:sy n="124" d="100"/>
        </p:scale>
        <p:origin x="5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7EFE96-C7D7-1941-B551-1974FC09AC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87162-5FE8-FD4D-9400-D044EFC8BB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5E0492A-F293-134D-87B9-F851FBD621D6}" type="datetime1">
              <a:rPr lang="en-US" altLang="en-US"/>
              <a:pPr/>
              <a:t>5/20/20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BB574-8C39-564C-8589-7F6BE4134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8DC995-0278-B04B-B000-92A46C9A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6400-04C8-8A4B-8A23-66CA01FADC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BC9F5-9CCC-E346-8564-7E682F704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9E01F2A1-F848-904E-AD1E-2C26CDFB1A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655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80909-6785-48BC-8E10-1E779B2A00F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8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836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0F3A418A-14D1-464F-A54D-355AE743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1C221E-E656-C44A-8403-F0F7A569A93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64A1DD-AB3E-AA44-93A2-E4385B620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5CA219-859B-2A49-866B-18C9481D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68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6F755-834E-47CC-8096-E830E822E2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0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8779AC-434E-4670-8243-18058EA1EB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0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1194F-19CA-4C87-8460-C82A5C47FE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1194F-19CA-4C87-8460-C82A5C47FE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BAD58-B8DF-4D73-B56F-053FE191C7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9BAD58-B8DF-4D73-B56F-053FE191C7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F9FAAC-52B3-449E-B064-8AA811251F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8F1EE10D-9E5E-B946-B516-7B4028EF9B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B4EBC44E-0E81-AC4B-A059-08AB85956A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Ask about what are the potential problems? (Size, segmentation, security)</a:t>
            </a: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34CB7407-F570-1341-AB53-4AF42D125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C7619F-3BCE-1B44-ADAE-B6CAAA05A97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A260C4-12CB-44BC-BB97-EB61DAC6C9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63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50E387-E75A-424F-BDD3-5FDA5923B9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67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DFBA0-0042-4DD8-AF18-ECE382B93C7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0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1EB144-75D2-4D31-843C-BCB4491894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5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6950D5-395E-47E2-8284-CA47808705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3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74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>
            <a:extLst>
              <a:ext uri="{FF2B5EF4-FFF2-40B4-BE49-F238E27FC236}">
                <a16:creationId xmlns:a16="http://schemas.microsoft.com/office/drawing/2014/main" id="{30F0573A-50EB-5348-B17C-968ECB794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4" name="Notes Placeholder 2">
            <a:extLst>
              <a:ext uri="{FF2B5EF4-FFF2-40B4-BE49-F238E27FC236}">
                <a16:creationId xmlns:a16="http://schemas.microsoft.com/office/drawing/2014/main" id="{7C0E40E6-885D-964F-A87A-EC052C9ACC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6915" name="Slide Number Placeholder 3">
            <a:extLst>
              <a:ext uri="{FF2B5EF4-FFF2-40B4-BE49-F238E27FC236}">
                <a16:creationId xmlns:a16="http://schemas.microsoft.com/office/drawing/2014/main" id="{66269526-2B1B-6B4A-A6ED-13410F021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D2F012-7449-AF47-A4CC-A6ED7A20723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>
            <a:extLst>
              <a:ext uri="{FF2B5EF4-FFF2-40B4-BE49-F238E27FC236}">
                <a16:creationId xmlns:a16="http://schemas.microsoft.com/office/drawing/2014/main" id="{D06CE4F0-1160-0A42-B323-98547F348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2" name="Notes Placeholder 2">
            <a:extLst>
              <a:ext uri="{FF2B5EF4-FFF2-40B4-BE49-F238E27FC236}">
                <a16:creationId xmlns:a16="http://schemas.microsoft.com/office/drawing/2014/main" id="{6F7ECC86-1D76-1D45-8263-AF7F43C68B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8963" name="Slide Number Placeholder 3">
            <a:extLst>
              <a:ext uri="{FF2B5EF4-FFF2-40B4-BE49-F238E27FC236}">
                <a16:creationId xmlns:a16="http://schemas.microsoft.com/office/drawing/2014/main" id="{A674BA23-83AF-684A-B72F-F6BF4BB04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F8924C-6E3F-604E-AF8B-D7913429215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>
            <a:extLst>
              <a:ext uri="{FF2B5EF4-FFF2-40B4-BE49-F238E27FC236}">
                <a16:creationId xmlns:a16="http://schemas.microsoft.com/office/drawing/2014/main" id="{B7CB51FC-8D58-3045-B4D9-8E98390E63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2" name="Notes Placeholder 2">
            <a:extLst>
              <a:ext uri="{FF2B5EF4-FFF2-40B4-BE49-F238E27FC236}">
                <a16:creationId xmlns:a16="http://schemas.microsoft.com/office/drawing/2014/main" id="{A4705A7C-CFF5-0544-9292-4B93368165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083" name="Slide Number Placeholder 3">
            <a:extLst>
              <a:ext uri="{FF2B5EF4-FFF2-40B4-BE49-F238E27FC236}">
                <a16:creationId xmlns:a16="http://schemas.microsoft.com/office/drawing/2014/main" id="{B899F0DE-BC0B-0B47-9B54-2D3EB01BD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108527-26AF-344E-8307-F67B0F19591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>
            <a:extLst>
              <a:ext uri="{FF2B5EF4-FFF2-40B4-BE49-F238E27FC236}">
                <a16:creationId xmlns:a16="http://schemas.microsoft.com/office/drawing/2014/main" id="{76BFE7EC-1F68-7E44-A418-958602FA4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4" name="Notes Placeholder 2">
            <a:extLst>
              <a:ext uri="{FF2B5EF4-FFF2-40B4-BE49-F238E27FC236}">
                <a16:creationId xmlns:a16="http://schemas.microsoft.com/office/drawing/2014/main" id="{08E5562A-4ED9-9A4F-A2CA-9BBF664ED3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1795" name="Slide Number Placeholder 3">
            <a:extLst>
              <a:ext uri="{FF2B5EF4-FFF2-40B4-BE49-F238E27FC236}">
                <a16:creationId xmlns:a16="http://schemas.microsoft.com/office/drawing/2014/main" id="{30001732-C0F7-FE44-B6AA-527FDCCB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D9A70A-82C7-9045-AD47-772171034D09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96A392-42A1-4169-BB2E-0C6F33975F8E}" type="slidenum">
              <a:rPr lang="en-US" sz="1200">
                <a:latin typeface="Arial" pitchFamily="34" charset="0"/>
              </a:rPr>
              <a:pPr/>
              <a:t>15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2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F58A72-05A7-4D9A-A515-7D4F08CF7C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1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E58C96-3A7F-438D-9284-997E0D8707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4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76280C-89A2-46A1-978F-A8865D02BE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5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110F8-E7C0-4E31-A647-94ED3DF6F3F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110F8-E7C0-4E31-A647-94ED3DF6F3F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209F7C63-3FD9-754E-A260-1505EC7B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DF7399E-9532-3643-A52D-6EBB0ACEA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D55F143-BBEA-4B4D-9E07-BBD645E7CC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FACA2C-A39F-584F-8421-03FF78D13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52F2BF-A5DC-C342-8E04-58D14A15E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B417D0-D609-5C4D-8FB9-767A7447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9249C29-2836-D847-90B8-EDCA8EC84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929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21CEB-B626-D246-AF0C-AB0FB1668C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E471398-CB35-8943-AABB-FEAA4DDD84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B1B0-B986-954C-A452-E3CB54EB8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20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87B494F-6D69-E946-B0C0-6FD00FF2F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01F912A-E827-1A47-AF14-69684D1A5A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52E4F-391D-054A-8939-6B73CB1C3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4030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6209B5E-2F05-0546-BDBB-A781190B02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9749F6C-32F2-694E-B6F6-429DA7F7D5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19F99-EA9E-6E43-A468-8B8054D59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96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5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1362075"/>
            <a:ext cx="3870325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1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D50A9FF-30F4-8546-8412-3497CC8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AE3711D-672C-C84A-97CD-6F4D432AA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5C80713-12B4-E945-8601-2E1E3287D6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818C1E-BE5F-E54F-A1E5-7227C4D0C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C2D817-F5F5-4549-B6B5-FDBFF849F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D71498-1092-1041-AE1D-3247F31F6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C0EA54C-BDE5-354D-BB15-79D559520E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1806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9FFBD-A7CE-9D4C-A510-28D77AC44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BA309F2-AB8E-314B-A5A6-964AD45FC2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B4A39C-72AD-D546-8740-EB7F17088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661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22CC07-4A3C-B74A-826F-91E54A0309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C6EBE2-9EF4-7446-A859-9FBB8089D3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B5DD4-EA89-5041-89D7-716FE7EFF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55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98C2C2-5F7F-5441-A550-73BDB4C468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DD5DC3C-F107-C945-B29B-CC2C7F3144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B3E59B-42ED-6A40-B109-D38CFE9FB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92305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6E188C6-CF89-A741-8AC9-0AF00489D6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1BB9DD0-DB4E-FF4A-A104-1F43AEB8E6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F08229-E458-A145-B0A5-2607DF1EC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706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C8A1484-3C34-3849-B87D-AB89AF4DEB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088223-4AD6-1746-8D50-28DED8DA59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F7BE5-8694-4847-AD44-329B213B9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019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C707744-89D0-2C4D-A27F-E490D448EE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ED58B17-DA1F-8348-99A7-ABB78FBD55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FCC0-B6C1-DD48-A6BA-1D63B06D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98364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399B5E-4AF5-8640-993D-304A953A37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94690EF-562B-7344-A1BB-2F290768B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DC715-EDDF-4B43-A525-F9204A5A8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6206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0CD04F8-9476-4E48-89FA-07C096FFB8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C28B7CE-8008-BC4E-AFCE-1BF073079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400CD6-74BF-D146-A223-68305123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0312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27360D-3A06-F044-A0D7-2637A96DD5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AA43824-7475-8A4A-A7A4-CF70F8EFE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23CE0-14CC-A24A-AF45-4078B4521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5142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5CEFCB-654C-D84F-AA8F-058C185BC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5EFCEA7-162D-724E-AB8D-AF803AAC3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954495-7C21-274B-8E3E-6247BDA25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9280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E37F77-2963-7E4E-9F13-35DEA844DF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D9CDD44-C475-F149-9061-2F63F3CAEC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6CE1A-3CAB-0F40-BD88-09FBFFBC1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84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5E9E3A0-A39A-D74B-B300-91F79291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2593A3-CBFC-C443-8E39-E1AB3F5D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A814E92-577F-0E42-8081-E1C909084A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8C354-9EBC-AD47-B383-EEC60007A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0D9D97-DF5F-B843-84DC-AF8D49CFB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212987-1109-B246-AAC2-C4F925F6E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CB30DF-F417-3E46-B139-9C9008C33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5114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5431FC0-5A1A-2C41-9AA3-636872DAE7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EC3BCEB-4B73-B34D-87C7-63AABB78D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5A02A-2F05-AD43-AFDB-1447D547E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927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98A6843-91F2-A34D-A384-2EF92E060A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A0AF7E0-55AA-E745-945A-CF17F9B4CE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F25E6-24E5-D24C-87B2-5B3995771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517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0EEAED6-A6BF-5443-B03A-69FF21FBD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01830-EFE7-DC4E-9F2F-6EA78AE92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B7B16-08A6-E249-9FC5-25D2F8709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0162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3F8FDF-CE50-D943-AE7C-350D021EE8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5B24CEC-1438-2149-9CCF-782DABE98F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62103-AEB8-8A4B-9648-FE9EE3533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7088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097C355-DF3F-124D-86A8-096BE137D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A60BDB1-8B82-1A4A-A567-69A3295A07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829EF3-5E50-0243-9606-313306245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41615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79DCFBA-DADE-6840-BCF1-049A19ABAE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AA14112-2519-0040-8FE6-AD1E29BC22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36F13B-78E7-3540-8665-72F3C4E7B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3580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800F9132-D977-354D-93C9-2204A0ECA7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47DB66-2EDB-944C-934B-203FA1922B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F643CA-7B5A-8047-9575-6321CAF41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676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D96F6F8-D657-5F4C-B94D-4864DC5B9D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9D3005D-B7F9-4640-8A64-A489E5B3DF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853688-CAD3-1249-A516-2CF2AB05D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2897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7B2434C-C950-144C-A4D1-B283AF01C6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A7BD635-5B1D-D74C-AC59-2623ADC916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E9251-6724-9B4B-96D6-D75F9B353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52826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CC4612F-0575-4E46-B8E2-1279A837B2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0AB67F-A6AF-0F4B-A674-CC744A693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37DE4-0DAF-3E47-A399-2F6D41BAD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28669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79FF6ED-04DE-3646-8E53-0745B1866B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6E3B4C-27A6-B545-AC4D-98ABF06D4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4FF6A4-3EBE-CF4D-A874-A0385F8A4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4985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5FF08A84-92D2-7842-B92A-4D666A5E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022BA92-97CA-204E-8A7D-6BEBBD3B0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766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786C0FD-C4F1-EC4B-BC52-E3A679BBA0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36220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554820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D898189-9022-CE4E-AAFE-368F85A6CB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38B5A3-3AE5-954E-A1F3-4F3AFBE6C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78930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932-36A5-234D-A650-1E342A49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1079-B330-0847-B3CD-1483595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9409-5FCE-A64C-B34B-B183E91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D3763-AE66-DF41-84E2-6A90DF918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515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E6D0EA1-88B5-934F-AC61-035BAD173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4BD2F2B-C670-5848-81A5-41FCBD2DD5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FB077-2795-644E-8A13-C7025091D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4604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B120-47F0-224D-8E49-4E3B09EB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37C79-0894-7241-B221-46313A4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983F4-50E3-AD41-85AE-24FF14F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B8CAF-EA5B-3A45-850B-541C014A8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9059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E36E6-4122-9C42-A499-F5579057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AE935-4F32-AF49-8267-9D961818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1A43F-A4B3-044B-8B68-17F9551C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CE8CF-CC4D-6343-BEBD-F272CD2FB6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31960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5B897-5C03-9D49-96CD-135A5AAD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4B35E-DFEC-8242-8F08-1C04C228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BFE5-BF69-DF45-837C-E95B9AD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21023-B17B-6945-94E2-485D715D9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728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AE412-FEEC-8643-95AD-E0FF0482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838EC-24E1-ED4C-9E9B-869FFB4A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4DAB-B45A-D146-9BB3-C09B1055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E60C4-E81B-DA49-92F5-3BEBC16EC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638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2D4FA-51C2-B54A-B939-7672DE84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F79A-9518-0543-9763-D8F34C03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7E95-0FA4-C54C-9561-354AB61C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ECCFB-FDF1-A444-AC33-D4B60ED69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18740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2826-FE2C-484E-ABEF-6C482319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8A38-3605-194F-A655-6E36FE65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528E-3784-C240-BFAD-97B63C24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4AAD1-547D-574F-8317-C39978543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85361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0351-198E-5A49-AD07-36F998D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75FC-FCF3-914B-A4A3-8F44A062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8B6E-8A79-4A49-B965-AFFDFF53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A09A5-FABC-F748-8D11-48F2D7FDA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3137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0518-B5E3-CA45-BC4C-2E738C0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4024-1706-494A-A412-96E4923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3EF3-B3ED-A44C-A3BF-8A579017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531C2-6AF9-AC4C-9406-8DC95C33B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2086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D613-D575-8E46-973A-CE76DA65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7E9E-291D-8542-B036-FB92DC58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3E68-46D1-5845-80C6-10146D91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214004A-F559-4C4D-AE81-F4F12FA10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94464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DC3A-0FF1-434B-8D7F-332AEB18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EF2D7-C104-3B4F-9365-0876422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56C-363D-3747-BC29-7625F287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FCC3F2C-3330-AF41-A09E-3C20D75CE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8432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C70FA35-E49F-1443-BE27-4838C75DF8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C8AC0D-27EE-9D46-946A-4EE472A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A31F9-AAAC-AC4B-920A-EC643C2AD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9787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4D657B4-86F8-BB4A-9D79-1CA8CE0C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5C42279-1C73-E249-B310-654505F9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004AFC-578C-7048-AD7E-DACD1036F4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BFA48F-ED9B-CF43-8227-D252D4C89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23F134-531F-A640-8575-A94E4B3F4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926EF0-FBF1-9447-88CE-233DD8048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Arial" panose="020B0604020202020204" pitchFamily="34" charset="0"/>
              </a:defRPr>
            </a:lvl1pPr>
          </a:lstStyle>
          <a:p>
            <a:fld id="{F61E9374-644D-CB4C-A25A-259771E5E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7857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4D84C18-F37F-E44F-84B1-2455FF367A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9C67514-49FE-1B4B-9A1A-07F6B216D3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2E697EB5-B253-DA4F-826B-C9817969E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5539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990B4FC-617E-454B-BC7A-E053A7F48D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3E4C210-8E5A-D849-9C8B-0D2896342C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43410773-C541-A540-834B-DB5D70117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59913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19D7371-4479-994C-AA07-BA2BBD7B6B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A7E832B-9A56-6445-A06B-D5EC65EB37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50DB9360-2FC1-864F-9EEE-784E4D4E71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4139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DCAC750-55F2-624C-86F1-A987810D5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276F52C-4DD5-C24D-BDD8-046459F76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C5C32F43-9751-BD4A-BC2F-1649F33EE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926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7180D8E1-E275-D74B-99A5-179516400B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524DA4B-F003-204C-A2D1-47C0E74BF6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6F2EA492-9F4D-5A4E-891F-535017A120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236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71A7526-7451-4C4A-A64E-35E6622A5F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C55034A9-365A-BA45-89FD-456B73FA22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0B34972A-1AE9-AC42-9018-783E97A42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8340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F9AC67B-6DD7-1944-AECD-ED0B004FC4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901666D-ABE0-854E-97D1-BDD41D81C0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61D28249-9DE6-2042-96C6-3AAB4B810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95435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B6CA6ED-91FC-4D45-A45E-F25A0E3B9D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5C03509-6696-794D-A473-EBE276CCB9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C9D5A59C-C4C4-1449-8737-88316C7E7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0712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BE08DAC-D55E-4740-9A8D-359F88ED94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B10742-7838-D741-AB34-E100B93A7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634E41D7-059C-EF49-81D8-0122C18322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0844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4F51BE3-8022-1A4D-A555-DEA327C3E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4EBD98B-C7E0-0A47-8AE6-59D705A81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E8901-243A-8942-8A87-76ABAC942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90292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EF7C051-2283-C441-B16C-64748D89D1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EEE2AA7-617B-334A-B891-56187E04B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51482675-2324-5143-B2A3-1D9A31A28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28656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A2A2A95-6B16-2643-9BF8-4DD8635CE4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BAEE4B-85DD-134A-AFB3-918CD478E3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fld id="{44297734-1947-D346-A8B3-A9E2AEE57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3075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28FAB59-2A15-0E41-943B-B831C296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9A5AA79-2D2A-904C-AB10-F9F770925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A115324F-FC06-3E41-A1B1-0C1635F2357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1113B9-0A7E-F841-95E4-8645B0246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B46597-C775-AF46-A212-0BABA3AC0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D22D66-9B72-BE4E-AB01-8B3CD8DD1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6E60040-1D80-8344-9490-77E478CEE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405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A9FB48F-46BA-104F-B49C-D9963BCDBC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110EC3A-C7EA-ED4F-9036-A10B527748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60DD8-F369-AF48-8ADD-E845B4546E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262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93B23EE-0853-724E-B4C0-85AD918986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B93EEBF-9DEB-7F41-A362-13ACF210C6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F21FA-B0B3-1942-BE01-650EB94D1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23775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A47D61E-CEB0-BA4B-BDD6-17ADA69A5F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CF98B0-CE98-D849-942B-B36B4150CA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0A6DA-DCB6-1941-BE6B-235EAD411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05084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8F6DEDF1-13FB-CD41-A739-8F3C61DA62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7385E3E-EA58-5944-8BC3-DA6D98E2F0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6D3AE-994D-6B46-9566-03946C041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23021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7DA964C-0BDF-5047-97CD-CEB29D6C1B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83CE6E3-A9AC-1E4D-AA1A-CE3019B629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CB0B7-C52D-AC48-990C-774FE775A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05523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694F0A14-1E94-D842-9BCE-25A326BF6F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6FAF126-5220-9C44-9742-FBF1C3B0B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68DE5-D186-6B45-829D-10359262C8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29746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7A1FAB0-74B6-0F40-82CC-F030D7983D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24DDA47-1299-874A-A341-50A40ADE02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24164-656E-7A46-81C0-4F24211BB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268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3464E38-6855-D443-BB32-8151E40587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78465A3-8E53-8D4F-9D58-86CFD1E8A2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25F9F-D716-9E40-9285-313584061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8773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96A61E5-0200-164C-8DF2-7A93002BB2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153C908-4C81-5F4D-BC5D-26715463C4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E44E4-8105-EE48-80E3-41E41A5D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46265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A21C6F6-6F45-6B41-93AB-ED2704742B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3ED96C5-2F38-2748-8C6D-59470511A6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9D1B-B417-964F-8CD6-370BA8618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7282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27DD19B-3EE1-E743-B72D-6E8E67A8C9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F1527EE-BD62-6244-A7D6-7293D04721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20148-43C4-104A-AEC3-262DF80B9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4589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255CD0-C941-D740-A307-51791C6730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AEE008-C137-AA4B-8F3C-8B29C41FB2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194CD-EDA3-2F45-95C4-B17DEE165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6511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4C46FCB-634B-8A47-9AC6-25B3464E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F95C4AF-D30F-E14D-BBC3-754FDBA4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31F3883-8568-B84C-A306-1CBF8DA0A8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595BAA-66AE-534A-8396-AF004655C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252872-9190-864A-802C-997A7852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82D34A-7AAA-A840-98D2-CEA336C9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38DEAD-5A41-EA4D-A385-D5078B1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738264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BFEC6F2-5D18-2C4E-B51F-B9956BEBD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9556DB-4661-F944-B2CF-C77C133C4C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75FE-9648-6D48-9A3F-79E0A4971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79861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2C408C-4BB6-1C4F-B571-BB4CA51687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DD0093-E897-EC49-850B-CAA491BE9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5A45-E2DB-EB49-B94E-42C8EAE61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23797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9826EA7-578E-2F42-A4C2-122305C24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D502D43-BF5C-FE4B-97D8-A2CA06A5D3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CCFA-1F0E-FD48-A983-0E37301F8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990311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977B371-6C6F-A24E-9DD8-D3FA2BE1D7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4818A72-28C9-F045-A4CC-3D2237FF57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6AB5-1117-D74C-A189-8782914E7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59318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88538EE-96B2-AA47-80D2-476C2BB513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F1C0E30-244F-0042-BD8B-23BA6744B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301D-C9BB-B54F-B660-708895765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656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3B27791-FDE1-F546-BBDE-B01DD5ED4A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BF8D47-6668-1846-AF0B-4E98836292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5F5C9-2E3B-5D4B-B299-366675FA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6506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C1CF2072-0028-324C-890D-56FB1397C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DF6D8AA-FE40-7641-8EA6-3105809B9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CB059-0ACB-234B-8360-6664267FCE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8914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2DA08-79DE-C54C-B6B8-2A4D1FC21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0AF047-B725-2742-A8B3-850CC4796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CD5C-FC9B-9B42-9743-CDD5AA7FB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417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CB1A50C-3A9A-4643-B430-3B76F0C9E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2D37BE-EA6B-F140-BF5F-8D18935B18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39F1-5A66-A04F-82E2-65DB2A8F9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20244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F065356-3506-3346-B6C4-ADF54CA1B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381B7-EE4D-4444-8CAA-01EBF5B594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7293-BD49-2A4B-B1F2-51314F109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68572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C59A038-475D-B541-8D1D-D99D69F87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D2953A3-6B7E-B14A-85F4-6D246B76F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08B9-62FA-8E48-B981-AC3338108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50243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9BE153-E238-C245-91BD-AE4226796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A55DE1-CD7D-4F47-AEFF-1DE8F2EBF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76D7-09D5-AD43-8228-0CC2663E6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65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DF22623-57D7-314E-8EC2-92E41A62B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E822B03-1D86-2D4B-89BF-6C61364B0B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683FD-9DD8-A746-BB42-FE9AE8C61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722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0597121F-A388-ED4A-AE81-21673B58E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00EB7EAE-DB9A-C346-8B8F-D7F73B5EE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64CBBA23-D74E-7848-8CB6-898189154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8CB6DF-A4CD-244F-9B34-93C3F148FC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71CC4780-0F08-994D-92C3-AB2E96486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DD43B60-5D8C-3743-8DE9-3FD7EE241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8FEB27C4-60A2-934C-B9C7-0397062444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21" r:id="rId2"/>
    <p:sldLayoutId id="2147485322" r:id="rId3"/>
    <p:sldLayoutId id="2147485323" r:id="rId4"/>
    <p:sldLayoutId id="2147485324" r:id="rId5"/>
    <p:sldLayoutId id="2147485325" r:id="rId6"/>
    <p:sldLayoutId id="2147485326" r:id="rId7"/>
    <p:sldLayoutId id="2147485327" r:id="rId8"/>
    <p:sldLayoutId id="2147485328" r:id="rId9"/>
    <p:sldLayoutId id="2147485329" r:id="rId10"/>
    <p:sldLayoutId id="2147485330" r:id="rId11"/>
    <p:sldLayoutId id="2147485331" r:id="rId12"/>
    <p:sldLayoutId id="2147485494" r:id="rId13"/>
    <p:sldLayoutId id="2147485495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56424E8C-04E5-394F-A8F0-2D7CC183B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7BA158A9-7C0F-284E-92E4-A8E25AD81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727C113B-C294-1148-94DD-CD4C432A47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FEDBB7A-60C9-6449-AFFF-856449AE7B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FCAC336C-F05C-AB4D-B2FC-B53117BE09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B25DDE8C-EA48-BC4A-8A6C-7422FB64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9C6630BB-89D0-8848-9106-E47652438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C1431EBF-1519-AF4E-ADCB-B3FFB7E9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5275FEF9-4BF2-774F-B925-D8D22F7E1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1E710E6A-5FAF-3547-909C-489C0DF41B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B85705B-4319-D44D-9E64-DAB59C8A88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D9FF31DC-A2CC-7847-9743-6E4466958F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630" name="Line 1032">
            <a:extLst>
              <a:ext uri="{FF2B5EF4-FFF2-40B4-BE49-F238E27FC236}">
                <a16:creationId xmlns:a16="http://schemas.microsoft.com/office/drawing/2014/main" id="{726BDC3D-F0E6-8D44-A7D2-FA4FA2528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3">
            <a:extLst>
              <a:ext uri="{FF2B5EF4-FFF2-40B4-BE49-F238E27FC236}">
                <a16:creationId xmlns:a16="http://schemas.microsoft.com/office/drawing/2014/main" id="{5F33EA8A-55AC-1E4D-961E-389E771A7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2" name="Picture 7" descr="safari.png">
            <a:extLst>
              <a:ext uri="{FF2B5EF4-FFF2-40B4-BE49-F238E27FC236}">
                <a16:creationId xmlns:a16="http://schemas.microsoft.com/office/drawing/2014/main" id="{DCE96DF0-6636-D043-B999-7163E9AF3B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6BFA6418-AFD3-5040-8F32-4764DD3CE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28238D0E-1002-CE46-8AE4-7AFB4588C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2124B2B-26C3-E34D-B133-E23AAE2BE0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FF0A4F17-54CA-C542-ADBD-8AA170047E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917" name="Line 1032">
            <a:extLst>
              <a:ext uri="{FF2B5EF4-FFF2-40B4-BE49-F238E27FC236}">
                <a16:creationId xmlns:a16="http://schemas.microsoft.com/office/drawing/2014/main" id="{F68BEB9E-233B-C148-9199-A0F5F6856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770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1033">
            <a:extLst>
              <a:ext uri="{FF2B5EF4-FFF2-40B4-BE49-F238E27FC236}">
                <a16:creationId xmlns:a16="http://schemas.microsoft.com/office/drawing/2014/main" id="{03A186EF-8520-D44A-8AA5-740AC36DF7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  <p:sldLayoutId id="2147485399" r:id="rId12"/>
    <p:sldLayoutId id="2147485400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2047A4AA-E7D9-7F40-BF16-A3ABC94C2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B53B8AD3-5CEF-394E-B4B1-3A8A20DE6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ACB7F68-B8FE-834E-A75C-520468F39C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4C2F3AA6-34BE-A64B-86C0-35877E363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05DA9BD1-679F-E048-82E8-FB7C7E0543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69D9A5E5-B035-1F43-9CFB-8F26C44B0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032DCBE2-CB5E-0A4C-9771-5B7BE4A16FE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403" r:id="rId3"/>
    <p:sldLayoutId id="2147485404" r:id="rId4"/>
    <p:sldLayoutId id="2147485405" r:id="rId5"/>
    <p:sldLayoutId id="2147485406" r:id="rId6"/>
    <p:sldLayoutId id="2147485407" r:id="rId7"/>
    <p:sldLayoutId id="2147485408" r:id="rId8"/>
    <p:sldLayoutId id="2147485409" r:id="rId9"/>
    <p:sldLayoutId id="2147485410" r:id="rId10"/>
    <p:sldLayoutId id="2147485411" r:id="rId11"/>
    <p:sldLayoutId id="214748541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1716E193-FC1D-5D4F-99B8-304EE5B98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0899" name="Rectangle 1027">
            <a:extLst>
              <a:ext uri="{FF2B5EF4-FFF2-40B4-BE49-F238E27FC236}">
                <a16:creationId xmlns:a16="http://schemas.microsoft.com/office/drawing/2014/main" id="{2EE38A3D-5133-BE47-B209-D6E51D4C9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723F14D-0C6B-274E-B26F-5BE7FFF56F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145D718A-8AF7-3547-B42E-7AE201F13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E52A5BA1-8AA5-F84F-A206-01FE49D0C6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0902" name="Line 1032">
            <a:extLst>
              <a:ext uri="{FF2B5EF4-FFF2-40B4-BE49-F238E27FC236}">
                <a16:creationId xmlns:a16="http://schemas.microsoft.com/office/drawing/2014/main" id="{39017EC5-5A4E-1640-A54B-F6DEB6E82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Line 1033">
            <a:extLst>
              <a:ext uri="{FF2B5EF4-FFF2-40B4-BE49-F238E27FC236}">
                <a16:creationId xmlns:a16="http://schemas.microsoft.com/office/drawing/2014/main" id="{ED2B9767-AC56-784E-8888-C9FF89E53A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332" r:id="rId2"/>
    <p:sldLayoutId id="2147485333" r:id="rId3"/>
    <p:sldLayoutId id="2147485334" r:id="rId4"/>
    <p:sldLayoutId id="2147485335" r:id="rId5"/>
    <p:sldLayoutId id="2147485336" r:id="rId6"/>
    <p:sldLayoutId id="2147485337" r:id="rId7"/>
    <p:sldLayoutId id="2147485338" r:id="rId8"/>
    <p:sldLayoutId id="2147485339" r:id="rId9"/>
    <p:sldLayoutId id="2147485340" r:id="rId10"/>
    <p:sldLayoutId id="2147485341" r:id="rId11"/>
    <p:sldLayoutId id="214748534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8C7DCE88-4C25-7649-8D06-768C7FEE8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DADC582E-50F2-6842-BCC9-5F02CC33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ED639B4-515C-F341-AE77-64E4CCB410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A5E43F3-809D-4A46-820A-514CE40526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D985A5A-11B0-3A49-99E8-5D930A7CF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C89B6B19-BA6C-924D-BFCC-C1428A6A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0DB89D3-0D3F-A44E-9AB0-5EF3BF0CD0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9" r:id="rId1"/>
    <p:sldLayoutId id="2147485470" r:id="rId2"/>
    <p:sldLayoutId id="2147485471" r:id="rId3"/>
    <p:sldLayoutId id="2147485472" r:id="rId4"/>
    <p:sldLayoutId id="2147485473" r:id="rId5"/>
    <p:sldLayoutId id="2147485474" r:id="rId6"/>
    <p:sldLayoutId id="2147485475" r:id="rId7"/>
    <p:sldLayoutId id="2147485476" r:id="rId8"/>
    <p:sldLayoutId id="2147485477" r:id="rId9"/>
    <p:sldLayoutId id="2147485478" r:id="rId10"/>
    <p:sldLayoutId id="2147485479" r:id="rId11"/>
    <p:sldLayoutId id="214748548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image" Target="../media/image6.wmf"/><Relationship Id="rId4" Type="http://schemas.openxmlformats.org/officeDocument/2006/relationships/tags" Target="../tags/tag41.xml"/><Relationship Id="rId9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5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3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57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6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wmf"/><Relationship Id="rId4" Type="http://schemas.openxmlformats.org/officeDocument/2006/relationships/tags" Target="../tags/tag77.xml"/><Relationship Id="rId9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23b: Virtual Memory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3284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>
            <a:extLst>
              <a:ext uri="{FF2B5EF4-FFF2-40B4-BE49-F238E27FC236}">
                <a16:creationId xmlns:a16="http://schemas.microsoft.com/office/drawing/2014/main" id="{801D7D37-1473-4F44-81DF-A3043AC1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Virtual Memory</a:t>
            </a:r>
          </a:p>
        </p:txBody>
      </p:sp>
      <p:sp>
        <p:nvSpPr>
          <p:cNvPr id="150530" name="Content Placeholder 2">
            <a:extLst>
              <a:ext uri="{FF2B5EF4-FFF2-40B4-BE49-F238E27FC236}">
                <a16:creationId xmlns:a16="http://schemas.microsoft.com/office/drawing/2014/main" id="{6D188DD2-BF6E-7346-9618-CD96E566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Give the programmer the illusion of a large address space while having a small physical memory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So that the programmer does not worry about managing physical memory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Programmer can assume he/she has “infinite” amount of physical memory 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Hardware and software cooperatively and automatically manage the physical memory space to provide the illusion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Illusion is maintained for each independent process</a:t>
            </a:r>
          </a:p>
        </p:txBody>
      </p:sp>
      <p:sp>
        <p:nvSpPr>
          <p:cNvPr id="158723" name="Slide Number Placeholder 3">
            <a:extLst>
              <a:ext uri="{FF2B5EF4-FFF2-40B4-BE49-F238E27FC236}">
                <a16:creationId xmlns:a16="http://schemas.microsoft.com/office/drawing/2014/main" id="{EA477B01-E042-ED4B-BE30-5B606607A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4D8DFB-72C8-ED48-ADFF-F0AE8A98EE42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>
            <a:extLst>
              <a:ext uri="{FF2B5EF4-FFF2-40B4-BE49-F238E27FC236}">
                <a16:creationId xmlns:a16="http://schemas.microsoft.com/office/drawing/2014/main" id="{325B8BD1-D484-5E4D-8CC8-BE36A07B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Mechanism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9B0115C1-E717-9D43-8977-1D7918A9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Indirection (in addressing)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Address generated by each instruction in a program is a “virtual address”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i.e., it is not the physical address used to address main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called “linear address” in x86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An “address translation” mechanism maps this address to a “physical address”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called “real address” in x86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Address translation mechanism can be implemented in hardware and software together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9747" name="Slide Number Placeholder 3">
            <a:extLst>
              <a:ext uri="{FF2B5EF4-FFF2-40B4-BE49-F238E27FC236}">
                <a16:creationId xmlns:a16="http://schemas.microsoft.com/office/drawing/2014/main" id="{603F620E-4EDA-484E-B4EE-06CE1CC62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5DA950-1FED-7A48-8E95-C37D1997BE81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>
            <a:extLst>
              <a:ext uri="{FF2B5EF4-FFF2-40B4-BE49-F238E27FC236}">
                <a16:creationId xmlns:a16="http://schemas.microsoft.com/office/drawing/2014/main" id="{E43E6007-C73B-6647-AD16-CE180834C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18171D-291F-A049-9604-A2FA223C7A99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A9EDF567-69E9-0F43-A5A1-905A8626C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 System with Virtual Memory (Page based)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86C3D86F-41C0-4142-9493-71FF949E5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Address Translation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The hardware converts virtual addresses into physical addresses via an OS-managed lookup table (page table)</a:t>
            </a:r>
          </a:p>
        </p:txBody>
      </p:sp>
      <p:grpSp>
        <p:nvGrpSpPr>
          <p:cNvPr id="160772" name="Group 5">
            <a:extLst>
              <a:ext uri="{FF2B5EF4-FFF2-40B4-BE49-F238E27FC236}">
                <a16:creationId xmlns:a16="http://schemas.microsoft.com/office/drawing/2014/main" id="{8CADB16E-9AB5-3A4D-AF86-2144BAA270B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895600"/>
            <a:ext cx="1143000" cy="1066800"/>
            <a:chOff x="1488" y="1872"/>
            <a:chExt cx="720" cy="672"/>
          </a:xfrm>
        </p:grpSpPr>
        <p:sp>
          <p:nvSpPr>
            <p:cNvPr id="100" name="AutoShape 7">
              <a:extLst>
                <a:ext uri="{FF2B5EF4-FFF2-40B4-BE49-F238E27FC236}">
                  <a16:creationId xmlns:a16="http://schemas.microsoft.com/office/drawing/2014/main" id="{9BFFCFB3-49EF-C446-AD72-16357E045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72"/>
              <a:ext cx="720" cy="672"/>
            </a:xfrm>
            <a:prstGeom prst="roundRect">
              <a:avLst>
                <a:gd name="adj" fmla="val 38986"/>
              </a:avLst>
            </a:prstGeom>
            <a:solidFill>
              <a:srgbClr val="33CC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01" name="Text Box 8">
              <a:extLst>
                <a:ext uri="{FF2B5EF4-FFF2-40B4-BE49-F238E27FC236}">
                  <a16:creationId xmlns:a16="http://schemas.microsoft.com/office/drawing/2014/main" id="{172E2875-9B5E-7A4E-A739-36E1BBF3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64"/>
              <a:ext cx="45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2000" b="1" dirty="0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CPU</a:t>
              </a:r>
            </a:p>
          </p:txBody>
        </p:sp>
      </p:grpSp>
      <p:grpSp>
        <p:nvGrpSpPr>
          <p:cNvPr id="160773" name="Group 9">
            <a:extLst>
              <a:ext uri="{FF2B5EF4-FFF2-40B4-BE49-F238E27FC236}">
                <a16:creationId xmlns:a16="http://schemas.microsoft.com/office/drawing/2014/main" id="{93741EDD-C5D4-1448-AF2E-02B2BB77179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0"/>
            <a:ext cx="1752600" cy="3352800"/>
            <a:chOff x="3024" y="1248"/>
            <a:chExt cx="1104" cy="2112"/>
          </a:xfrm>
        </p:grpSpPr>
        <p:sp>
          <p:nvSpPr>
            <p:cNvPr id="103" name="Rectangle 10">
              <a:extLst>
                <a:ext uri="{FF2B5EF4-FFF2-40B4-BE49-F238E27FC236}">
                  <a16:creationId xmlns:a16="http://schemas.microsoft.com/office/drawing/2014/main" id="{FF06AB7E-46AA-AF45-B7CA-D752F5A05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1056" cy="2064"/>
            </a:xfrm>
            <a:prstGeom prst="rect">
              <a:avLst/>
            </a:prstGeom>
            <a:solidFill>
              <a:srgbClr val="0000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04" name="Rectangle 11">
              <a:extLst>
                <a:ext uri="{FF2B5EF4-FFF2-40B4-BE49-F238E27FC236}">
                  <a16:creationId xmlns:a16="http://schemas.microsoft.com/office/drawing/2014/main" id="{760D4F74-23D2-BD48-BD54-A3914B0A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48"/>
              <a:ext cx="1056" cy="2064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grpSp>
          <p:nvGrpSpPr>
            <p:cNvPr id="160817" name="Group 12">
              <a:extLst>
                <a:ext uri="{FF2B5EF4-FFF2-40B4-BE49-F238E27FC236}">
                  <a16:creationId xmlns:a16="http://schemas.microsoft.com/office/drawing/2014/main" id="{6EE79385-D339-8549-8F24-ED7EF5BBF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109" name="Rectangle 13">
                <a:extLst>
                  <a:ext uri="{FF2B5EF4-FFF2-40B4-BE49-F238E27FC236}">
                    <a16:creationId xmlns:a16="http://schemas.microsoft.com/office/drawing/2014/main" id="{61A937DD-C64E-F54E-997B-C048D6747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0" name="Rectangle 14">
                <a:extLst>
                  <a:ext uri="{FF2B5EF4-FFF2-40B4-BE49-F238E27FC236}">
                    <a16:creationId xmlns:a16="http://schemas.microsoft.com/office/drawing/2014/main" id="{652A278C-C548-884C-A529-5A9C790FF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1" name="Rectangle 15">
                <a:extLst>
                  <a:ext uri="{FF2B5EF4-FFF2-40B4-BE49-F238E27FC236}">
                    <a16:creationId xmlns:a16="http://schemas.microsoft.com/office/drawing/2014/main" id="{3A16FC74-B589-2B40-928C-54FBBF4BD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968E0B14-DEFF-4B4C-B8C4-9F12D2AF9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90CAE5E3-201F-F746-8ADE-F03F8490F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4" name="Rectangle 18">
                <a:extLst>
                  <a:ext uri="{FF2B5EF4-FFF2-40B4-BE49-F238E27FC236}">
                    <a16:creationId xmlns:a16="http://schemas.microsoft.com/office/drawing/2014/main" id="{94EB1844-91BF-F947-A8B4-50DF2DA8C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5" name="Rectangle 19">
                <a:extLst>
                  <a:ext uri="{FF2B5EF4-FFF2-40B4-BE49-F238E27FC236}">
                    <a16:creationId xmlns:a16="http://schemas.microsoft.com/office/drawing/2014/main" id="{8230882C-FCAC-F34E-8766-86AA23163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6" name="Rectangle 20">
                <a:extLst>
                  <a:ext uri="{FF2B5EF4-FFF2-40B4-BE49-F238E27FC236}">
                    <a16:creationId xmlns:a16="http://schemas.microsoft.com/office/drawing/2014/main" id="{CB9EAD1E-DA42-1242-AE8C-CE00475A6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7" name="Rectangle 21">
                <a:extLst>
                  <a:ext uri="{FF2B5EF4-FFF2-40B4-BE49-F238E27FC236}">
                    <a16:creationId xmlns:a16="http://schemas.microsoft.com/office/drawing/2014/main" id="{757FDFA2-362B-8B41-9F9D-5801D09F5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8" name="Rectangle 22">
                <a:extLst>
                  <a:ext uri="{FF2B5EF4-FFF2-40B4-BE49-F238E27FC236}">
                    <a16:creationId xmlns:a16="http://schemas.microsoft.com/office/drawing/2014/main" id="{2375741D-DAB0-8948-9068-0157C359C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19" name="Rectangle 23">
                <a:extLst>
                  <a:ext uri="{FF2B5EF4-FFF2-40B4-BE49-F238E27FC236}">
                    <a16:creationId xmlns:a16="http://schemas.microsoft.com/office/drawing/2014/main" id="{99547AD2-B9EB-B147-A4F2-D5B1C4792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20" name="Rectangle 24">
                <a:extLst>
                  <a:ext uri="{FF2B5EF4-FFF2-40B4-BE49-F238E27FC236}">
                    <a16:creationId xmlns:a16="http://schemas.microsoft.com/office/drawing/2014/main" id="{1C52A2FF-8EBF-F344-8CBE-C9D605F0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21" name="Rectangle 25">
                <a:extLst>
                  <a:ext uri="{FF2B5EF4-FFF2-40B4-BE49-F238E27FC236}">
                    <a16:creationId xmlns:a16="http://schemas.microsoft.com/office/drawing/2014/main" id="{19733C72-94AA-764E-AC19-3851BEEE2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</p:grpSp>
        <p:sp>
          <p:nvSpPr>
            <p:cNvPr id="106" name="Text Box 26">
              <a:extLst>
                <a:ext uri="{FF2B5EF4-FFF2-40B4-BE49-F238E27FC236}">
                  <a16:creationId xmlns:a16="http://schemas.microsoft.com/office/drawing/2014/main" id="{3DBF5802-9E36-954B-9E2F-E43CD4D72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96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0: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F31D7F87-A803-B34E-AA5A-FFA3A1C2F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1: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08" name="Text Box 28">
              <a:extLst>
                <a:ext uri="{FF2B5EF4-FFF2-40B4-BE49-F238E27FC236}">
                  <a16:creationId xmlns:a16="http://schemas.microsoft.com/office/drawing/2014/main" id="{48F96F54-D252-334D-A549-5F6DE9BE9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24"/>
              <a:ext cx="3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N-1: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</p:grpSp>
      <p:sp>
        <p:nvSpPr>
          <p:cNvPr id="122" name="Text Box 29">
            <a:extLst>
              <a:ext uri="{FF2B5EF4-FFF2-40B4-BE49-F238E27FC236}">
                <a16:creationId xmlns:a16="http://schemas.microsoft.com/office/drawing/2014/main" id="{2A0D402D-DC84-1841-9751-75084C824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1057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123" name="Rectangle 30">
            <a:extLst>
              <a:ext uri="{FF2B5EF4-FFF2-40B4-BE49-F238E27FC236}">
                <a16:creationId xmlns:a16="http://schemas.microsoft.com/office/drawing/2014/main" id="{6294B643-AAF8-2F48-B0A5-06A08378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362200"/>
            <a:ext cx="1219200" cy="236220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24" name="Rectangle 31">
            <a:extLst>
              <a:ext uri="{FF2B5EF4-FFF2-40B4-BE49-F238E27FC236}">
                <a16:creationId xmlns:a16="http://schemas.microsoft.com/office/drawing/2014/main" id="{40632648-696B-FE47-9A82-DBBF566E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1219200" cy="236220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grpSp>
        <p:nvGrpSpPr>
          <p:cNvPr id="160777" name="Group 32">
            <a:extLst>
              <a:ext uri="{FF2B5EF4-FFF2-40B4-BE49-F238E27FC236}">
                <a16:creationId xmlns:a16="http://schemas.microsoft.com/office/drawing/2014/main" id="{798396DC-6804-7D4D-A559-683B8596D9E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438400"/>
            <a:ext cx="533400" cy="2057400"/>
            <a:chOff x="2688" y="1584"/>
            <a:chExt cx="576" cy="1296"/>
          </a:xfrm>
        </p:grpSpPr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272F250D-D828-D24A-A3DF-4212C5A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84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B2280710-6706-494A-A50D-7CB3D5263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CD63382A-A379-7D4C-8D54-5CA900328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D0210EE-673D-2642-ABA8-C122E3A72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0" name="Rectangle 37">
              <a:extLst>
                <a:ext uri="{FF2B5EF4-FFF2-40B4-BE49-F238E27FC236}">
                  <a16:creationId xmlns:a16="http://schemas.microsoft.com/office/drawing/2014/main" id="{69F3383F-2345-9E4F-9612-7536910E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1" name="Rectangle 38">
              <a:extLst>
                <a:ext uri="{FF2B5EF4-FFF2-40B4-BE49-F238E27FC236}">
                  <a16:creationId xmlns:a16="http://schemas.microsoft.com/office/drawing/2014/main" id="{879E4D7B-CA06-E44F-80E2-BC7EEFF2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48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72D412BB-BFA1-E145-930B-C6804B47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04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43A25CE-C573-EE4A-83F9-B41B24ED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4" name="Rectangle 41">
              <a:extLst>
                <a:ext uri="{FF2B5EF4-FFF2-40B4-BE49-F238E27FC236}">
                  <a16:creationId xmlns:a16="http://schemas.microsoft.com/office/drawing/2014/main" id="{A72B2992-B3C8-8D4D-8D16-A06B25A7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36"/>
              <a:ext cx="576" cy="1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</p:grpSp>
      <p:sp>
        <p:nvSpPr>
          <p:cNvPr id="135" name="Text Box 42">
            <a:extLst>
              <a:ext uri="{FF2B5EF4-FFF2-40B4-BE49-F238E27FC236}">
                <a16:creationId xmlns:a16="http://schemas.microsoft.com/office/drawing/2014/main" id="{6386E73A-43F0-264F-A121-64169D4FB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62200"/>
            <a:ext cx="384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0:</a:t>
            </a:r>
            <a:endParaRPr lang="en-US" sz="2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38" name="Text Box 43">
            <a:extLst>
              <a:ext uri="{FF2B5EF4-FFF2-40B4-BE49-F238E27FC236}">
                <a16:creationId xmlns:a16="http://schemas.microsoft.com/office/drawing/2014/main" id="{EF7FA135-2A3C-2D43-A1C1-86D672DF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90800"/>
            <a:ext cx="3841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1:</a:t>
            </a:r>
            <a:endParaRPr lang="en-US" sz="2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48" name="Text Box 44">
            <a:extLst>
              <a:ext uri="{FF2B5EF4-FFF2-40B4-BE49-F238E27FC236}">
                <a16:creationId xmlns:a16="http://schemas.microsoft.com/office/drawing/2014/main" id="{A5C8D6EE-32E0-0F48-822E-12A8D3A48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91000"/>
            <a:ext cx="6127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P-1:</a:t>
            </a:r>
            <a:endParaRPr lang="en-US" sz="2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49" name="Text Box 45">
            <a:extLst>
              <a:ext uri="{FF2B5EF4-FFF2-40B4-BE49-F238E27FC236}">
                <a16:creationId xmlns:a16="http://schemas.microsoft.com/office/drawing/2014/main" id="{EA250CFB-F2E7-C64F-9C60-4FD93AD46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873250"/>
            <a:ext cx="1387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Page Table</a:t>
            </a:r>
          </a:p>
        </p:txBody>
      </p:sp>
      <p:sp>
        <p:nvSpPr>
          <p:cNvPr id="150" name="Line 46">
            <a:extLst>
              <a:ext uri="{FF2B5EF4-FFF2-40B4-BE49-F238E27FC236}">
                <a16:creationId xmlns:a16="http://schemas.microsoft.com/office/drawing/2014/main" id="{53824555-3F6A-5A47-BBA8-1B4A82B3E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048000"/>
            <a:ext cx="1676400" cy="2286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51" name="Oval 47">
            <a:extLst>
              <a:ext uri="{FF2B5EF4-FFF2-40B4-BE49-F238E27FC236}">
                <a16:creationId xmlns:a16="http://schemas.microsoft.com/office/drawing/2014/main" id="{324BBF0C-F967-D44A-A6F4-C692ADDB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924175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52" name="Oval 48">
            <a:extLst>
              <a:ext uri="{FF2B5EF4-FFF2-40B4-BE49-F238E27FC236}">
                <a16:creationId xmlns:a16="http://schemas.microsoft.com/office/drawing/2014/main" id="{9DE4B6C9-16D8-DD49-9A89-8B638A62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38481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53" name="Line 49">
            <a:extLst>
              <a:ext uri="{FF2B5EF4-FFF2-40B4-BE49-F238E27FC236}">
                <a16:creationId xmlns:a16="http://schemas.microsoft.com/office/drawing/2014/main" id="{0A3620C0-62FE-C340-BF7E-38EBEE0B1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3009900"/>
            <a:ext cx="2486025" cy="8636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54" name="Line 50">
            <a:extLst>
              <a:ext uri="{FF2B5EF4-FFF2-40B4-BE49-F238E27FC236}">
                <a16:creationId xmlns:a16="http://schemas.microsoft.com/office/drawing/2014/main" id="{A314EA0E-EF25-B34B-9E53-B128FFA5A9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743200"/>
            <a:ext cx="2514600" cy="1143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55" name="Line 51">
            <a:extLst>
              <a:ext uri="{FF2B5EF4-FFF2-40B4-BE49-F238E27FC236}">
                <a16:creationId xmlns:a16="http://schemas.microsoft.com/office/drawing/2014/main" id="{7F7B9CB6-608A-EF4A-972D-63D63DF75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3581400"/>
            <a:ext cx="1676400" cy="3048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grpSp>
        <p:nvGrpSpPr>
          <p:cNvPr id="160788" name="Group 52">
            <a:extLst>
              <a:ext uri="{FF2B5EF4-FFF2-40B4-BE49-F238E27FC236}">
                <a16:creationId xmlns:a16="http://schemas.microsoft.com/office/drawing/2014/main" id="{DF3CF314-8E17-524F-B122-A6028FF874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38600"/>
            <a:ext cx="533400" cy="228600"/>
            <a:chOff x="2496" y="2688"/>
            <a:chExt cx="336" cy="144"/>
          </a:xfrm>
        </p:grpSpPr>
        <p:sp>
          <p:nvSpPr>
            <p:cNvPr id="158" name="Line 53">
              <a:extLst>
                <a:ext uri="{FF2B5EF4-FFF2-40B4-BE49-F238E27FC236}">
                  <a16:creationId xmlns:a16="http://schemas.microsoft.com/office/drawing/2014/main" id="{F411701B-4770-EB48-A12F-B6968CE12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59" name="Line 54">
              <a:extLst>
                <a:ext uri="{FF2B5EF4-FFF2-40B4-BE49-F238E27FC236}">
                  <a16:creationId xmlns:a16="http://schemas.microsoft.com/office/drawing/2014/main" id="{CD73FDAF-CCE8-8142-BC6A-CF30658EC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</p:grpSp>
      <p:grpSp>
        <p:nvGrpSpPr>
          <p:cNvPr id="160789" name="Group 55">
            <a:extLst>
              <a:ext uri="{FF2B5EF4-FFF2-40B4-BE49-F238E27FC236}">
                <a16:creationId xmlns:a16="http://schemas.microsoft.com/office/drawing/2014/main" id="{8067EC77-1AE9-8048-BC56-705BA4101B8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352800"/>
            <a:ext cx="533400" cy="228600"/>
            <a:chOff x="2496" y="2688"/>
            <a:chExt cx="336" cy="144"/>
          </a:xfrm>
        </p:grpSpPr>
        <p:sp>
          <p:nvSpPr>
            <p:cNvPr id="162" name="Line 56">
              <a:extLst>
                <a:ext uri="{FF2B5EF4-FFF2-40B4-BE49-F238E27FC236}">
                  <a16:creationId xmlns:a16="http://schemas.microsoft.com/office/drawing/2014/main" id="{8C36890A-FD85-7D4B-8F9F-45E32AFBA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63" name="Line 57">
              <a:extLst>
                <a:ext uri="{FF2B5EF4-FFF2-40B4-BE49-F238E27FC236}">
                  <a16:creationId xmlns:a16="http://schemas.microsoft.com/office/drawing/2014/main" id="{C3589F82-FDE9-F94F-837C-885E3F57B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</p:grpSp>
      <p:grpSp>
        <p:nvGrpSpPr>
          <p:cNvPr id="160790" name="Group 58">
            <a:extLst>
              <a:ext uri="{FF2B5EF4-FFF2-40B4-BE49-F238E27FC236}">
                <a16:creationId xmlns:a16="http://schemas.microsoft.com/office/drawing/2014/main" id="{668D4519-6E5B-8348-BEAB-C17D764BCB8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800600"/>
            <a:ext cx="1295400" cy="666750"/>
            <a:chOff x="2592" y="3264"/>
            <a:chExt cx="816" cy="420"/>
          </a:xfrm>
        </p:grpSpPr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B1FC6EF1-05BF-0D4A-BA3C-781E20F5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816" cy="240"/>
            </a:xfrm>
            <a:prstGeom prst="rect">
              <a:avLst/>
            </a:prstGeom>
            <a:solidFill>
              <a:srgbClr val="33CC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grpSp>
          <p:nvGrpSpPr>
            <p:cNvPr id="160797" name="Group 60">
              <a:extLst>
                <a:ext uri="{FF2B5EF4-FFF2-40B4-BE49-F238E27FC236}">
                  <a16:creationId xmlns:a16="http://schemas.microsoft.com/office/drawing/2014/main" id="{16B00941-67B8-1E43-9ACA-E9EE294E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167" name="Oval 61">
                <a:extLst>
                  <a:ext uri="{FF2B5EF4-FFF2-40B4-BE49-F238E27FC236}">
                    <a16:creationId xmlns:a16="http://schemas.microsoft.com/office/drawing/2014/main" id="{CA66DF46-71D8-B14E-8F05-FB0542C1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rgbClr val="33CC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68" name="Line 62">
                <a:extLst>
                  <a:ext uri="{FF2B5EF4-FFF2-40B4-BE49-F238E27FC236}">
                    <a16:creationId xmlns:a16="http://schemas.microsoft.com/office/drawing/2014/main" id="{7443F563-67D1-5E45-BD9E-9EF5A2003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69" name="Line 63">
                <a:extLst>
                  <a:ext uri="{FF2B5EF4-FFF2-40B4-BE49-F238E27FC236}">
                    <a16:creationId xmlns:a16="http://schemas.microsoft.com/office/drawing/2014/main" id="{7347AF23-6765-D649-9840-2659BCD3A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70" name="Freeform 64">
                <a:extLst>
                  <a:ext uri="{FF2B5EF4-FFF2-40B4-BE49-F238E27FC236}">
                    <a16:creationId xmlns:a16="http://schemas.microsoft.com/office/drawing/2014/main" id="{28C804D9-B163-6741-94CD-E26CDCE25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3600"/>
                <a:ext cx="816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rgbClr val="33CCCC"/>
              </a:solidFill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</p:grpSp>
      </p:grpSp>
      <p:sp>
        <p:nvSpPr>
          <p:cNvPr id="172" name="Text Box 65">
            <a:extLst>
              <a:ext uri="{FF2B5EF4-FFF2-40B4-BE49-F238E27FC236}">
                <a16:creationId xmlns:a16="http://schemas.microsoft.com/office/drawing/2014/main" id="{021E2443-565A-5F4F-9B60-CE71FF20C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6635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>
                <a:solidFill>
                  <a:srgbClr val="003300"/>
                </a:solidFill>
                <a:latin typeface="Helvetica" pitchFamily="34" charset="0"/>
                <a:ea typeface="+mn-ea"/>
              </a:rPr>
              <a:t>Disk</a:t>
            </a:r>
          </a:p>
        </p:txBody>
      </p:sp>
      <p:sp>
        <p:nvSpPr>
          <p:cNvPr id="173" name="Freeform 66">
            <a:extLst>
              <a:ext uri="{FF2B5EF4-FFF2-40B4-BE49-F238E27FC236}">
                <a16:creationId xmlns:a16="http://schemas.microsoft.com/office/drawing/2014/main" id="{0E36073F-A3A6-684C-ACD2-999E82845F20}"/>
              </a:ext>
            </a:extLst>
          </p:cNvPr>
          <p:cNvSpPr>
            <a:spLocks/>
          </p:cNvSpPr>
          <p:nvPr/>
        </p:nvSpPr>
        <p:spPr bwMode="auto">
          <a:xfrm>
            <a:off x="4238625" y="3476625"/>
            <a:ext cx="1296988" cy="132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74" name="Freeform 67">
            <a:extLst>
              <a:ext uri="{FF2B5EF4-FFF2-40B4-BE49-F238E27FC236}">
                <a16:creationId xmlns:a16="http://schemas.microsoft.com/office/drawing/2014/main" id="{113A1E36-BCC5-D84E-9798-7F00E36E3B9D}"/>
              </a:ext>
            </a:extLst>
          </p:cNvPr>
          <p:cNvSpPr>
            <a:spLocks/>
          </p:cNvSpPr>
          <p:nvPr/>
        </p:nvSpPr>
        <p:spPr bwMode="auto">
          <a:xfrm>
            <a:off x="4229100" y="4152900"/>
            <a:ext cx="11049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75" name="Text Box 68">
            <a:extLst>
              <a:ext uri="{FF2B5EF4-FFF2-40B4-BE49-F238E27FC236}">
                <a16:creationId xmlns:a16="http://schemas.microsoft.com/office/drawing/2014/main" id="{12C7B859-672A-4046-9053-69B38EC8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33600"/>
            <a:ext cx="13493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Virtual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2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176" name="Text Box 69">
            <a:extLst>
              <a:ext uri="{FF2B5EF4-FFF2-40B4-BE49-F238E27FC236}">
                <a16:creationId xmlns:a16="http://schemas.microsoft.com/office/drawing/2014/main" id="{41FA8494-8B14-2044-9685-6FB97FC3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09800"/>
            <a:ext cx="134937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b="1" i="1" dirty="0">
                <a:solidFill>
                  <a:srgbClr val="003300"/>
                </a:solidFill>
                <a:latin typeface="Helvetica" pitchFamily="34" charset="0"/>
                <a:ea typeface="+mn-ea"/>
              </a:rPr>
              <a:t>Physical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b="1" i="1" dirty="0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2400" b="1" dirty="0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>
            <a:extLst>
              <a:ext uri="{FF2B5EF4-FFF2-40B4-BE49-F238E27FC236}">
                <a16:creationId xmlns:a16="http://schemas.microsoft.com/office/drawing/2014/main" id="{F1DB4D06-97AA-5446-875A-DCB4DD7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Virtual Pages, Physical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DF4D-C376-EB4C-A5F1-3BACAAD3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Virtual</a:t>
            </a:r>
            <a:r>
              <a:rPr lang="en-US" altLang="en-US">
                <a:ea typeface="ＭＳ Ｐゴシック" panose="020B0600070205080204" pitchFamily="34" charset="-128"/>
              </a:rPr>
              <a:t> address space divided into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pages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Physical</a:t>
            </a:r>
            <a:r>
              <a:rPr lang="en-US" altLang="en-US">
                <a:ea typeface="ＭＳ Ｐゴシック" panose="020B0600070205080204" pitchFamily="34" charset="-128"/>
              </a:rPr>
              <a:t> address space divided into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frames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 virtual page is mapped to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physical frame, if the page is in physical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location in disk, otherwise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an accessed virtual page is not in memory, but on disk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Virtual memory system brings the page into a physical frame and adjusts the mapping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this is called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demand paging</a:t>
            </a:r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Page table </a:t>
            </a:r>
            <a:r>
              <a:rPr lang="en-US" altLang="en-US">
                <a:ea typeface="ＭＳ Ｐゴシック" panose="020B0600070205080204" pitchFamily="34" charset="-128"/>
              </a:rPr>
              <a:t>is the table that stores the mapping of virtual pages to physical frames</a:t>
            </a: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2819" name="Slide Number Placeholder 3">
            <a:extLst>
              <a:ext uri="{FF2B5EF4-FFF2-40B4-BE49-F238E27FC236}">
                <a16:creationId xmlns:a16="http://schemas.microsoft.com/office/drawing/2014/main" id="{975C80A2-1439-754F-AD55-129A44EFA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EACD56-9321-8B47-8169-18F9EC08BF19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Title 1">
            <a:extLst>
              <a:ext uri="{FF2B5EF4-FFF2-40B4-BE49-F238E27FC236}">
                <a16:creationId xmlns:a16="http://schemas.microsoft.com/office/drawing/2014/main" id="{84E4AF55-147A-C744-841B-EBC3F70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Physical Memory as a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2664-27A8-FC4D-B106-914DA51B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other words…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Physical memory is a cache for pages stored on disk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fact, it is a fully associative cache in modern systems (a virtual page can potentially be mapped to any physical frame)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Similar caching issues exist as we have covered earlier: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Placement</a:t>
            </a:r>
            <a:r>
              <a:rPr lang="en-US" altLang="en-US" dirty="0">
                <a:ea typeface="ＭＳ Ｐゴシック" panose="020B0600070205080204" pitchFamily="34" charset="-128"/>
              </a:rPr>
              <a:t>: where and how to place/find a page in cache?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Replacement</a:t>
            </a:r>
            <a:r>
              <a:rPr lang="en-US" altLang="en-US" dirty="0">
                <a:ea typeface="ＭＳ Ｐゴシック" panose="020B0600070205080204" pitchFamily="34" charset="-128"/>
              </a:rPr>
              <a:t>: what page to remove to make room in cache?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Granularity of management</a:t>
            </a:r>
            <a:r>
              <a:rPr lang="en-US" altLang="en-US" dirty="0">
                <a:ea typeface="ＭＳ Ｐゴシック" panose="020B0600070205080204" pitchFamily="34" charset="-128"/>
              </a:rPr>
              <a:t>: large, small, uniform pages?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Write policy</a:t>
            </a:r>
            <a:r>
              <a:rPr lang="en-US" altLang="en-US" dirty="0">
                <a:ea typeface="ＭＳ Ｐゴシック" panose="020B0600070205080204" pitchFamily="34" charset="-128"/>
              </a:rPr>
              <a:t>: what do we do about writes? Write back?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9971" name="Slide Number Placeholder 3">
            <a:extLst>
              <a:ext uri="{FF2B5EF4-FFF2-40B4-BE49-F238E27FC236}">
                <a16:creationId xmlns:a16="http://schemas.microsoft.com/office/drawing/2014/main" id="{D063536C-F696-6E4A-87B7-6BB3CAE0F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37EFAC-CFB9-6443-8253-D8B8038630BA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Cache/Virtual Memory Analogues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1448966" name="Group 6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3741734"/>
              </p:ext>
            </p:extLst>
          </p:nvPr>
        </p:nvGraphicFramePr>
        <p:xfrm>
          <a:off x="561974" y="1362075"/>
          <a:ext cx="7896226" cy="3429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Cache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Virtual Memory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 Size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Size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Block Offset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Offset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Miss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Page Fault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Virtual Page Number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112803" marR="11280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81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5099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198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469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Definitions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9"/>
            <a:ext cx="8915400" cy="5193723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Page size</a:t>
            </a:r>
            <a:r>
              <a:rPr lang="en-US" dirty="0"/>
              <a:t>: amount of memory transferred from hard disk to DRAM at once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Address translation</a:t>
            </a:r>
            <a:r>
              <a:rPr lang="en-US" dirty="0"/>
              <a:t>: determining the physical address from the virtual address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Page table</a:t>
            </a:r>
            <a:r>
              <a:rPr lang="en-US" dirty="0"/>
              <a:t>: lookup table used to translate virtual addresses to physical addresses (and find where the associated data is)</a:t>
            </a:r>
          </a:p>
        </p:txBody>
      </p:sp>
      <p:sp>
        <p:nvSpPr>
          <p:cNvPr id="12185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186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1576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4150" y="0"/>
            <a:ext cx="7764961" cy="928383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Virtual and Physical Addresses</a:t>
            </a:r>
          </a:p>
        </p:txBody>
      </p:sp>
      <p:pic>
        <p:nvPicPr>
          <p:cNvPr id="14" name="Picture 6" descr="Fig8_20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4" y="1438274"/>
            <a:ext cx="8046496" cy="3514726"/>
          </a:xfrm>
          <a:noFill/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04565" y="5324474"/>
            <a:ext cx="8358435" cy="1152526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Most accesses hit in physical memory</a:t>
            </a:r>
          </a:p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But programs see the large capacity of virtual memory</a:t>
            </a:r>
          </a:p>
          <a:p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390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390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628414B-0796-8641-B452-F4B6FCBF9525}" type="slidenum">
              <a:rPr lang="en-US" altLang="en-US" sz="1600" kern="1200" smtClean="0">
                <a:solidFill>
                  <a:srgbClr val="000000"/>
                </a:solidFill>
                <a:latin typeface="Garamond" panose="02020404030301010803" pitchFamily="18" charset="0"/>
                <a:cs typeface="+mn-cs"/>
              </a:rPr>
              <a:pPr marL="0" indent="0"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600" kern="1200">
              <a:solidFill>
                <a:srgbClr val="000000"/>
              </a:solidFill>
              <a:latin typeface="Garamond" panose="02020404030301010803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866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Address Translation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125956" name="Picture 5" descr="Fig8_2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4" y="1362075"/>
            <a:ext cx="7029307" cy="4972050"/>
          </a:xfrm>
          <a:noFill/>
        </p:spPr>
      </p:pic>
      <p:sp>
        <p:nvSpPr>
          <p:cNvPr id="125954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5955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9131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0053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09600" y="1295400"/>
            <a:ext cx="7772400" cy="4724400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System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Virtual memory size: 2 GB = 2</a:t>
            </a:r>
            <a:r>
              <a:rPr lang="en-US" b="1" baseline="30000" dirty="0">
                <a:solidFill>
                  <a:schemeClr val="accent2"/>
                </a:solidFill>
              </a:rPr>
              <a:t>31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Physical memory size: 128 MB = 2</a:t>
            </a:r>
            <a:r>
              <a:rPr lang="en-US" b="1" baseline="30000" dirty="0">
                <a:solidFill>
                  <a:srgbClr val="FF3300"/>
                </a:solidFill>
              </a:rPr>
              <a:t>27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Page size: 4 KB = 2</a:t>
            </a:r>
            <a:r>
              <a:rPr lang="en-US" b="1" baseline="30000" dirty="0">
                <a:solidFill>
                  <a:srgbClr val="0432FF"/>
                </a:solidFill>
              </a:rPr>
              <a:t>12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bytes</a:t>
            </a:r>
          </a:p>
        </p:txBody>
      </p:sp>
      <p:sp>
        <p:nvSpPr>
          <p:cNvPr id="13005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005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1566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84554A8-FA77-3640-AC39-862612D1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BF8171DE-CBBB-8647-9915-5938D3247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Virtual Memory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H&amp;H Chapter 8.4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1570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0053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09600" y="1295400"/>
            <a:ext cx="7772400" cy="4724400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System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Virtual memory size: 2 GB = 2</a:t>
            </a:r>
            <a:r>
              <a:rPr lang="en-US" b="1" baseline="30000" dirty="0">
                <a:solidFill>
                  <a:schemeClr val="accent2"/>
                </a:solidFill>
              </a:rPr>
              <a:t>31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Physical memory size: 128 MB = 2</a:t>
            </a:r>
            <a:r>
              <a:rPr lang="en-US" b="1" baseline="30000" dirty="0">
                <a:solidFill>
                  <a:srgbClr val="FF3300"/>
                </a:solidFill>
              </a:rPr>
              <a:t>27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Page size: 4 KB = 2</a:t>
            </a:r>
            <a:r>
              <a:rPr lang="en-US" b="1" baseline="30000" dirty="0">
                <a:solidFill>
                  <a:srgbClr val="0432FF"/>
                </a:solidFill>
              </a:rPr>
              <a:t>12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bytes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Organization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Virtual address: </a:t>
            </a:r>
            <a:r>
              <a:rPr lang="en-US" b="1" dirty="0">
                <a:solidFill>
                  <a:schemeClr val="accent2"/>
                </a:solidFill>
              </a:rPr>
              <a:t>31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Physical address: </a:t>
            </a:r>
            <a:r>
              <a:rPr lang="en-US" b="1" dirty="0">
                <a:solidFill>
                  <a:srgbClr val="FF3300"/>
                </a:solidFill>
              </a:rPr>
              <a:t>27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offset: </a:t>
            </a:r>
            <a:r>
              <a:rPr lang="en-US" b="1" dirty="0">
                <a:solidFill>
                  <a:srgbClr val="0432FF"/>
                </a:solidFill>
              </a:rPr>
              <a:t>12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# Virtual pages = 2</a:t>
            </a:r>
            <a:r>
              <a:rPr lang="en-US" baseline="30000" dirty="0"/>
              <a:t>31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</a:t>
            </a:r>
            <a:r>
              <a:rPr lang="en-US" b="1" dirty="0"/>
              <a:t>2</a:t>
            </a:r>
            <a:r>
              <a:rPr lang="en-US" b="1" baseline="30000" dirty="0"/>
              <a:t>19</a:t>
            </a:r>
            <a:r>
              <a:rPr lang="en-US" dirty="0"/>
              <a:t>  (VPN = 19 bits)</a:t>
            </a:r>
          </a:p>
          <a:p>
            <a:pPr lvl="1"/>
            <a:r>
              <a:rPr lang="en-US" dirty="0"/>
              <a:t># Physical pages = 2</a:t>
            </a:r>
            <a:r>
              <a:rPr lang="en-US" baseline="30000" dirty="0"/>
              <a:t>27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</a:t>
            </a:r>
            <a:r>
              <a:rPr lang="en-US" b="1" dirty="0"/>
              <a:t>2</a:t>
            </a:r>
            <a:r>
              <a:rPr lang="en-US" b="1" baseline="30000" dirty="0"/>
              <a:t>15</a:t>
            </a:r>
            <a:r>
              <a:rPr lang="en-US" dirty="0"/>
              <a:t> (PPN = 15 bits)</a:t>
            </a:r>
          </a:p>
        </p:txBody>
      </p:sp>
      <p:sp>
        <p:nvSpPr>
          <p:cNvPr id="13005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005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415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619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619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36197" name="Picture 6" descr="Fig8_2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43000"/>
            <a:ext cx="77771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09108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23b: Virtual Memory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6267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348F0986-8A67-0F4E-874F-5EBF363D6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800"/>
          </a:xfrm>
        </p:spPr>
        <p:txBody>
          <a:bodyPr anchor="ctr"/>
          <a:lstStyle/>
          <a:p>
            <a:pPr algn="ctr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We did not cover the following slides in lecture. These are for your benefit. </a:t>
            </a:r>
          </a:p>
        </p:txBody>
      </p:sp>
    </p:spTree>
    <p:extLst>
      <p:ext uri="{BB962C8B-B14F-4D97-AF65-F5344CB8AC3E}">
        <p14:creationId xmlns:p14="http://schemas.microsoft.com/office/powerpoint/2010/main" val="11255521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Do We Translate Addresses?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38244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Page table</a:t>
            </a:r>
          </a:p>
          <a:p>
            <a:pPr lvl="1"/>
            <a:r>
              <a:rPr lang="en-US" dirty="0"/>
              <a:t>Has entry for each virtual page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</a:t>
            </a:r>
            <a:r>
              <a:rPr lang="en-US" dirty="0">
                <a:solidFill>
                  <a:srgbClr val="0432FF"/>
                </a:solidFill>
              </a:rPr>
              <a:t>page table entry </a:t>
            </a:r>
            <a:r>
              <a:rPr lang="en-US" dirty="0"/>
              <a:t>has: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Valid bit</a:t>
            </a:r>
            <a:r>
              <a:rPr lang="en-US" dirty="0"/>
              <a:t>: whether the virtual page is located in physical memory (if not, it must be fetched from the hard disk)</a:t>
            </a:r>
          </a:p>
          <a:p>
            <a:pPr lvl="1"/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>
                <a:solidFill>
                  <a:srgbClr val="0432FF"/>
                </a:solidFill>
              </a:rPr>
              <a:t>Physical page number</a:t>
            </a:r>
            <a:r>
              <a:rPr lang="en-US" dirty="0"/>
              <a:t>: where the virtual page is located in physical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(Replacement policy, dirty bits)</a:t>
            </a:r>
          </a:p>
        </p:txBody>
      </p:sp>
      <p:sp>
        <p:nvSpPr>
          <p:cNvPr id="13824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824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84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029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Page Table Example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140293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1985478"/>
              </p:ext>
            </p:extLst>
          </p:nvPr>
        </p:nvGraphicFramePr>
        <p:xfrm>
          <a:off x="2135188" y="1122140"/>
          <a:ext cx="4418012" cy="529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9" imgW="2680716" imgH="3215640" progId="Visio.Drawing.6">
                  <p:embed/>
                </p:oleObj>
              </mc:Choice>
              <mc:Fallback>
                <p:oleObj name="VISIO" r:id="rId9" imgW="2680716" imgH="321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122140"/>
                        <a:ext cx="4418012" cy="5299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029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283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Page Table Example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62075"/>
            <a:ext cx="4022725" cy="4972050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What is the physical address of virtual address 0x5F20? 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0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8856993"/>
              </p:ext>
            </p:extLst>
          </p:nvPr>
        </p:nvGraphicFramePr>
        <p:xfrm>
          <a:off x="6172200" y="2043684"/>
          <a:ext cx="2638958" cy="412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1" name="VISIO" r:id="rId8" imgW="1466088" imgH="2293620" progId="Visio.Drawing.6">
                  <p:embed/>
                </p:oleObj>
              </mc:Choice>
              <mc:Fallback>
                <p:oleObj name="VISIO" r:id="rId8" imgW="1466088" imgH="229362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43684"/>
                        <a:ext cx="2638958" cy="412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438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9220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Page Table Example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62075"/>
            <a:ext cx="4022725" cy="4972050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What is the physical address of virtual address 0x5F20? 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VPN = 5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Entry 5 in page table indicates VPN 5 is in physical page 1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Physical address is 0x1F20</a:t>
            </a:r>
          </a:p>
          <a:p>
            <a:pPr marL="457200" lvl="1" indent="0">
              <a:buNone/>
            </a:pPr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0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12970181"/>
              </p:ext>
            </p:extLst>
          </p:nvPr>
        </p:nvGraphicFramePr>
        <p:xfrm>
          <a:off x="4021138" y="914400"/>
          <a:ext cx="4818062" cy="5779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5" name="VISIO" r:id="rId8" imgW="2680716" imgH="3215640" progId="Visio.Drawing.6">
                  <p:embed/>
                </p:oleObj>
              </mc:Choice>
              <mc:Fallback>
                <p:oleObj name="VISIO" r:id="rId8" imgW="2680716" imgH="321564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914400"/>
                        <a:ext cx="4818062" cy="5779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438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87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4150" y="0"/>
            <a:ext cx="776496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Page Table Example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62075"/>
            <a:ext cx="4022725" cy="4972050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What is the physical address of virtual address 0x73E0? </a:t>
            </a:r>
          </a:p>
          <a:p>
            <a:pPr marL="457200" lvl="1" indent="0">
              <a:buNone/>
            </a:pPr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0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4556933"/>
              </p:ext>
            </p:extLst>
          </p:nvPr>
        </p:nvGraphicFramePr>
        <p:xfrm>
          <a:off x="6124042" y="2043684"/>
          <a:ext cx="2638958" cy="412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9" name="VISIO" r:id="rId8" imgW="1466088" imgH="2293620" progId="Visio.Drawing.6">
                  <p:embed/>
                </p:oleObj>
              </mc:Choice>
              <mc:Fallback>
                <p:oleObj name="VISIO" r:id="rId8" imgW="1466088" imgH="229362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042" y="2043684"/>
                        <a:ext cx="2638958" cy="412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2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8483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704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05789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Page Table Example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62075"/>
            <a:ext cx="4022725" cy="4972050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What is the physical address of virtual address 0x73E0? 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VPN = 7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Entry 7 in page table is invalid, so the page is not in physical memory</a:t>
            </a:r>
          </a:p>
          <a:p>
            <a:pPr lvl="1"/>
            <a:r>
              <a:rPr lang="en-US" dirty="0">
                <a:latin typeface="Tahoma" charset="0"/>
                <a:ea typeface="Tahoma" charset="0"/>
                <a:cs typeface="Tahoma" charset="0"/>
              </a:rPr>
              <a:t>The virtual page must be swapped into physical memory from disk</a:t>
            </a:r>
          </a:p>
          <a:p>
            <a:pPr lvl="1"/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0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23542103"/>
              </p:ext>
            </p:extLst>
          </p:nvPr>
        </p:nvGraphicFramePr>
        <p:xfrm>
          <a:off x="3992575" y="914400"/>
          <a:ext cx="4770425" cy="525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23" name="VISIO" r:id="rId8" imgW="2650236" imgH="2921508" progId="Visio.Drawing.6">
                  <p:embed/>
                </p:oleObj>
              </mc:Choice>
              <mc:Fallback>
                <p:oleObj name="VISIO" r:id="rId8" imgW="2650236" imgH="292150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75" y="914400"/>
                        <a:ext cx="4770425" cy="525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2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8483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97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>
            <a:extLst>
              <a:ext uri="{FF2B5EF4-FFF2-40B4-BE49-F238E27FC236}">
                <a16:creationId xmlns:a16="http://schemas.microsoft.com/office/drawing/2014/main" id="{2B65A4B9-70DB-7144-A862-3B20EC15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(Programmer’s View) </a:t>
            </a:r>
          </a:p>
        </p:txBody>
      </p:sp>
      <p:sp>
        <p:nvSpPr>
          <p:cNvPr id="152578" name="Slide Number Placeholder 3">
            <a:extLst>
              <a:ext uri="{FF2B5EF4-FFF2-40B4-BE49-F238E27FC236}">
                <a16:creationId xmlns:a16="http://schemas.microsoft.com/office/drawing/2014/main" id="{FB942746-FCD0-BC42-BAC5-5867F53C8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72E9F5-F9CE-AC49-92AB-AFF51564F16F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52579" name="Picture 5">
            <a:extLst>
              <a:ext uri="{FF2B5EF4-FFF2-40B4-BE49-F238E27FC236}">
                <a16:creationId xmlns:a16="http://schemas.microsoft.com/office/drawing/2014/main" id="{93FFE270-AEB0-7540-9ADB-69554FAD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65200"/>
            <a:ext cx="70231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itle 1">
            <a:extLst>
              <a:ext uri="{FF2B5EF4-FFF2-40B4-BE49-F238E27FC236}">
                <a16:creationId xmlns:a16="http://schemas.microsoft.com/office/drawing/2014/main" id="{8850B770-60C7-764A-9C3B-EBA35373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Issue: Page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9A27-595C-2B4A-8C05-14414721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562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Tahoma" charset="0"/>
                <a:ea typeface="Tahoma" charset="0"/>
                <a:cs typeface="Tahoma" charset="0"/>
              </a:rPr>
              <a:t>Suppose 64-bit VA and 40-bit PA, how large is the page table?     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>
                <a:latin typeface="Tahoma" charset="0"/>
                <a:ea typeface="Tahoma" charset="0"/>
                <a:cs typeface="Tahoma" charset="0"/>
              </a:rPr>
              <a:t>2</a:t>
            </a:r>
            <a:r>
              <a:rPr lang="en-US" b="1" baseline="30000" dirty="0">
                <a:latin typeface="Tahoma" charset="0"/>
                <a:ea typeface="Tahoma" charset="0"/>
                <a:cs typeface="Tahoma" charset="0"/>
              </a:rPr>
              <a:t>52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 entries x ~4 bytes </a:t>
            </a:r>
            <a:r>
              <a:rPr lang="en-US" b="1" dirty="0">
                <a:latin typeface="Tahoma" charset="0"/>
                <a:ea typeface="Tahoma" charset="0"/>
                <a:cs typeface="Tahoma" charset="0"/>
                <a:sym typeface="Symbol" charset="0"/>
              </a:rPr>
              <a:t>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 2</a:t>
            </a:r>
            <a:r>
              <a:rPr lang="en-US" b="1" baseline="30000" dirty="0">
                <a:latin typeface="Tahoma" charset="0"/>
                <a:ea typeface="Tahoma" charset="0"/>
                <a:cs typeface="Tahoma" charset="0"/>
              </a:rPr>
              <a:t>54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 bytes		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	and that is for just one process!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		and the process may not be using the entire VM space!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93539" name="Slide Number Placeholder 3">
            <a:extLst>
              <a:ext uri="{FF2B5EF4-FFF2-40B4-BE49-F238E27FC236}">
                <a16:creationId xmlns:a16="http://schemas.microsoft.com/office/drawing/2014/main" id="{49A3D937-16CD-5B4B-9ADE-27BAB17F2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DBDA1-E7B5-FD4A-B066-A819ACCE71AD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6CB1376E-F8CF-0B4D-87C0-9B90898F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70050"/>
            <a:ext cx="39624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VPN</a:t>
            </a:r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222BEB6E-EA84-7F42-8B5D-F341636C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70050"/>
            <a:ext cx="1752600" cy="381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Page Offset</a:t>
            </a:r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C22300A3-FDE0-CF46-82C0-34565401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813050"/>
            <a:ext cx="12954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table</a:t>
            </a:r>
          </a:p>
        </p:txBody>
      </p:sp>
      <p:sp>
        <p:nvSpPr>
          <p:cNvPr id="193543" name="Oval 7">
            <a:extLst>
              <a:ext uri="{FF2B5EF4-FFF2-40B4-BE49-F238E27FC236}">
                <a16:creationId xmlns:a16="http://schemas.microsoft.com/office/drawing/2014/main" id="{E9C76368-6AE1-8444-A3BE-8275C301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2998788"/>
            <a:ext cx="1066800" cy="1066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concat</a:t>
            </a:r>
          </a:p>
        </p:txBody>
      </p:sp>
      <p:sp>
        <p:nvSpPr>
          <p:cNvPr id="193544" name="Rectangle 8">
            <a:extLst>
              <a:ext uri="{FF2B5EF4-FFF2-40B4-BE49-F238E27FC236}">
                <a16:creationId xmlns:a16="http://schemas.microsoft.com/office/drawing/2014/main" id="{16A911AE-5583-9046-8349-6663DD90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33375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PA</a:t>
            </a:r>
          </a:p>
        </p:txBody>
      </p:sp>
      <p:grpSp>
        <p:nvGrpSpPr>
          <p:cNvPr id="193545" name="Group 9">
            <a:extLst>
              <a:ext uri="{FF2B5EF4-FFF2-40B4-BE49-F238E27FC236}">
                <a16:creationId xmlns:a16="http://schemas.microsoft.com/office/drawing/2014/main" id="{7034847C-C415-4246-8F64-D3FEC2B1F85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838200"/>
            <a:ext cx="5638800" cy="679450"/>
            <a:chOff x="3648" y="820"/>
            <a:chExt cx="1056" cy="428"/>
          </a:xfrm>
        </p:grpSpPr>
        <p:sp>
          <p:nvSpPr>
            <p:cNvPr id="193558" name="AutoShape 10">
              <a:extLst>
                <a:ext uri="{FF2B5EF4-FFF2-40B4-BE49-F238E27FC236}">
                  <a16:creationId xmlns:a16="http://schemas.microsoft.com/office/drawing/2014/main" id="{44B65D07-8708-284F-AEB0-63EE0DF2A4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04" y="64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559" name="Text Box 11">
              <a:extLst>
                <a:ext uri="{FF2B5EF4-FFF2-40B4-BE49-F238E27FC236}">
                  <a16:creationId xmlns:a16="http://schemas.microsoft.com/office/drawing/2014/main" id="{6880690E-7C67-8C47-926B-D5C79C7CA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820"/>
              <a:ext cx="1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64-bit</a:t>
              </a:r>
            </a:p>
          </p:txBody>
        </p:sp>
      </p:grpSp>
      <p:cxnSp>
        <p:nvCxnSpPr>
          <p:cNvPr id="193546" name="AutoShape 12">
            <a:extLst>
              <a:ext uri="{FF2B5EF4-FFF2-40B4-BE49-F238E27FC236}">
                <a16:creationId xmlns:a16="http://schemas.microsoft.com/office/drawing/2014/main" id="{3564D224-498D-F047-8A1D-21109D4828FF}"/>
              </a:ext>
            </a:extLst>
          </p:cNvPr>
          <p:cNvCxnSpPr>
            <a:cxnSpLocks noChangeShapeType="1"/>
            <a:stCxn id="193540" idx="2"/>
            <a:endCxn id="193542" idx="0"/>
          </p:cNvCxnSpPr>
          <p:nvPr/>
        </p:nvCxnSpPr>
        <p:spPr bwMode="auto">
          <a:xfrm rot="16200000" flipH="1">
            <a:off x="2755107" y="2429668"/>
            <a:ext cx="742950" cy="476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47" name="AutoShape 13">
            <a:extLst>
              <a:ext uri="{FF2B5EF4-FFF2-40B4-BE49-F238E27FC236}">
                <a16:creationId xmlns:a16="http://schemas.microsoft.com/office/drawing/2014/main" id="{06AEEFF6-CC23-6E42-BD87-6D912F9147C8}"/>
              </a:ext>
            </a:extLst>
          </p:cNvPr>
          <p:cNvCxnSpPr>
            <a:cxnSpLocks noChangeShapeType="1"/>
            <a:stCxn id="193541" idx="2"/>
            <a:endCxn id="193543" idx="0"/>
          </p:cNvCxnSpPr>
          <p:nvPr/>
        </p:nvCxnSpPr>
        <p:spPr bwMode="auto">
          <a:xfrm rot="5400000">
            <a:off x="5438775" y="2522538"/>
            <a:ext cx="928688" cy="4762"/>
          </a:xfrm>
          <a:prstGeom prst="bentConnector3">
            <a:avLst>
              <a:gd name="adj1" fmla="val 49917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48" name="AutoShape 14">
            <a:extLst>
              <a:ext uri="{FF2B5EF4-FFF2-40B4-BE49-F238E27FC236}">
                <a16:creationId xmlns:a16="http://schemas.microsoft.com/office/drawing/2014/main" id="{316DE5D9-09AA-3D46-A37C-374C901E22A6}"/>
              </a:ext>
            </a:extLst>
          </p:cNvPr>
          <p:cNvCxnSpPr>
            <a:cxnSpLocks noChangeShapeType="1"/>
            <a:stCxn id="193542" idx="3"/>
            <a:endCxn id="193543" idx="2"/>
          </p:cNvCxnSpPr>
          <p:nvPr/>
        </p:nvCxnSpPr>
        <p:spPr bwMode="auto">
          <a:xfrm flipV="1">
            <a:off x="3786188" y="3532188"/>
            <a:ext cx="1571625" cy="47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549" name="AutoShape 15">
            <a:extLst>
              <a:ext uri="{FF2B5EF4-FFF2-40B4-BE49-F238E27FC236}">
                <a16:creationId xmlns:a16="http://schemas.microsoft.com/office/drawing/2014/main" id="{7E02B447-7AAC-D445-8DC7-FA83BD73D681}"/>
              </a:ext>
            </a:extLst>
          </p:cNvPr>
          <p:cNvCxnSpPr>
            <a:cxnSpLocks noChangeShapeType="1"/>
            <a:stCxn id="193543" idx="6"/>
            <a:endCxn id="193544" idx="1"/>
          </p:cNvCxnSpPr>
          <p:nvPr/>
        </p:nvCxnSpPr>
        <p:spPr bwMode="auto">
          <a:xfrm>
            <a:off x="6434138" y="3532188"/>
            <a:ext cx="1233487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550" name="Line 16">
            <a:extLst>
              <a:ext uri="{FF2B5EF4-FFF2-40B4-BE49-F238E27FC236}">
                <a16:creationId xmlns:a16="http://schemas.microsoft.com/office/drawing/2014/main" id="{48ACC37E-A840-3041-A5A9-B717F0869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42265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551" name="Line 17">
            <a:extLst>
              <a:ext uri="{FF2B5EF4-FFF2-40B4-BE49-F238E27FC236}">
                <a16:creationId xmlns:a16="http://schemas.microsoft.com/office/drawing/2014/main" id="{E6A3EBBC-FD9B-074C-9C0C-41AE99DF5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42265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552" name="Line 18">
            <a:extLst>
              <a:ext uri="{FF2B5EF4-FFF2-40B4-BE49-F238E27FC236}">
                <a16:creationId xmlns:a16="http://schemas.microsoft.com/office/drawing/2014/main" id="{E5A50608-C21F-174D-B02F-647EA0D3DC38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867400" y="227965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553" name="Line 19">
            <a:extLst>
              <a:ext uri="{FF2B5EF4-FFF2-40B4-BE49-F238E27FC236}">
                <a16:creationId xmlns:a16="http://schemas.microsoft.com/office/drawing/2014/main" id="{207BFCBD-48C6-254B-9F7A-B234245FC2A4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3095625" y="227965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554" name="Text Box 20">
            <a:extLst>
              <a:ext uri="{FF2B5EF4-FFF2-40B4-BE49-F238E27FC236}">
                <a16:creationId xmlns:a16="http://schemas.microsoft.com/office/drawing/2014/main" id="{71849F22-E937-7448-B67F-A8AAD2EDF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2133600"/>
            <a:ext cx="92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12-bit</a:t>
            </a:r>
          </a:p>
        </p:txBody>
      </p:sp>
      <p:sp>
        <p:nvSpPr>
          <p:cNvPr id="193555" name="Text Box 21">
            <a:extLst>
              <a:ext uri="{FF2B5EF4-FFF2-40B4-BE49-F238E27FC236}">
                <a16:creationId xmlns:a16="http://schemas.microsoft.com/office/drawing/2014/main" id="{94A90841-21AA-A54E-9CD7-6AC0C26A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21336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52-bit</a:t>
            </a:r>
          </a:p>
        </p:txBody>
      </p:sp>
      <p:sp>
        <p:nvSpPr>
          <p:cNvPr id="193556" name="Text Box 22">
            <a:extLst>
              <a:ext uri="{FF2B5EF4-FFF2-40B4-BE49-F238E27FC236}">
                <a16:creationId xmlns:a16="http://schemas.microsoft.com/office/drawing/2014/main" id="{9E315544-04DF-0244-9B17-58C841E3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35814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28-bit</a:t>
            </a:r>
          </a:p>
        </p:txBody>
      </p:sp>
      <p:sp>
        <p:nvSpPr>
          <p:cNvPr id="193557" name="Text Box 23">
            <a:extLst>
              <a:ext uri="{FF2B5EF4-FFF2-40B4-BE49-F238E27FC236}">
                <a16:creationId xmlns:a16="http://schemas.microsoft.com/office/drawing/2014/main" id="{1CE4575E-840B-3E4E-A5F5-63DD312E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35814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40-bit</a:t>
            </a:r>
          </a:p>
        </p:txBody>
      </p:sp>
    </p:spTree>
    <p:extLst>
      <p:ext uri="{BB962C8B-B14F-4D97-AF65-F5344CB8AC3E}">
        <p14:creationId xmlns:p14="http://schemas.microsoft.com/office/powerpoint/2010/main" val="3964737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Page Table Challenges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0533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207077"/>
            <a:ext cx="8915400" cy="5193723"/>
          </a:xfrm>
        </p:spPr>
        <p:txBody>
          <a:bodyPr/>
          <a:lstStyle/>
          <a:p>
            <a:r>
              <a:rPr lang="en-US" dirty="0"/>
              <a:t>Page table is large</a:t>
            </a:r>
          </a:p>
          <a:p>
            <a:pPr lvl="1"/>
            <a:r>
              <a:rPr lang="en-US" dirty="0"/>
              <a:t>at least part of it needs to be located in physical memory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Each load/store requires at least two memory accesses:</a:t>
            </a:r>
          </a:p>
          <a:p>
            <a:pPr marL="344487" lvl="1" indent="0">
              <a:buNone/>
            </a:pPr>
            <a:r>
              <a:rPr lang="en-US" dirty="0"/>
              <a:t>1. one for address translation (page table read)</a:t>
            </a:r>
          </a:p>
          <a:p>
            <a:pPr marL="344487" lvl="1" indent="0">
              <a:buNone/>
            </a:pPr>
            <a:r>
              <a:rPr lang="en-US" dirty="0"/>
              <a:t>2. one to access data with the physical address (after translation)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Two memory accesses to service a load/store greatly degrades load/store execution time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Unless we are clever…</a:t>
            </a:r>
          </a:p>
          <a:p>
            <a:pPr lvl="1"/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5053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053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172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5257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 (TLB)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258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283277"/>
            <a:ext cx="8610600" cy="5193723"/>
          </a:xfrm>
        </p:spPr>
        <p:txBody>
          <a:bodyPr/>
          <a:lstStyle/>
          <a:p>
            <a:r>
              <a:rPr lang="en-US" dirty="0"/>
              <a:t>Idea: Cache the page table entries (PTEs) in a hardware structure in the processor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Translation lookaside buffer </a:t>
            </a:r>
            <a:r>
              <a:rPr lang="en-US" dirty="0"/>
              <a:t>(TLB)</a:t>
            </a:r>
          </a:p>
          <a:p>
            <a:endParaRPr lang="en-US" dirty="0"/>
          </a:p>
          <a:p>
            <a:pPr lvl="1"/>
            <a:r>
              <a:rPr lang="en-US" dirty="0"/>
              <a:t>Small cache of most recently used translations (PTEs)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Reduces number of memory accesses required for </a:t>
            </a:r>
            <a:r>
              <a:rPr lang="en-US" i="1" dirty="0"/>
              <a:t>most</a:t>
            </a:r>
            <a:r>
              <a:rPr lang="en-US" dirty="0"/>
              <a:t> loads/stores to only one</a:t>
            </a:r>
          </a:p>
          <a:p>
            <a:endParaRPr lang="en-US" dirty="0"/>
          </a:p>
        </p:txBody>
      </p:sp>
      <p:sp>
        <p:nvSpPr>
          <p:cNvPr id="15257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258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6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Translation </a:t>
            </a:r>
            <a:r>
              <a:rPr lang="en-US" dirty="0" err="1"/>
              <a:t>Lookaside</a:t>
            </a:r>
            <a:r>
              <a:rPr lang="en-US" dirty="0"/>
              <a:t> Buffer (TLB)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4629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6875" y="990600"/>
            <a:ext cx="8366125" cy="4972050"/>
          </a:xfrm>
        </p:spPr>
        <p:txBody>
          <a:bodyPr/>
          <a:lstStyle/>
          <a:p>
            <a:r>
              <a:rPr lang="en-US" dirty="0"/>
              <a:t>Page table accesses have a lot of temporal locality</a:t>
            </a:r>
          </a:p>
          <a:p>
            <a:pPr lvl="1"/>
            <a:r>
              <a:rPr lang="en-US" dirty="0"/>
              <a:t>Data accesses have temporal and spatial locality</a:t>
            </a:r>
          </a:p>
          <a:p>
            <a:pPr lvl="1"/>
            <a:r>
              <a:rPr lang="en-US" dirty="0"/>
              <a:t>Large page size (say 4KB, 8KB, or even 1-2GB), so consecutive loads/stores likely to access same page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TLB</a:t>
            </a:r>
          </a:p>
          <a:p>
            <a:pPr lvl="1"/>
            <a:r>
              <a:rPr lang="en-US" dirty="0"/>
              <a:t>Small: accessed in &lt; 1 cycle</a:t>
            </a:r>
          </a:p>
          <a:p>
            <a:pPr lvl="1"/>
            <a:r>
              <a:rPr lang="en-US" dirty="0"/>
              <a:t>Typically 16 - 512 entries</a:t>
            </a:r>
          </a:p>
          <a:p>
            <a:pPr lvl="1"/>
            <a:r>
              <a:rPr lang="en-US" dirty="0"/>
              <a:t>High associativity</a:t>
            </a:r>
          </a:p>
          <a:p>
            <a:pPr lvl="1"/>
            <a:r>
              <a:rPr lang="en-US" dirty="0"/>
              <a:t>&gt; 95-99 % hit rates typical (depends on workload)</a:t>
            </a:r>
          </a:p>
          <a:p>
            <a:pPr lvl="1"/>
            <a:r>
              <a:rPr lang="en-US" dirty="0"/>
              <a:t>Reduces # of memory accesses for most loads and stores to only 1</a:t>
            </a:r>
          </a:p>
        </p:txBody>
      </p:sp>
      <p:sp>
        <p:nvSpPr>
          <p:cNvPr id="15462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462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152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144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Example Two-Entry TLB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156677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13437481"/>
              </p:ext>
            </p:extLst>
          </p:nvPr>
        </p:nvGraphicFramePr>
        <p:xfrm>
          <a:off x="536575" y="1204134"/>
          <a:ext cx="7921626" cy="498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47" name="VISIO" r:id="rId9" imgW="4015740" imgH="2525268" progId="Visio.Drawing.6">
                  <p:embed/>
                </p:oleObj>
              </mc:Choice>
              <mc:Fallback>
                <p:oleObj name="VISIO" r:id="rId9" imgW="4015740" imgH="25252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204134"/>
                        <a:ext cx="7921626" cy="4981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" y="10779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667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278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5872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Memory Protection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8725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Multiple programs (</a:t>
            </a:r>
            <a:r>
              <a:rPr lang="en-US" i="1" dirty="0">
                <a:solidFill>
                  <a:srgbClr val="0432FF"/>
                </a:solidFill>
              </a:rPr>
              <a:t>processes</a:t>
            </a:r>
            <a:r>
              <a:rPr lang="en-US" dirty="0"/>
              <a:t>) run at once</a:t>
            </a:r>
          </a:p>
          <a:p>
            <a:pPr lvl="1"/>
            <a:r>
              <a:rPr lang="en-US" dirty="0"/>
              <a:t>Each process has its own page table</a:t>
            </a:r>
          </a:p>
          <a:p>
            <a:pPr lvl="1"/>
            <a:r>
              <a:rPr lang="en-US" dirty="0"/>
              <a:t>Each process can use entire virtual address space without worrying about where other programs are</a:t>
            </a:r>
          </a:p>
          <a:p>
            <a:pPr lvl="1"/>
            <a:endParaRPr lang="en-US" dirty="0"/>
          </a:p>
          <a:p>
            <a:r>
              <a:rPr lang="en-US" dirty="0"/>
              <a:t>A process can only access physical pages mapped in its page table – canno</a:t>
            </a:r>
            <a:r>
              <a:rPr lang="en-US" altLang="ja-JP" dirty="0"/>
              <a:t>t overwrite memory of another process</a:t>
            </a:r>
          </a:p>
          <a:p>
            <a:pPr lvl="1"/>
            <a:r>
              <a:rPr lang="en-US" dirty="0"/>
              <a:t>Provides protection and isolation between processes</a:t>
            </a:r>
          </a:p>
          <a:p>
            <a:pPr lvl="1"/>
            <a:r>
              <a:rPr lang="en-US" dirty="0"/>
              <a:t>Enables access control mechanisms per page</a:t>
            </a:r>
          </a:p>
        </p:txBody>
      </p:sp>
      <p:sp>
        <p:nvSpPr>
          <p:cNvPr id="15872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8724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6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>
            <a:extLst>
              <a:ext uri="{FF2B5EF4-FFF2-40B4-BE49-F238E27FC236}">
                <a16:creationId xmlns:a16="http://schemas.microsoft.com/office/drawing/2014/main" id="{A01D0A56-A3A6-4A46-9008-B4E19FB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Page Table is Per Process</a:t>
            </a:r>
          </a:p>
        </p:txBody>
      </p:sp>
      <p:sp>
        <p:nvSpPr>
          <p:cNvPr id="169986" name="Content Placeholder 2">
            <a:extLst>
              <a:ext uri="{FF2B5EF4-FFF2-40B4-BE49-F238E27FC236}">
                <a16:creationId xmlns:a16="http://schemas.microsoft.com/office/drawing/2014/main" id="{9BEF8261-68A9-8B45-B288-D82D5BF3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Each process has its own virtual address space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Full address space for each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Simplifies memory allocation, sharing, linking and loading.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638D1A16-3D40-D24E-BC8A-3D5646033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4D54C8-69E9-264F-A70E-824B943E3944}" type="slidenum"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153563E8-83E0-4540-9814-1D547323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03525"/>
            <a:ext cx="1368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Virtual Address Space for Process 1:</a:t>
            </a:r>
          </a:p>
        </p:txBody>
      </p:sp>
      <p:sp>
        <p:nvSpPr>
          <p:cNvPr id="169989" name="Rectangle 3">
            <a:extLst>
              <a:ext uri="{FF2B5EF4-FFF2-40B4-BE49-F238E27FC236}">
                <a16:creationId xmlns:a16="http://schemas.microsoft.com/office/drawing/2014/main" id="{D2B19500-BFDD-844A-BF57-16E2C766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27325"/>
            <a:ext cx="2057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Physical Address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Space (DRAM)</a:t>
            </a:r>
          </a:p>
        </p:txBody>
      </p:sp>
      <p:sp>
        <p:nvSpPr>
          <p:cNvPr id="169990" name="Rectangle 4">
            <a:extLst>
              <a:ext uri="{FF2B5EF4-FFF2-40B4-BE49-F238E27FC236}">
                <a16:creationId xmlns:a16="http://schemas.microsoft.com/office/drawing/2014/main" id="{6E0CBC38-D218-0248-9652-29DDF159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2886075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1" name="Rectangle 5">
            <a:extLst>
              <a:ext uri="{FF2B5EF4-FFF2-40B4-BE49-F238E27FC236}">
                <a16:creationId xmlns:a16="http://schemas.microsoft.com/office/drawing/2014/main" id="{A0B7A2D1-4378-B64A-9563-12613739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310673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1</a:t>
            </a:r>
          </a:p>
        </p:txBody>
      </p:sp>
      <p:sp>
        <p:nvSpPr>
          <p:cNvPr id="169992" name="Rectangle 6">
            <a:extLst>
              <a:ext uri="{FF2B5EF4-FFF2-40B4-BE49-F238E27FC236}">
                <a16:creationId xmlns:a16="http://schemas.microsoft.com/office/drawing/2014/main" id="{965FAB41-45BC-1943-9078-6AC1139D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333533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2</a:t>
            </a:r>
          </a:p>
        </p:txBody>
      </p:sp>
      <p:sp>
        <p:nvSpPr>
          <p:cNvPr id="169993" name="Rectangle 7">
            <a:extLst>
              <a:ext uri="{FF2B5EF4-FFF2-40B4-BE49-F238E27FC236}">
                <a16:creationId xmlns:a16="http://schemas.microsoft.com/office/drawing/2014/main" id="{76427ABD-D577-7445-848C-9B148A920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794125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4" name="Rectangle 8">
            <a:extLst>
              <a:ext uri="{FF2B5EF4-FFF2-40B4-BE49-F238E27FC236}">
                <a16:creationId xmlns:a16="http://schemas.microsoft.com/office/drawing/2014/main" id="{EB1A13EE-258E-EE46-B4FE-E5191F1F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44783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5" name="Rectangle 9">
            <a:extLst>
              <a:ext uri="{FF2B5EF4-FFF2-40B4-BE49-F238E27FC236}">
                <a16:creationId xmlns:a16="http://schemas.microsoft.com/office/drawing/2014/main" id="{050EBD1C-5D31-FB4B-A30C-B196444D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5394325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6" name="Rectangle 10">
            <a:extLst>
              <a:ext uri="{FF2B5EF4-FFF2-40B4-BE49-F238E27FC236}">
                <a16:creationId xmlns:a16="http://schemas.microsoft.com/office/drawing/2014/main" id="{1C9D4280-0B21-B640-9885-6A6D52D0B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6495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7" name="Rectangle 11">
            <a:extLst>
              <a:ext uri="{FF2B5EF4-FFF2-40B4-BE49-F238E27FC236}">
                <a16:creationId xmlns:a16="http://schemas.microsoft.com/office/drawing/2014/main" id="{5235EC24-D0F4-BC4F-BB58-BE94B19D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8781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998" name="Rectangle 12">
            <a:extLst>
              <a:ext uri="{FF2B5EF4-FFF2-40B4-BE49-F238E27FC236}">
                <a16:creationId xmlns:a16="http://schemas.microsoft.com/office/drawing/2014/main" id="{7F8BD3E6-097B-2749-8711-64EE09AA7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10673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 2</a:t>
            </a:r>
          </a:p>
        </p:txBody>
      </p:sp>
      <p:sp>
        <p:nvSpPr>
          <p:cNvPr id="169999" name="Rectangle 13">
            <a:extLst>
              <a:ext uri="{FF2B5EF4-FFF2-40B4-BE49-F238E27FC236}">
                <a16:creationId xmlns:a16="http://schemas.microsoft.com/office/drawing/2014/main" id="{3505CE9C-D2F6-A54F-B96D-1D739001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3353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0" name="Rectangle 14">
            <a:extLst>
              <a:ext uri="{FF2B5EF4-FFF2-40B4-BE49-F238E27FC236}">
                <a16:creationId xmlns:a16="http://schemas.microsoft.com/office/drawing/2014/main" id="{7116CF83-D40D-814A-9184-E5989415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5639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1" name="Rectangle 15">
            <a:extLst>
              <a:ext uri="{FF2B5EF4-FFF2-40B4-BE49-F238E27FC236}">
                <a16:creationId xmlns:a16="http://schemas.microsoft.com/office/drawing/2014/main" id="{AB3E95AF-54D5-3740-BB3D-31D3D5BC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7925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2" name="Rectangle 16">
            <a:extLst>
              <a:ext uri="{FF2B5EF4-FFF2-40B4-BE49-F238E27FC236}">
                <a16:creationId xmlns:a16="http://schemas.microsoft.com/office/drawing/2014/main" id="{B9899AD8-A355-AA48-BAC3-EF6545A4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0211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3" name="Rectangle 17">
            <a:extLst>
              <a:ext uri="{FF2B5EF4-FFF2-40B4-BE49-F238E27FC236}">
                <a16:creationId xmlns:a16="http://schemas.microsoft.com/office/drawing/2014/main" id="{8DB663AD-3246-8549-A88A-AEB2340C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454525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4" name="Rectangle 18">
            <a:extLst>
              <a:ext uri="{FF2B5EF4-FFF2-40B4-BE49-F238E27FC236}">
                <a16:creationId xmlns:a16="http://schemas.microsoft.com/office/drawing/2014/main" id="{520E29B2-CAEA-E449-9B20-6EB7681A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6688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5" name="Rectangle 19">
            <a:extLst>
              <a:ext uri="{FF2B5EF4-FFF2-40B4-BE49-F238E27FC236}">
                <a16:creationId xmlns:a16="http://schemas.microsoft.com/office/drawing/2014/main" id="{EBF33BA3-9592-F048-A7BA-505EFC92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1006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6" name="Rectangle 20">
            <a:extLst>
              <a:ext uri="{FF2B5EF4-FFF2-40B4-BE49-F238E27FC236}">
                <a16:creationId xmlns:a16="http://schemas.microsoft.com/office/drawing/2014/main" id="{AC3D6311-AC6F-B246-820E-8396EF27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316538"/>
            <a:ext cx="901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7" name="Line 21">
            <a:extLst>
              <a:ext uri="{FF2B5EF4-FFF2-40B4-BE49-F238E27FC236}">
                <a16:creationId xmlns:a16="http://schemas.microsoft.com/office/drawing/2014/main" id="{C1339290-5864-C140-B073-2C3F63241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3252788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08" name="Rectangle 22">
            <a:extLst>
              <a:ext uri="{FF2B5EF4-FFF2-40B4-BE49-F238E27FC236}">
                <a16:creationId xmlns:a16="http://schemas.microsoft.com/office/drawing/2014/main" id="{EA3A191C-2EF0-A245-A0E7-A811487E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33700"/>
            <a:ext cx="190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Address Translation</a:t>
            </a:r>
          </a:p>
        </p:txBody>
      </p:sp>
      <p:sp>
        <p:nvSpPr>
          <p:cNvPr id="170009" name="Rectangle 23">
            <a:extLst>
              <a:ext uri="{FF2B5EF4-FFF2-40B4-BE49-F238E27FC236}">
                <a16:creationId xmlns:a16="http://schemas.microsoft.com/office/drawing/2014/main" id="{EAB2686C-1003-BB43-AFAE-17D650F9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28194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170010" name="Rectangle 24">
            <a:extLst>
              <a:ext uri="{FF2B5EF4-FFF2-40B4-BE49-F238E27FC236}">
                <a16:creationId xmlns:a16="http://schemas.microsoft.com/office/drawing/2014/main" id="{05AA116D-B656-7043-8BFC-E2A65FD1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44958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170011" name="Rectangle 25">
            <a:extLst>
              <a:ext uri="{FF2B5EF4-FFF2-40B4-BE49-F238E27FC236}">
                <a16:creationId xmlns:a16="http://schemas.microsoft.com/office/drawing/2014/main" id="{8F673ED9-E793-A844-98B3-B6D9DEF9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3717925"/>
            <a:ext cx="4667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N-1</a:t>
            </a:r>
          </a:p>
        </p:txBody>
      </p:sp>
      <p:sp>
        <p:nvSpPr>
          <p:cNvPr id="170012" name="Rectangle 26">
            <a:extLst>
              <a:ext uri="{FF2B5EF4-FFF2-40B4-BE49-F238E27FC236}">
                <a16:creationId xmlns:a16="http://schemas.microsoft.com/office/drawing/2014/main" id="{D4CF5AA4-BD9B-4C42-9DB8-F887D1E2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2590800"/>
            <a:ext cx="279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170013" name="Rectangle 27">
            <a:extLst>
              <a:ext uri="{FF2B5EF4-FFF2-40B4-BE49-F238E27FC236}">
                <a16:creationId xmlns:a16="http://schemas.microsoft.com/office/drawing/2014/main" id="{8C12176E-917C-1D4A-BD2B-BA5E54EB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5318125"/>
            <a:ext cx="4667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N-1</a:t>
            </a:r>
          </a:p>
        </p:txBody>
      </p:sp>
      <p:sp>
        <p:nvSpPr>
          <p:cNvPr id="170014" name="Rectangle 28">
            <a:extLst>
              <a:ext uri="{FF2B5EF4-FFF2-40B4-BE49-F238E27FC236}">
                <a16:creationId xmlns:a16="http://schemas.microsoft.com/office/drawing/2014/main" id="{8D4B5D4C-65EB-6344-A612-55850A55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5241925"/>
            <a:ext cx="487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M-1</a:t>
            </a:r>
          </a:p>
        </p:txBody>
      </p:sp>
      <p:sp>
        <p:nvSpPr>
          <p:cNvPr id="170015" name="Line 29">
            <a:extLst>
              <a:ext uri="{FF2B5EF4-FFF2-40B4-BE49-F238E27FC236}">
                <a16:creationId xmlns:a16="http://schemas.microsoft.com/office/drawing/2014/main" id="{6CC5368E-06B5-9744-8E54-E626DE8A4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3481388"/>
            <a:ext cx="2362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16" name="Rectangle 30">
            <a:extLst>
              <a:ext uri="{FF2B5EF4-FFF2-40B4-BE49-F238E27FC236}">
                <a16:creationId xmlns:a16="http://schemas.microsoft.com/office/drawing/2014/main" id="{84684E6D-02E7-C649-A878-A64994AA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470058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1</a:t>
            </a:r>
          </a:p>
        </p:txBody>
      </p:sp>
      <p:sp>
        <p:nvSpPr>
          <p:cNvPr id="170017" name="Rectangle 31">
            <a:extLst>
              <a:ext uri="{FF2B5EF4-FFF2-40B4-BE49-F238E27FC236}">
                <a16:creationId xmlns:a16="http://schemas.microsoft.com/office/drawing/2014/main" id="{B9A4BB51-DF2C-2C4F-B3D8-7CB7E62B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492918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VP 2</a:t>
            </a:r>
          </a:p>
        </p:txBody>
      </p:sp>
      <p:sp>
        <p:nvSpPr>
          <p:cNvPr id="170018" name="Rectangle 32">
            <a:extLst>
              <a:ext uri="{FF2B5EF4-FFF2-40B4-BE49-F238E27FC236}">
                <a16:creationId xmlns:a16="http://schemas.microsoft.com/office/drawing/2014/main" id="{495E8F17-ED95-8A4B-BCD8-943E65AF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24338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 7</a:t>
            </a:r>
          </a:p>
        </p:txBody>
      </p:sp>
      <p:sp>
        <p:nvSpPr>
          <p:cNvPr id="170019" name="Line 33">
            <a:extLst>
              <a:ext uri="{FF2B5EF4-FFF2-40B4-BE49-F238E27FC236}">
                <a16:creationId xmlns:a16="http://schemas.microsoft.com/office/drawing/2014/main" id="{0D7A63A8-9AD8-A54D-8A20-1EF16C109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5013" y="4395788"/>
            <a:ext cx="236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20" name="Line 34">
            <a:extLst>
              <a:ext uri="{FF2B5EF4-FFF2-40B4-BE49-F238E27FC236}">
                <a16:creationId xmlns:a16="http://schemas.microsoft.com/office/drawing/2014/main" id="{3708258C-1194-7747-B07F-D990B360F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005388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021" name="Rectangle 35">
            <a:extLst>
              <a:ext uri="{FF2B5EF4-FFF2-40B4-BE49-F238E27FC236}">
                <a16:creationId xmlns:a16="http://schemas.microsoft.com/office/drawing/2014/main" id="{C869E15E-EE5D-4F4C-970D-9E3EAB6E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891088"/>
            <a:ext cx="901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PP 10</a:t>
            </a:r>
          </a:p>
        </p:txBody>
      </p:sp>
      <p:sp>
        <p:nvSpPr>
          <p:cNvPr id="170022" name="Rectangle 36">
            <a:extLst>
              <a:ext uri="{FF2B5EF4-FFF2-40B4-BE49-F238E27FC236}">
                <a16:creationId xmlns:a16="http://schemas.microsoft.com/office/drawing/2014/main" id="{5D3CBFC6-5891-604A-BE95-19F9BF87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3946525"/>
            <a:ext cx="21351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(e.g., read/only library code)</a:t>
            </a:r>
          </a:p>
        </p:txBody>
      </p:sp>
      <p:sp>
        <p:nvSpPr>
          <p:cNvPr id="170023" name="Text Box 39">
            <a:extLst>
              <a:ext uri="{FF2B5EF4-FFF2-40B4-BE49-F238E27FC236}">
                <a16:creationId xmlns:a16="http://schemas.microsoft.com/office/drawing/2014/main" id="{9B1BCA05-CC3B-CB4C-A9EC-5EB5FC38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3376613"/>
            <a:ext cx="4349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170024" name="Text Box 40">
            <a:extLst>
              <a:ext uri="{FF2B5EF4-FFF2-40B4-BE49-F238E27FC236}">
                <a16:creationId xmlns:a16="http://schemas.microsoft.com/office/drawing/2014/main" id="{B7AF55D8-06D0-714F-9289-505D51D6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4976813"/>
            <a:ext cx="4349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...</a:t>
            </a:r>
          </a:p>
        </p:txBody>
      </p:sp>
      <p:sp>
        <p:nvSpPr>
          <p:cNvPr id="170025" name="Rectangle 41">
            <a:extLst>
              <a:ext uri="{FF2B5EF4-FFF2-40B4-BE49-F238E27FC236}">
                <a16:creationId xmlns:a16="http://schemas.microsoft.com/office/drawing/2014/main" id="{C5C1D635-728F-DE4D-AF4B-CF449CCB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35475"/>
            <a:ext cx="1368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Virtual Address Space for Process 2:</a:t>
            </a:r>
          </a:p>
        </p:txBody>
      </p:sp>
      <p:sp>
        <p:nvSpPr>
          <p:cNvPr id="170026" name="Line 29">
            <a:extLst>
              <a:ext uri="{FF2B5EF4-FFF2-40B4-BE49-F238E27FC236}">
                <a16:creationId xmlns:a16="http://schemas.microsoft.com/office/drawing/2014/main" id="{A96DA9F1-36F5-B74B-96EB-69BAE4B49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251325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7639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077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Memory Summary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60773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130877"/>
            <a:ext cx="8610600" cy="5193723"/>
          </a:xfrm>
        </p:spPr>
        <p:txBody>
          <a:bodyPr/>
          <a:lstStyle/>
          <a:p>
            <a:r>
              <a:rPr lang="en-US" dirty="0"/>
              <a:t>Virtual memory gives the illusion of </a:t>
            </a:r>
            <a:r>
              <a:rPr lang="en-US" dirty="0">
                <a:solidFill>
                  <a:srgbClr val="0432FF"/>
                </a:solidFill>
              </a:rPr>
              <a:t>“infinite” capacity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A subset of virtual pages are located in physical memory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page table </a:t>
            </a:r>
            <a:r>
              <a:rPr lang="en-US" dirty="0"/>
              <a:t>maps virtual pages to physical pages – this is called address translation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TLB</a:t>
            </a:r>
            <a:r>
              <a:rPr lang="en-US" i="1" dirty="0">
                <a:solidFill>
                  <a:srgbClr val="0432FF"/>
                </a:solidFill>
              </a:rPr>
              <a:t> </a:t>
            </a:r>
            <a:r>
              <a:rPr lang="en-US" dirty="0"/>
              <a:t>speeds up address translation</a:t>
            </a:r>
          </a:p>
          <a:p>
            <a:endParaRPr lang="en-US" dirty="0"/>
          </a:p>
          <a:p>
            <a:r>
              <a:rPr lang="en-US" dirty="0"/>
              <a:t>Using different page tables for different programs provides </a:t>
            </a:r>
            <a:r>
              <a:rPr lang="en-US" dirty="0">
                <a:solidFill>
                  <a:srgbClr val="0432FF"/>
                </a:solidFill>
              </a:rPr>
              <a:t>memory protection</a:t>
            </a:r>
          </a:p>
        </p:txBody>
      </p:sp>
      <p:sp>
        <p:nvSpPr>
          <p:cNvPr id="160771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6077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9061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23b: Virtual Memory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17170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>
            <a:extLst>
              <a:ext uri="{FF2B5EF4-FFF2-40B4-BE49-F238E27FC236}">
                <a16:creationId xmlns:a16="http://schemas.microsoft.com/office/drawing/2014/main" id="{4BFC2214-340A-4246-B905-1EF01FCB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Supporting Virtual Memory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CA1889C-A92C-B24B-BC2D-24AF7058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Virtual memory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requires both HW+SW support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Page Table is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cached in special hardware structures called Translation Lookaside Buffers (TLBs)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hardware component is called the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MMU</a:t>
            </a:r>
            <a:r>
              <a:rPr lang="en-US" altLang="en-US" dirty="0">
                <a:ea typeface="ＭＳ Ｐゴシック" panose="020B0600070205080204" pitchFamily="34" charset="-128"/>
              </a:rPr>
              <a:t> (memory management unit)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Includes Page Table Base Register(s), TLBs, page walkers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It is the job of the software </a:t>
            </a:r>
            <a:r>
              <a:rPr lang="en-US" altLang="en-US" dirty="0">
                <a:ea typeface="ＭＳ Ｐゴシック" panose="020B0600070205080204" pitchFamily="34" charset="-128"/>
              </a:rPr>
              <a:t>to leverage the MMU to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Populate page tables, decide what to replace in physical memory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Change the Page Table Register on context switch (to use the running thread’s page table)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Handle page faults and ensure correct mapping</a:t>
            </a:r>
          </a:p>
        </p:txBody>
      </p:sp>
      <p:sp>
        <p:nvSpPr>
          <p:cNvPr id="163843" name="Slide Number Placeholder 3">
            <a:extLst>
              <a:ext uri="{FF2B5EF4-FFF2-40B4-BE49-F238E27FC236}">
                <a16:creationId xmlns:a16="http://schemas.microsoft.com/office/drawing/2014/main" id="{740DE162-6E3F-C841-90E5-6E38D7FD8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6E63FF-4A3A-2343-B06B-7A90B4659673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39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>
            <a:extLst>
              <a:ext uri="{FF2B5EF4-FFF2-40B4-BE49-F238E27FC236}">
                <a16:creationId xmlns:a16="http://schemas.microsoft.com/office/drawing/2014/main" id="{E4335D0B-95F6-9E4A-83FD-582CB45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Memory</a:t>
            </a:r>
          </a:p>
        </p:txBody>
      </p:sp>
      <p:sp>
        <p:nvSpPr>
          <p:cNvPr id="153602" name="Content Placeholder 2">
            <a:extLst>
              <a:ext uri="{FF2B5EF4-FFF2-40B4-BE49-F238E27FC236}">
                <a16:creationId xmlns:a16="http://schemas.microsoft.com/office/drawing/2014/main" id="{8AAED75D-E47E-C947-A883-404FB994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Zero access time (latency)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Infinite capacity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Zero cost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Infinite bandwidth (to support multiple accesses in parallel)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3603" name="Slide Number Placeholder 3">
            <a:extLst>
              <a:ext uri="{FF2B5EF4-FFF2-40B4-BE49-F238E27FC236}">
                <a16:creationId xmlns:a16="http://schemas.microsoft.com/office/drawing/2014/main" id="{EEB6291A-EE05-D14F-8899-A48B0934B6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F72D42-E219-9846-BBE8-A20D65D4EE12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>
            <a:extLst>
              <a:ext uri="{FF2B5EF4-FFF2-40B4-BE49-F238E27FC236}">
                <a16:creationId xmlns:a16="http://schemas.microsoft.com/office/drawing/2014/main" id="{E624A4C7-5A8F-C844-B5A9-8B2D021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Some System Software Jobs for VM</a:t>
            </a:r>
          </a:p>
        </p:txBody>
      </p:sp>
      <p:sp>
        <p:nvSpPr>
          <p:cNvPr id="164866" name="Content Placeholder 2">
            <a:extLst>
              <a:ext uri="{FF2B5EF4-FFF2-40B4-BE49-F238E27FC236}">
                <a16:creationId xmlns:a16="http://schemas.microsoft.com/office/drawing/2014/main" id="{D6E32608-7F9E-4946-A874-060E8E14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Keeping track of which physical frames are free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Allocating free physical frames to virtual pages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 replacement policy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no physical frame is free, what should be swapped out?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Sharing pages between processes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Copy-on-write optimization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Page-flip optimization</a:t>
            </a:r>
          </a:p>
        </p:txBody>
      </p:sp>
      <p:sp>
        <p:nvSpPr>
          <p:cNvPr id="164867" name="Slide Number Placeholder 3">
            <a:extLst>
              <a:ext uri="{FF2B5EF4-FFF2-40B4-BE49-F238E27FC236}">
                <a16:creationId xmlns:a16="http://schemas.microsoft.com/office/drawing/2014/main" id="{6C169D9B-1E25-3F4C-8CD1-05E01DD73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050A43-69BA-0940-9A8F-7D2E9E050811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2">
            <a:extLst>
              <a:ext uri="{FF2B5EF4-FFF2-40B4-BE49-F238E27FC236}">
                <a16:creationId xmlns:a16="http://schemas.microsoft.com/office/drawing/2014/main" id="{8FE74C8B-34C7-4E46-BA29-23CC50F32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Page Fault (“A Miss in Physical Memory”)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32CD16CB-682B-E449-9F8F-1E26B376F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a page is not in physical memory but disk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Page table entry indicates virtual page not in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Access to such a page triggers a page fault exception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OS trap handler invoked to move data from disk into memory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Other processes can continue executing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OS has full control over placement</a:t>
            </a:r>
          </a:p>
        </p:txBody>
      </p:sp>
      <p:sp>
        <p:nvSpPr>
          <p:cNvPr id="220" name="AutoShape 5">
            <a:extLst>
              <a:ext uri="{FF2B5EF4-FFF2-40B4-BE49-F238E27FC236}">
                <a16:creationId xmlns:a16="http://schemas.microsoft.com/office/drawing/2014/main" id="{E58F1CF1-B978-FC49-AC4B-F2ACCB19F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838700"/>
            <a:ext cx="684213" cy="639763"/>
          </a:xfrm>
          <a:prstGeom prst="roundRect">
            <a:avLst>
              <a:gd name="adj" fmla="val 38986"/>
            </a:avLst>
          </a:prstGeom>
          <a:solidFill>
            <a:srgbClr val="33CCCC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CPU</a:t>
            </a:r>
          </a:p>
        </p:txBody>
      </p:sp>
      <p:sp>
        <p:nvSpPr>
          <p:cNvPr id="221" name="Rectangle 6">
            <a:extLst>
              <a:ext uri="{FF2B5EF4-FFF2-40B4-BE49-F238E27FC236}">
                <a16:creationId xmlns:a16="http://schemas.microsoft.com/office/drawing/2014/main" id="{CCCF787D-08D3-C944-BB77-651594181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6925" y="4062413"/>
            <a:ext cx="1004888" cy="1965325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2" name="Rectangle 7">
            <a:extLst>
              <a:ext uri="{FF2B5EF4-FFF2-40B4-BE49-F238E27FC236}">
                <a16:creationId xmlns:a16="http://schemas.microsoft.com/office/drawing/2014/main" id="{923AA36B-80EF-F34F-819D-EC1830139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0888" y="4016375"/>
            <a:ext cx="1004887" cy="1965325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3" name="Rectangle 8">
            <a:extLst>
              <a:ext uri="{FF2B5EF4-FFF2-40B4-BE49-F238E27FC236}">
                <a16:creationId xmlns:a16="http://schemas.microsoft.com/office/drawing/2014/main" id="{6E87F851-F352-D34A-90C7-5547A2D2D2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10845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4" name="Rectangle 9">
            <a:extLst>
              <a:ext uri="{FF2B5EF4-FFF2-40B4-BE49-F238E27FC236}">
                <a16:creationId xmlns:a16="http://schemas.microsoft.com/office/drawing/2014/main" id="{1006456D-A4A1-4843-9A65-E6C65A38C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244975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5" name="Rectangle 10">
            <a:extLst>
              <a:ext uri="{FF2B5EF4-FFF2-40B4-BE49-F238E27FC236}">
                <a16:creationId xmlns:a16="http://schemas.microsoft.com/office/drawing/2014/main" id="{F8F6DE03-8202-0A44-9341-3FD497855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383088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6" name="Rectangle 11">
            <a:extLst>
              <a:ext uri="{FF2B5EF4-FFF2-40B4-BE49-F238E27FC236}">
                <a16:creationId xmlns:a16="http://schemas.microsoft.com/office/drawing/2014/main" id="{AE8E256B-1D3E-6D4E-9D63-6ED44B9FA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519613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7" name="Rectangle 12">
            <a:extLst>
              <a:ext uri="{FF2B5EF4-FFF2-40B4-BE49-F238E27FC236}">
                <a16:creationId xmlns:a16="http://schemas.microsoft.com/office/drawing/2014/main" id="{7C14C67D-18E7-304E-AD09-C498CA7A4B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656138"/>
            <a:ext cx="5492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8" name="Rectangle 13">
            <a:extLst>
              <a:ext uri="{FF2B5EF4-FFF2-40B4-BE49-F238E27FC236}">
                <a16:creationId xmlns:a16="http://schemas.microsoft.com/office/drawing/2014/main" id="{2CE96D2A-A6CB-D840-A6B2-287291EE60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930775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29" name="Rectangle 14">
            <a:extLst>
              <a:ext uri="{FF2B5EF4-FFF2-40B4-BE49-F238E27FC236}">
                <a16:creationId xmlns:a16="http://schemas.microsoft.com/office/drawing/2014/main" id="{9A0B9653-EF9A-FE40-A2A5-9994FA206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479425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0" name="Rectangle 15">
            <a:extLst>
              <a:ext uri="{FF2B5EF4-FFF2-40B4-BE49-F238E27FC236}">
                <a16:creationId xmlns:a16="http://schemas.microsoft.com/office/drawing/2014/main" id="{048EAE29-FE21-AA40-914C-552786B12F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06730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1" name="Rectangle 16">
            <a:extLst>
              <a:ext uri="{FF2B5EF4-FFF2-40B4-BE49-F238E27FC236}">
                <a16:creationId xmlns:a16="http://schemas.microsoft.com/office/drawing/2014/main" id="{D8805B56-F31C-5E40-B8FC-38EEDCDE2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203825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2" name="Rectangle 17">
            <a:extLst>
              <a:ext uri="{FF2B5EF4-FFF2-40B4-BE49-F238E27FC236}">
                <a16:creationId xmlns:a16="http://schemas.microsoft.com/office/drawing/2014/main" id="{D6BA24F0-8D97-FD4E-ACE3-31632B8F6D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341938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3" name="Rectangle 18">
            <a:extLst>
              <a:ext uri="{FF2B5EF4-FFF2-40B4-BE49-F238E27FC236}">
                <a16:creationId xmlns:a16="http://schemas.microsoft.com/office/drawing/2014/main" id="{C407DF57-FB7B-484C-BC0D-6F6AA0599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478463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4" name="Rectangle 19">
            <a:extLst>
              <a:ext uri="{FF2B5EF4-FFF2-40B4-BE49-F238E27FC236}">
                <a16:creationId xmlns:a16="http://schemas.microsoft.com/office/drawing/2014/main" id="{F77AAE20-4FE3-3147-9D54-58419E4290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75310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5" name="Rectangle 20">
            <a:extLst>
              <a:ext uri="{FF2B5EF4-FFF2-40B4-BE49-F238E27FC236}">
                <a16:creationId xmlns:a16="http://schemas.microsoft.com/office/drawing/2014/main" id="{E792D80A-C790-9248-B843-E135019DA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9975" y="5614988"/>
            <a:ext cx="5492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6" name="Text Box 21">
            <a:extLst>
              <a:ext uri="{FF2B5EF4-FFF2-40B4-BE49-F238E27FC236}">
                <a16:creationId xmlns:a16="http://schemas.microsoft.com/office/drawing/2014/main" id="{82F0A2F6-049C-F046-8AE1-8D465FEAEE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05188" y="3733800"/>
            <a:ext cx="862012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37" name="Rectangle 22">
            <a:extLst>
              <a:ext uri="{FF2B5EF4-FFF2-40B4-BE49-F238E27FC236}">
                <a16:creationId xmlns:a16="http://schemas.microsoft.com/office/drawing/2014/main" id="{A7595848-F180-C646-9F41-87C8EA1A7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6238" y="4519613"/>
            <a:ext cx="730250" cy="141605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8" name="Rectangle 23">
            <a:extLst>
              <a:ext uri="{FF2B5EF4-FFF2-40B4-BE49-F238E27FC236}">
                <a16:creationId xmlns:a16="http://schemas.microsoft.com/office/drawing/2014/main" id="{A4E534B0-439D-CC4B-88C6-2EEA9F55D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4473575"/>
            <a:ext cx="730250" cy="141605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9" name="Rectangle 24">
            <a:extLst>
              <a:ext uri="{FF2B5EF4-FFF2-40B4-BE49-F238E27FC236}">
                <a16:creationId xmlns:a16="http://schemas.microsoft.com/office/drawing/2014/main" id="{DB4FDAC0-E3C4-C849-9125-7696EEE475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4565650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0" name="Rectangle 25">
            <a:extLst>
              <a:ext uri="{FF2B5EF4-FFF2-40B4-BE49-F238E27FC236}">
                <a16:creationId xmlns:a16="http://schemas.microsoft.com/office/drawing/2014/main" id="{C3657D50-921F-3E42-A134-F4B537352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4702175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1" name="Rectangle 26">
            <a:extLst>
              <a:ext uri="{FF2B5EF4-FFF2-40B4-BE49-F238E27FC236}">
                <a16:creationId xmlns:a16="http://schemas.microsoft.com/office/drawing/2014/main" id="{E53C7A82-A349-3148-9406-C2BE97BA83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4840288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2" name="Rectangle 27">
            <a:extLst>
              <a:ext uri="{FF2B5EF4-FFF2-40B4-BE49-F238E27FC236}">
                <a16:creationId xmlns:a16="http://schemas.microsoft.com/office/drawing/2014/main" id="{990396D3-6D54-554E-9D02-25003AC73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4976813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3" name="Rectangle 28">
            <a:extLst>
              <a:ext uri="{FF2B5EF4-FFF2-40B4-BE49-F238E27FC236}">
                <a16:creationId xmlns:a16="http://schemas.microsoft.com/office/drawing/2014/main" id="{BE9ABB27-7B18-D04A-BBA9-99BA6E85B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5113338"/>
            <a:ext cx="3206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4" name="Rectangle 29">
            <a:extLst>
              <a:ext uri="{FF2B5EF4-FFF2-40B4-BE49-F238E27FC236}">
                <a16:creationId xmlns:a16="http://schemas.microsoft.com/office/drawing/2014/main" id="{FD1BC813-F89D-EB40-8156-E7FDDE07B8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5387975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5" name="Rectangle 30">
            <a:extLst>
              <a:ext uri="{FF2B5EF4-FFF2-40B4-BE49-F238E27FC236}">
                <a16:creationId xmlns:a16="http://schemas.microsoft.com/office/drawing/2014/main" id="{39380E80-7F65-4C4B-9FD8-44D3E44F3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5251450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6" name="Rectangle 31">
            <a:extLst>
              <a:ext uri="{FF2B5EF4-FFF2-40B4-BE49-F238E27FC236}">
                <a16:creationId xmlns:a16="http://schemas.microsoft.com/office/drawing/2014/main" id="{703A8551-BE28-FE45-A1E9-65254D30B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5524500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7" name="Rectangle 32">
            <a:extLst>
              <a:ext uri="{FF2B5EF4-FFF2-40B4-BE49-F238E27FC236}">
                <a16:creationId xmlns:a16="http://schemas.microsoft.com/office/drawing/2014/main" id="{066DC015-1068-5B48-8EA9-2A618896D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9288" y="5662613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48" name="Text Box 33">
            <a:extLst>
              <a:ext uri="{FF2B5EF4-FFF2-40B4-BE49-F238E27FC236}">
                <a16:creationId xmlns:a16="http://schemas.microsoft.com/office/drawing/2014/main" id="{FF5EDC50-FB94-A24F-87E5-0E1E9DD401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4191000"/>
            <a:ext cx="11191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 dirty="0">
                <a:solidFill>
                  <a:srgbClr val="003300"/>
                </a:solidFill>
                <a:latin typeface="Helvetica" pitchFamily="34" charset="0"/>
                <a:ea typeface="+mn-ea"/>
              </a:rPr>
              <a:t>Page Table</a:t>
            </a:r>
          </a:p>
        </p:txBody>
      </p:sp>
      <p:sp>
        <p:nvSpPr>
          <p:cNvPr id="249" name="Line 34">
            <a:extLst>
              <a:ext uri="{FF2B5EF4-FFF2-40B4-BE49-F238E27FC236}">
                <a16:creationId xmlns:a16="http://schemas.microsoft.com/office/drawing/2014/main" id="{E2D0C3D5-3823-F34F-B9F9-1982F71C545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97088" y="4906963"/>
            <a:ext cx="1512887" cy="663575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0" name="Line 35">
            <a:extLst>
              <a:ext uri="{FF2B5EF4-FFF2-40B4-BE49-F238E27FC236}">
                <a16:creationId xmlns:a16="http://schemas.microsoft.com/office/drawing/2014/main" id="{CC2DE354-EF6A-184C-BDD0-AEF028A3AA1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101850" y="4748213"/>
            <a:ext cx="1508125" cy="685800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1" name="Line 36">
            <a:extLst>
              <a:ext uri="{FF2B5EF4-FFF2-40B4-BE49-F238E27FC236}">
                <a16:creationId xmlns:a16="http://schemas.microsoft.com/office/drawing/2014/main" id="{5922217F-D108-9D43-AE45-0BDDC5E8D0C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919288" y="5524500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2" name="Line 37">
            <a:extLst>
              <a:ext uri="{FF2B5EF4-FFF2-40B4-BE49-F238E27FC236}">
                <a16:creationId xmlns:a16="http://schemas.microsoft.com/office/drawing/2014/main" id="{75AAF029-1B6E-5644-9D6C-87A1B050A1F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1919288" y="5524500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3" name="Line 38">
            <a:extLst>
              <a:ext uri="{FF2B5EF4-FFF2-40B4-BE49-F238E27FC236}">
                <a16:creationId xmlns:a16="http://schemas.microsoft.com/office/drawing/2014/main" id="{442318F5-09EC-8A42-938C-B710845F4B9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919288" y="5113338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4" name="Line 39">
            <a:extLst>
              <a:ext uri="{FF2B5EF4-FFF2-40B4-BE49-F238E27FC236}">
                <a16:creationId xmlns:a16="http://schemas.microsoft.com/office/drawing/2014/main" id="{5AC06942-1E1C-C940-B3BD-14BF3FB2C67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1919288" y="5113338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5" name="Rectangle 40">
            <a:extLst>
              <a:ext uri="{FF2B5EF4-FFF2-40B4-BE49-F238E27FC236}">
                <a16:creationId xmlns:a16="http://schemas.microsoft.com/office/drawing/2014/main" id="{B712B39C-D9A3-5141-842D-8F13B58AA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2525" y="6073775"/>
            <a:ext cx="776288" cy="228600"/>
          </a:xfrm>
          <a:prstGeom prst="rect">
            <a:avLst/>
          </a:prstGeom>
          <a:solidFill>
            <a:srgbClr val="33CCCC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6" name="Oval 41">
            <a:extLst>
              <a:ext uri="{FF2B5EF4-FFF2-40B4-BE49-F238E27FC236}">
                <a16:creationId xmlns:a16="http://schemas.microsoft.com/office/drawing/2014/main" id="{F33C4A87-BC41-B046-BD23-22D865496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2525" y="5981700"/>
            <a:ext cx="776288" cy="182563"/>
          </a:xfrm>
          <a:prstGeom prst="ellipse">
            <a:avLst/>
          </a:prstGeom>
          <a:solidFill>
            <a:srgbClr val="33CCCC"/>
          </a:solidFill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7" name="Line 42">
            <a:extLst>
              <a:ext uri="{FF2B5EF4-FFF2-40B4-BE49-F238E27FC236}">
                <a16:creationId xmlns:a16="http://schemas.microsoft.com/office/drawing/2014/main" id="{D8F8E25E-28F4-DC47-BC24-B7E531400E8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22525" y="6073775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8" name="Line 43">
            <a:extLst>
              <a:ext uri="{FF2B5EF4-FFF2-40B4-BE49-F238E27FC236}">
                <a16:creationId xmlns:a16="http://schemas.microsoft.com/office/drawing/2014/main" id="{CD5988B9-4B01-0C4E-A16D-DCB04488122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198813" y="6073775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59" name="Freeform 44">
            <a:extLst>
              <a:ext uri="{FF2B5EF4-FFF2-40B4-BE49-F238E27FC236}">
                <a16:creationId xmlns:a16="http://schemas.microsoft.com/office/drawing/2014/main" id="{46353410-B513-3C40-A914-1C512D994572}"/>
              </a:ext>
            </a:extLst>
          </p:cNvPr>
          <p:cNvSpPr>
            <a:spLocks noChangeAspect="1"/>
          </p:cNvSpPr>
          <p:nvPr/>
        </p:nvSpPr>
        <p:spPr bwMode="auto">
          <a:xfrm>
            <a:off x="2422525" y="6302375"/>
            <a:ext cx="776288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33CCCC"/>
          </a:solidFill>
          <a:ln w="1905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0" name="Text Box 45">
            <a:extLst>
              <a:ext uri="{FF2B5EF4-FFF2-40B4-BE49-F238E27FC236}">
                <a16:creationId xmlns:a16="http://schemas.microsoft.com/office/drawing/2014/main" id="{36652E5E-EC82-1344-AA30-DBEE16084B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68575" y="6119813"/>
            <a:ext cx="557213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Disk</a:t>
            </a:r>
          </a:p>
        </p:txBody>
      </p:sp>
      <p:sp>
        <p:nvSpPr>
          <p:cNvPr id="261" name="Freeform 46">
            <a:extLst>
              <a:ext uri="{FF2B5EF4-FFF2-40B4-BE49-F238E27FC236}">
                <a16:creationId xmlns:a16="http://schemas.microsoft.com/office/drawing/2014/main" id="{5C522480-6ADC-2A4F-8F61-FA9B29A13B2E}"/>
              </a:ext>
            </a:extLst>
          </p:cNvPr>
          <p:cNvSpPr>
            <a:spLocks noChangeAspect="1"/>
          </p:cNvSpPr>
          <p:nvPr/>
        </p:nvSpPr>
        <p:spPr bwMode="auto">
          <a:xfrm>
            <a:off x="2084388" y="5187950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2" name="Freeform 47">
            <a:extLst>
              <a:ext uri="{FF2B5EF4-FFF2-40B4-BE49-F238E27FC236}">
                <a16:creationId xmlns:a16="http://schemas.microsoft.com/office/drawing/2014/main" id="{43513B8E-4B7E-8742-ACD2-3DFFF54EEB3F}"/>
              </a:ext>
            </a:extLst>
          </p:cNvPr>
          <p:cNvSpPr>
            <a:spLocks noChangeAspect="1"/>
          </p:cNvSpPr>
          <p:nvPr/>
        </p:nvSpPr>
        <p:spPr bwMode="auto">
          <a:xfrm>
            <a:off x="2079625" y="5592763"/>
            <a:ext cx="661988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3" name="Text Box 48">
            <a:extLst>
              <a:ext uri="{FF2B5EF4-FFF2-40B4-BE49-F238E27FC236}">
                <a16:creationId xmlns:a16="http://schemas.microsoft.com/office/drawing/2014/main" id="{2E1C3B65-5270-1B43-B450-0B8AA42DF1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4513" y="4421188"/>
            <a:ext cx="1090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Virtual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1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4" name="Text Box 49">
            <a:extLst>
              <a:ext uri="{FF2B5EF4-FFF2-40B4-BE49-F238E27FC236}">
                <a16:creationId xmlns:a16="http://schemas.microsoft.com/office/drawing/2014/main" id="{4CDF93BC-D42A-394C-9E70-F88BB8FBF7D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81238" y="4467225"/>
            <a:ext cx="1090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Physical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1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6" name="AutoShape 51">
            <a:extLst>
              <a:ext uri="{FF2B5EF4-FFF2-40B4-BE49-F238E27FC236}">
                <a16:creationId xmlns:a16="http://schemas.microsoft.com/office/drawing/2014/main" id="{295D70EF-7705-804D-8380-8B5509DEF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5988" y="4991100"/>
            <a:ext cx="684212" cy="639763"/>
          </a:xfrm>
          <a:prstGeom prst="roundRect">
            <a:avLst>
              <a:gd name="adj" fmla="val 38986"/>
            </a:avLst>
          </a:prstGeom>
          <a:solidFill>
            <a:srgbClr val="33CCCC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CPU</a:t>
            </a:r>
          </a:p>
        </p:txBody>
      </p:sp>
      <p:sp>
        <p:nvSpPr>
          <p:cNvPr id="267" name="Rectangle 52">
            <a:extLst>
              <a:ext uri="{FF2B5EF4-FFF2-40B4-BE49-F238E27FC236}">
                <a16:creationId xmlns:a16="http://schemas.microsoft.com/office/drawing/2014/main" id="{62E8C469-4282-5341-B7FD-043574E39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4313" y="4214813"/>
            <a:ext cx="1004887" cy="1965325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8" name="Rectangle 53">
            <a:extLst>
              <a:ext uri="{FF2B5EF4-FFF2-40B4-BE49-F238E27FC236}">
                <a16:creationId xmlns:a16="http://schemas.microsoft.com/office/drawing/2014/main" id="{192F524E-8576-7143-A071-BF729B07C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88275" y="4168775"/>
            <a:ext cx="1004888" cy="1965325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69" name="Rectangle 54">
            <a:extLst>
              <a:ext uri="{FF2B5EF4-FFF2-40B4-BE49-F238E27FC236}">
                <a16:creationId xmlns:a16="http://schemas.microsoft.com/office/drawing/2014/main" id="{446A8DAD-D094-1E48-B4F4-9982780C8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26085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1CBF8A82-0773-6149-BC04-88E67A003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397375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1" name="Rectangle 56">
            <a:extLst>
              <a:ext uri="{FF2B5EF4-FFF2-40B4-BE49-F238E27FC236}">
                <a16:creationId xmlns:a16="http://schemas.microsoft.com/office/drawing/2014/main" id="{2D606805-5D84-0640-8ADC-0ED9705A9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535488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2" name="Rectangle 57">
            <a:extLst>
              <a:ext uri="{FF2B5EF4-FFF2-40B4-BE49-F238E27FC236}">
                <a16:creationId xmlns:a16="http://schemas.microsoft.com/office/drawing/2014/main" id="{02572EB6-C57C-5940-855F-41029753D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672013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3" name="Rectangle 58">
            <a:extLst>
              <a:ext uri="{FF2B5EF4-FFF2-40B4-BE49-F238E27FC236}">
                <a16:creationId xmlns:a16="http://schemas.microsoft.com/office/drawing/2014/main" id="{77578B11-24D5-4B4C-B1D2-B022DC10E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808538"/>
            <a:ext cx="5492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4" name="Rectangle 59">
            <a:extLst>
              <a:ext uri="{FF2B5EF4-FFF2-40B4-BE49-F238E27FC236}">
                <a16:creationId xmlns:a16="http://schemas.microsoft.com/office/drawing/2014/main" id="{3BB5F70D-E37B-9745-B614-E70483880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083175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5" name="Rectangle 60">
            <a:extLst>
              <a:ext uri="{FF2B5EF4-FFF2-40B4-BE49-F238E27FC236}">
                <a16:creationId xmlns:a16="http://schemas.microsoft.com/office/drawing/2014/main" id="{A152AB0E-AC64-F848-93FA-42BE53B5D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494665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6" name="Rectangle 61">
            <a:extLst>
              <a:ext uri="{FF2B5EF4-FFF2-40B4-BE49-F238E27FC236}">
                <a16:creationId xmlns:a16="http://schemas.microsoft.com/office/drawing/2014/main" id="{2AC78931-0F81-AB4E-B217-2F63AE5AC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21970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7" name="Rectangle 62">
            <a:extLst>
              <a:ext uri="{FF2B5EF4-FFF2-40B4-BE49-F238E27FC236}">
                <a16:creationId xmlns:a16="http://schemas.microsoft.com/office/drawing/2014/main" id="{5C1FD650-6A71-BD46-A7C9-04AED410E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356225"/>
            <a:ext cx="5492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8" name="Rectangle 63">
            <a:extLst>
              <a:ext uri="{FF2B5EF4-FFF2-40B4-BE49-F238E27FC236}">
                <a16:creationId xmlns:a16="http://schemas.microsoft.com/office/drawing/2014/main" id="{D3F4C578-4C90-C642-853F-7BFE23B3C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494338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79" name="Rectangle 64">
            <a:extLst>
              <a:ext uri="{FF2B5EF4-FFF2-40B4-BE49-F238E27FC236}">
                <a16:creationId xmlns:a16="http://schemas.microsoft.com/office/drawing/2014/main" id="{906740BB-2A69-7F44-82F0-FDA60D8709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630863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0" name="Rectangle 65">
            <a:extLst>
              <a:ext uri="{FF2B5EF4-FFF2-40B4-BE49-F238E27FC236}">
                <a16:creationId xmlns:a16="http://schemas.microsoft.com/office/drawing/2014/main" id="{ADAAC2A7-7582-7D49-8E62-6AFEFFF65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905500"/>
            <a:ext cx="5492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1" name="Rectangle 66">
            <a:extLst>
              <a:ext uri="{FF2B5EF4-FFF2-40B4-BE49-F238E27FC236}">
                <a16:creationId xmlns:a16="http://schemas.microsoft.com/office/drawing/2014/main" id="{2A80D90C-777A-2849-9A2D-95A064B28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7363" y="5767388"/>
            <a:ext cx="5492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2" name="Text Box 67">
            <a:extLst>
              <a:ext uri="{FF2B5EF4-FFF2-40B4-BE49-F238E27FC236}">
                <a16:creationId xmlns:a16="http://schemas.microsoft.com/office/drawing/2014/main" id="{D8C5DD07-9217-5241-8A9A-AFBFF21C6BB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0" y="3886200"/>
            <a:ext cx="862013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83" name="Rectangle 68">
            <a:extLst>
              <a:ext uri="{FF2B5EF4-FFF2-40B4-BE49-F238E27FC236}">
                <a16:creationId xmlns:a16="http://schemas.microsoft.com/office/drawing/2014/main" id="{9BFD1033-9799-C642-9648-3CBE7DEED9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3625" y="4672013"/>
            <a:ext cx="730250" cy="1416050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4" name="Rectangle 69">
            <a:extLst>
              <a:ext uri="{FF2B5EF4-FFF2-40B4-BE49-F238E27FC236}">
                <a16:creationId xmlns:a16="http://schemas.microsoft.com/office/drawing/2014/main" id="{EB5D7DB7-A018-E54A-B29F-BA1504B26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7588" y="4625975"/>
            <a:ext cx="730250" cy="1416050"/>
          </a:xfrm>
          <a:prstGeom prst="rect">
            <a:avLst/>
          </a:prstGeom>
          <a:solidFill>
            <a:srgbClr val="33CCCC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5" name="Rectangle 70">
            <a:extLst>
              <a:ext uri="{FF2B5EF4-FFF2-40B4-BE49-F238E27FC236}">
                <a16:creationId xmlns:a16="http://schemas.microsoft.com/office/drawing/2014/main" id="{8DC2DC5B-36C5-1349-9F9F-E4EB22D09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4718050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6" name="Rectangle 71">
            <a:extLst>
              <a:ext uri="{FF2B5EF4-FFF2-40B4-BE49-F238E27FC236}">
                <a16:creationId xmlns:a16="http://schemas.microsoft.com/office/drawing/2014/main" id="{987260B3-7404-8E4D-8D07-DDDC61043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4854575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7" name="Rectangle 72">
            <a:extLst>
              <a:ext uri="{FF2B5EF4-FFF2-40B4-BE49-F238E27FC236}">
                <a16:creationId xmlns:a16="http://schemas.microsoft.com/office/drawing/2014/main" id="{011BA108-7D4E-AA4F-BB14-9CFDB5357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4992688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8" name="Rectangle 73">
            <a:extLst>
              <a:ext uri="{FF2B5EF4-FFF2-40B4-BE49-F238E27FC236}">
                <a16:creationId xmlns:a16="http://schemas.microsoft.com/office/drawing/2014/main" id="{AF1F68B6-B4D4-2C4B-AB10-A9544F7FA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129213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89" name="Rectangle 74">
            <a:extLst>
              <a:ext uri="{FF2B5EF4-FFF2-40B4-BE49-F238E27FC236}">
                <a16:creationId xmlns:a16="http://schemas.microsoft.com/office/drawing/2014/main" id="{17268F70-70CD-A345-A6E0-B26568141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265738"/>
            <a:ext cx="320675" cy="1381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0" name="Rectangle 75">
            <a:extLst>
              <a:ext uri="{FF2B5EF4-FFF2-40B4-BE49-F238E27FC236}">
                <a16:creationId xmlns:a16="http://schemas.microsoft.com/office/drawing/2014/main" id="{E0829F53-CD7C-EC43-AF07-4BA9D1E14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540375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1" name="Rectangle 76">
            <a:extLst>
              <a:ext uri="{FF2B5EF4-FFF2-40B4-BE49-F238E27FC236}">
                <a16:creationId xmlns:a16="http://schemas.microsoft.com/office/drawing/2014/main" id="{FA516A9A-B8AB-6546-A9EA-21F80B219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403850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2" name="Rectangle 77">
            <a:extLst>
              <a:ext uri="{FF2B5EF4-FFF2-40B4-BE49-F238E27FC236}">
                <a16:creationId xmlns:a16="http://schemas.microsoft.com/office/drawing/2014/main" id="{DABDE07C-2F63-EF49-97DE-DC33984CE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676900"/>
            <a:ext cx="320675" cy="1381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3" name="Rectangle 78">
            <a:extLst>
              <a:ext uri="{FF2B5EF4-FFF2-40B4-BE49-F238E27FC236}">
                <a16:creationId xmlns:a16="http://schemas.microsoft.com/office/drawing/2014/main" id="{CE9A2624-B441-3541-8CBA-A77543F9E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16675" y="5815013"/>
            <a:ext cx="320675" cy="1365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4" name="Text Box 79">
            <a:extLst>
              <a:ext uri="{FF2B5EF4-FFF2-40B4-BE49-F238E27FC236}">
                <a16:creationId xmlns:a16="http://schemas.microsoft.com/office/drawing/2014/main" id="{795DD45C-6559-614F-B9EC-0D939C3171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94388" y="4343400"/>
            <a:ext cx="1119187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Page Table</a:t>
            </a:r>
          </a:p>
        </p:txBody>
      </p:sp>
      <p:sp>
        <p:nvSpPr>
          <p:cNvPr id="295" name="Line 80">
            <a:extLst>
              <a:ext uri="{FF2B5EF4-FFF2-40B4-BE49-F238E27FC236}">
                <a16:creationId xmlns:a16="http://schemas.microsoft.com/office/drawing/2014/main" id="{C24713A1-9D1B-564E-9115-A145D1F888A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594475" y="5059363"/>
            <a:ext cx="1512888" cy="663575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6" name="Line 81">
            <a:extLst>
              <a:ext uri="{FF2B5EF4-FFF2-40B4-BE49-F238E27FC236}">
                <a16:creationId xmlns:a16="http://schemas.microsoft.com/office/drawing/2014/main" id="{2EA76574-BA4C-2049-8B79-E787743DF9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99238" y="4900613"/>
            <a:ext cx="1508125" cy="685800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7" name="Line 82">
            <a:extLst>
              <a:ext uri="{FF2B5EF4-FFF2-40B4-BE49-F238E27FC236}">
                <a16:creationId xmlns:a16="http://schemas.microsoft.com/office/drawing/2014/main" id="{67759575-E68E-AE48-95C1-F5AFCB7D4AE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416675" y="5265738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8" name="Line 83">
            <a:extLst>
              <a:ext uri="{FF2B5EF4-FFF2-40B4-BE49-F238E27FC236}">
                <a16:creationId xmlns:a16="http://schemas.microsoft.com/office/drawing/2014/main" id="{17CEF551-9CEB-6341-A2B0-2099EF779F3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6416675" y="5265738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99" name="Rectangle 84">
            <a:extLst>
              <a:ext uri="{FF2B5EF4-FFF2-40B4-BE49-F238E27FC236}">
                <a16:creationId xmlns:a16="http://schemas.microsoft.com/office/drawing/2014/main" id="{B1B12245-EEC2-AE44-B567-523C7574F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9913" y="6226175"/>
            <a:ext cx="776287" cy="228600"/>
          </a:xfrm>
          <a:prstGeom prst="rect">
            <a:avLst/>
          </a:prstGeom>
          <a:solidFill>
            <a:srgbClr val="33CCCC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0" name="Oval 85">
            <a:extLst>
              <a:ext uri="{FF2B5EF4-FFF2-40B4-BE49-F238E27FC236}">
                <a16:creationId xmlns:a16="http://schemas.microsoft.com/office/drawing/2014/main" id="{5F03A1AF-56FD-644E-BCD2-7F3514A0E5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9913" y="6134100"/>
            <a:ext cx="776287" cy="182563"/>
          </a:xfrm>
          <a:prstGeom prst="ellipse">
            <a:avLst/>
          </a:prstGeom>
          <a:solidFill>
            <a:srgbClr val="33CCCC"/>
          </a:solidFill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1" name="Line 86">
            <a:extLst>
              <a:ext uri="{FF2B5EF4-FFF2-40B4-BE49-F238E27FC236}">
                <a16:creationId xmlns:a16="http://schemas.microsoft.com/office/drawing/2014/main" id="{CB1C028B-C992-8C46-AA86-3B06B42F4F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919913" y="6226175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2" name="Line 87">
            <a:extLst>
              <a:ext uri="{FF2B5EF4-FFF2-40B4-BE49-F238E27FC236}">
                <a16:creationId xmlns:a16="http://schemas.microsoft.com/office/drawing/2014/main" id="{0F793120-8CAA-724C-BA9D-732C812F053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96200" y="6226175"/>
            <a:ext cx="0" cy="228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3" name="Freeform 88">
            <a:extLst>
              <a:ext uri="{FF2B5EF4-FFF2-40B4-BE49-F238E27FC236}">
                <a16:creationId xmlns:a16="http://schemas.microsoft.com/office/drawing/2014/main" id="{1F07DC1D-93EC-4F41-8205-320409C7523C}"/>
              </a:ext>
            </a:extLst>
          </p:cNvPr>
          <p:cNvSpPr>
            <a:spLocks noChangeAspect="1"/>
          </p:cNvSpPr>
          <p:nvPr/>
        </p:nvSpPr>
        <p:spPr bwMode="auto">
          <a:xfrm>
            <a:off x="6919913" y="6454775"/>
            <a:ext cx="776287" cy="79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" y="60"/>
              </a:cxn>
              <a:cxn ang="0">
                <a:pos x="414" y="84"/>
              </a:cxn>
              <a:cxn ang="0">
                <a:pos x="678" y="60"/>
              </a:cxn>
              <a:cxn ang="0">
                <a:pos x="816" y="0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rgbClr val="33CCCC"/>
          </a:solidFill>
          <a:ln w="1905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4" name="Text Box 89">
            <a:extLst>
              <a:ext uri="{FF2B5EF4-FFF2-40B4-BE49-F238E27FC236}">
                <a16:creationId xmlns:a16="http://schemas.microsoft.com/office/drawing/2014/main" id="{A330EF7A-92E1-B14A-98C1-998D996BD3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65963" y="6272213"/>
            <a:ext cx="557212" cy="28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b="1">
                <a:solidFill>
                  <a:srgbClr val="003300"/>
                </a:solidFill>
                <a:latin typeface="Helvetica" pitchFamily="34" charset="0"/>
                <a:ea typeface="+mn-ea"/>
              </a:rPr>
              <a:t>Disk</a:t>
            </a:r>
          </a:p>
        </p:txBody>
      </p:sp>
      <p:sp>
        <p:nvSpPr>
          <p:cNvPr id="305" name="Freeform 90">
            <a:extLst>
              <a:ext uri="{FF2B5EF4-FFF2-40B4-BE49-F238E27FC236}">
                <a16:creationId xmlns:a16="http://schemas.microsoft.com/office/drawing/2014/main" id="{F11BFA8B-F21A-E24F-A984-3DC096BDB9DE}"/>
              </a:ext>
            </a:extLst>
          </p:cNvPr>
          <p:cNvSpPr>
            <a:spLocks noChangeAspect="1"/>
          </p:cNvSpPr>
          <p:nvPr/>
        </p:nvSpPr>
        <p:spPr bwMode="auto">
          <a:xfrm>
            <a:off x="6581775" y="5340350"/>
            <a:ext cx="777875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6" name="Text Box 91">
            <a:extLst>
              <a:ext uri="{FF2B5EF4-FFF2-40B4-BE49-F238E27FC236}">
                <a16:creationId xmlns:a16="http://schemas.microsoft.com/office/drawing/2014/main" id="{DB0899B1-A673-7D47-95EF-58AA42AB5E3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41900" y="4573588"/>
            <a:ext cx="1090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Virtual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1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7" name="Text Box 92">
            <a:extLst>
              <a:ext uri="{FF2B5EF4-FFF2-40B4-BE49-F238E27FC236}">
                <a16:creationId xmlns:a16="http://schemas.microsoft.com/office/drawing/2014/main" id="{E49D1116-C885-C64E-8E9F-4D999BBCA8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78625" y="4619625"/>
            <a:ext cx="10906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Physical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1400" b="1" i="1">
                <a:solidFill>
                  <a:srgbClr val="003300"/>
                </a:solidFill>
                <a:latin typeface="Helvetica" pitchFamily="34" charset="0"/>
                <a:ea typeface="+mn-ea"/>
              </a:rPr>
              <a:t>Addresses</a:t>
            </a:r>
            <a:endParaRPr lang="en-US" sz="1400" b="1">
              <a:solidFill>
                <a:srgbClr val="003300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8" name="Line 93">
            <a:extLst>
              <a:ext uri="{FF2B5EF4-FFF2-40B4-BE49-F238E27FC236}">
                <a16:creationId xmlns:a16="http://schemas.microsoft.com/office/drawing/2014/main" id="{9B671C05-9E17-8349-835A-0B838610D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1524000" cy="481013"/>
          </a:xfrm>
          <a:prstGeom prst="line">
            <a:avLst/>
          </a:prstGeom>
          <a:noFill/>
          <a:ln w="28575" cap="rnd">
            <a:solidFill>
              <a:srgbClr val="000066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09" name="Text Box 94">
            <a:extLst>
              <a:ext uri="{FF2B5EF4-FFF2-40B4-BE49-F238E27FC236}">
                <a16:creationId xmlns:a16="http://schemas.microsoft.com/office/drawing/2014/main" id="{2D0C1582-9B24-AF42-BC0F-6D746D3A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62338"/>
            <a:ext cx="18748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400" b="1" dirty="0">
                <a:solidFill>
                  <a:srgbClr val="800000"/>
                </a:solidFill>
                <a:latin typeface="Helvetica" pitchFamily="34" charset="0"/>
                <a:ea typeface="+mn-ea"/>
              </a:rPr>
              <a:t>Before fault</a:t>
            </a:r>
          </a:p>
        </p:txBody>
      </p:sp>
      <p:sp>
        <p:nvSpPr>
          <p:cNvPr id="310" name="Text Box 95">
            <a:extLst>
              <a:ext uri="{FF2B5EF4-FFF2-40B4-BE49-F238E27FC236}">
                <a16:creationId xmlns:a16="http://schemas.microsoft.com/office/drawing/2014/main" id="{3BEF9DE6-B2A8-AA4C-AB79-48A6E8B0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68688"/>
            <a:ext cx="16208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400" b="1" dirty="0">
                <a:solidFill>
                  <a:srgbClr val="800000"/>
                </a:solidFill>
                <a:latin typeface="Helvetica" pitchFamily="34" charset="0"/>
                <a:ea typeface="+mn-ea"/>
              </a:rPr>
              <a:t>After fault</a:t>
            </a:r>
          </a:p>
        </p:txBody>
      </p:sp>
      <p:sp>
        <p:nvSpPr>
          <p:cNvPr id="311" name="Line 96">
            <a:extLst>
              <a:ext uri="{FF2B5EF4-FFF2-40B4-BE49-F238E27FC236}">
                <a16:creationId xmlns:a16="http://schemas.microsoft.com/office/drawing/2014/main" id="{5CC4DD69-0584-DB4D-9918-9AD81C439B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914400" y="5249863"/>
            <a:ext cx="1004888" cy="36671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312" name="Line 97">
            <a:extLst>
              <a:ext uri="{FF2B5EF4-FFF2-40B4-BE49-F238E27FC236}">
                <a16:creationId xmlns:a16="http://schemas.microsoft.com/office/drawing/2014/main" id="{BE71C8F9-676C-EB47-9C08-D1F195721D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395913" y="5424488"/>
            <a:ext cx="1004887" cy="36671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en-US" sz="1400" b="1">
              <a:solidFill>
                <a:srgbClr val="000066"/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96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28414B-0796-8641-B452-F4B6FCBF952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/>
      <p:bldP spid="255" grpId="0" animBg="1"/>
      <p:bldP spid="256" grpId="0" animBg="1"/>
      <p:bldP spid="260" grpId="0"/>
      <p:bldP spid="263" grpId="0"/>
      <p:bldP spid="264" grpId="0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/>
      <p:bldP spid="299" grpId="0" animBg="1"/>
      <p:bldP spid="300" grpId="0" animBg="1"/>
      <p:bldP spid="304" grpId="0"/>
      <p:bldP spid="306" grpId="0"/>
      <p:bldP spid="307" grpId="0"/>
      <p:bldP spid="309" grpId="0"/>
      <p:bldP spid="3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7" name="Group 10">
            <a:extLst>
              <a:ext uri="{FF2B5EF4-FFF2-40B4-BE49-F238E27FC236}">
                <a16:creationId xmlns:a16="http://schemas.microsoft.com/office/drawing/2014/main" id="{424334F3-EDE9-6344-AA4C-2359D7F941B4}"/>
              </a:ext>
            </a:extLst>
          </p:cNvPr>
          <p:cNvGrpSpPr>
            <a:grpSpLocks/>
          </p:cNvGrpSpPr>
          <p:nvPr/>
        </p:nvGrpSpPr>
        <p:grpSpPr bwMode="auto">
          <a:xfrm>
            <a:off x="7937500" y="5499100"/>
            <a:ext cx="596900" cy="596900"/>
            <a:chOff x="2028" y="3428"/>
            <a:chExt cx="376" cy="376"/>
          </a:xfrm>
        </p:grpSpPr>
        <p:sp>
          <p:nvSpPr>
            <p:cNvPr id="167963" name="Oval 11">
              <a:extLst>
                <a:ext uri="{FF2B5EF4-FFF2-40B4-BE49-F238E27FC236}">
                  <a16:creationId xmlns:a16="http://schemas.microsoft.com/office/drawing/2014/main" id="{DAC45B7C-E120-BF4F-B411-4AD83E65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4" name="Rectangle 13">
              <a:extLst>
                <a:ext uri="{FF2B5EF4-FFF2-40B4-BE49-F238E27FC236}">
                  <a16:creationId xmlns:a16="http://schemas.microsoft.com/office/drawing/2014/main" id="{90D240B9-AABA-EF46-8074-66B23F55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5" name="Oval 14">
              <a:extLst>
                <a:ext uri="{FF2B5EF4-FFF2-40B4-BE49-F238E27FC236}">
                  <a16:creationId xmlns:a16="http://schemas.microsoft.com/office/drawing/2014/main" id="{9F96F127-F69A-C34F-9761-9C6B76D9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6" name="Rectangle 15">
              <a:extLst>
                <a:ext uri="{FF2B5EF4-FFF2-40B4-BE49-F238E27FC236}">
                  <a16:creationId xmlns:a16="http://schemas.microsoft.com/office/drawing/2014/main" id="{D5495831-ED9F-CD45-B6E6-A4888F7A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665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7" name="Rectangle 16">
              <a:extLst>
                <a:ext uri="{FF2B5EF4-FFF2-40B4-BE49-F238E27FC236}">
                  <a16:creationId xmlns:a16="http://schemas.microsoft.com/office/drawing/2014/main" id="{1BE10D52-0056-6B49-B8B2-3221A7E5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538"/>
              <a:ext cx="281" cy="174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Disk</a:t>
              </a:r>
            </a:p>
          </p:txBody>
        </p:sp>
      </p:grpSp>
      <p:sp>
        <p:nvSpPr>
          <p:cNvPr id="167938" name="Slide Number Placeholder 5">
            <a:extLst>
              <a:ext uri="{FF2B5EF4-FFF2-40B4-BE49-F238E27FC236}">
                <a16:creationId xmlns:a16="http://schemas.microsoft.com/office/drawing/2014/main" id="{1DFC12C9-6AAA-BA4E-B43C-99784502E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2B61B6-E0EF-DD45-9BA8-39FB34399A2F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486F5E9B-AA39-E84F-A278-DD109D40A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8382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Servicing a Page Fault</a:t>
            </a:r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31695487-BC42-0345-AF96-74222EE1C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953000" cy="5257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(1) Processor signals controller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 block of length P starting at disk address X and store starting at memory address 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(2) Read occurs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Direct Memory Access (DMA)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Under control of I/O controller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(3) Controller signals completion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Interrupt processor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OS resumes suspended process </a:t>
            </a:r>
          </a:p>
        </p:txBody>
      </p:sp>
      <p:grpSp>
        <p:nvGrpSpPr>
          <p:cNvPr id="167941" name="Group 10">
            <a:extLst>
              <a:ext uri="{FF2B5EF4-FFF2-40B4-BE49-F238E27FC236}">
                <a16:creationId xmlns:a16="http://schemas.microsoft.com/office/drawing/2014/main" id="{91F6D53C-6933-A244-B8C2-20AE1FEC912E}"/>
              </a:ext>
            </a:extLst>
          </p:cNvPr>
          <p:cNvGrpSpPr>
            <a:grpSpLocks/>
          </p:cNvGrpSpPr>
          <p:nvPr/>
        </p:nvGrpSpPr>
        <p:grpSpPr bwMode="auto">
          <a:xfrm>
            <a:off x="7154863" y="5499100"/>
            <a:ext cx="596900" cy="596900"/>
            <a:chOff x="2028" y="3428"/>
            <a:chExt cx="376" cy="376"/>
          </a:xfrm>
        </p:grpSpPr>
        <p:sp>
          <p:nvSpPr>
            <p:cNvPr id="167958" name="Oval 11">
              <a:extLst>
                <a:ext uri="{FF2B5EF4-FFF2-40B4-BE49-F238E27FC236}">
                  <a16:creationId xmlns:a16="http://schemas.microsoft.com/office/drawing/2014/main" id="{E2FDE439-74A1-E649-96B0-A5149C96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59" name="Rectangle 13">
              <a:extLst>
                <a:ext uri="{FF2B5EF4-FFF2-40B4-BE49-F238E27FC236}">
                  <a16:creationId xmlns:a16="http://schemas.microsoft.com/office/drawing/2014/main" id="{05A920AF-2AB0-5049-9555-5A6B865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0" name="Oval 14">
              <a:extLst>
                <a:ext uri="{FF2B5EF4-FFF2-40B4-BE49-F238E27FC236}">
                  <a16:creationId xmlns:a16="http://schemas.microsoft.com/office/drawing/2014/main" id="{3D41E09D-C3D4-EC43-814A-E98CF73B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1" name="Rectangle 15">
              <a:extLst>
                <a:ext uri="{FF2B5EF4-FFF2-40B4-BE49-F238E27FC236}">
                  <a16:creationId xmlns:a16="http://schemas.microsoft.com/office/drawing/2014/main" id="{EBB2955D-8626-3147-9542-A577744D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3665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7962" name="Rectangle 16">
              <a:extLst>
                <a:ext uri="{FF2B5EF4-FFF2-40B4-BE49-F238E27FC236}">
                  <a16:creationId xmlns:a16="http://schemas.microsoft.com/office/drawing/2014/main" id="{830B6E91-864A-FC4A-B634-A5ED50B7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538"/>
              <a:ext cx="281" cy="174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Disk</a:t>
              </a:r>
            </a:p>
          </p:txBody>
        </p:sp>
      </p:grpSp>
      <p:sp>
        <p:nvSpPr>
          <p:cNvPr id="167942" name="Line 17">
            <a:extLst>
              <a:ext uri="{FF2B5EF4-FFF2-40B4-BE49-F238E27FC236}">
                <a16:creationId xmlns:a16="http://schemas.microsoft.com/office/drawing/2014/main" id="{D9DC9A50-36FC-8840-A159-8BD397B9E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3" y="49403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Line 18">
            <a:extLst>
              <a:ext uri="{FF2B5EF4-FFF2-40B4-BE49-F238E27FC236}">
                <a16:creationId xmlns:a16="http://schemas.microsoft.com/office/drawing/2014/main" id="{86C32773-A3E5-1E47-9A89-176AAC79C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0713" y="49403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19">
            <a:extLst>
              <a:ext uri="{FF2B5EF4-FFF2-40B4-BE49-F238E27FC236}">
                <a16:creationId xmlns:a16="http://schemas.microsoft.com/office/drawing/2014/main" id="{671D651B-4E42-064B-8261-EA44624CB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5413" y="38989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5" name="Line 20">
            <a:extLst>
              <a:ext uri="{FF2B5EF4-FFF2-40B4-BE49-F238E27FC236}">
                <a16:creationId xmlns:a16="http://schemas.microsoft.com/office/drawing/2014/main" id="{4DDD018B-2CCE-F443-BB88-481016D7F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4892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Rectangle 21">
            <a:extLst>
              <a:ext uri="{FF2B5EF4-FFF2-40B4-BE49-F238E27FC236}">
                <a16:creationId xmlns:a16="http://schemas.microsoft.com/office/drawing/2014/main" id="{E006D20B-C887-954C-9E6E-334EB4DA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8100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Memory-I/O bus</a:t>
            </a:r>
          </a:p>
        </p:txBody>
      </p:sp>
      <p:sp>
        <p:nvSpPr>
          <p:cNvPr id="167947" name="Rectangle 22">
            <a:extLst>
              <a:ext uri="{FF2B5EF4-FFF2-40B4-BE49-F238E27FC236}">
                <a16:creationId xmlns:a16="http://schemas.microsoft.com/office/drawing/2014/main" id="{0628EBD3-F8F1-6248-84EB-57B12ACC1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15875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Processor</a:t>
            </a:r>
          </a:p>
        </p:txBody>
      </p:sp>
      <p:sp>
        <p:nvSpPr>
          <p:cNvPr id="167948" name="Rectangle 23">
            <a:extLst>
              <a:ext uri="{FF2B5EF4-FFF2-40B4-BE49-F238E27FC236}">
                <a16:creationId xmlns:a16="http://schemas.microsoft.com/office/drawing/2014/main" id="{1356A1DA-7B4F-0341-989B-40E04753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8448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Cache</a:t>
            </a:r>
          </a:p>
        </p:txBody>
      </p:sp>
      <p:sp>
        <p:nvSpPr>
          <p:cNvPr id="167949" name="Rectangle 24">
            <a:extLst>
              <a:ext uri="{FF2B5EF4-FFF2-40B4-BE49-F238E27FC236}">
                <a16:creationId xmlns:a16="http://schemas.microsoft.com/office/drawing/2014/main" id="{545AEF4C-99A9-3340-8777-E3EB61F4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47371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Memory</a:t>
            </a:r>
          </a:p>
        </p:txBody>
      </p:sp>
      <p:sp>
        <p:nvSpPr>
          <p:cNvPr id="167950" name="Rectangle 25">
            <a:extLst>
              <a:ext uri="{FF2B5EF4-FFF2-40B4-BE49-F238E27FC236}">
                <a16:creationId xmlns:a16="http://schemas.microsoft.com/office/drawing/2014/main" id="{DBB308AA-D9BF-1C44-A7DA-57E5CE100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5085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I/O</a:t>
            </a:r>
          </a:p>
          <a:p>
            <a:pPr eaLnBrk="1" hangingPunct="1"/>
            <a:r>
              <a:rPr lang="en-US" altLang="en-US" sz="1800"/>
              <a:t>controller</a:t>
            </a:r>
          </a:p>
        </p:txBody>
      </p:sp>
      <p:sp>
        <p:nvSpPr>
          <p:cNvPr id="167951" name="Rectangle 26">
            <a:extLst>
              <a:ext uri="{FF2B5EF4-FFF2-40B4-BE49-F238E27FC236}">
                <a16:creationId xmlns:a16="http://schemas.microsoft.com/office/drawing/2014/main" id="{0297739E-9A7B-B744-8D13-7686E2CC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21971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Reg</a:t>
            </a:r>
          </a:p>
        </p:txBody>
      </p:sp>
      <p:sp>
        <p:nvSpPr>
          <p:cNvPr id="167952" name="Freeform 27">
            <a:extLst>
              <a:ext uri="{FF2B5EF4-FFF2-40B4-BE49-F238E27FC236}">
                <a16:creationId xmlns:a16="http://schemas.microsoft.com/office/drawing/2014/main" id="{0F6151F5-9F66-BA4E-B584-0144ED7E4DDF}"/>
              </a:ext>
            </a:extLst>
          </p:cNvPr>
          <p:cNvSpPr>
            <a:spLocks/>
          </p:cNvSpPr>
          <p:nvPr/>
        </p:nvSpPr>
        <p:spPr bwMode="auto">
          <a:xfrm>
            <a:off x="6062663" y="3898900"/>
            <a:ext cx="1633537" cy="1651000"/>
          </a:xfrm>
          <a:custGeom>
            <a:avLst/>
            <a:gdLst>
              <a:gd name="T0" fmla="*/ 2147483647 w 1096"/>
              <a:gd name="T1" fmla="*/ 2147483647 h 1040"/>
              <a:gd name="T2" fmla="*/ 2147483647 w 1096"/>
              <a:gd name="T3" fmla="*/ 2147483647 h 1040"/>
              <a:gd name="T4" fmla="*/ 2147483647 w 1096"/>
              <a:gd name="T5" fmla="*/ 2147483647 h 1040"/>
              <a:gd name="T6" fmla="*/ 2147483647 w 1096"/>
              <a:gd name="T7" fmla="*/ 2147483647 h 1040"/>
              <a:gd name="T8" fmla="*/ 2147483647 w 1096"/>
              <a:gd name="T9" fmla="*/ 2147483647 h 1040"/>
              <a:gd name="T10" fmla="*/ 2147483647 w 1096"/>
              <a:gd name="T11" fmla="*/ 2147483647 h 1040"/>
              <a:gd name="T12" fmla="*/ 2147483647 w 1096"/>
              <a:gd name="T13" fmla="*/ 2147483647 h 1040"/>
              <a:gd name="T14" fmla="*/ 2147483647 w 1096"/>
              <a:gd name="T15" fmla="*/ 2147483647 h 10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rgbClr val="0033CC">
                <a:alpha val="79999"/>
              </a:srgbClr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3" name="Text Box 28">
            <a:extLst>
              <a:ext uri="{FF2B5EF4-FFF2-40B4-BE49-F238E27FC236}">
                <a16:creationId xmlns:a16="http://schemas.microsoft.com/office/drawing/2014/main" id="{AD599890-77FA-5B43-8EBD-C19325E3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1465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(2) DMA Transfer</a:t>
            </a:r>
          </a:p>
        </p:txBody>
      </p:sp>
      <p:sp>
        <p:nvSpPr>
          <p:cNvPr id="167954" name="Freeform 29">
            <a:extLst>
              <a:ext uri="{FF2B5EF4-FFF2-40B4-BE49-F238E27FC236}">
                <a16:creationId xmlns:a16="http://schemas.microsoft.com/office/drawing/2014/main" id="{2ABC50F8-877C-6043-A99D-0896D238BD0C}"/>
              </a:ext>
            </a:extLst>
          </p:cNvPr>
          <p:cNvSpPr>
            <a:spLocks/>
          </p:cNvSpPr>
          <p:nvPr/>
        </p:nvSpPr>
        <p:spPr bwMode="auto">
          <a:xfrm>
            <a:off x="6634163" y="2120900"/>
            <a:ext cx="1219200" cy="2362200"/>
          </a:xfrm>
          <a:custGeom>
            <a:avLst/>
            <a:gdLst>
              <a:gd name="T0" fmla="*/ 2147483647 w 720"/>
              <a:gd name="T1" fmla="*/ 2147483647 h 1056"/>
              <a:gd name="T2" fmla="*/ 2147483647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08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5" name="Freeform 30">
            <a:extLst>
              <a:ext uri="{FF2B5EF4-FFF2-40B4-BE49-F238E27FC236}">
                <a16:creationId xmlns:a16="http://schemas.microsoft.com/office/drawing/2014/main" id="{FDD2342D-B155-904B-8D86-462A55B887A3}"/>
              </a:ext>
            </a:extLst>
          </p:cNvPr>
          <p:cNvSpPr>
            <a:spLocks/>
          </p:cNvSpPr>
          <p:nvPr/>
        </p:nvSpPr>
        <p:spPr bwMode="auto">
          <a:xfrm>
            <a:off x="6634163" y="1816100"/>
            <a:ext cx="1600200" cy="2667000"/>
          </a:xfrm>
          <a:custGeom>
            <a:avLst/>
            <a:gdLst>
              <a:gd name="T0" fmla="*/ 2147483647 w 720"/>
              <a:gd name="T1" fmla="*/ 2147483647 h 1056"/>
              <a:gd name="T2" fmla="*/ 2147483647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508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6" name="Text Box 31">
            <a:extLst>
              <a:ext uri="{FF2B5EF4-FFF2-40B4-BE49-F238E27FC236}">
                <a16:creationId xmlns:a16="http://schemas.microsoft.com/office/drawing/2014/main" id="{D5E06C8E-0634-F546-9A33-E6453E3A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1358900"/>
            <a:ext cx="2433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(1) Initiate Block Read</a:t>
            </a:r>
          </a:p>
        </p:txBody>
      </p:sp>
      <p:sp>
        <p:nvSpPr>
          <p:cNvPr id="167957" name="Text Box 32">
            <a:extLst>
              <a:ext uri="{FF2B5EF4-FFF2-40B4-BE49-F238E27FC236}">
                <a16:creationId xmlns:a16="http://schemas.microsoft.com/office/drawing/2014/main" id="{025F90AF-5C10-7649-BE9A-3F564564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21971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(3) Read Done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>
            <a:extLst>
              <a:ext uri="{FF2B5EF4-FFF2-40B4-BE49-F238E27FC236}">
                <a16:creationId xmlns:a16="http://schemas.microsoft.com/office/drawing/2014/main" id="{2FCD43C7-E7B3-0B4C-9340-9681A908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 Translation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0A773BA-0236-3642-8F5A-8AB4C106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obtain the physical address from a virtual address?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 size specified by the ISA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VAX: 512 bytes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Today: 4KB, 8KB, 2GB, … (small and large pages mixed together)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Trade-offs? (remember cache lectures)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 Table contains an entry for each virtual page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Called Page Table Entry (PTE)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is in a PTE?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ABF88A90-6EE7-3E4F-AA96-E850A4C7E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71D448-710E-3A4A-9956-5E5208CF7B7B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>
            <a:extLst>
              <a:ext uri="{FF2B5EF4-FFF2-40B4-BE49-F238E27FC236}">
                <a16:creationId xmlns:a16="http://schemas.microsoft.com/office/drawing/2014/main" id="{01DAAC37-F5CA-CA4F-A89B-82F37F61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 Translation (II)</a:t>
            </a:r>
          </a:p>
        </p:txBody>
      </p:sp>
      <p:sp>
        <p:nvSpPr>
          <p:cNvPr id="172034" name="Slide Number Placeholder 3">
            <a:extLst>
              <a:ext uri="{FF2B5EF4-FFF2-40B4-BE49-F238E27FC236}">
                <a16:creationId xmlns:a16="http://schemas.microsoft.com/office/drawing/2014/main" id="{06B67739-DE0E-574A-AEF1-B16C81F52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A0B2C-1A89-7E4C-832E-066E9F980B89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72035" name="Picture 5">
            <a:extLst>
              <a:ext uri="{FF2B5EF4-FFF2-40B4-BE49-F238E27FC236}">
                <a16:creationId xmlns:a16="http://schemas.microsoft.com/office/drawing/2014/main" id="{42E08A1B-F88F-6243-AF71-360BB8AA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1371600"/>
            <a:ext cx="53467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12EF6-E077-BB42-B63C-3D04FB27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3048000"/>
            <a:ext cx="42306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5">
            <a:extLst>
              <a:ext uri="{FF2B5EF4-FFF2-40B4-BE49-F238E27FC236}">
                <a16:creationId xmlns:a16="http://schemas.microsoft.com/office/drawing/2014/main" id="{07ECAC97-33E5-C548-B713-4BD2387D6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B0F243-1DB2-D648-B201-0C553AE56060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A3D636C3-0592-2340-BA2D-3AA36C452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/>
              <a:t>Address Translation (III)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56F040CA-18C9-F947-BFED-3EDC3CA36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1828800"/>
          </a:xfrm>
        </p:spPr>
        <p:txBody>
          <a:bodyPr/>
          <a:lstStyle/>
          <a:p>
            <a:pPr eaLnBrk="1" hangingPunct="1"/>
            <a:r>
              <a:rPr lang="en-US" altLang="en-US"/>
              <a:t>Parameters</a:t>
            </a:r>
          </a:p>
          <a:p>
            <a:pPr lvl="1" eaLnBrk="1" hangingPunct="1"/>
            <a:r>
              <a:rPr lang="en-US" altLang="en-US"/>
              <a:t>P = 2</a:t>
            </a:r>
            <a:r>
              <a:rPr lang="en-US" altLang="en-US" baseline="30000"/>
              <a:t>p</a:t>
            </a:r>
            <a:r>
              <a:rPr lang="en-US" altLang="en-US"/>
              <a:t> = page size (bytes).  </a:t>
            </a:r>
          </a:p>
          <a:p>
            <a:pPr lvl="1" eaLnBrk="1" hangingPunct="1"/>
            <a:r>
              <a:rPr lang="en-US" altLang="en-US"/>
              <a:t>N = 2</a:t>
            </a:r>
            <a:r>
              <a:rPr lang="en-US" altLang="en-US" baseline="30000"/>
              <a:t>n</a:t>
            </a:r>
            <a:r>
              <a:rPr lang="en-US" altLang="en-US"/>
              <a:t> = Virtual-address limit</a:t>
            </a:r>
          </a:p>
          <a:p>
            <a:pPr lvl="1" eaLnBrk="1" hangingPunct="1"/>
            <a:r>
              <a:rPr lang="en-US" altLang="en-US"/>
              <a:t>M = 2</a:t>
            </a:r>
            <a:r>
              <a:rPr lang="en-US" altLang="en-US" baseline="30000"/>
              <a:t>m</a:t>
            </a:r>
            <a:r>
              <a:rPr lang="en-US" altLang="en-US"/>
              <a:t> = Physical-address limit</a:t>
            </a: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4674A86B-1E1C-D14A-A87D-39E7CC38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140075"/>
            <a:ext cx="3187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virtual page number</a:t>
            </a:r>
          </a:p>
        </p:txBody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id="{C5393992-1228-9D4F-8C37-DF0AB6BD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3140075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page offset</a:t>
            </a:r>
          </a:p>
        </p:txBody>
      </p:sp>
      <p:sp>
        <p:nvSpPr>
          <p:cNvPr id="173062" name="Rectangle 4">
            <a:extLst>
              <a:ext uri="{FF2B5EF4-FFF2-40B4-BE49-F238E27FC236}">
                <a16:creationId xmlns:a16="http://schemas.microsoft.com/office/drawing/2014/main" id="{3A7E0A3D-FDDB-234A-B6AD-E3ADF9AF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7" y="3111500"/>
            <a:ext cx="180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173063" name="Rectangle 5">
            <a:extLst>
              <a:ext uri="{FF2B5EF4-FFF2-40B4-BE49-F238E27FC236}">
                <a16:creationId xmlns:a16="http://schemas.microsoft.com/office/drawing/2014/main" id="{3000C99A-CAC0-3440-8DB6-50903A1D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5349875"/>
            <a:ext cx="28829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physical frame number</a:t>
            </a:r>
          </a:p>
        </p:txBody>
      </p:sp>
      <p:sp>
        <p:nvSpPr>
          <p:cNvPr id="173064" name="Rectangle 6">
            <a:extLst>
              <a:ext uri="{FF2B5EF4-FFF2-40B4-BE49-F238E27FC236}">
                <a16:creationId xmlns:a16="http://schemas.microsoft.com/office/drawing/2014/main" id="{7207D3E4-51B7-804C-88E9-4BA4DD4D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5349875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page offset</a:t>
            </a:r>
          </a:p>
        </p:txBody>
      </p:sp>
      <p:sp>
        <p:nvSpPr>
          <p:cNvPr id="173065" name="Rectangle 7">
            <a:extLst>
              <a:ext uri="{FF2B5EF4-FFF2-40B4-BE49-F238E27FC236}">
                <a16:creationId xmlns:a16="http://schemas.microsoft.com/office/drawing/2014/main" id="{8A4D177B-8590-EB4E-8316-CB04C395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7" y="5321300"/>
            <a:ext cx="20367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physical address</a:t>
            </a:r>
          </a:p>
        </p:txBody>
      </p:sp>
      <p:sp>
        <p:nvSpPr>
          <p:cNvPr id="173066" name="Line 8">
            <a:extLst>
              <a:ext uri="{FF2B5EF4-FFF2-40B4-BE49-F238E27FC236}">
                <a16:creationId xmlns:a16="http://schemas.microsoft.com/office/drawing/2014/main" id="{3C6CC17F-C160-2A4A-99AF-ED925032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3521075"/>
            <a:ext cx="0" cy="166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7" name="Rectangle 9">
            <a:extLst>
              <a:ext uri="{FF2B5EF4-FFF2-40B4-BE49-F238E27FC236}">
                <a16:creationId xmlns:a16="http://schemas.microsoft.com/office/drawing/2014/main" id="{39073404-8C65-7D48-996E-7B1B0E75D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7" y="50165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3068" name="Rectangle 10">
            <a:extLst>
              <a:ext uri="{FF2B5EF4-FFF2-40B4-BE49-F238E27FC236}">
                <a16:creationId xmlns:a16="http://schemas.microsoft.com/office/drawing/2014/main" id="{E8D81D33-F91D-FD44-9E0F-5EA7528A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7" y="5016500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p–1</a:t>
            </a:r>
          </a:p>
        </p:txBody>
      </p:sp>
      <p:sp>
        <p:nvSpPr>
          <p:cNvPr id="173069" name="Oval 11">
            <a:extLst>
              <a:ext uri="{FF2B5EF4-FFF2-40B4-BE49-F238E27FC236}">
                <a16:creationId xmlns:a16="http://schemas.microsoft.com/office/drawing/2014/main" id="{3171FAF3-78FD-A741-97AF-47AE9E83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4206875"/>
            <a:ext cx="2425700" cy="3683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address translation</a:t>
            </a:r>
          </a:p>
        </p:txBody>
      </p:sp>
      <p:sp>
        <p:nvSpPr>
          <p:cNvPr id="173070" name="Rectangle 12">
            <a:extLst>
              <a:ext uri="{FF2B5EF4-FFF2-40B4-BE49-F238E27FC236}">
                <a16:creationId xmlns:a16="http://schemas.microsoft.com/office/drawing/2014/main" id="{9850B6F6-3149-9D40-998D-4BB4C607F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7" y="50165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3071" name="Rectangle 13">
            <a:extLst>
              <a:ext uri="{FF2B5EF4-FFF2-40B4-BE49-F238E27FC236}">
                <a16:creationId xmlns:a16="http://schemas.microsoft.com/office/drawing/2014/main" id="{6D4E7945-5B09-F24A-9809-CCB2D786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7" y="5016500"/>
            <a:ext cx="625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m–1</a:t>
            </a:r>
          </a:p>
        </p:txBody>
      </p:sp>
      <p:sp>
        <p:nvSpPr>
          <p:cNvPr id="173072" name="Rectangle 14">
            <a:extLst>
              <a:ext uri="{FF2B5EF4-FFF2-40B4-BE49-F238E27FC236}">
                <a16:creationId xmlns:a16="http://schemas.microsoft.com/office/drawing/2014/main" id="{96E4D79B-F9D9-C548-B74B-E76F57F0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" y="2806700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n–1</a:t>
            </a:r>
          </a:p>
        </p:txBody>
      </p:sp>
      <p:sp>
        <p:nvSpPr>
          <p:cNvPr id="173073" name="Rectangle 15">
            <a:extLst>
              <a:ext uri="{FF2B5EF4-FFF2-40B4-BE49-F238E27FC236}">
                <a16:creationId xmlns:a16="http://schemas.microsoft.com/office/drawing/2014/main" id="{3C41795F-DA51-224B-86A7-562F63F3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2" y="28067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3074" name="Rectangle 16">
            <a:extLst>
              <a:ext uri="{FF2B5EF4-FFF2-40B4-BE49-F238E27FC236}">
                <a16:creationId xmlns:a16="http://schemas.microsoft.com/office/drawing/2014/main" id="{04A139C6-7AD7-2D46-8AAE-629A499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2" y="2806700"/>
            <a:ext cx="561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p–1</a:t>
            </a:r>
          </a:p>
        </p:txBody>
      </p:sp>
      <p:sp>
        <p:nvSpPr>
          <p:cNvPr id="173075" name="Rectangle 17">
            <a:extLst>
              <a:ext uri="{FF2B5EF4-FFF2-40B4-BE49-F238E27FC236}">
                <a16:creationId xmlns:a16="http://schemas.microsoft.com/office/drawing/2014/main" id="{2878B337-01D7-6F49-89CC-1DEA5BFB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7" y="280670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3076" name="Line 18">
            <a:extLst>
              <a:ext uri="{FF2B5EF4-FFF2-40B4-BE49-F238E27FC236}">
                <a16:creationId xmlns:a16="http://schemas.microsoft.com/office/drawing/2014/main" id="{2A73A4C5-EB3F-A246-938F-F53A35986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5210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7" name="Line 19">
            <a:extLst>
              <a:ext uri="{FF2B5EF4-FFF2-40B4-BE49-F238E27FC236}">
                <a16:creationId xmlns:a16="http://schemas.microsoft.com/office/drawing/2014/main" id="{CB958C8F-1949-214D-B4E1-7FB186CEE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5878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8" name="Rectangle 20">
            <a:extLst>
              <a:ext uri="{FF2B5EF4-FFF2-40B4-BE49-F238E27FC236}">
                <a16:creationId xmlns:a16="http://schemas.microsoft.com/office/drawing/2014/main" id="{93CEC79F-BD49-BF4F-B9BC-42502588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83300"/>
            <a:ext cx="83200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Page offset bits don’t change as a result of translation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5">
            <a:extLst>
              <a:ext uri="{FF2B5EF4-FFF2-40B4-BE49-F238E27FC236}">
                <a16:creationId xmlns:a16="http://schemas.microsoft.com/office/drawing/2014/main" id="{F901A50E-24C6-7745-B2DB-AC277818E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69668F-3EF1-3B43-AE92-7D343BC42E4D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50F131CE-0DF9-994B-9CC1-E7A2F694D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/>
              <a:t>Address Translation (IV)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49540F3-34B4-5143-8D24-B30396D6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11488"/>
            <a:ext cx="33464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    virtual page number (VPN)</a:t>
            </a: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DC771B49-1C9A-674B-A7D7-8E1C1125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011488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page offset</a:t>
            </a:r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788E83EF-1B74-3E40-8826-316A848A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406650"/>
            <a:ext cx="180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BB68BBE3-A099-9641-9965-582E045B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738813"/>
            <a:ext cx="31115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physical frame number (PFN)</a:t>
            </a:r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4FEEC692-153D-3F4D-805D-388F5C3F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50" y="5738813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page offset</a:t>
            </a:r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id="{C2F7E23F-19B1-0646-882A-358D5F0C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6113463"/>
            <a:ext cx="2035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physical address</a:t>
            </a:r>
          </a:p>
        </p:txBody>
      </p:sp>
      <p:sp>
        <p:nvSpPr>
          <p:cNvPr id="175113" name="Rectangle 10">
            <a:extLst>
              <a:ext uri="{FF2B5EF4-FFF2-40B4-BE49-F238E27FC236}">
                <a16:creationId xmlns:a16="http://schemas.microsoft.com/office/drawing/2014/main" id="{12CE3FF6-1418-4F41-8FD3-DCF32E97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5405438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5114" name="Rectangle 11">
            <a:extLst>
              <a:ext uri="{FF2B5EF4-FFF2-40B4-BE49-F238E27FC236}">
                <a16:creationId xmlns:a16="http://schemas.microsoft.com/office/drawing/2014/main" id="{A88CBAC9-02D9-E840-90D3-9D0CEACC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5405438"/>
            <a:ext cx="561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p–1</a:t>
            </a:r>
          </a:p>
        </p:txBody>
      </p:sp>
      <p:sp>
        <p:nvSpPr>
          <p:cNvPr id="175115" name="Rectangle 12">
            <a:extLst>
              <a:ext uri="{FF2B5EF4-FFF2-40B4-BE49-F238E27FC236}">
                <a16:creationId xmlns:a16="http://schemas.microsoft.com/office/drawing/2014/main" id="{5B90CBA6-75D7-E046-B98D-D868F623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405438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5116" name="Rectangle 13">
            <a:extLst>
              <a:ext uri="{FF2B5EF4-FFF2-40B4-BE49-F238E27FC236}">
                <a16:creationId xmlns:a16="http://schemas.microsoft.com/office/drawing/2014/main" id="{420B0C0C-6F54-BE48-AC2B-4FDFB349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405438"/>
            <a:ext cx="6254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m–1</a:t>
            </a:r>
          </a:p>
        </p:txBody>
      </p:sp>
      <p:sp>
        <p:nvSpPr>
          <p:cNvPr id="175117" name="Rectangle 14">
            <a:extLst>
              <a:ext uri="{FF2B5EF4-FFF2-40B4-BE49-F238E27FC236}">
                <a16:creationId xmlns:a16="http://schemas.microsoft.com/office/drawing/2014/main" id="{AE417816-6623-384C-9DCC-DF9BB0D9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78113"/>
            <a:ext cx="561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n–1</a:t>
            </a:r>
          </a:p>
        </p:txBody>
      </p:sp>
      <p:sp>
        <p:nvSpPr>
          <p:cNvPr id="175118" name="Rectangle 15">
            <a:extLst>
              <a:ext uri="{FF2B5EF4-FFF2-40B4-BE49-F238E27FC236}">
                <a16:creationId xmlns:a16="http://schemas.microsoft.com/office/drawing/2014/main" id="{289BEC2E-352C-B240-ABF6-BDD66A81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5" y="2422525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5119" name="Rectangle 16">
            <a:extLst>
              <a:ext uri="{FF2B5EF4-FFF2-40B4-BE49-F238E27FC236}">
                <a16:creationId xmlns:a16="http://schemas.microsoft.com/office/drawing/2014/main" id="{6AC6711F-768E-4341-BD06-4E85C21F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78113"/>
            <a:ext cx="561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p–1</a:t>
            </a:r>
          </a:p>
        </p:txBody>
      </p:sp>
      <p:sp>
        <p:nvSpPr>
          <p:cNvPr id="175120" name="Rectangle 17">
            <a:extLst>
              <a:ext uri="{FF2B5EF4-FFF2-40B4-BE49-F238E27FC236}">
                <a16:creationId xmlns:a16="http://schemas.microsoft.com/office/drawing/2014/main" id="{53364A02-594E-A643-B5D2-DD44D8A5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78113"/>
            <a:ext cx="307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75121" name="Rectangle 18">
            <a:extLst>
              <a:ext uri="{FF2B5EF4-FFF2-40B4-BE49-F238E27FC236}">
                <a16:creationId xmlns:a16="http://schemas.microsoft.com/office/drawing/2014/main" id="{BB056AC0-4F95-AB4B-B48F-86B338B7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1543050" cy="920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page table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base register </a:t>
            </a: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(per process)</a:t>
            </a:r>
          </a:p>
        </p:txBody>
      </p:sp>
      <p:sp>
        <p:nvSpPr>
          <p:cNvPr id="175122" name="Rectangle 19">
            <a:extLst>
              <a:ext uri="{FF2B5EF4-FFF2-40B4-BE49-F238E27FC236}">
                <a16:creationId xmlns:a16="http://schemas.microsoft.com/office/drawing/2014/main" id="{A7323B7B-8949-FE44-BCDA-0D3FFE31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43338"/>
            <a:ext cx="3048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23" name="Rectangle 20">
            <a:extLst>
              <a:ext uri="{FF2B5EF4-FFF2-40B4-BE49-F238E27FC236}">
                <a16:creationId xmlns:a16="http://schemas.microsoft.com/office/drawing/2014/main" id="{70F158BA-D5B5-1E48-B3E2-5668C159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71938"/>
            <a:ext cx="30480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24" name="Rectangle 21">
            <a:extLst>
              <a:ext uri="{FF2B5EF4-FFF2-40B4-BE49-F238E27FC236}">
                <a16:creationId xmlns:a16="http://schemas.microsoft.com/office/drawing/2014/main" id="{CD0B2597-1913-7C4E-A8F7-FA1E5664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00538"/>
            <a:ext cx="3048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25" name="Rectangle 22">
            <a:extLst>
              <a:ext uri="{FF2B5EF4-FFF2-40B4-BE49-F238E27FC236}">
                <a16:creationId xmlns:a16="http://schemas.microsoft.com/office/drawing/2014/main" id="{9180ABC4-B044-C147-ADDF-7E0822F0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29138"/>
            <a:ext cx="3048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26" name="Oval 24">
            <a:extLst>
              <a:ext uri="{FF2B5EF4-FFF2-40B4-BE49-F238E27FC236}">
                <a16:creationId xmlns:a16="http://schemas.microsoft.com/office/drawing/2014/main" id="{4E21FD97-8CD1-2A4F-85B3-3F50D564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4148138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27" name="Rectangle 27">
            <a:extLst>
              <a:ext uri="{FF2B5EF4-FFF2-40B4-BE49-F238E27FC236}">
                <a16:creationId xmlns:a16="http://schemas.microsoft.com/office/drawing/2014/main" id="{54FD44B1-AF31-B14C-AEC5-AA0C44AA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27625"/>
            <a:ext cx="16446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if valid=0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then page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not in memory</a:t>
            </a:r>
            <a:br>
              <a:rPr lang="en-US" altLang="en-US" sz="1800">
                <a:solidFill>
                  <a:srgbClr val="000000"/>
                </a:solidFill>
              </a:rPr>
            </a:br>
            <a:r>
              <a:rPr lang="en-US" altLang="en-US" sz="1800">
                <a:solidFill>
                  <a:srgbClr val="000000"/>
                </a:solidFill>
              </a:rPr>
              <a:t>(page fault)</a:t>
            </a:r>
          </a:p>
        </p:txBody>
      </p:sp>
      <p:sp>
        <p:nvSpPr>
          <p:cNvPr id="175128" name="Rectangle 28">
            <a:extLst>
              <a:ext uri="{FF2B5EF4-FFF2-40B4-BE49-F238E27FC236}">
                <a16:creationId xmlns:a16="http://schemas.microsoft.com/office/drawing/2014/main" id="{D9CAFABC-A6F6-D444-8673-FAF006F1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549650"/>
            <a:ext cx="6508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valid</a:t>
            </a:r>
          </a:p>
        </p:txBody>
      </p:sp>
      <p:sp>
        <p:nvSpPr>
          <p:cNvPr id="175129" name="Rectangle 29">
            <a:extLst>
              <a:ext uri="{FF2B5EF4-FFF2-40B4-BE49-F238E27FC236}">
                <a16:creationId xmlns:a16="http://schemas.microsoft.com/office/drawing/2014/main" id="{DD6ED8B7-23A4-B548-9F4B-3FF93447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3498850"/>
            <a:ext cx="3197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physical frame number (PFN)</a:t>
            </a:r>
          </a:p>
        </p:txBody>
      </p:sp>
      <p:sp>
        <p:nvSpPr>
          <p:cNvPr id="175130" name="Line 31">
            <a:extLst>
              <a:ext uri="{FF2B5EF4-FFF2-40B4-BE49-F238E27FC236}">
                <a16:creationId xmlns:a16="http://schemas.microsoft.com/office/drawing/2014/main" id="{74C48BBE-294F-7847-A56D-AB066E8BC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36988"/>
            <a:ext cx="143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31" name="Rectangle 32">
            <a:extLst>
              <a:ext uri="{FF2B5EF4-FFF2-40B4-BE49-F238E27FC236}">
                <a16:creationId xmlns:a16="http://schemas.microsoft.com/office/drawing/2014/main" id="{CE2EBB26-9431-CF49-9AA0-AD541DFE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843338"/>
            <a:ext cx="52705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32" name="Rectangle 33">
            <a:extLst>
              <a:ext uri="{FF2B5EF4-FFF2-40B4-BE49-F238E27FC236}">
                <a16:creationId xmlns:a16="http://schemas.microsoft.com/office/drawing/2014/main" id="{83E0C256-B93A-C44D-8180-E9C5CD00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071938"/>
            <a:ext cx="52705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33" name="Rectangle 34">
            <a:extLst>
              <a:ext uri="{FF2B5EF4-FFF2-40B4-BE49-F238E27FC236}">
                <a16:creationId xmlns:a16="http://schemas.microsoft.com/office/drawing/2014/main" id="{7DB6BC4E-1C68-064C-A7B2-96455281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300538"/>
            <a:ext cx="52705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34" name="Rectangle 35">
            <a:extLst>
              <a:ext uri="{FF2B5EF4-FFF2-40B4-BE49-F238E27FC236}">
                <a16:creationId xmlns:a16="http://schemas.microsoft.com/office/drawing/2014/main" id="{DBDC43E5-5ECB-C840-9EC6-E5E7B7DA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4529138"/>
            <a:ext cx="52705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35" name="Oval 41">
            <a:extLst>
              <a:ext uri="{FF2B5EF4-FFF2-40B4-BE49-F238E27FC236}">
                <a16:creationId xmlns:a16="http://schemas.microsoft.com/office/drawing/2014/main" id="{82376646-C1B0-A44E-A59B-521F1580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4148138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36" name="Text Box 45">
            <a:extLst>
              <a:ext uri="{FF2B5EF4-FFF2-40B4-BE49-F238E27FC236}">
                <a16:creationId xmlns:a16="http://schemas.microsoft.com/office/drawing/2014/main" id="{0BF54107-AAE7-7C4A-B7BE-92DDB1447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8305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VPN acts as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table index</a:t>
            </a:r>
          </a:p>
        </p:txBody>
      </p:sp>
      <p:cxnSp>
        <p:nvCxnSpPr>
          <p:cNvPr id="175137" name="Straight Connector 222">
            <a:extLst>
              <a:ext uri="{FF2B5EF4-FFF2-40B4-BE49-F238E27FC236}">
                <a16:creationId xmlns:a16="http://schemas.microsoft.com/office/drawing/2014/main" id="{E42EF0F3-BCD7-C840-90C7-F951785DBC0E}"/>
              </a:ext>
            </a:extLst>
          </p:cNvPr>
          <p:cNvCxnSpPr>
            <a:cxnSpLocks noChangeShapeType="1"/>
            <a:stCxn id="175130" idx="0"/>
          </p:cNvCxnSpPr>
          <p:nvPr/>
        </p:nvCxnSpPr>
        <p:spPr bwMode="auto">
          <a:xfrm rot="5400000" flipH="1">
            <a:off x="1409701" y="3646487"/>
            <a:ext cx="3810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38" name="Straight Connector 223">
            <a:extLst>
              <a:ext uri="{FF2B5EF4-FFF2-40B4-BE49-F238E27FC236}">
                <a16:creationId xmlns:a16="http://schemas.microsoft.com/office/drawing/2014/main" id="{AD5E7537-D12D-B942-B89B-F0C731AB89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07419" y="3686969"/>
            <a:ext cx="9191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39" name="Straight Connector 225">
            <a:extLst>
              <a:ext uri="{FF2B5EF4-FFF2-40B4-BE49-F238E27FC236}">
                <a16:creationId xmlns:a16="http://schemas.microsoft.com/office/drawing/2014/main" id="{7F22BE1A-36CF-BA41-B823-7E721138C7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3233738"/>
            <a:ext cx="6096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0" name="Straight Arrow Connector 233">
            <a:extLst>
              <a:ext uri="{FF2B5EF4-FFF2-40B4-BE49-F238E27FC236}">
                <a16:creationId xmlns:a16="http://schemas.microsoft.com/office/drawing/2014/main" id="{EB76CB28-0A4D-4540-BFFE-EDD0A894B0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4141788"/>
            <a:ext cx="3810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Rectangle 3">
            <a:extLst>
              <a:ext uri="{FF2B5EF4-FFF2-40B4-BE49-F238E27FC236}">
                <a16:creationId xmlns:a16="http://schemas.microsoft.com/office/drawing/2014/main" id="{837A6EA0-CFBD-D745-BB08-AC8DB9D3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8763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  <a:ea typeface="MS PGothic" charset="0"/>
                <a:cs typeface="MS PGothic" charset="0"/>
              </a:rPr>
              <a:t>Separate (set of) page table(s) per process</a:t>
            </a:r>
          </a:p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  <a:ea typeface="MS PGothic" charset="0"/>
                <a:cs typeface="MS PGothic" charset="0"/>
              </a:rPr>
              <a:t>VPN forms index into page table (points to a page table entry)</a:t>
            </a:r>
          </a:p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MS PGothic" charset="0"/>
                <a:cs typeface="MS PGothic" charset="0"/>
              </a:rPr>
              <a:t>Page Table Entry (PTE) provides information about page</a:t>
            </a:r>
            <a:endParaRPr lang="en-US" sz="2000" kern="0" dirty="0">
              <a:solidFill>
                <a:srgbClr val="000000"/>
              </a:solidFill>
              <a:latin typeface="Tahoma"/>
              <a:ea typeface="MS PGothic" charset="0"/>
              <a:cs typeface="MS PGothic" charset="0"/>
            </a:endParaRPr>
          </a:p>
          <a:p>
            <a:pPr lvl="1"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cxnSp>
        <p:nvCxnSpPr>
          <p:cNvPr id="175142" name="Straight Connector 251">
            <a:extLst>
              <a:ext uri="{FF2B5EF4-FFF2-40B4-BE49-F238E27FC236}">
                <a16:creationId xmlns:a16="http://schemas.microsoft.com/office/drawing/2014/main" id="{27BC24AD-108C-3F49-A3D1-06BF33A3D804}"/>
              </a:ext>
            </a:extLst>
          </p:cNvPr>
          <p:cNvCxnSpPr>
            <a:cxnSpLocks noChangeShapeType="1"/>
            <a:endCxn id="175135" idx="4"/>
          </p:cNvCxnSpPr>
          <p:nvPr/>
        </p:nvCxnSpPr>
        <p:spPr bwMode="auto">
          <a:xfrm rot="5400000" flipH="1">
            <a:off x="2824957" y="4806156"/>
            <a:ext cx="11985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3" name="Straight Arrow Connector 257">
            <a:extLst>
              <a:ext uri="{FF2B5EF4-FFF2-40B4-BE49-F238E27FC236}">
                <a16:creationId xmlns:a16="http://schemas.microsoft.com/office/drawing/2014/main" id="{DBB560B3-0729-2D4C-8D04-73836D506B7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62200" y="5410200"/>
            <a:ext cx="1066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4" name="Straight Arrow Connector 264">
            <a:extLst>
              <a:ext uri="{FF2B5EF4-FFF2-40B4-BE49-F238E27FC236}">
                <a16:creationId xmlns:a16="http://schemas.microsoft.com/office/drawing/2014/main" id="{C0F5C639-F98F-0445-8F3A-E91105105FC4}"/>
              </a:ext>
            </a:extLst>
          </p:cNvPr>
          <p:cNvCxnSpPr>
            <a:cxnSpLocks noChangeShapeType="1"/>
            <a:stCxn id="175126" idx="4"/>
          </p:cNvCxnSpPr>
          <p:nvPr/>
        </p:nvCxnSpPr>
        <p:spPr bwMode="auto">
          <a:xfrm rot="16200000" flipH="1">
            <a:off x="4398169" y="4956969"/>
            <a:ext cx="1503362" cy="12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5" name="Straight Connector 269">
            <a:extLst>
              <a:ext uri="{FF2B5EF4-FFF2-40B4-BE49-F238E27FC236}">
                <a16:creationId xmlns:a16="http://schemas.microsoft.com/office/drawing/2014/main" id="{32906D6D-3394-C14B-A09B-842896B4A7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674644" y="4556919"/>
            <a:ext cx="23479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6" name="Rectangle 19">
            <a:extLst>
              <a:ext uri="{FF2B5EF4-FFF2-40B4-BE49-F238E27FC236}">
                <a16:creationId xmlns:a16="http://schemas.microsoft.com/office/drawing/2014/main" id="{9E5AD39A-4822-9145-AE31-9EC76D9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43338"/>
            <a:ext cx="762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47" name="Rectangle 20">
            <a:extLst>
              <a:ext uri="{FF2B5EF4-FFF2-40B4-BE49-F238E27FC236}">
                <a16:creationId xmlns:a16="http://schemas.microsoft.com/office/drawing/2014/main" id="{C24C83D8-FAEF-B944-889C-6A5D9BC8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71938"/>
            <a:ext cx="7620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48" name="Rectangle 21">
            <a:extLst>
              <a:ext uri="{FF2B5EF4-FFF2-40B4-BE49-F238E27FC236}">
                <a16:creationId xmlns:a16="http://schemas.microsoft.com/office/drawing/2014/main" id="{8E027801-A078-BE4E-B2D5-A83DDD09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00538"/>
            <a:ext cx="762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49" name="Rectangle 22">
            <a:extLst>
              <a:ext uri="{FF2B5EF4-FFF2-40B4-BE49-F238E27FC236}">
                <a16:creationId xmlns:a16="http://schemas.microsoft.com/office/drawing/2014/main" id="{81EBD87D-0F28-C44C-9D33-187A9B0D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29138"/>
            <a:ext cx="7620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5150" name="Rectangle 28">
            <a:extLst>
              <a:ext uri="{FF2B5EF4-FFF2-40B4-BE49-F238E27FC236}">
                <a16:creationId xmlns:a16="http://schemas.microsoft.com/office/drawing/2014/main" id="{135D01A8-CE86-E74A-88AD-0DFAFBF4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527425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5">
            <a:extLst>
              <a:ext uri="{FF2B5EF4-FFF2-40B4-BE49-F238E27FC236}">
                <a16:creationId xmlns:a16="http://schemas.microsoft.com/office/drawing/2014/main" id="{AB2B3DBF-8737-9547-B4AD-798A7106C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2E3D9E-DB3C-2E45-BEA4-BF52B67D2773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CBD98FDE-4171-2940-9DA8-3AF31893C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/>
              <a:t>Address Translation: Page Hit</a:t>
            </a:r>
          </a:p>
        </p:txBody>
      </p:sp>
      <p:pic>
        <p:nvPicPr>
          <p:cNvPr id="176131" name="Picture 3">
            <a:extLst>
              <a:ext uri="{FF2B5EF4-FFF2-40B4-BE49-F238E27FC236}">
                <a16:creationId xmlns:a16="http://schemas.microsoft.com/office/drawing/2014/main" id="{6FFE90FB-9BE8-B446-B5E5-BD7F783D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2"/>
          <a:stretch>
            <a:fillRect/>
          </a:stretch>
        </p:blipFill>
        <p:spPr bwMode="auto">
          <a:xfrm>
            <a:off x="228600" y="1052513"/>
            <a:ext cx="871537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Number Placeholder 5">
            <a:extLst>
              <a:ext uri="{FF2B5EF4-FFF2-40B4-BE49-F238E27FC236}">
                <a16:creationId xmlns:a16="http://schemas.microsoft.com/office/drawing/2014/main" id="{149A850B-9928-7C4F-BC13-17A554867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93D0A1-22F0-964B-9FCD-A88CA4560996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FC34C3A7-E44D-2740-B322-ED1F7358B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/>
              <a:t>Address Translation: Page Fault</a:t>
            </a:r>
          </a:p>
        </p:txBody>
      </p:sp>
      <p:pic>
        <p:nvPicPr>
          <p:cNvPr id="177155" name="Picture 2">
            <a:extLst>
              <a:ext uri="{FF2B5EF4-FFF2-40B4-BE49-F238E27FC236}">
                <a16:creationId xmlns:a16="http://schemas.microsoft.com/office/drawing/2014/main" id="{DDE472E7-D2E1-CC4B-B285-D541C16B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962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itle 1">
            <a:extLst>
              <a:ext uri="{FF2B5EF4-FFF2-40B4-BE49-F238E27FC236}">
                <a16:creationId xmlns:a16="http://schemas.microsoft.com/office/drawing/2014/main" id="{0E6235BC-7F6D-BD4B-B9EF-533AD44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in a Page Table Entry (PTE)? </a:t>
            </a:r>
          </a:p>
        </p:txBody>
      </p:sp>
      <p:sp>
        <p:nvSpPr>
          <p:cNvPr id="178178" name="Slide Number Placeholder 3">
            <a:extLst>
              <a:ext uri="{FF2B5EF4-FFF2-40B4-BE49-F238E27FC236}">
                <a16:creationId xmlns:a16="http://schemas.microsoft.com/office/drawing/2014/main" id="{796F60FC-A681-A343-BAF2-7C389E2ED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6ECA81-59A7-824B-877E-85DB18FE3C6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49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F5317290-C48C-F147-90A1-96BAD246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2288"/>
            <a:ext cx="91440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B1D39-5B77-1747-8BC3-9851D3899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7900"/>
            <a:ext cx="91440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Page table is the “tag store” for the physical memory data store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mapping table between virtual memory and physical memory</a:t>
            </a: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PTE is the “tag store entry” for a virtual page in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a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valid</a:t>
            </a:r>
            <a:r>
              <a:rPr lang="en-US" altLang="en-US">
                <a:ea typeface="ＭＳ Ｐゴシック" panose="020B0600070205080204" pitchFamily="34" charset="-128"/>
              </a:rPr>
              <a:t> bit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>
                <a:ea typeface="ＭＳ Ｐゴシック" panose="020B0600070205080204" pitchFamily="34" charset="-128"/>
              </a:rPr>
              <a:t>to indicate validity/presence in physical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tag</a:t>
            </a:r>
            <a:r>
              <a:rPr lang="en-US" altLang="en-US">
                <a:ea typeface="ＭＳ Ｐゴシック" panose="020B0600070205080204" pitchFamily="34" charset="-128"/>
              </a:rPr>
              <a:t> bits (PFN) 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>
                <a:ea typeface="ＭＳ Ｐゴシック" panose="020B0600070205080204" pitchFamily="34" charset="-128"/>
              </a:rPr>
              <a:t>to support translation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bits to support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replacement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a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dirty</a:t>
            </a:r>
            <a:r>
              <a:rPr lang="en-US" altLang="en-US">
                <a:ea typeface="ＭＳ Ｐゴシック" panose="020B0600070205080204" pitchFamily="34" charset="-128"/>
              </a:rPr>
              <a:t> bit to support “write back caching”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protection bits </a:t>
            </a:r>
            <a:r>
              <a:rPr lang="en-US" altLang="en-US">
                <a:ea typeface="ＭＳ Ｐゴシック" panose="020B0600070205080204" pitchFamily="34" charset="-128"/>
              </a:rPr>
              <a:t>to enable access control and protection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>
            <a:extLst>
              <a:ext uri="{FF2B5EF4-FFF2-40B4-BE49-F238E27FC236}">
                <a16:creationId xmlns:a16="http://schemas.microsoft.com/office/drawing/2014/main" id="{FB64FCD2-DEDF-A848-B8D0-1C53AEE5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Abstraction: Virtual vs. Physical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3EEE-9DBF-A545-AAB2-65EC88F2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Programmer </a:t>
            </a:r>
            <a:r>
              <a:rPr lang="en-US" altLang="en-US" dirty="0">
                <a:ea typeface="ＭＳ Ｐゴシック" panose="020B0600070205080204" pitchFamily="34" charset="-128"/>
              </a:rPr>
              <a:t>sees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virtual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assume the memory is “infinite”</a:t>
            </a:r>
            <a:endParaRPr lang="en-US" altLang="ja-JP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Reality: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Physical memory </a:t>
            </a:r>
            <a:r>
              <a:rPr lang="en-US" altLang="en-US" dirty="0">
                <a:ea typeface="ＭＳ Ｐゴシック" panose="020B0600070205080204" pitchFamily="34" charset="-128"/>
              </a:rPr>
              <a:t>size is much smaller than what the programmer assumes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 system </a:t>
            </a:r>
            <a:r>
              <a:rPr lang="en-US" altLang="en-US" dirty="0">
                <a:ea typeface="ＭＳ Ｐゴシック" panose="020B0600070205080204" pitchFamily="34" charset="-128"/>
              </a:rPr>
              <a:t>(system software + hardware, cooperatively) maps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virtual memory addresses </a:t>
            </a:r>
            <a:r>
              <a:rPr lang="en-US" altLang="en-US" dirty="0">
                <a:ea typeface="ＭＳ Ｐゴシック" panose="020B0600070205080204" pitchFamily="34" charset="-128"/>
              </a:rPr>
              <a:t>to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physical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system automatically manages the physical memory space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transparently to the programmer</a:t>
            </a:r>
          </a:p>
          <a:p>
            <a:pPr lvl="1">
              <a:buFont typeface="Wingdings" pitchFamily="2" charset="2"/>
              <a:buNone/>
            </a:pPr>
            <a:endParaRPr lang="en-US" altLang="en-US" sz="12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+ Programmer does not need to know the physical size of memory nor manage it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 A small physical memory can appear as a huge one to the programmer  Life is easier for the programmer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-- More complex system software and architecture</a:t>
            </a:r>
          </a:p>
          <a:p>
            <a:pPr>
              <a:buFont typeface="Wingdings" pitchFamily="2" charset="2"/>
              <a:buNone/>
            </a:pPr>
            <a:endParaRPr lang="en-US" altLang="en-US" sz="12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A classic example of the programmer/(micro)architect tradeoff</a:t>
            </a:r>
          </a:p>
          <a:p>
            <a:pPr>
              <a:buFont typeface="Wingdings" pitchFamily="2" charset="2"/>
              <a:buNone/>
            </a:pPr>
            <a:endParaRPr lang="en-US" altLang="en-US" sz="2200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4627" name="Slide Number Placeholder 3">
            <a:extLst>
              <a:ext uri="{FF2B5EF4-FFF2-40B4-BE49-F238E27FC236}">
                <a16:creationId xmlns:a16="http://schemas.microsoft.com/office/drawing/2014/main" id="{6E6E3A0D-A85A-5B4A-AF8E-D017565734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4C9303-BC36-F84E-A3B0-5362D5EBC687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itle 1">
            <a:extLst>
              <a:ext uri="{FF2B5EF4-FFF2-40B4-BE49-F238E27FC236}">
                <a16:creationId xmlns:a16="http://schemas.microsoft.com/office/drawing/2014/main" id="{BA224EAD-5604-B84D-9E2A-7F346AA3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versus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F548-9BE5-544D-AA20-14AEF0F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Physical memory (DRAM) is a cache for disk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Usually managed by system software via the virtual memory subsystem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Page replacement is similar to cache replacement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Page table is the “tag store” for physical memory data store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What is the difference?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Required speed of access to cache vs. physical memory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Number of blocks in a cache vs. physical memory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Tolerable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 amount of time to find a replacement candidate (disk versus memory access latency)</a:t>
            </a:r>
          </a:p>
          <a:p>
            <a:pPr lvl="1"/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Role of hardware versus software</a:t>
            </a:r>
          </a:p>
          <a:p>
            <a:pPr lvl="1"/>
            <a:endParaRPr lang="en-US" altLang="ja-JP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9203" name="Slide Number Placeholder 3">
            <a:extLst>
              <a:ext uri="{FF2B5EF4-FFF2-40B4-BE49-F238E27FC236}">
                <a16:creationId xmlns:a16="http://schemas.microsoft.com/office/drawing/2014/main" id="{6E6EEDAF-E91A-BB47-97B6-54EA83C5F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112536-8B25-EB46-BCBF-F5B4BCD3F7C4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50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Title 1">
            <a:extLst>
              <a:ext uri="{FF2B5EF4-FFF2-40B4-BE49-F238E27FC236}">
                <a16:creationId xmlns:a16="http://schemas.microsoft.com/office/drawing/2014/main" id="{79A60F26-742C-9842-9061-6547E25B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Page Replacement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B926-CB86-FC41-8CF3-71A1A213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physical memory is full (i.e., list of free physical pages is empty), which physical frame to replace on a page fault?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Is True LRU feasible?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4GB memory, 4KB pages, how many possibilities of ordering?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Modern systems use approximations of LRU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the CLOCK algorithm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And, more sophisticated algorithms to take into account “frequency” of use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the ARC algorithm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Megiddo and Modha, “</a:t>
            </a:r>
            <a:r>
              <a:rPr lang="en-US" altLang="ja-JP">
                <a:solidFill>
                  <a:srgbClr val="0000FF"/>
                </a:solidFill>
                <a:ea typeface="ＭＳ Ｐゴシック" panose="020B0600070205080204" pitchFamily="34" charset="-128"/>
              </a:rPr>
              <a:t>ARC: A Self-Tuning, Low Overhead Replacement Cache</a:t>
            </a:r>
            <a:r>
              <a:rPr lang="en-US" altLang="ja-JP">
                <a:ea typeface="ＭＳ Ｐゴシック" panose="020B0600070205080204" pitchFamily="34" charset="-128"/>
              </a:rPr>
              <a:t>,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FAST 2003.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0995" name="Slide Number Placeholder 3">
            <a:extLst>
              <a:ext uri="{FF2B5EF4-FFF2-40B4-BE49-F238E27FC236}">
                <a16:creationId xmlns:a16="http://schemas.microsoft.com/office/drawing/2014/main" id="{0ED37572-4B1E-424D-85BB-8D12255AD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4AF9CB-FFCE-8047-A17F-D9C0C7CD6B98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51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Title 1">
            <a:extLst>
              <a:ext uri="{FF2B5EF4-FFF2-40B4-BE49-F238E27FC236}">
                <a16:creationId xmlns:a16="http://schemas.microsoft.com/office/drawing/2014/main" id="{B920DC24-35A7-AF46-B9CC-02EFD1DE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CLOCK Page Replacement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2FFC-0252-F34E-83FD-7C028B78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Keep a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circular list of physical frames </a:t>
            </a:r>
            <a:r>
              <a:rPr lang="en-US" altLang="en-US" dirty="0">
                <a:ea typeface="ＭＳ Ｐゴシック" panose="020B0600070205080204" pitchFamily="34" charset="-128"/>
              </a:rPr>
              <a:t>in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a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pointer</a:t>
            </a:r>
            <a:r>
              <a:rPr lang="en-US" altLang="en-US" dirty="0">
                <a:ea typeface="ＭＳ Ｐゴシック" panose="020B0600070205080204" pitchFamily="34" charset="-128"/>
              </a:rPr>
              <a:t> (hand) to the last-examined frame in the list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page is accessed, set the R bit in the PTE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a frame needs to be replaced, replace the first frame that has the reference (R) bit not set, traversing the circular list starting from the pointer (hand) clockwise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During traversal, clear the R bits of examined frames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 the hand pointer to the next frame in the list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2019" name="Slide Number Placeholder 3">
            <a:extLst>
              <a:ext uri="{FF2B5EF4-FFF2-40B4-BE49-F238E27FC236}">
                <a16:creationId xmlns:a16="http://schemas.microsoft.com/office/drawing/2014/main" id="{DD8165C1-4282-A646-A6F2-8179D6598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561A0E-8BE6-2344-96C0-BEE6F8FD83BB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52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342020" name="Picture 4">
            <a:extLst>
              <a:ext uri="{FF2B5EF4-FFF2-40B4-BE49-F238E27FC236}">
                <a16:creationId xmlns:a16="http://schemas.microsoft.com/office/drawing/2014/main" id="{BD6465BD-7009-5D44-94A4-60F3FEA9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95775"/>
            <a:ext cx="48006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itle 1">
            <a:extLst>
              <a:ext uri="{FF2B5EF4-FFF2-40B4-BE49-F238E27FC236}">
                <a16:creationId xmlns:a16="http://schemas.microsoft.com/office/drawing/2014/main" id="{3CD477C4-38B9-F14B-A8B8-B61EE576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Benefits of Automatic Management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5E04-7AE9-F849-B9EF-24D5DA75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Programmer does not deal with physical addresses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process has its own mapping 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virtual</a:t>
            </a:r>
            <a:r>
              <a:rPr lang="en-US" altLang="en-US" dirty="0" err="1">
                <a:ea typeface="ＭＳ Ｐゴシック" panose="020B0600070205080204" pitchFamily="34" charset="-128"/>
                <a:sym typeface="Wingdings" pitchFamily="2" charset="2"/>
              </a:rPr>
              <a:t>physical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 addresses</a:t>
            </a:r>
          </a:p>
          <a:p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Enables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Code and data to be located anywhere in physical memory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relocation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Isolation/separation of code and data of different processes in physical memory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protection and isolation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Code and data sharing between multiple processes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sharing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23" name="Slide Number Placeholder 3">
            <a:extLst>
              <a:ext uri="{FF2B5EF4-FFF2-40B4-BE49-F238E27FC236}">
                <a16:creationId xmlns:a16="http://schemas.microsoft.com/office/drawing/2014/main" id="{3E6430F3-8322-4440-8295-11FDF27C3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85C44F-6580-6043-9E54-14CADC68857E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5">
            <a:extLst>
              <a:ext uri="{FF2B5EF4-FFF2-40B4-BE49-F238E27FC236}">
                <a16:creationId xmlns:a16="http://schemas.microsoft.com/office/drawing/2014/main" id="{521C905F-4381-624A-8692-A40EAADF6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0C21BB-6E20-7549-B4DA-70C8CB67F43E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89B536-8357-554C-8109-226ACBD2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System with Physical Memory Only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69EBA58-4CA0-F544-AF81-AEC19596C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87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Cray machines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early PCs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many embedded systems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CPU’s load or store addresses used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directly to access memory</a:t>
            </a:r>
          </a:p>
        </p:txBody>
      </p:sp>
      <p:grpSp>
        <p:nvGrpSpPr>
          <p:cNvPr id="155652" name="Group 32">
            <a:extLst>
              <a:ext uri="{FF2B5EF4-FFF2-40B4-BE49-F238E27FC236}">
                <a16:creationId xmlns:a16="http://schemas.microsoft.com/office/drawing/2014/main" id="{BE84F84B-428C-5B4F-8718-F454D653F477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905000"/>
            <a:ext cx="4343400" cy="3733800"/>
            <a:chOff x="1488" y="1200"/>
            <a:chExt cx="2736" cy="2352"/>
          </a:xfrm>
        </p:grpSpPr>
        <p:grpSp>
          <p:nvGrpSpPr>
            <p:cNvPr id="155653" name="Group 134">
              <a:extLst>
                <a:ext uri="{FF2B5EF4-FFF2-40B4-BE49-F238E27FC236}">
                  <a16:creationId xmlns:a16="http://schemas.microsoft.com/office/drawing/2014/main" id="{C231BBD2-4B88-C24C-8594-3CF62B341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72"/>
              <a:ext cx="720" cy="672"/>
              <a:chOff x="1488" y="1872"/>
              <a:chExt cx="720" cy="672"/>
            </a:xfrm>
          </p:grpSpPr>
          <p:sp>
            <p:nvSpPr>
              <p:cNvPr id="192" name="AutoShape 4">
                <a:extLst>
                  <a:ext uri="{FF2B5EF4-FFF2-40B4-BE49-F238E27FC236}">
                    <a16:creationId xmlns:a16="http://schemas.microsoft.com/office/drawing/2014/main" id="{339AD02B-C8F8-DB4A-A0E8-D738C0152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872"/>
                <a:ext cx="720" cy="672"/>
              </a:xfrm>
              <a:prstGeom prst="roundRect">
                <a:avLst>
                  <a:gd name="adj" fmla="val 38986"/>
                </a:avLst>
              </a:prstGeom>
              <a:solidFill>
                <a:srgbClr val="33CC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93" name="Text Box 5">
                <a:extLst>
                  <a:ext uri="{FF2B5EF4-FFF2-40B4-BE49-F238E27FC236}">
                    <a16:creationId xmlns:a16="http://schemas.microsoft.com/office/drawing/2014/main" id="{344645BA-A391-B342-8657-F42C397F3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064"/>
                <a:ext cx="45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30000"/>
                  </a:spcBef>
                  <a:defRPr/>
                </a:pPr>
                <a:r>
                  <a:rPr lang="en-US" sz="2000" b="1">
                    <a:solidFill>
                      <a:srgbClr val="003300"/>
                    </a:solidFill>
                    <a:latin typeface="Helvetica" pitchFamily="34" charset="0"/>
                    <a:ea typeface="+mn-ea"/>
                  </a:rPr>
                  <a:t>CPU</a:t>
                </a:r>
              </a:p>
            </p:txBody>
          </p:sp>
        </p:grp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0EF4DF31-F52D-AC4D-AB44-0A35E7D98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1056" cy="2064"/>
            </a:xfrm>
            <a:prstGeom prst="rect">
              <a:avLst/>
            </a:prstGeom>
            <a:solidFill>
              <a:srgbClr val="0000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37" name="Rectangle 7">
              <a:extLst>
                <a:ext uri="{FF2B5EF4-FFF2-40B4-BE49-F238E27FC236}">
                  <a16:creationId xmlns:a16="http://schemas.microsoft.com/office/drawing/2014/main" id="{C9518A59-7414-C040-BA94-109EF405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440"/>
              <a:ext cx="1056" cy="2064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grpSp>
          <p:nvGrpSpPr>
            <p:cNvPr id="155656" name="Group 8">
              <a:extLst>
                <a:ext uri="{FF2B5EF4-FFF2-40B4-BE49-F238E27FC236}">
                  <a16:creationId xmlns:a16="http://schemas.microsoft.com/office/drawing/2014/main" id="{696ADA54-9724-764F-B28C-56BF6AA4C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536"/>
              <a:ext cx="576" cy="1872"/>
              <a:chOff x="3360" y="1344"/>
              <a:chExt cx="576" cy="1872"/>
            </a:xfrm>
          </p:grpSpPr>
          <p:sp>
            <p:nvSpPr>
              <p:cNvPr id="146" name="Rectangle 9">
                <a:extLst>
                  <a:ext uri="{FF2B5EF4-FFF2-40B4-BE49-F238E27FC236}">
                    <a16:creationId xmlns:a16="http://schemas.microsoft.com/office/drawing/2014/main" id="{1633AC4C-DC7E-694E-8FEF-5027DCFD9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47" name="Rectangle 10">
                <a:extLst>
                  <a:ext uri="{FF2B5EF4-FFF2-40B4-BE49-F238E27FC236}">
                    <a16:creationId xmlns:a16="http://schemas.microsoft.com/office/drawing/2014/main" id="{A4ECA96C-2837-8D4C-AAFF-7488F8BB3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57" name="Rectangle 11">
                <a:extLst>
                  <a:ext uri="{FF2B5EF4-FFF2-40B4-BE49-F238E27FC236}">
                    <a16:creationId xmlns:a16="http://schemas.microsoft.com/office/drawing/2014/main" id="{9BE6F16A-2CD9-DE45-9004-46102952C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61" name="Rectangle 12">
                <a:extLst>
                  <a:ext uri="{FF2B5EF4-FFF2-40B4-BE49-F238E27FC236}">
                    <a16:creationId xmlns:a16="http://schemas.microsoft.com/office/drawing/2014/main" id="{0EBB8693-2A4A-BD4E-B30F-C1E1801D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71" name="Rectangle 13">
                <a:extLst>
                  <a:ext uri="{FF2B5EF4-FFF2-40B4-BE49-F238E27FC236}">
                    <a16:creationId xmlns:a16="http://schemas.microsoft.com/office/drawing/2014/main" id="{18B93F8B-B20E-7D4C-8A4E-1AEEC6C3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3" name="Rectangle 14">
                <a:extLst>
                  <a:ext uri="{FF2B5EF4-FFF2-40B4-BE49-F238E27FC236}">
                    <a16:creationId xmlns:a16="http://schemas.microsoft.com/office/drawing/2014/main" id="{F655660D-D331-184F-93BD-30EF8F52F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4" name="Rectangle 15">
                <a:extLst>
                  <a:ext uri="{FF2B5EF4-FFF2-40B4-BE49-F238E27FC236}">
                    <a16:creationId xmlns:a16="http://schemas.microsoft.com/office/drawing/2014/main" id="{557959A3-6C0E-5241-9882-BC3D9C484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5" name="Rectangle 16">
                <a:extLst>
                  <a:ext uri="{FF2B5EF4-FFF2-40B4-BE49-F238E27FC236}">
                    <a16:creationId xmlns:a16="http://schemas.microsoft.com/office/drawing/2014/main" id="{E88E3693-6865-AF45-A2A6-923033B9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6" name="Rectangle 17">
                <a:extLst>
                  <a:ext uri="{FF2B5EF4-FFF2-40B4-BE49-F238E27FC236}">
                    <a16:creationId xmlns:a16="http://schemas.microsoft.com/office/drawing/2014/main" id="{3A161CD5-1506-A941-8365-41DA49601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7" name="Rectangle 18">
                <a:extLst>
                  <a:ext uri="{FF2B5EF4-FFF2-40B4-BE49-F238E27FC236}">
                    <a16:creationId xmlns:a16="http://schemas.microsoft.com/office/drawing/2014/main" id="{56F406AF-D9B5-014D-A965-874B47553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8" name="Rectangle 19">
                <a:extLst>
                  <a:ext uri="{FF2B5EF4-FFF2-40B4-BE49-F238E27FC236}">
                    <a16:creationId xmlns:a16="http://schemas.microsoft.com/office/drawing/2014/main" id="{0D499A94-FDFD-2841-B3B3-1E8F2788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89" name="Rectangle 20">
                <a:extLst>
                  <a:ext uri="{FF2B5EF4-FFF2-40B4-BE49-F238E27FC236}">
                    <a16:creationId xmlns:a16="http://schemas.microsoft.com/office/drawing/2014/main" id="{68967A19-0C99-0C43-8523-1BA66D7D8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  <p:sp>
            <p:nvSpPr>
              <p:cNvPr id="190" name="Rectangle 21">
                <a:extLst>
                  <a:ext uri="{FF2B5EF4-FFF2-40B4-BE49-F238E27FC236}">
                    <a16:creationId xmlns:a16="http://schemas.microsoft.com/office/drawing/2014/main" id="{ECC55231-35F3-CC4D-A740-D0FEB13AB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endParaRPr lang="en-US" sz="1400" b="1">
                  <a:solidFill>
                    <a:srgbClr val="000066"/>
                  </a:solidFill>
                  <a:latin typeface="Helvetica" pitchFamily="34" charset="0"/>
                  <a:ea typeface="+mn-ea"/>
                </a:endParaRPr>
              </a:p>
            </p:txBody>
          </p:sp>
        </p:grpSp>
        <p:sp>
          <p:nvSpPr>
            <p:cNvPr id="139" name="Text Box 22">
              <a:extLst>
                <a:ext uri="{FF2B5EF4-FFF2-40B4-BE49-F238E27FC236}">
                  <a16:creationId xmlns:a16="http://schemas.microsoft.com/office/drawing/2014/main" id="{E8D62E04-11E3-4143-96BA-CF61D72DA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88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0: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40" name="Text Box 23">
              <a:extLst>
                <a:ext uri="{FF2B5EF4-FFF2-40B4-BE49-F238E27FC236}">
                  <a16:creationId xmlns:a16="http://schemas.microsoft.com/office/drawing/2014/main" id="{00EE313D-8024-814A-9BB5-B9ED05E6D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24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1: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41" name="Text Box 24">
              <a:extLst>
                <a:ext uri="{FF2B5EF4-FFF2-40B4-BE49-F238E27FC236}">
                  <a16:creationId xmlns:a16="http://schemas.microsoft.com/office/drawing/2014/main" id="{02C90CA7-33B1-CB48-9C12-196179761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6"/>
              <a:ext cx="3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N-1: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42" name="Text Box 25">
              <a:extLst>
                <a:ext uri="{FF2B5EF4-FFF2-40B4-BE49-F238E27FC236}">
                  <a16:creationId xmlns:a16="http://schemas.microsoft.com/office/drawing/2014/main" id="{246697A6-EF81-284A-8564-1EB4D38F5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00"/>
              <a:ext cx="6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b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AB3F5FCF-A0D9-2D4C-8D97-C98FB7112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20"/>
              <a:ext cx="1200" cy="19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590002AA-0FB6-DC4C-A531-3FAACCA3D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304"/>
              <a:ext cx="1200" cy="432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 type="triangle" w="med" len="med"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1400" b="1">
                <a:solidFill>
                  <a:srgbClr val="000066"/>
                </a:solidFill>
                <a:latin typeface="Helvetica" pitchFamily="34" charset="0"/>
                <a:ea typeface="+mn-ea"/>
              </a:endParaRPr>
            </a:p>
          </p:txBody>
        </p:sp>
        <p:sp>
          <p:nvSpPr>
            <p:cNvPr id="145" name="Text Box 31">
              <a:extLst>
                <a:ext uri="{FF2B5EF4-FFF2-40B4-BE49-F238E27FC236}">
                  <a16:creationId xmlns:a16="http://schemas.microsoft.com/office/drawing/2014/main" id="{847601F0-0F9C-2745-9AEE-E1687AEE3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24"/>
              <a:ext cx="85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b="1" i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Physical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b="1" i="1">
                  <a:solidFill>
                    <a:srgbClr val="003300"/>
                  </a:solidFill>
                  <a:latin typeface="Helvetica" pitchFamily="34" charset="0"/>
                  <a:ea typeface="+mn-ea"/>
                </a:rPr>
                <a:t>Addresses</a:t>
              </a:r>
              <a:endParaRPr lang="en-US" sz="2400" b="1">
                <a:solidFill>
                  <a:srgbClr val="003300"/>
                </a:solidFill>
                <a:latin typeface="Helvetica" pitchFamily="34" charset="0"/>
                <a:ea typeface="+mn-ea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9401FD82-F9BB-F447-BE47-31122B10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149506" name="Content Placeholder 2">
            <a:extLst>
              <a:ext uri="{FF2B5EF4-FFF2-40B4-BE49-F238E27FC236}">
                <a16:creationId xmlns:a16="http://schemas.microsoft.com/office/drawing/2014/main" id="{5943433C-6F69-8F40-9BDF-5185ED54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Physical memory is of limited size (cost)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What if you need more?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ea typeface="ＭＳ Ｐゴシック" charset="0"/>
              </a:rPr>
              <a:t>Should the programmer be concerned about the size of code/data blocks fitting physical memory?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ea typeface="ＭＳ Ｐゴシック" charset="0"/>
              </a:rPr>
              <a:t>Should the programmer manage data movement from disk to physical memory?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>
                <a:ea typeface="ＭＳ Ｐゴシック" charset="0"/>
              </a:rPr>
              <a:t>Should the programmer ensure two processes (different programs) do not use the same physical memory?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Also, ISA can have an address space greater than the physical memory size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E.g., a 64-bit address space with byte addressability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dirty="0"/>
              <a:t>What if you do not have enough physical memory?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157699" name="Slide Number Placeholder 3">
            <a:extLst>
              <a:ext uri="{FF2B5EF4-FFF2-40B4-BE49-F238E27FC236}">
                <a16:creationId xmlns:a16="http://schemas.microsoft.com/office/drawing/2014/main" id="{7660F79A-940D-774E-A551-AF79A37C7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92853F-6AB9-0A44-91CA-1F48E03CBCA3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Title 1">
            <a:extLst>
              <a:ext uri="{FF2B5EF4-FFF2-40B4-BE49-F238E27FC236}">
                <a16:creationId xmlns:a16="http://schemas.microsoft.com/office/drawing/2014/main" id="{AA51C3E6-3231-4A49-8FD2-FFA6051E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Difficulties of Direct Physical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C42B-E1E1-BA49-B49D-5759404C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Programmer needs to manage physical memory space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Inconvenient &amp; hard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Harder when you have multiple processes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code and data relocation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Addresses are directly specified in the program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multiple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Protection and isolation between multiple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Sharing of physical memory space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support data/code sharing across processes</a:t>
            </a:r>
          </a:p>
        </p:txBody>
      </p:sp>
      <p:sp>
        <p:nvSpPr>
          <p:cNvPr id="338947" name="Slide Number Placeholder 3">
            <a:extLst>
              <a:ext uri="{FF2B5EF4-FFF2-40B4-BE49-F238E27FC236}">
                <a16:creationId xmlns:a16="http://schemas.microsoft.com/office/drawing/2014/main" id="{8EA7E0EE-4B6F-6C41-AFEA-1A15C401D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7040CC-3C29-E441-9265-45E78493BB2A}" type="slidenum">
              <a:rPr lang="en-US" altLang="en-US" sz="160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20849</TotalTime>
  <Words>2721</Words>
  <Application>Microsoft Macintosh PowerPoint</Application>
  <PresentationFormat>On-screen Show (4:3)</PresentationFormat>
  <Paragraphs>606</Paragraphs>
  <Slides>52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1" baseType="lpstr">
      <vt:lpstr>MS PGothic</vt:lpstr>
      <vt:lpstr>MS PGothic</vt:lpstr>
      <vt:lpstr>Arial</vt:lpstr>
      <vt:lpstr>Calibri</vt:lpstr>
      <vt:lpstr>Consolas</vt:lpstr>
      <vt:lpstr>Garamond</vt:lpstr>
      <vt:lpstr>Helvetica</vt:lpstr>
      <vt:lpstr>Symbol</vt:lpstr>
      <vt:lpstr>Tahoma</vt:lpstr>
      <vt:lpstr>Verdana</vt:lpstr>
      <vt:lpstr>Wingdings</vt:lpstr>
      <vt:lpstr>Edge</vt:lpstr>
      <vt:lpstr>1_Edge</vt:lpstr>
      <vt:lpstr>3_Edge</vt:lpstr>
      <vt:lpstr>5_Edge</vt:lpstr>
      <vt:lpstr>2_Edge</vt:lpstr>
      <vt:lpstr>4_Edge</vt:lpstr>
      <vt:lpstr>12_Edge</vt:lpstr>
      <vt:lpstr>VISIO</vt:lpstr>
      <vt:lpstr> Digital Design &amp; Computer Arch.  Lecture 23b: Virtual Memory</vt:lpstr>
      <vt:lpstr>Readings</vt:lpstr>
      <vt:lpstr>Memory (Programmer’s View) </vt:lpstr>
      <vt:lpstr>Ideal Memory</vt:lpstr>
      <vt:lpstr>Abstraction: Virtual vs. Physical Memory</vt:lpstr>
      <vt:lpstr>Benefits of Automatic Management of Memory</vt:lpstr>
      <vt:lpstr>A System with Physical Memory Only</vt:lpstr>
      <vt:lpstr>The Problem</vt:lpstr>
      <vt:lpstr>Difficulties of Direct Physical Addressing</vt:lpstr>
      <vt:lpstr>Virtual Memory</vt:lpstr>
      <vt:lpstr>Basic Mechanism</vt:lpstr>
      <vt:lpstr>A System with Virtual Memory (Page based)</vt:lpstr>
      <vt:lpstr>Virtual Pages, Physical Frames</vt:lpstr>
      <vt:lpstr>Physical Memory as a Cache</vt:lpstr>
      <vt:lpstr>Cache/Virtual Memory Analogues</vt:lpstr>
      <vt:lpstr>Virtual Memory Definitions</vt:lpstr>
      <vt:lpstr>Virtual and Physical Addresses</vt:lpstr>
      <vt:lpstr>Address Translation</vt:lpstr>
      <vt:lpstr>Virtual Memory Example</vt:lpstr>
      <vt:lpstr>Virtual Memory Example</vt:lpstr>
      <vt:lpstr>Virtual Memory Example</vt:lpstr>
      <vt:lpstr> Digital Design &amp; Computer Arch.  Lecture 23b: Virtual Memory</vt:lpstr>
      <vt:lpstr>We did not cover the following slides in lecture. These are for your benefit. </vt:lpstr>
      <vt:lpstr>How Do We Translate Addresses?</vt:lpstr>
      <vt:lpstr>Page Table Example</vt:lpstr>
      <vt:lpstr>Page Table Example 1</vt:lpstr>
      <vt:lpstr>Page Table Example 1</vt:lpstr>
      <vt:lpstr>Page Table Example 2</vt:lpstr>
      <vt:lpstr>Page Table Example 2</vt:lpstr>
      <vt:lpstr>Issue: Page Table Size</vt:lpstr>
      <vt:lpstr>Page Table Challenges</vt:lpstr>
      <vt:lpstr>Translation Lookaside Buffer (TLB)</vt:lpstr>
      <vt:lpstr>Translation Lookaside Buffer (TLB)</vt:lpstr>
      <vt:lpstr>Example Two-Entry TLB</vt:lpstr>
      <vt:lpstr>Memory Protection</vt:lpstr>
      <vt:lpstr>Page Table is Per Process</vt:lpstr>
      <vt:lpstr>Virtual Memory Summary</vt:lpstr>
      <vt:lpstr> Digital Design &amp; Computer Arch.  Lecture 23b: Virtual Memory</vt:lpstr>
      <vt:lpstr>Supporting Virtual Memory</vt:lpstr>
      <vt:lpstr>Some System Software Jobs for VM</vt:lpstr>
      <vt:lpstr>Page Fault (“A Miss in Physical Memory”)</vt:lpstr>
      <vt:lpstr>Servicing a Page Fault</vt:lpstr>
      <vt:lpstr>Address Translation</vt:lpstr>
      <vt:lpstr>Address Translation (II)</vt:lpstr>
      <vt:lpstr>Address Translation (III)</vt:lpstr>
      <vt:lpstr>Address Translation (IV)</vt:lpstr>
      <vt:lpstr>Address Translation: Page Hit</vt:lpstr>
      <vt:lpstr>Address Translation: Page Fault</vt:lpstr>
      <vt:lpstr>What Is in a Page Table Entry (PTE)? </vt:lpstr>
      <vt:lpstr>Cache versus Page Replacement</vt:lpstr>
      <vt:lpstr>Page Replacement Algorithms</vt:lpstr>
      <vt:lpstr>CLOCK Page Replacement Algorithm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848</cp:revision>
  <cp:lastPrinted>2012-02-06T05:16:11Z</cp:lastPrinted>
  <dcterms:created xsi:type="dcterms:W3CDTF">2010-09-08T00:51:32Z</dcterms:created>
  <dcterms:modified xsi:type="dcterms:W3CDTF">2020-05-20T07:18:07Z</dcterms:modified>
</cp:coreProperties>
</file>