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7.xml" ContentType="application/vnd.openxmlformats-officedocument.theme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8.xml" ContentType="application/vnd.openxmlformats-officedocument.theme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9.xml" ContentType="application/vnd.openxmlformats-officedocument.theme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10.xml" ContentType="application/vnd.openxmlformats-officedocument.theme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11.xml" ContentType="application/vnd.openxmlformats-officedocument.theme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theme/theme12.xml" ContentType="application/vnd.openxmlformats-officedocument.theme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theme/theme13.xml" ContentType="application/vnd.openxmlformats-officedocument.theme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2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77" r:id="rId2"/>
    <p:sldMasterId id="2147483955" r:id="rId3"/>
    <p:sldMasterId id="2147483980" r:id="rId4"/>
    <p:sldMasterId id="2147483993" r:id="rId5"/>
    <p:sldMasterId id="2147484859" r:id="rId6"/>
    <p:sldMasterId id="2147484969" r:id="rId7"/>
    <p:sldMasterId id="2147484995" r:id="rId8"/>
    <p:sldMasterId id="2147485008" r:id="rId9"/>
    <p:sldMasterId id="2147485376" r:id="rId10"/>
    <p:sldMasterId id="2147485414" r:id="rId11"/>
    <p:sldMasterId id="2147485518" r:id="rId12"/>
    <p:sldMasterId id="2147485556" r:id="rId13"/>
    <p:sldMasterId id="2147485569" r:id="rId14"/>
  </p:sldMasterIdLst>
  <p:notesMasterIdLst>
    <p:notesMasterId r:id="rId53"/>
  </p:notesMasterIdLst>
  <p:sldIdLst>
    <p:sldId id="5149" r:id="rId15"/>
    <p:sldId id="5260" r:id="rId16"/>
    <p:sldId id="5187" r:id="rId17"/>
    <p:sldId id="5226" r:id="rId18"/>
    <p:sldId id="952" r:id="rId19"/>
    <p:sldId id="953" r:id="rId20"/>
    <p:sldId id="5261" r:id="rId21"/>
    <p:sldId id="5184" r:id="rId22"/>
    <p:sldId id="997" r:id="rId23"/>
    <p:sldId id="1015" r:id="rId24"/>
    <p:sldId id="1235" r:id="rId25"/>
    <p:sldId id="1236" r:id="rId26"/>
    <p:sldId id="1237" r:id="rId27"/>
    <p:sldId id="1238" r:id="rId28"/>
    <p:sldId id="1239" r:id="rId29"/>
    <p:sldId id="1240" r:id="rId30"/>
    <p:sldId id="1241" r:id="rId31"/>
    <p:sldId id="1242" r:id="rId32"/>
    <p:sldId id="1243" r:id="rId33"/>
    <p:sldId id="1244" r:id="rId34"/>
    <p:sldId id="1245" r:id="rId35"/>
    <p:sldId id="1246" r:id="rId36"/>
    <p:sldId id="1247" r:id="rId37"/>
    <p:sldId id="1248" r:id="rId38"/>
    <p:sldId id="5185" r:id="rId39"/>
    <p:sldId id="5246" r:id="rId40"/>
    <p:sldId id="5247" r:id="rId41"/>
    <p:sldId id="5248" r:id="rId42"/>
    <p:sldId id="5186" r:id="rId43"/>
    <p:sldId id="5249" r:id="rId44"/>
    <p:sldId id="5250" r:id="rId45"/>
    <p:sldId id="5251" r:id="rId46"/>
    <p:sldId id="5252" r:id="rId47"/>
    <p:sldId id="5253" r:id="rId48"/>
    <p:sldId id="5254" r:id="rId49"/>
    <p:sldId id="5255" r:id="rId50"/>
    <p:sldId id="5256" r:id="rId51"/>
    <p:sldId id="5262" r:id="rId5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01"/>
    <p:restoredTop sz="94694"/>
  </p:normalViewPr>
  <p:slideViewPr>
    <p:cSldViewPr snapToGrid="0">
      <p:cViewPr varScale="1">
        <p:scale>
          <a:sx n="117" d="100"/>
          <a:sy n="117" d="100"/>
        </p:scale>
        <p:origin x="238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9" Type="http://schemas.openxmlformats.org/officeDocument/2006/relationships/slide" Target="slides/slide25.xml"/><Relationship Id="rId21" Type="http://schemas.openxmlformats.org/officeDocument/2006/relationships/slide" Target="slides/slide7.xml"/><Relationship Id="rId34" Type="http://schemas.openxmlformats.org/officeDocument/2006/relationships/slide" Target="slides/slide20.xml"/><Relationship Id="rId42" Type="http://schemas.openxmlformats.org/officeDocument/2006/relationships/slide" Target="slides/slide28.xml"/><Relationship Id="rId47" Type="http://schemas.openxmlformats.org/officeDocument/2006/relationships/slide" Target="slides/slide33.xml"/><Relationship Id="rId50" Type="http://schemas.openxmlformats.org/officeDocument/2006/relationships/slide" Target="slides/slide36.xml"/><Relationship Id="rId55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9" Type="http://schemas.openxmlformats.org/officeDocument/2006/relationships/slide" Target="slides/slide15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0.xml"/><Relationship Id="rId32" Type="http://schemas.openxmlformats.org/officeDocument/2006/relationships/slide" Target="slides/slide18.xml"/><Relationship Id="rId37" Type="http://schemas.openxmlformats.org/officeDocument/2006/relationships/slide" Target="slides/slide23.xml"/><Relationship Id="rId40" Type="http://schemas.openxmlformats.org/officeDocument/2006/relationships/slide" Target="slides/slide26.xml"/><Relationship Id="rId45" Type="http://schemas.openxmlformats.org/officeDocument/2006/relationships/slide" Target="slides/slide31.xml"/><Relationship Id="rId53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slide" Target="slides/slide21.xml"/><Relationship Id="rId43" Type="http://schemas.openxmlformats.org/officeDocument/2006/relationships/slide" Target="slides/slide29.xml"/><Relationship Id="rId48" Type="http://schemas.openxmlformats.org/officeDocument/2006/relationships/slide" Target="slides/slide34.xml"/><Relationship Id="rId56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7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slide" Target="slides/slide19.xml"/><Relationship Id="rId38" Type="http://schemas.openxmlformats.org/officeDocument/2006/relationships/slide" Target="slides/slide24.xml"/><Relationship Id="rId46" Type="http://schemas.openxmlformats.org/officeDocument/2006/relationships/slide" Target="slides/slide32.xml"/><Relationship Id="rId20" Type="http://schemas.openxmlformats.org/officeDocument/2006/relationships/slide" Target="slides/slide6.xml"/><Relationship Id="rId41" Type="http://schemas.openxmlformats.org/officeDocument/2006/relationships/slide" Target="slides/slide27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slide" Target="slides/slide22.xml"/><Relationship Id="rId49" Type="http://schemas.openxmlformats.org/officeDocument/2006/relationships/slide" Target="slides/slide35.xml"/><Relationship Id="rId57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7.xml"/><Relationship Id="rId44" Type="http://schemas.openxmlformats.org/officeDocument/2006/relationships/slide" Target="slides/slide30.xml"/><Relationship Id="rId52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DFFD09-4CDF-164B-89C4-35992E2E6EF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C3243B-6B73-B44D-849C-0AAF8CDC164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4867A6-DCD3-423A-9852-47AE7A5F9DD8}" type="datetime1">
              <a:rPr lang="en-US" altLang="en-US"/>
              <a:pPr>
                <a:defRPr/>
              </a:pPr>
              <a:t>3/23/20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98E94DD-1C25-644A-97C2-065A6632E0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46EA9EF-887D-024D-A981-C83723D2C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CFF1E-1963-4E43-BD3F-22F8CB0641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47558-60FF-FB47-B078-F2E83A7154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99A7179-3C62-4B31-AD6D-698978FDEB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>
            <a:extLst>
              <a:ext uri="{FF2B5EF4-FFF2-40B4-BE49-F238E27FC236}">
                <a16:creationId xmlns:a16="http://schemas.microsoft.com/office/drawing/2014/main" id="{7E4F6CE9-2979-DE45-9B3C-2CE4444349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12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E169AF-B4C9-8340-BA18-381651FC7628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12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CF8A8CAD-72A0-FF4C-8E0A-4CF2EAEA98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A3FB46DD-8D80-6048-8D04-B0170256B5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6300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9A7179-3C62-4B31-AD6D-698978FDEBF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092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>
            <a:extLst>
              <a:ext uri="{FF2B5EF4-FFF2-40B4-BE49-F238E27FC236}">
                <a16:creationId xmlns:a16="http://schemas.microsoft.com/office/drawing/2014/main" id="{7E4F6CE9-2979-DE45-9B3C-2CE4444349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12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E169AF-B4C9-8340-BA18-381651FC7628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12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CF8A8CAD-72A0-FF4C-8E0A-4CF2EAEA98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A3FB46DD-8D80-6048-8D04-B0170256B5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2439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F911D5CE-1D03-43F3-A92B-DD06A441D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77AEB27B-8C7B-48B1-AE19-38CC35610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F759EE34-9544-4B3D-877E-29F053F56E9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064DE93-AA8B-43DB-80E8-90D84C21CE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  <a:latin typeface="Garamond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r>
              <a:rPr lang="en-US"/>
              <a:t>Efficient Runahead Execution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1DC722D-6C17-40EA-93F1-C11F93A9A7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A571157-599A-48CF-B33B-15D664195D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5BEF67B4-941F-4736-A122-66E8AE1B41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383223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DBFDE82C-F3F2-414E-B0D5-A9C5F332F63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7EEC5C75-DEEC-466B-B4CA-433EA60AC52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D4EB96-1D1F-4727-BA41-F8213483DA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4623618"/>
      </p:ext>
    </p:extLst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D6EFD21A-F796-4C13-AE80-AA397EAA3BD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199DA228-21C2-4276-9605-803CFFFD022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A48811F6-63CD-4399-9E55-926643D630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8574956"/>
      </p:ext>
    </p:extLst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1277EF26-1746-4322-ABDB-E3471B5FA17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CE6EDB93-8A2B-4CFB-9066-CB9FF17A2E5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3250ED12-EE6C-4C99-A3DE-D22EF931B9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3270342"/>
      </p:ext>
    </p:extLst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6A23ADC9-9B5D-4AFE-9941-0F3B874BE27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D6FBCFC8-79E0-4C74-8B66-7A4A5103EE4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45E69301-9C67-4141-9B37-D7760CFEE8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9699344"/>
      </p:ext>
    </p:extLst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9F17F2C1-0025-4D41-8568-D19B112AA2E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DDD45045-2346-451B-B8B1-17303E0B9E6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F42C4268-D3C6-4FE6-BF3B-104BB3C3DC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8247843"/>
      </p:ext>
    </p:extLst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122ECC68-37C1-4F9A-87AB-6C38674E9B1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1F8801E6-7F97-4581-9FB3-7CD64EA9FE8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194EB181-B25F-490E-BA5C-8E2DB42890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1825999"/>
      </p:ext>
    </p:extLst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A1D45033-5DF9-254C-AE43-949A3F648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F6E3587E-C166-7241-8641-80DB899B6CC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75278CCD-08C1-9741-AA74-81532C55EE8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DBB9CE6-59C3-7748-B91E-866F7A4AB8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C76D0FF-34E0-A94C-A169-CB147371C0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EE5A3AB-518F-8446-990D-794118D859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AE0FBEC6-C2A3-C848-83E6-8612D8F50E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6311100"/>
      </p:ext>
    </p:extLst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5E72AA85-09CF-1E43-A253-5ED593F52E7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EB06F9B5-D2C4-2540-B7C8-3D01F3B653E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13830E46-9481-B244-A332-BE659B1F3B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5467928"/>
      </p:ext>
    </p:extLst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1D8B4FD5-1B6D-9447-B0C8-108E410759E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2B073BFA-2958-6040-9539-66170979FCF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81FD70CD-D129-AD43-BE0A-4BD5106943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8981905"/>
      </p:ext>
    </p:extLst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3E72C703-3CCB-BC45-A095-5F3A1C15FF0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0DED4021-3C2C-F049-948C-C0D89475D8E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BD5DF2B9-761D-CF45-9896-FA9C9CA132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7033922"/>
      </p:ext>
    </p:extLst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638B3204-DAC0-0844-B38E-1F32E500D55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557B6AF3-C494-A141-8E75-D5E34EBD3DC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41350FE7-40CF-C44E-B81F-147E05B100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423603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D72EAE6A-AA7B-416A-B451-FE0859769DB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A3C5A18F-2ACE-466C-9FD9-A13486B80CA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530683-A928-4246-A266-8549E4F3D2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4674500"/>
      </p:ext>
    </p:extLst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0DF0ED44-5FA2-C84E-B32D-97E95643A7F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C79F6515-67B8-7B4C-A670-0882731DC3B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A84462A8-4008-1E4F-AD6D-D60FA08E70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2100097"/>
      </p:ext>
    </p:extLst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855DF4E9-0B69-B941-9078-6BBB3426571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62E682AF-F8D7-ED45-A2CB-B7A37F2A26E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F36439C0-FD9F-F648-9822-E2F5B2562F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0107432"/>
      </p:ext>
    </p:extLst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769EF201-1BD9-8048-A4FD-90236CE26CC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EC10B93E-EC5E-B84A-873C-9249894B8D3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9C5386CF-FD3E-804A-A422-851869FE82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8407595"/>
      </p:ext>
    </p:extLst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0469BE50-3F7A-844A-96B2-FE195A0875A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4235E50B-5F1F-764A-BAF0-A75C121A606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C6B5580-70AB-2D4A-A64E-49787D2930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2183538"/>
      </p:ext>
    </p:extLst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308BACFA-ACA5-1C49-9BF3-CC1737536A7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35A61068-0796-F247-92E4-0F0944184B7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2E27103-4A47-8B47-9690-82C095E668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2264456"/>
      </p:ext>
    </p:extLst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0C8C2A66-E5DF-0544-8F8D-EC9E92E2C7E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22152725-B7F3-1448-9397-2025FF06206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C1BEE0A-94FA-C849-9471-3C3D83068B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4845230"/>
      </p:ext>
    </p:extLst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3093391C-D8A7-244E-9D13-5B29D18DC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05C86558-CF3B-A246-AC7A-803A55D769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B5BBE9A5-B183-A044-A0CD-6781ABF051D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B6194F3-FC48-B849-813E-C2C1022F5A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DFF035A-8445-4544-A39D-1EC7494A72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4110B91-87B1-EE43-96AC-8BE5730086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C4185D35-1E2A-AC45-B02C-EA6811657D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9072639"/>
      </p:ext>
    </p:extLst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CB7A954A-8188-D246-B411-6762B4A6F6F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0203C3F8-8682-F343-A50D-BB517510067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909B9-80FE-604C-8F22-276CF79445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0140222"/>
      </p:ext>
    </p:extLst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F467686D-A162-4D4E-A16E-79ECB343FB3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83AE7C7E-0604-3442-A2B5-26D150C2184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33D64-0C46-F846-B942-6FCB38CC20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1030335"/>
      </p:ext>
    </p:extLst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2EC166B2-6C5F-644D-8308-C80A5F4F989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D7C0B5AA-9A80-0C49-B367-1ECF68A4543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AED89-3750-2C4E-B358-FD45F9D67B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395116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CF5177B8-2D3C-4F5A-A583-9F772A91118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65BEDB5B-5A04-486E-909C-E652550835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5EA492-E4F7-4B19-BF34-75DD9D5F18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1311567"/>
      </p:ext>
    </p:extLst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3FD8A9CB-A023-664B-B544-DA9F6379543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BA81246B-3804-8D45-A377-6CA0747C6C7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5A885-3347-674F-B610-20357A11B2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7427206"/>
      </p:ext>
    </p:extLst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F0C2CD06-6978-ED43-8B46-94D13B77F0D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8DCEF894-FECE-C24E-BF1C-46B041205B7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9FED79-1DA5-E046-91EF-1848FBF1B5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6895350"/>
      </p:ext>
    </p:extLst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9688A19A-3786-C646-B6E3-7B33C5DE115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F692FFF3-038C-7946-937E-BE2EE55468B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5DB16-B694-E54F-9112-48649D85CF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527635"/>
      </p:ext>
    </p:extLst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167B69D5-7F80-3649-8B74-E1F82ABE236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53B3FAA7-3D48-5240-823C-E5F3E8C26A5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CFF883-CE03-E94D-9C09-F7121B0FCB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2213337"/>
      </p:ext>
    </p:extLst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9F47C922-0AAB-C743-848A-A155AECBF65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CC7094C0-6E26-494E-8D80-9A358315EE4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077A7B-EC9A-614B-9C9E-EDE8828DDC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7035385"/>
      </p:ext>
    </p:extLst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E6768431-1585-D849-9C1B-A8DF546831C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30954A05-233C-1A41-9E0E-BBAE631E7F4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A5A064-9EC2-514E-9D5F-67714BDF11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7060350"/>
      </p:ext>
    </p:extLst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F1FDE5F3-2F03-3E46-8F43-6C2E04612E0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09EF1C9C-5829-BF49-A5C1-ADA340B7CE0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E9930B-3565-AF43-AEA8-CDE702A005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4579957"/>
      </p:ext>
    </p:extLst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442C3307-E095-4D46-85F1-0ECCEE15F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EEA1060E-A31A-C840-A1CB-3FBAE50770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641BD863-5EFA-D840-9808-3E307D1363A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14F276D-862D-4F4B-8486-7941385395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94A28C9-7D49-DE41-B907-ECDB4D5498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ED2F5E2-58F4-7D42-BC7B-2A4D643E70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E1B81267-8964-1D49-B4A4-55A4EC178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0977900"/>
      </p:ext>
    </p:extLst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4BC9B041-46B9-1041-B7C9-B56147D82E4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9873B9AF-F396-A347-84A0-10A45B360EB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8479E-A946-794F-A7FF-42016A14F5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5229815"/>
      </p:ext>
    </p:extLst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383E358B-DADC-0142-8D97-BD10C7E1259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EE8BC86B-B458-A147-A360-8170B0071AE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9A52BA-F7E0-374E-B2A4-39EE81724B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018639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afari.png">
            <a:extLst>
              <a:ext uri="{FF2B5EF4-FFF2-40B4-BE49-F238E27FC236}">
                <a16:creationId xmlns:a16="http://schemas.microsoft.com/office/drawing/2014/main" id="{9CD35D2D-5E91-46D5-981B-E75BA6DA71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411913"/>
            <a:ext cx="102552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7A21EAFC-4035-4857-807A-CB62B3BF44F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C888C28F-145F-424D-84CC-5AE9AF6843A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826BB2-7A42-4BD5-B790-DBCEF432F4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7997898"/>
      </p:ext>
    </p:extLst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221BA5D6-25D8-CD40-952D-E8B85116082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5C05A62C-F9F8-734B-B1D7-93B9D78A69B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F2E4E6-F614-8542-B73B-1D00F88259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5924856"/>
      </p:ext>
    </p:extLst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508EE454-FEF5-144F-9993-E20BE637668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EDADA00E-B9BF-6845-8AC1-2E297BC762E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8284B7-F921-824B-9063-97AC548BC1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0435698"/>
      </p:ext>
    </p:extLst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C7A40C3B-63E8-9D4F-840B-B793E28506E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65AEB223-C814-014F-B0BB-F606D96FEB4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A1D0E0-3BE8-6D49-BFC1-6932858C52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5881732"/>
      </p:ext>
    </p:extLst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7B33AF26-D7FA-6540-987E-5A81A778F02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AEDD0976-96FC-5A4F-85DB-64334119760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7B87F2-269E-8C49-97D3-01D268864C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501936"/>
      </p:ext>
    </p:extLst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DBF064AC-DA72-B948-ACBF-F84A657A856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F7F9F089-1C59-9342-99A9-044D2E84B43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677E88-2C05-FF4D-A140-317BA34FA9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510204"/>
      </p:ext>
    </p:extLst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A7D6F38E-D465-BD4F-B216-503886C2A65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AEE1B88B-AD74-CC49-BE18-D868C697424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0281F4-7986-1A4B-A0A6-8ECA241410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4465104"/>
      </p:ext>
    </p:extLst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A076C0B9-B682-CC4B-9B9D-A2C0254224A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274DA6AA-ACF1-BA4D-B3E1-8115D4923B0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9C407F-11F7-FA4F-B6BD-3DB2BE0901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9609779"/>
      </p:ext>
    </p:extLst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8BBAF9A9-2279-6F43-999F-F3F3AFACBDE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46AE0721-E301-DE45-A043-64339548CF9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DCB5FE-202E-2F4D-8D2F-A065C3FA67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5038251"/>
      </p:ext>
    </p:extLst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820412"/>
      </p:ext>
    </p:extLst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71856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409AC565-7350-4525-9420-2EB7757D306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4AA7F312-6BE9-48B6-AA7B-A6D10D628BA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19D7DF-598B-483B-A6D0-8553CDFAE6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1994169"/>
      </p:ext>
    </p:extLst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483833"/>
      </p:ext>
    </p:extLst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257101"/>
      </p:ext>
    </p:extLst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03813"/>
      </p:ext>
    </p:extLst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991660"/>
      </p:ext>
    </p:extLst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532579"/>
      </p:ext>
    </p:extLst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444434"/>
      </p:ext>
    </p:extLst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117123"/>
      </p:ext>
    </p:extLst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706058"/>
      </p:ext>
    </p:extLst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237350"/>
      </p:ext>
    </p:extLst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F911D5CE-1D03-43F3-A92B-DD06A441D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77AEB27B-8C7B-48B1-AE19-38CC35610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F759EE34-9544-4B3D-877E-29F053F56E9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064DE93-AA8B-43DB-80E8-90D84C21CE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  <a:latin typeface="Garamond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r>
              <a:rPr lang="en-US"/>
              <a:t>Efficient Runahead Execution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1DC722D-6C17-40EA-93F1-C11F93A9A7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39174" y="649851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E3FCFE49-F7D8-9F40-A47B-CD8F660E71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812449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08787426-EFB2-4064-9F82-5B1B136B39E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60038527-DAED-4D79-A54B-129F6A20F67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D67C19-8364-4600-B88B-828769DCBD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7859953"/>
      </p:ext>
    </p:extLst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7527"/>
            <a:ext cx="8610600" cy="51937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4BEBEC74-F2C6-4E33-B4B4-3463BC51B87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39174" y="649851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E3FCFE49-F7D8-9F40-A47B-CD8F660E71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221416"/>
      </p:ext>
    </p:extLst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45E35761-913B-4F9F-B95F-062F4851F2B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39174" y="649851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E3FCFE49-F7D8-9F40-A47B-CD8F660E71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019752"/>
      </p:ext>
    </p:extLst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508E948F-ED37-4068-9F16-9E67505D15B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39174" y="649851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E3FCFE49-F7D8-9F40-A47B-CD8F660E71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175590"/>
      </p:ext>
    </p:extLst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9F109693-0249-41A3-9F50-E65F9836864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6839174" y="649851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E3FCFE49-F7D8-9F40-A47B-CD8F660E71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253504"/>
      </p:ext>
    </p:extLst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8B93F1F3-721C-44A8-BBDC-BABA43CC76C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39174" y="649851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E3FCFE49-F7D8-9F40-A47B-CD8F660E71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043211"/>
      </p:ext>
    </p:extLst>
  </p:cSld>
  <p:clrMapOvr>
    <a:masterClrMapping/>
  </p:clrMapOvr>
  <p:transition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75BCD08E-B313-4295-A258-151D0B05035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39174" y="649851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E3FCFE49-F7D8-9F40-A47B-CD8F660E71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796558"/>
      </p:ext>
    </p:extLst>
  </p:cSld>
  <p:clrMapOvr>
    <a:masterClrMapping/>
  </p:clrMapOvr>
  <p:transition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13D42EDF-70BC-45DE-99FB-D1DC5BB424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030">
            <a:extLst>
              <a:ext uri="{FF2B5EF4-FFF2-40B4-BE49-F238E27FC236}">
                <a16:creationId xmlns:a16="http://schemas.microsoft.com/office/drawing/2014/main" id="{D0935758-6439-4EDF-98CC-8D53CEFBBF7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777038" y="6477000"/>
            <a:ext cx="2133600" cy="457200"/>
          </a:xfrm>
          <a:prstGeom prst="rect">
            <a:avLst/>
          </a:prstGeom>
          <a:ln/>
        </p:spPr>
        <p:txBody>
          <a:bodyPr/>
          <a:lstStyle>
            <a:lvl1pPr algn="r">
              <a:defRPr sz="1800">
                <a:solidFill>
                  <a:srgbClr val="888888"/>
                </a:solidFill>
                <a:latin typeface="+mn-lt"/>
              </a:defRPr>
            </a:lvl1pPr>
          </a:lstStyle>
          <a:p>
            <a:pPr>
              <a:defRPr/>
            </a:pPr>
            <a:fld id="{F4A640EF-F0E2-4E49-9455-7E266BCEBB78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67550780"/>
      </p:ext>
    </p:extLst>
  </p:cSld>
  <p:clrMapOvr>
    <a:masterClrMapping/>
  </p:clrMapOvr>
  <p:transition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8DD3EF48-208E-4BEB-914A-672A2E1164E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030">
            <a:extLst>
              <a:ext uri="{FF2B5EF4-FFF2-40B4-BE49-F238E27FC236}">
                <a16:creationId xmlns:a16="http://schemas.microsoft.com/office/drawing/2014/main" id="{D0935758-6439-4EDF-98CC-8D53CEFBBF7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777038" y="6477000"/>
            <a:ext cx="2133600" cy="457200"/>
          </a:xfrm>
          <a:prstGeom prst="rect">
            <a:avLst/>
          </a:prstGeom>
          <a:ln/>
        </p:spPr>
        <p:txBody>
          <a:bodyPr/>
          <a:lstStyle>
            <a:lvl1pPr algn="r">
              <a:defRPr sz="1800">
                <a:solidFill>
                  <a:srgbClr val="888888"/>
                </a:solidFill>
                <a:latin typeface="+mn-lt"/>
              </a:defRPr>
            </a:lvl1pPr>
          </a:lstStyle>
          <a:p>
            <a:pPr>
              <a:defRPr/>
            </a:pPr>
            <a:fld id="{F4A640EF-F0E2-4E49-9455-7E266BCEBB78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25940645"/>
      </p:ext>
    </p:extLst>
  </p:cSld>
  <p:clrMapOvr>
    <a:masterClrMapping/>
  </p:clrMapOvr>
  <p:transition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DBFDE82C-F3F2-414E-B0D5-A9C5F332F63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D0935758-6439-4EDF-98CC-8D53CEFBBF7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777038" y="6477000"/>
            <a:ext cx="2133600" cy="457200"/>
          </a:xfrm>
          <a:prstGeom prst="rect">
            <a:avLst/>
          </a:prstGeom>
          <a:ln/>
        </p:spPr>
        <p:txBody>
          <a:bodyPr/>
          <a:lstStyle>
            <a:lvl1pPr algn="r">
              <a:defRPr sz="1800">
                <a:solidFill>
                  <a:srgbClr val="888888"/>
                </a:solidFill>
                <a:latin typeface="+mn-lt"/>
              </a:defRPr>
            </a:lvl1pPr>
          </a:lstStyle>
          <a:p>
            <a:pPr>
              <a:defRPr/>
            </a:pPr>
            <a:fld id="{F4A640EF-F0E2-4E49-9455-7E266BCEBB78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06633939"/>
      </p:ext>
    </p:extLst>
  </p:cSld>
  <p:clrMapOvr>
    <a:masterClrMapping/>
  </p:clrMapOvr>
  <p:transition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D72EAE6A-AA7B-416A-B451-FE0859769DB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D0935758-6439-4EDF-98CC-8D53CEFBBF7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777038" y="6477000"/>
            <a:ext cx="2133600" cy="457200"/>
          </a:xfrm>
          <a:prstGeom prst="rect">
            <a:avLst/>
          </a:prstGeom>
          <a:ln/>
        </p:spPr>
        <p:txBody>
          <a:bodyPr/>
          <a:lstStyle>
            <a:lvl1pPr algn="r">
              <a:defRPr sz="1800">
                <a:solidFill>
                  <a:srgbClr val="888888"/>
                </a:solidFill>
                <a:latin typeface="+mn-lt"/>
              </a:defRPr>
            </a:lvl1pPr>
          </a:lstStyle>
          <a:p>
            <a:pPr>
              <a:defRPr/>
            </a:pPr>
            <a:fld id="{F4A640EF-F0E2-4E49-9455-7E266BCEBB78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48563231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DB333F77-5829-459B-B71C-A401B0AC83F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DC357D67-E160-41BD-A8F4-591D3B61CA4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E1BDAC-3FCE-4406-AD14-A59ECE86B2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4555325"/>
      </p:ext>
    </p:extLst>
  </p:cSld>
  <p:clrMapOvr>
    <a:masterClrMapping/>
  </p:clrMapOvr>
  <p:transition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CF5177B8-2D3C-4F5A-A583-9F772A91118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030">
            <a:extLst>
              <a:ext uri="{FF2B5EF4-FFF2-40B4-BE49-F238E27FC236}">
                <a16:creationId xmlns:a16="http://schemas.microsoft.com/office/drawing/2014/main" id="{D0935758-6439-4EDF-98CC-8D53CEFBBF7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777038" y="6477000"/>
            <a:ext cx="2133600" cy="457200"/>
          </a:xfrm>
          <a:prstGeom prst="rect">
            <a:avLst/>
          </a:prstGeom>
          <a:ln/>
        </p:spPr>
        <p:txBody>
          <a:bodyPr/>
          <a:lstStyle>
            <a:lvl1pPr algn="r">
              <a:defRPr sz="1800">
                <a:solidFill>
                  <a:srgbClr val="888888"/>
                </a:solidFill>
                <a:latin typeface="+mn-lt"/>
              </a:defRPr>
            </a:lvl1pPr>
          </a:lstStyle>
          <a:p>
            <a:pPr>
              <a:defRPr/>
            </a:pPr>
            <a:fld id="{F4A640EF-F0E2-4E49-9455-7E266BCEBB78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7963234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D26DBB79-5AEF-450D-8A69-9E473A6D46F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5613F326-A967-4A16-9691-5994EAA77F8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DAB56-7687-49EE-9BFA-357DD2115F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0355898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25C5F115-951D-416A-8367-F27935F171C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9FA67899-1E4C-4F33-994F-0FE9DDF922F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6ABE56-5E07-4208-997F-19E78ED344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85490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A3210EB8-01E8-436A-B41F-069A2DB8B74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88357862-E4F0-4312-AEFB-533810CEB35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632353-6DA2-4969-8B9B-3DBC4F8425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477238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7527"/>
            <a:ext cx="8610600" cy="51937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4BEBEC74-F2C6-4E33-B4B4-3463BC51B87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D0935758-6439-4EDF-98CC-8D53CEFBBF7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640EF-F0E2-4E49-9455-7E266BCEBB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41909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7D8C17F0-0F2C-4BA2-ACAD-9F9DD7E1D75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01206954-09DD-443F-8138-FD04D7E9104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E294FE-CC9E-4E10-B310-514CFBF72E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637354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2D2B0F18-FF15-4EF6-984A-01641DEDA28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1E37D587-FAF0-4764-AD77-644AFEF7307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3DEC2-A46B-4DF0-9B6D-3DA55177CC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21792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C0A08B9B-687C-4AD3-8C6D-FA4C5E16A31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5BE2A02B-D63E-4DD6-9FFA-98D71570A2A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704B9-2B86-45E3-BC5C-2F3F28BAAB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1126298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E62CEBD1-E2A7-41F0-A158-62153EC297D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6011B996-071A-4884-856A-6B25C3879E5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C1C64C-0813-4AB1-8463-69A3B31BE1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3067846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371600"/>
            <a:ext cx="86106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B55989F0-9C2F-467D-8A2B-E760CFC57E8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B76D41D7-E031-46E6-8D53-528FF913AD9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C0357D-5951-4316-833F-FB5D4423D7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5860946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B2DDA219-D6D1-49CF-A0E5-C787A93E0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149A0011-1EE4-44BB-9851-FDEE15AD4F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D2E29CC0-E7A3-42AD-90C7-013B0998713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E65D59A-82FF-471D-B9E5-CB055B1002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730C698-3B6A-4C29-89B5-CEB1041FA8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4E0CBB9-DAD4-47D5-B595-46F0C413B5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2EC2EA74-46AC-4632-8CED-E5870A2BE1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349913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2217A480-A5A7-433D-BB5E-0D54D2F058F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510D0220-E846-4410-8530-FECBC1BCEBF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E6DAE-DC16-4942-B8FD-E6C7B025A4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1282649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768E8B80-E7D3-4CB8-AB90-CF176CFF7FC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DE5BC6B3-6A70-495B-B8B1-2D2A119585F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B8C65-7151-486C-AAF4-90A085DCE8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241647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28F9C9A8-99D9-481E-88BA-F24D5C0086F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BF7F0487-867D-4DF0-80BA-1C3E57A3F84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C8C89D-0042-4AF1-B3AD-99B7C138A8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7944371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2A4959E4-1B08-4060-85F6-56B9475BA7B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B10111BC-6816-4212-BE16-A4CC2CE001A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B90A3A-6CBD-485B-9BCD-F75AC98942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056440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45E35761-913B-4F9F-B95F-062F4851F2B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46C80198-94D1-4027-AFBC-3110C05B1FE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57CB90-D777-4C85-8197-A11CF16525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8056593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0974BD9D-F5C7-4EF3-9BB5-82219914F31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D7A3641B-E74C-445D-A159-601C489E045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4E09B-6536-4000-BA0C-6833F3F4B6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4046436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B641193C-29B0-4266-8536-B41FF8C96F3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B2333F04-8AD6-43CE-8212-CF59F1F5E50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505475-3C15-4FDE-B07C-08E2D0B6B2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1796994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5B6EBFB9-E499-4F6C-89C2-BFCC077A97D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391D52A7-208D-4B79-81D5-1141DE7D22E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DC092-AB3E-4E3E-8303-1B877CC0E1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8531185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736CAC83-9B68-4F3D-8672-218ABFD1A86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E4616CA2-2650-44E5-BAAA-363C5C18581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C82AE6-0C0D-4812-A646-87AAC63BA9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4007760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9AA83CB3-2BFC-4F8F-8749-27E844AFA39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D2FF64E8-E076-4564-A586-43995502D9C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F7893F-3679-41E0-8B3F-D19A11EB43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731135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8840F4AE-7E9B-4E21-B147-A2C681E8178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9C94C6F2-69AC-442C-8C97-3F942CF9284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1D56E-F8DC-44A0-A0B4-FEF8B6B033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8961984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4C38A2-437B-4BA6-91C7-C2E492E8F554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979B388B-9EE5-4BC7-AD6C-44BA162F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BA0EA-268F-4CD2-B925-7F5243F1ACCA}" type="datetime1">
              <a:rPr lang="en-US" altLang="en-US"/>
              <a:pPr>
                <a:defRPr/>
              </a:pPr>
              <a:t>3/23/20</a:t>
            </a:fld>
            <a:endParaRPr lang="en-US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9717E02D-8B5F-4AD0-85C1-A4CF8CEBB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0">
            <a:extLst>
              <a:ext uri="{FF2B5EF4-FFF2-40B4-BE49-F238E27FC236}">
                <a16:creationId xmlns:a16="http://schemas.microsoft.com/office/drawing/2014/main" id="{4F4E61C4-2AEB-422D-AE79-A4646D27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0D43FA-AC4F-4D93-90F8-9BC3659167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50838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637" y="712594"/>
            <a:ext cx="8086725" cy="2898708"/>
          </a:xfrm>
          <a:noFill/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8000" spc="-12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638" y="3897565"/>
            <a:ext cx="8086724" cy="164592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648D4B1B-E64C-439E-AF66-7B891141F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32311C-632F-4BB4-9E87-BA72DA82B02D}" type="datetime1">
              <a:rPr lang="en-US" altLang="en-US"/>
              <a:pPr>
                <a:defRPr/>
              </a:pPr>
              <a:t>3/23/20</a:t>
            </a:fld>
            <a:endParaRPr lang="en-US" alt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E4732858-8FAF-45D9-8331-96688ACC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6125690E-BBB6-45E6-B9F4-79DA455EA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E746B4-ECBA-4C07-98E1-E2F1417878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3823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85850"/>
          </a:xfrm>
          <a:prstGeom prst="rect">
            <a:avLst/>
          </a:prstGeom>
        </p:spPr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" name="Content Placeholder 22"/>
          <p:cNvSpPr>
            <a:spLocks noGrp="1"/>
          </p:cNvSpPr>
          <p:nvPr>
            <p:ph sz="quarter" idx="11"/>
          </p:nvPr>
        </p:nvSpPr>
        <p:spPr>
          <a:xfrm>
            <a:off x="123825" y="1241652"/>
            <a:ext cx="8897938" cy="52244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096EBA56-5B81-4A61-9106-DF0217E0BE9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EDDE8F-7662-4C6A-85B6-78ACBA174802}" type="datetime1">
              <a:rPr lang="en-US" altLang="en-US"/>
              <a:pPr>
                <a:defRPr/>
              </a:pPr>
              <a:t>3/23/20</a:t>
            </a:fld>
            <a:endParaRPr lang="en-US" alt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D2AEBF35-E9A8-478F-99C6-75E85CF92BB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74FECE8A-1CB0-4EBC-B8DE-84673D3B44C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9E7D4-3611-4937-BE1B-D3C370BE2E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86290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  <a:solidFill>
            <a:schemeClr val="bg1"/>
          </a:solidFill>
        </p:spPr>
        <p:txBody>
          <a:bodyPr anchor="b"/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C5B8E-D03E-4B3E-917D-7F33FB8CF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A3D09A-11EC-4AFB-AB4E-9B8020420D61}" type="datetime1">
              <a:rPr lang="en-US" altLang="en-US"/>
              <a:pPr>
                <a:defRPr/>
              </a:pPr>
              <a:t>3/23/20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4E7C2-B34A-48CF-B562-2AE4DC344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F87753D1-A104-490A-A041-87C59837D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D0722-E7A2-475C-B30E-2360816801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91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508E948F-ED37-4068-9F16-9E67505D15B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1CF2122A-87FD-420E-AE10-3DB1CD85C91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AAF50-49AA-4C46-84C3-9E6309E479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7880145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798" y="1208312"/>
            <a:ext cx="4271962" cy="505369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603" y="1208312"/>
            <a:ext cx="4271962" cy="505369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094B4-85EE-40BC-B1D8-11E00C528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4639F1-2164-4419-BFBB-EB15E7DE3EA4}" type="datetime1">
              <a:rPr lang="en-US" altLang="en-US"/>
              <a:pPr>
                <a:defRPr/>
              </a:pPr>
              <a:t>3/23/20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F1C2C-C963-4737-AF13-0664FCC21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7B7BEF75-9E8B-4561-AD13-FF85E1197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BDBF9-7D7F-4D1F-8B6D-50EA2E5134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975495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798" y="1197209"/>
            <a:ext cx="4271962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798" y="2029968"/>
            <a:ext cx="4271962" cy="423105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1603" y="1194345"/>
            <a:ext cx="4271962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1603" y="2025216"/>
            <a:ext cx="4271962" cy="423580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C2F9A3AE-826B-4993-AC13-1F61F3D69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FDDCB-8C78-4D5C-B31F-FF70E30A14FD}" type="datetime1">
              <a:rPr lang="en-US" altLang="en-US"/>
              <a:pPr>
                <a:defRPr/>
              </a:pPr>
              <a:t>3/23/20</a:t>
            </a:fld>
            <a:endParaRPr lang="en-US" altLang="en-US"/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636DED45-40D3-4479-93D6-BF4F286C7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3603335E-3B66-47CF-AD72-D2FD7A517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BEF4A7-3448-4F5A-864E-6882FE1E69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212660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2EF5D8A-4B5F-41BE-9B62-89F3BE49A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6FDE1A-99F8-4ACE-A05F-9FE7E4BB4313}" type="datetime1">
              <a:rPr lang="en-US" altLang="en-US"/>
              <a:pPr>
                <a:defRPr/>
              </a:pPr>
              <a:t>3/23/20</a:t>
            </a:fld>
            <a:endParaRPr lang="en-US" altLang="en-US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B01C2692-38FF-4D73-BC6C-E59D7A536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919D6FD7-D000-4055-B9E9-D2B26F524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A5672-5AEA-48C7-AAC6-71C12DD7FD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163944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>
            <a:extLst>
              <a:ext uri="{FF2B5EF4-FFF2-40B4-BE49-F238E27FC236}">
                <a16:creationId xmlns:a16="http://schemas.microsoft.com/office/drawing/2014/main" id="{C31CD0CD-12A2-492D-A523-EEC3B1977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DFA146-7174-4AD8-9EE1-4B5971CA97D2}" type="datetime1">
              <a:rPr lang="en-US" altLang="en-US"/>
              <a:pPr>
                <a:defRPr/>
              </a:pPr>
              <a:t>3/23/20</a:t>
            </a:fld>
            <a:endParaRPr lang="en-US" altLang="en-US"/>
          </a:p>
        </p:txBody>
      </p:sp>
      <p:sp>
        <p:nvSpPr>
          <p:cNvPr id="3" name="Footer Placeholder 5">
            <a:extLst>
              <a:ext uri="{FF2B5EF4-FFF2-40B4-BE49-F238E27FC236}">
                <a16:creationId xmlns:a16="http://schemas.microsoft.com/office/drawing/2014/main" id="{AB7CB910-1DC6-44D7-A8D4-E71CB6C93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C8B04BC9-0DD7-48B6-84E5-B1A584DB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099806-EB0A-4AD4-8A87-856377E02E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253935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5E10023-2D60-47D7-8147-7F3ADDA8312D}"/>
              </a:ext>
            </a:extLst>
          </p:cNvPr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7">
            <a:extLst>
              <a:ext uri="{FF2B5EF4-FFF2-40B4-BE49-F238E27FC236}">
                <a16:creationId xmlns:a16="http://schemas.microsoft.com/office/drawing/2014/main" id="{A1092EEC-0FB1-4084-B5B3-C9C1C403F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243EDB-60B7-4152-A12C-AF8E921D573F}" type="datetime1">
              <a:rPr lang="en-US" altLang="en-US"/>
              <a:pPr>
                <a:defRPr/>
              </a:pPr>
              <a:t>3/23/20</a:t>
            </a:fld>
            <a:endParaRPr lang="en-US" altLang="en-US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id="{F335429D-457F-47C4-AAC4-5BBF5F276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10">
            <a:extLst>
              <a:ext uri="{FF2B5EF4-FFF2-40B4-BE49-F238E27FC236}">
                <a16:creationId xmlns:a16="http://schemas.microsoft.com/office/drawing/2014/main" id="{5076365A-12B1-459A-843C-83851457D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E13A6-4C11-4E4B-86B7-B3712CD064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31371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/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rtlCol="0">
            <a:normAutofit/>
          </a:bodyPr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6031951"/>
            <a:ext cx="6922008" cy="411184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7">
            <a:extLst>
              <a:ext uri="{FF2B5EF4-FFF2-40B4-BE49-F238E27FC236}">
                <a16:creationId xmlns:a16="http://schemas.microsoft.com/office/drawing/2014/main" id="{3E436E4C-68BA-4FEB-8DD1-42A08BE3E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B2E64E0-91A6-4341-AF97-8B6659EF722D}" type="datetime1">
              <a:rPr lang="en-US" altLang="en-US"/>
              <a:pPr>
                <a:defRPr/>
              </a:pPr>
              <a:t>3/23/20</a:t>
            </a:fld>
            <a:endParaRPr lang="en-US" altLang="en-US"/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8DB4C92C-2A3A-440E-BC1E-C6EA75B97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white">
                    <a:alpha val="75000"/>
                  </a:prstClr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7AFFD7FF-3883-4F2F-9FE8-E66202A2D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07AB625-087C-44A6-884B-282C104845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07884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744BA656-8287-4B6E-B96D-0BA0D66B7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0DFA8D-386D-4B76-AC2F-C38846359A91}" type="datetime1">
              <a:rPr lang="en-US" altLang="en-US"/>
              <a:pPr>
                <a:defRPr/>
              </a:pPr>
              <a:t>3/23/20</a:t>
            </a:fld>
            <a:endParaRPr lang="en-US" alt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B4398BE-FACD-4E07-BFB7-14F60FEFA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8AB54B01-9C9C-480E-B0FD-77E32BBEB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CD5314-B7DF-40CC-94A6-D38A1A485C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666965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D77AAA9F-55F9-4A67-ABDE-954011C22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48B7F-D296-4AFE-B67E-954AAF4A6903}" type="datetime1">
              <a:rPr lang="en-US" altLang="en-US"/>
              <a:pPr>
                <a:defRPr/>
              </a:pPr>
              <a:t>3/23/20</a:t>
            </a:fld>
            <a:endParaRPr lang="en-US" alt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67A23857-23D0-49FC-B4EB-414C6F905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922B6A0F-53C0-46C5-AA33-DBA45366E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A8343-56FB-4F44-85B0-E596133E51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419314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2887A6D8-27C4-4F7D-BC68-BAEF54C7A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B4EAFD9C-9B73-43F5-8DD5-B29532B0FBA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623E4A29-FD76-4532-956E-4428BC54FD0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CCA8D6D-AF6F-4D3A-B75B-BB85D74E54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77A0289-D7F4-45FF-B4EC-38DA1A5052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2238F6D-D67C-47B9-973E-B7F5B5AED7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A122E4E6-7814-4E6C-9975-50E2DF03DF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5272745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B476F1F3-02F5-46D0-86B8-9035A7E6158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F0557C43-74E2-4B3D-9E53-3273A403918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1222B8-A952-4B6E-A12E-5F9233E955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003197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9F109693-0249-41A3-9F50-E65F9836864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FE7734D2-ACBB-46E0-A232-AD426BE9100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E60853-3375-497B-B7D1-7DED7CCC43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5136353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90757DE5-1858-4BE0-8C15-74439104814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67384826-E265-47AE-842B-7BDA8E643DF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3F670-EFAF-4C2B-9B2C-6E5B4E0839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6425601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95E9C6DE-60F1-46F1-A45B-7F5E183EE60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4689EB27-8AED-4432-9E4C-D7DDF89E8A2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5113B-5C81-4279-8687-1D0767A119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9216759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240519E5-805C-4CDD-9117-49033E23269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8216340D-0194-4400-9473-09B51C5587E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D5FC4E-DC0E-4C64-B4D3-F374FD1DB7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8181448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C742925A-422F-4321-BED7-E08A6435F23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1588CC15-0363-400E-B207-D866BFE37DA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B9F223-FEC0-4785-94BF-628C4A6258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7748726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904EBDDF-13FF-435C-A43C-982F9102007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137D7C21-8070-418F-91C1-38CFD3D3BFB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CCF989-BF2C-41DA-BA24-78C68385E4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6093814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F04BB0B8-D828-4170-B741-67DA49DB419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42EAE54F-C426-4E51-A96C-BF2857FF503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769CE-8A40-42C1-8195-0663047EAC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1222451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D36DB2B1-9C7A-463D-A4E4-9FDA43A4080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079A31C8-6631-4A7F-B4F3-B7EF42FC549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0F3399-43DB-4D00-837D-8319E3BB33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6319294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25239A47-7DA0-4FDD-9A4D-701226F4018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66AADCF7-484B-4D83-A40D-8881B0C4722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B901EC-97D8-4748-A135-D9E87114A1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1295019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291072EA-AD8A-474B-AE7F-EE3109CAC77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467D92CE-BF71-40F8-8DBE-E8AD2AC7BB4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F8314D-A68E-46F3-9982-741D8BF84F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7732080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25EF91E9-E30A-4E29-8A3A-601DF181F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914400 h 1000"/>
              <a:gd name="T2" fmla="*/ 0 w 1000"/>
              <a:gd name="T3" fmla="*/ 0 h 1000"/>
              <a:gd name="T4" fmla="*/ 82296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A86E2EC9-F45F-4868-BB46-25449245503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206157A4-4087-4EA9-BFFA-C560D18C606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A59E415-2247-4CCE-80F0-F1C022E71A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2FB1802-4D0F-4107-B091-1421C6B36E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2FC6637-E3B6-4946-B974-5036AB4EF4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17C709ED-1809-4508-81B1-66420EB31C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860912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8B93F1F3-721C-44A8-BBDC-BABA43CC76C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34026986-6952-48D0-93DE-0A5D45FCF40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79EF5C-C746-4084-8A0D-12DD977AB7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9343468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5A2742CB-113B-4EC7-AEA4-65C44D32492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54B3E3CE-A734-4ECC-A9B2-6C2E37A2471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6DB1E2-5C4D-43BA-9A27-498C489450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2394992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0C4CBF4C-7AA9-42D1-A152-33BCB2FBD01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2E03310A-0F0C-4502-B00B-913692A6DB7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4BCAF-EC0F-4418-A74A-F854FA855E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5640689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7DD9C446-35A7-4333-AC11-3823BEA1D02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C0CA9589-32E6-493C-8F38-8CA6AD12012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511BA4-4ECA-40CD-88F7-6F1731725A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9929128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AD1540CB-3BEC-419F-8AAE-5DBEFA024D0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621099A1-88E8-4C36-A8DD-28A45DFCA64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642AA1-71E7-4692-95BA-C075EA0F3B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1977572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FF4E392C-4E5D-4951-91CC-48C40A87810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E9EAD829-6014-48DC-84C7-0BE0607E7FF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62FD97-4012-4256-BF19-5355C0446F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8425582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04BEFC0A-46C6-44DE-BF47-28D44E6C781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932A6C0D-91F6-40FD-88E8-1C3DDCB8D4D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B7A91B-A9A9-4391-8F28-B2E590DD58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7777261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8EC23308-AEEB-44EE-803E-EDD38D3E244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9761A25F-F7C7-4E9B-84EA-AD7EDF9EC22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83CA87-2F3E-4462-AC7F-63534264B2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0110084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73F02D08-D72E-4A5F-96DF-A249ED8AB13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21A63210-7864-45A1-A393-F999C7DCF3A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CF878-12F1-49B7-82AD-C139EF52FB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8522417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755AFCBA-9BB6-46C3-8012-28507B216E5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2EB1A8B2-F0B2-4447-B1A9-D0FE95C08E7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E50F2C-4517-486A-818B-FCF49E2AD6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2073086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1A0E6504-3B5B-4F5A-90B1-80BACDD446D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00EFBA7C-5D81-452B-B560-4E62E27E28E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DE33D5-8EB6-4778-A128-C051EF5E59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459931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75BCD08E-B313-4295-A258-151D0B05035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2BB9CE3F-0359-403B-8352-6E11FDE578C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E64830-CC28-4849-8159-ACD7D046E8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4821984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afari.png">
            <a:extLst>
              <a:ext uri="{FF2B5EF4-FFF2-40B4-BE49-F238E27FC236}">
                <a16:creationId xmlns:a16="http://schemas.microsoft.com/office/drawing/2014/main" id="{5FE02924-45E4-4918-B3FF-0E6F083B60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411913"/>
            <a:ext cx="102552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42999D21-D060-4ECD-B7AA-F34F85C076F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20971E6D-01B7-4BE5-AAAD-05391CABBD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C9D9E6-C28D-4F8C-A986-79B2143B8E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3509744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51600EBE-B4B1-4995-BD15-BE0F82F74E6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F0DC8029-7ABF-4A58-A2A3-F35CAAF5B59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207CB-BDD6-488D-A331-B64B83D4EA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0908853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004DDAF3-9579-47B7-B9A2-FC337442092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3FD3299B-E937-486A-9662-F14DF5A8590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72879D-C080-47A0-A964-A97D252BA8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1282405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8FB26F74-8F47-4420-A1AC-0C32AD401D4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37DDFA1D-2D56-4966-959E-C688330707E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EED47E-278E-4E7E-B460-614D702676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1110280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DBEC1E06-769C-4EFA-B7D0-24C5AF43B6B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10C2394F-DD4D-4034-8B3A-33F62E82FAD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F72E9-663F-40D2-9E69-C73ABB695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4815095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DD8AFF11-5DF3-4560-876D-1260AC1E381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A4BB40DA-B67C-4E1D-9AC7-A70342B8A1F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E088F1-B3FE-40CE-B08D-FD7FDD1250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7430327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4E12B0A5-89CC-43F0-ACC7-202BB1DCEEE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B8300DFC-5EB2-411A-8306-31085C95C04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49767-4D97-4666-A73C-F52DFBBE03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6905507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7D37FC07-A6CA-4CC5-A004-03DEBE765F5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99FB6611-311F-4D4A-87D2-3EFF4492F32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B6BA9-94CE-490D-AE7E-16B1D500E1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2157887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84568D17-F63F-4293-8371-DA6AEC04D1D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C074389A-25F3-467C-BADC-53877CE66DA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681093-0685-4F42-AC6D-B237153519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8973631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ACA85752-F5FC-452C-BCA1-377DF87B9CE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F96E9542-04A0-4428-ADE3-0398352E904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950137-A22C-447C-899D-4C78771FF0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527122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13D42EDF-70BC-45DE-99FB-D1DC5BB424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E70F3C65-A142-41EB-A3AE-008CC705051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F5AE56-10B6-4E9B-AF09-C36EF1DA3F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2069140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FC434729-4F74-4A56-AD48-D5604865665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C079280C-E432-4D50-AEFD-6BA2CCFEF9D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9995E9-DAE5-447C-8A48-25403725AA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011767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371600"/>
            <a:ext cx="86106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647F8AE3-2497-4FC3-8986-6F23C222140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5E00BB40-D489-43E6-A666-3D654B6EA20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7778E-6B36-4E62-B6BC-050BA521CD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8025151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afari.png">
            <a:extLst>
              <a:ext uri="{FF2B5EF4-FFF2-40B4-BE49-F238E27FC236}">
                <a16:creationId xmlns:a16="http://schemas.microsoft.com/office/drawing/2014/main" id="{8BF136DB-BBD4-4C7B-A8A2-98A3516020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411913"/>
            <a:ext cx="102552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AC4ED3E9-9A8F-4A8C-9B60-B7AB55EF2C7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EB66E7C9-2BD3-4C65-8EB7-E45688FA398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A62D1695-0483-4129-8DD6-FA26C955B6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89584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8F0C09A6-627D-4021-B7B7-F79AC5CB312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4C31EB10-E920-4C85-8B95-3D0C4BE0A88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D56B5F7F-5102-47D9-A828-613CB31D95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80041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694F944A-D680-4E84-8B16-2B25B39AE8C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DF0C4DE2-683A-4AA2-9234-ADBD5B3E556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555D25A1-161A-468F-9D27-91E14E7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43901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C7498BBC-ADAC-4076-97EB-07F5B53D7DD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6FEA0EE7-41F7-4169-A409-DC686D06269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DB0F07FC-5D87-4D4C-B23A-0120074409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62307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861F31CA-30FD-420A-9FAD-225B947B09C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90BCD6CB-3E50-4A94-8A94-B977869A1B9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34F206CC-0712-4007-B62A-DD0BE2FB4F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32618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3DEE6607-2E52-46E1-B05B-EF5E8925C49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41712796-5DF8-4D8B-BBB0-C73B34063A0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560F2A62-5BE9-4C28-89D6-67DBC6CD4B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89407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EC4511D9-98FB-49BC-AC1D-042C9E34C25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1ED43D1F-5203-42C8-A7C0-CB64D5178BC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FC495686-C1C6-4A83-9844-3025D2A0D7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64055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251814E5-9FF2-42D0-B39F-B9862FCDD6F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786FE0CD-7445-41D9-8C1F-E71E1D34A1A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8F020C18-BA29-4579-862E-1E3D9EB8B9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2978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8DD3EF48-208E-4BEB-914A-672A2E1164E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700DE9B3-D11D-490F-B930-15FDED4C7DE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AE1721-0AB3-4070-A572-4A260012E1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5644032"/>
      </p:ext>
    </p:extLst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A591113D-84DC-423A-B8E0-B4C9264DAAC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A6ADEC53-FE79-44DD-B3E8-72201684CDC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805F4F00-4AE8-48F6-A57A-7F70533D76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16198"/>
      </p:ext>
    </p:extLst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E1E1E595-BC9D-4CC5-AD56-B5672E6A986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6BE2CAD7-C731-4750-8D10-140F75F7B64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AAEEA200-7199-4F38-A59D-98F723B4CA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98177"/>
      </p:ext>
    </p:extLst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A64BC054-B0A2-4F18-8943-6DC3544EC85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19BDF1D5-5A68-46DC-96F7-CF99B252999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9F037E4D-B80D-4EA9-829E-176A18FBD0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14297"/>
      </p:ext>
    </p:extLst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371600"/>
            <a:ext cx="86106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BA839CD2-89E2-4B17-811B-DDAC9A1F751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C9AB8F82-5092-4CE8-A219-17FEEB113E7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97E99458-247C-4297-A747-B759FA0522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23293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AD78F4E3-BB1B-4BCD-8DA2-5440DC599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1E64F9C0-E1F3-433F-87BE-95DA61AF9D1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D3C5BFEE-0C45-407B-A760-2FD61EF7902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B7940BC-C605-4C65-8D8C-287E9EB829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8933335-BAE0-452F-B340-F0DCCCFCEF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CABCEDE-15B1-409A-9163-85E6F2AA30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EA50C7A2-41DA-4020-899D-213E6DB6D8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3455293"/>
      </p:ext>
    </p:extLst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4106473D-3728-4354-8846-80EF46DF8CC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164B75E9-312D-4294-8225-D7DA4BA74E9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0966882-3CDB-42A2-80DB-64BAFA5229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930524"/>
      </p:ext>
    </p:extLst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B2EDCEEE-74A9-4FF2-9FFD-45B2895C13D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01F71686-462E-4D6A-9C36-CDF8D349A64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0F1FB1F-B896-4AA6-A031-40DEF3A14E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6913001"/>
      </p:ext>
    </p:extLst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E492A5E8-A078-44A8-8769-DB86362E200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7E72FB99-3AD6-42A1-B01A-D145D691047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B5B05BB8-97F4-4B45-89D5-475C00F499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3875253"/>
      </p:ext>
    </p:extLst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E957A6FD-433A-4F54-B555-E68AA2C49CB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40905DF1-2118-4603-B279-E2814E53D09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A68795AF-2E9F-435B-9508-B4298DE64A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3535111"/>
      </p:ext>
    </p:extLst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FD10F82B-2100-4E2A-B2B8-E7555FA45F7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A5D288AE-1632-46CB-A9A1-584750AF498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A2ABA08-E852-421F-86CC-6AF6F2C217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631622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11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6.xml"/><Relationship Id="rId1" Type="http://schemas.openxmlformats.org/officeDocument/2006/relationships/slideLayout" Target="../slideLayouts/slideLayout105.xml"/><Relationship Id="rId6" Type="http://schemas.openxmlformats.org/officeDocument/2006/relationships/slideLayout" Target="../slideLayouts/slideLayout110.xml"/><Relationship Id="rId11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109.xml"/><Relationship Id="rId10" Type="http://schemas.openxmlformats.org/officeDocument/2006/relationships/slideLayout" Target="../slideLayouts/slideLayout114.xml"/><Relationship Id="rId4" Type="http://schemas.openxmlformats.org/officeDocument/2006/relationships/slideLayout" Target="../slideLayouts/slideLayout108.xml"/><Relationship Id="rId9" Type="http://schemas.openxmlformats.org/officeDocument/2006/relationships/slideLayout" Target="../slideLayouts/slideLayout113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122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7.xml"/><Relationship Id="rId1" Type="http://schemas.openxmlformats.org/officeDocument/2006/relationships/slideLayout" Target="../slideLayouts/slideLayout116.xml"/><Relationship Id="rId6" Type="http://schemas.openxmlformats.org/officeDocument/2006/relationships/slideLayout" Target="../slideLayouts/slideLayout121.xml"/><Relationship Id="rId11" Type="http://schemas.openxmlformats.org/officeDocument/2006/relationships/slideLayout" Target="../slideLayouts/slideLayout126.xml"/><Relationship Id="rId5" Type="http://schemas.openxmlformats.org/officeDocument/2006/relationships/slideLayout" Target="../slideLayouts/slideLayout120.xml"/><Relationship Id="rId10" Type="http://schemas.openxmlformats.org/officeDocument/2006/relationships/slideLayout" Target="../slideLayouts/slideLayout125.xml"/><Relationship Id="rId4" Type="http://schemas.openxmlformats.org/officeDocument/2006/relationships/slideLayout" Target="../slideLayouts/slideLayout119.xml"/><Relationship Id="rId9" Type="http://schemas.openxmlformats.org/officeDocument/2006/relationships/slideLayout" Target="../slideLayouts/slideLayout124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33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8.xml"/><Relationship Id="rId1" Type="http://schemas.openxmlformats.org/officeDocument/2006/relationships/slideLayout" Target="../slideLayouts/slideLayout127.xml"/><Relationship Id="rId6" Type="http://schemas.openxmlformats.org/officeDocument/2006/relationships/slideLayout" Target="../slideLayouts/slideLayout132.xml"/><Relationship Id="rId11" Type="http://schemas.openxmlformats.org/officeDocument/2006/relationships/slideLayout" Target="../slideLayouts/slideLayout137.xml"/><Relationship Id="rId5" Type="http://schemas.openxmlformats.org/officeDocument/2006/relationships/slideLayout" Target="../slideLayouts/slideLayout131.xml"/><Relationship Id="rId10" Type="http://schemas.openxmlformats.org/officeDocument/2006/relationships/slideLayout" Target="../slideLayouts/slideLayout136.xml"/><Relationship Id="rId4" Type="http://schemas.openxmlformats.org/officeDocument/2006/relationships/slideLayout" Target="../slideLayouts/slideLayout130.xml"/><Relationship Id="rId9" Type="http://schemas.openxmlformats.org/officeDocument/2006/relationships/slideLayout" Target="../slideLayouts/slideLayout135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0.xml"/><Relationship Id="rId7" Type="http://schemas.openxmlformats.org/officeDocument/2006/relationships/slideLayout" Target="../slideLayouts/slideLayout144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9.xml"/><Relationship Id="rId1" Type="http://schemas.openxmlformats.org/officeDocument/2006/relationships/slideLayout" Target="../slideLayouts/slideLayout138.xml"/><Relationship Id="rId6" Type="http://schemas.openxmlformats.org/officeDocument/2006/relationships/slideLayout" Target="../slideLayouts/slideLayout143.xml"/><Relationship Id="rId11" Type="http://schemas.openxmlformats.org/officeDocument/2006/relationships/slideLayout" Target="../slideLayouts/slideLayout148.xml"/><Relationship Id="rId5" Type="http://schemas.openxmlformats.org/officeDocument/2006/relationships/slideLayout" Target="../slideLayouts/slideLayout142.xml"/><Relationship Id="rId10" Type="http://schemas.openxmlformats.org/officeDocument/2006/relationships/slideLayout" Target="../slideLayouts/slideLayout147.xml"/><Relationship Id="rId4" Type="http://schemas.openxmlformats.org/officeDocument/2006/relationships/slideLayout" Target="../slideLayouts/slideLayout141.xml"/><Relationship Id="rId9" Type="http://schemas.openxmlformats.org/officeDocument/2006/relationships/slideLayout" Target="../slideLayouts/slideLayout146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6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51.xml"/><Relationship Id="rId7" Type="http://schemas.openxmlformats.org/officeDocument/2006/relationships/slideLayout" Target="../slideLayouts/slideLayout155.xml"/><Relationship Id="rId12" Type="http://schemas.openxmlformats.org/officeDocument/2006/relationships/slideLayout" Target="../slideLayouts/slideLayout160.xml"/><Relationship Id="rId2" Type="http://schemas.openxmlformats.org/officeDocument/2006/relationships/slideLayout" Target="../slideLayouts/slideLayout150.xml"/><Relationship Id="rId1" Type="http://schemas.openxmlformats.org/officeDocument/2006/relationships/slideLayout" Target="../slideLayouts/slideLayout149.xml"/><Relationship Id="rId6" Type="http://schemas.openxmlformats.org/officeDocument/2006/relationships/slideLayout" Target="../slideLayouts/slideLayout154.xml"/><Relationship Id="rId11" Type="http://schemas.openxmlformats.org/officeDocument/2006/relationships/slideLayout" Target="../slideLayouts/slideLayout159.xml"/><Relationship Id="rId5" Type="http://schemas.openxmlformats.org/officeDocument/2006/relationships/slideLayout" Target="../slideLayouts/slideLayout153.xml"/><Relationship Id="rId10" Type="http://schemas.openxmlformats.org/officeDocument/2006/relationships/slideLayout" Target="../slideLayouts/slideLayout158.xml"/><Relationship Id="rId4" Type="http://schemas.openxmlformats.org/officeDocument/2006/relationships/slideLayout" Target="../slideLayouts/slideLayout152.xml"/><Relationship Id="rId9" Type="http://schemas.openxmlformats.org/officeDocument/2006/relationships/slideLayout" Target="../slideLayouts/slideLayout15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81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4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9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4.xml"/><Relationship Id="rId7" Type="http://schemas.openxmlformats.org/officeDocument/2006/relationships/slideLayout" Target="../slideLayouts/slideLayout88.xml"/><Relationship Id="rId12" Type="http://schemas.openxmlformats.org/officeDocument/2006/relationships/slideLayout" Target="../slideLayouts/slideLayout93.xml"/><Relationship Id="rId2" Type="http://schemas.openxmlformats.org/officeDocument/2006/relationships/slideLayout" Target="../slideLayouts/slideLayout83.xml"/><Relationship Id="rId1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7.xml"/><Relationship Id="rId11" Type="http://schemas.openxmlformats.org/officeDocument/2006/relationships/slideLayout" Target="../slideLayouts/slideLayout92.xml"/><Relationship Id="rId5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91.xml"/><Relationship Id="rId4" Type="http://schemas.openxmlformats.org/officeDocument/2006/relationships/slideLayout" Target="../slideLayouts/slideLayout85.xml"/><Relationship Id="rId9" Type="http://schemas.openxmlformats.org/officeDocument/2006/relationships/slideLayout" Target="../slideLayouts/slideLayout90.xml"/><Relationship Id="rId14" Type="http://schemas.openxmlformats.org/officeDocument/2006/relationships/image" Target="../media/image1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96.xml"/><Relationship Id="rId7" Type="http://schemas.openxmlformats.org/officeDocument/2006/relationships/slideLayout" Target="../slideLayouts/slideLayout100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5.xml"/><Relationship Id="rId1" Type="http://schemas.openxmlformats.org/officeDocument/2006/relationships/slideLayout" Target="../slideLayouts/slideLayout94.xml"/><Relationship Id="rId6" Type="http://schemas.openxmlformats.org/officeDocument/2006/relationships/slideLayout" Target="../slideLayouts/slideLayout99.xml"/><Relationship Id="rId11" Type="http://schemas.openxmlformats.org/officeDocument/2006/relationships/slideLayout" Target="../slideLayouts/slideLayout104.xml"/><Relationship Id="rId5" Type="http://schemas.openxmlformats.org/officeDocument/2006/relationships/slideLayout" Target="../slideLayouts/slideLayout98.xml"/><Relationship Id="rId10" Type="http://schemas.openxmlformats.org/officeDocument/2006/relationships/slideLayout" Target="../slideLayouts/slideLayout103.xml"/><Relationship Id="rId4" Type="http://schemas.openxmlformats.org/officeDocument/2006/relationships/slideLayout" Target="../slideLayouts/slideLayout97.xml"/><Relationship Id="rId9" Type="http://schemas.openxmlformats.org/officeDocument/2006/relationships/slideLayout" Target="../slideLayouts/slideLayout10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>
            <a:extLst>
              <a:ext uri="{FF2B5EF4-FFF2-40B4-BE49-F238E27FC236}">
                <a16:creationId xmlns:a16="http://schemas.microsoft.com/office/drawing/2014/main" id="{46C694A2-54AD-4FF4-B2F2-81DC9923BC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1027">
            <a:extLst>
              <a:ext uri="{FF2B5EF4-FFF2-40B4-BE49-F238E27FC236}">
                <a16:creationId xmlns:a16="http://schemas.microsoft.com/office/drawing/2014/main" id="{67170251-7E76-4FFB-A952-1B83F887B1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98525"/>
            <a:ext cx="861060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D4894F77-4824-1C4D-B980-C0F4BA1A550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57C535B2-C077-3C46-A187-4CBEF0169A1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0000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A1792FE-B979-4B8F-8C52-F1BB9B0ADA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0" name="Line 1032">
            <a:extLst>
              <a:ext uri="{FF2B5EF4-FFF2-40B4-BE49-F238E27FC236}">
                <a16:creationId xmlns:a16="http://schemas.microsoft.com/office/drawing/2014/main" id="{2C65365F-97EB-416E-A484-DA52A7C3417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481763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1033">
            <a:extLst>
              <a:ext uri="{FF2B5EF4-FFF2-40B4-BE49-F238E27FC236}">
                <a16:creationId xmlns:a16="http://schemas.microsoft.com/office/drawing/2014/main" id="{E86820B6-8C54-40C0-B059-C65ADA4BF7C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8600" y="898525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02" r:id="rId1"/>
    <p:sldLayoutId id="2147485259" r:id="rId2"/>
    <p:sldLayoutId id="2147485260" r:id="rId3"/>
    <p:sldLayoutId id="2147485261" r:id="rId4"/>
    <p:sldLayoutId id="2147485262" r:id="rId5"/>
    <p:sldLayoutId id="2147485263" r:id="rId6"/>
    <p:sldLayoutId id="2147485264" r:id="rId7"/>
    <p:sldLayoutId id="2147485265" r:id="rId8"/>
    <p:sldLayoutId id="2147485266" r:id="rId9"/>
    <p:sldLayoutId id="2147485267" r:id="rId10"/>
    <p:sldLayoutId id="2147485268" r:id="rId11"/>
    <p:sldLayoutId id="2147485269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>
            <a:extLst>
              <a:ext uri="{FF2B5EF4-FFF2-40B4-BE49-F238E27FC236}">
                <a16:creationId xmlns:a16="http://schemas.microsoft.com/office/drawing/2014/main" id="{F98AD535-8152-924E-99FA-19353090BB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44387" name="Rectangle 1027">
            <a:extLst>
              <a:ext uri="{FF2B5EF4-FFF2-40B4-BE49-F238E27FC236}">
                <a16:creationId xmlns:a16="http://schemas.microsoft.com/office/drawing/2014/main" id="{9FCBF52E-CAB0-D64A-9D75-52CA79E470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28BB64C7-BC04-0845-BB89-18968FA3BBF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E8E5E69A-B874-2D4E-B0E7-BFD5A274869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714183B8-1739-904D-B082-0E0EA2D1C0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4390" name="Line 1032">
            <a:extLst>
              <a:ext uri="{FF2B5EF4-FFF2-40B4-BE49-F238E27FC236}">
                <a16:creationId xmlns:a16="http://schemas.microsoft.com/office/drawing/2014/main" id="{24E9122A-CADE-7A45-998E-ECA88F46B13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391" name="Line 1033">
            <a:extLst>
              <a:ext uri="{FF2B5EF4-FFF2-40B4-BE49-F238E27FC236}">
                <a16:creationId xmlns:a16="http://schemas.microsoft.com/office/drawing/2014/main" id="{08E24FD8-CF51-1643-8D38-33809893AEE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81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77" r:id="rId1"/>
    <p:sldLayoutId id="2147485378" r:id="rId2"/>
    <p:sldLayoutId id="2147485379" r:id="rId3"/>
    <p:sldLayoutId id="2147485380" r:id="rId4"/>
    <p:sldLayoutId id="2147485381" r:id="rId5"/>
    <p:sldLayoutId id="2147485382" r:id="rId6"/>
    <p:sldLayoutId id="2147485383" r:id="rId7"/>
    <p:sldLayoutId id="2147485384" r:id="rId8"/>
    <p:sldLayoutId id="2147485385" r:id="rId9"/>
    <p:sldLayoutId id="2147485386" r:id="rId10"/>
    <p:sldLayoutId id="2147485387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026">
            <a:extLst>
              <a:ext uri="{FF2B5EF4-FFF2-40B4-BE49-F238E27FC236}">
                <a16:creationId xmlns:a16="http://schemas.microsoft.com/office/drawing/2014/main" id="{3135AEEB-38CE-0E4E-BAE1-2238898709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78851" name="Rectangle 1027">
            <a:extLst>
              <a:ext uri="{FF2B5EF4-FFF2-40B4-BE49-F238E27FC236}">
                <a16:creationId xmlns:a16="http://schemas.microsoft.com/office/drawing/2014/main" id="{6616D9E3-AE7D-5348-8E30-363BDCF2ED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2E67F364-CA76-BE48-AC17-287423C9448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AE1A2D04-524E-7B4B-B613-E5F9A4C89A6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latin typeface="Garamond" pitchFamily="18" charset="0"/>
              </a:defRPr>
            </a:lvl1pPr>
          </a:lstStyle>
          <a:p>
            <a:pPr>
              <a:defRPr/>
            </a:pPr>
            <a:fld id="{472007ED-F662-FF41-8075-B23FB15CCE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8854" name="Line 1032">
            <a:extLst>
              <a:ext uri="{FF2B5EF4-FFF2-40B4-BE49-F238E27FC236}">
                <a16:creationId xmlns:a16="http://schemas.microsoft.com/office/drawing/2014/main" id="{EF4903F2-36AA-2C43-AE44-07A7AAFC7AF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55" name="Line 1033">
            <a:extLst>
              <a:ext uri="{FF2B5EF4-FFF2-40B4-BE49-F238E27FC236}">
                <a16:creationId xmlns:a16="http://schemas.microsoft.com/office/drawing/2014/main" id="{E379FADA-762A-B44F-B320-C25DC3975CD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8856" name="Picture 7" descr="safari.png">
            <a:extLst>
              <a:ext uri="{FF2B5EF4-FFF2-40B4-BE49-F238E27FC236}">
                <a16:creationId xmlns:a16="http://schemas.microsoft.com/office/drawing/2014/main" id="{4E5EC37A-B72A-0649-A2DD-8ECE0C7B768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722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15" r:id="rId1"/>
    <p:sldLayoutId id="2147485416" r:id="rId2"/>
    <p:sldLayoutId id="2147485417" r:id="rId3"/>
    <p:sldLayoutId id="2147485418" r:id="rId4"/>
    <p:sldLayoutId id="2147485419" r:id="rId5"/>
    <p:sldLayoutId id="2147485420" r:id="rId6"/>
    <p:sldLayoutId id="2147485421" r:id="rId7"/>
    <p:sldLayoutId id="2147485422" r:id="rId8"/>
    <p:sldLayoutId id="2147485423" r:id="rId9"/>
    <p:sldLayoutId id="2147485424" r:id="rId10"/>
    <p:sldLayoutId id="2147485425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1026">
            <a:extLst>
              <a:ext uri="{FF2B5EF4-FFF2-40B4-BE49-F238E27FC236}">
                <a16:creationId xmlns:a16="http://schemas.microsoft.com/office/drawing/2014/main" id="{9B531495-08CA-AD42-BE68-5054BA66D3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49859" name="Rectangle 1027">
            <a:extLst>
              <a:ext uri="{FF2B5EF4-FFF2-40B4-BE49-F238E27FC236}">
                <a16:creationId xmlns:a16="http://schemas.microsoft.com/office/drawing/2014/main" id="{C47FDF7A-45F6-8741-BD8C-A03CA76F6B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F6D1095C-EAEB-C44A-855F-3802B912145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8131E147-01D2-E54B-A83B-5F367EF1410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latin typeface="Garamond" pitchFamily="18" charset="0"/>
              </a:defRPr>
            </a:lvl1pPr>
          </a:lstStyle>
          <a:p>
            <a:pPr>
              <a:defRPr/>
            </a:pPr>
            <a:fld id="{C84789FF-BFD8-8B4E-B281-02AF34E6FD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49862" name="Line 1032">
            <a:extLst>
              <a:ext uri="{FF2B5EF4-FFF2-40B4-BE49-F238E27FC236}">
                <a16:creationId xmlns:a16="http://schemas.microsoft.com/office/drawing/2014/main" id="{6BC2560F-E80A-A74B-8450-49BC8EF4F5C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9863" name="Line 1033">
            <a:extLst>
              <a:ext uri="{FF2B5EF4-FFF2-40B4-BE49-F238E27FC236}">
                <a16:creationId xmlns:a16="http://schemas.microsoft.com/office/drawing/2014/main" id="{33BDE1BA-CDE3-594C-B9E1-7F8D71FE4FA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49864" name="Picture 7" descr="safari.png">
            <a:extLst>
              <a:ext uri="{FF2B5EF4-FFF2-40B4-BE49-F238E27FC236}">
                <a16:creationId xmlns:a16="http://schemas.microsoft.com/office/drawing/2014/main" id="{F93562FE-4097-4849-BA7C-FC968AE34F0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0607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19" r:id="rId1"/>
    <p:sldLayoutId id="2147485520" r:id="rId2"/>
    <p:sldLayoutId id="2147485521" r:id="rId3"/>
    <p:sldLayoutId id="2147485522" r:id="rId4"/>
    <p:sldLayoutId id="2147485523" r:id="rId5"/>
    <p:sldLayoutId id="2147485524" r:id="rId6"/>
    <p:sldLayoutId id="2147485525" r:id="rId7"/>
    <p:sldLayoutId id="2147485526" r:id="rId8"/>
    <p:sldLayoutId id="2147485527" r:id="rId9"/>
    <p:sldLayoutId id="2147485528" r:id="rId10"/>
    <p:sldLayoutId id="2147485529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8" name="Picture 7" descr="safari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79512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817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57" r:id="rId1"/>
    <p:sldLayoutId id="2147485558" r:id="rId2"/>
    <p:sldLayoutId id="2147485559" r:id="rId3"/>
    <p:sldLayoutId id="2147485560" r:id="rId4"/>
    <p:sldLayoutId id="2147485561" r:id="rId5"/>
    <p:sldLayoutId id="2147485562" r:id="rId6"/>
    <p:sldLayoutId id="2147485563" r:id="rId7"/>
    <p:sldLayoutId id="2147485564" r:id="rId8"/>
    <p:sldLayoutId id="2147485565" r:id="rId9"/>
    <p:sldLayoutId id="2147485566" r:id="rId10"/>
    <p:sldLayoutId id="2147485567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>
            <a:extLst>
              <a:ext uri="{FF2B5EF4-FFF2-40B4-BE49-F238E27FC236}">
                <a16:creationId xmlns:a16="http://schemas.microsoft.com/office/drawing/2014/main" id="{46C694A2-54AD-4FF4-B2F2-81DC9923BC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1027">
            <a:extLst>
              <a:ext uri="{FF2B5EF4-FFF2-40B4-BE49-F238E27FC236}">
                <a16:creationId xmlns:a16="http://schemas.microsoft.com/office/drawing/2014/main" id="{67170251-7E76-4FFB-A952-1B83F887B1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98525"/>
            <a:ext cx="861060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D4894F77-4824-1C4D-B980-C0F4BA1A550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Line 1032">
            <a:extLst>
              <a:ext uri="{FF2B5EF4-FFF2-40B4-BE49-F238E27FC236}">
                <a16:creationId xmlns:a16="http://schemas.microsoft.com/office/drawing/2014/main" id="{2C65365F-97EB-416E-A484-DA52A7C3417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481763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1033">
            <a:extLst>
              <a:ext uri="{FF2B5EF4-FFF2-40B4-BE49-F238E27FC236}">
                <a16:creationId xmlns:a16="http://schemas.microsoft.com/office/drawing/2014/main" id="{E86820B6-8C54-40C0-B059-C65ADA4BF7C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8600" y="898525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39174" y="6602413"/>
            <a:ext cx="2057400" cy="261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E3FCFE49-F7D8-9F40-A47B-CD8F660E71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988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70" r:id="rId1"/>
    <p:sldLayoutId id="2147485571" r:id="rId2"/>
    <p:sldLayoutId id="2147485572" r:id="rId3"/>
    <p:sldLayoutId id="2147485573" r:id="rId4"/>
    <p:sldLayoutId id="2147485574" r:id="rId5"/>
    <p:sldLayoutId id="2147485575" r:id="rId6"/>
    <p:sldLayoutId id="2147485576" r:id="rId7"/>
    <p:sldLayoutId id="2147485577" r:id="rId8"/>
    <p:sldLayoutId id="2147485578" r:id="rId9"/>
    <p:sldLayoutId id="2147485579" r:id="rId10"/>
    <p:sldLayoutId id="2147485580" r:id="rId11"/>
    <p:sldLayoutId id="2147485581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26">
            <a:extLst>
              <a:ext uri="{FF2B5EF4-FFF2-40B4-BE49-F238E27FC236}">
                <a16:creationId xmlns:a16="http://schemas.microsoft.com/office/drawing/2014/main" id="{4100DFBF-1FEE-4ACB-900C-42CD990BE5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1027">
            <a:extLst>
              <a:ext uri="{FF2B5EF4-FFF2-40B4-BE49-F238E27FC236}">
                <a16:creationId xmlns:a16="http://schemas.microsoft.com/office/drawing/2014/main" id="{7B86C5D9-AB13-4DED-A44A-D17CB1C1FD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95375"/>
            <a:ext cx="8610600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D84474C4-284F-9440-A98C-FA4AB90F76F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653E7E89-9F9B-F740-A030-C38912ADA09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6900" y="637381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000000"/>
                </a:solidFill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6A6BA0A0-A7BE-4DC4-A1D2-67560873BD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4" name="Line 1032">
            <a:extLst>
              <a:ext uri="{FF2B5EF4-FFF2-40B4-BE49-F238E27FC236}">
                <a16:creationId xmlns:a16="http://schemas.microsoft.com/office/drawing/2014/main" id="{B2BA4185-DAF2-4408-906B-C503302DE47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44683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5" name="Line 1033">
            <a:extLst>
              <a:ext uri="{FF2B5EF4-FFF2-40B4-BE49-F238E27FC236}">
                <a16:creationId xmlns:a16="http://schemas.microsoft.com/office/drawing/2014/main" id="{BFB13A2A-7836-4554-BA73-7213A39EA28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056" name="Picture 7" descr="safari.png">
            <a:extLst>
              <a:ext uri="{FF2B5EF4-FFF2-40B4-BE49-F238E27FC236}">
                <a16:creationId xmlns:a16="http://schemas.microsoft.com/office/drawing/2014/main" id="{1177FD16-61A1-4390-9ECA-67D35227FBA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602413"/>
            <a:ext cx="847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03" r:id="rId1"/>
    <p:sldLayoutId id="2147485270" r:id="rId2"/>
    <p:sldLayoutId id="2147485271" r:id="rId3"/>
    <p:sldLayoutId id="2147485272" r:id="rId4"/>
    <p:sldLayoutId id="2147485273" r:id="rId5"/>
    <p:sldLayoutId id="2147485274" r:id="rId6"/>
    <p:sldLayoutId id="2147485275" r:id="rId7"/>
    <p:sldLayoutId id="2147485276" r:id="rId8"/>
    <p:sldLayoutId id="2147485277" r:id="rId9"/>
    <p:sldLayoutId id="2147485278" r:id="rId10"/>
    <p:sldLayoutId id="2147485279" r:id="rId11"/>
    <p:sldLayoutId id="2147485280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>
            <a:extLst>
              <a:ext uri="{FF2B5EF4-FFF2-40B4-BE49-F238E27FC236}">
                <a16:creationId xmlns:a16="http://schemas.microsoft.com/office/drawing/2014/main" id="{3EB3CCA9-DE02-4298-9823-5ABE043EE3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Rectangle 1027">
            <a:extLst>
              <a:ext uri="{FF2B5EF4-FFF2-40B4-BE49-F238E27FC236}">
                <a16:creationId xmlns:a16="http://schemas.microsoft.com/office/drawing/2014/main" id="{7843735E-8BE8-4A0B-BA5D-12E78F979E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28E151CC-0722-8047-AC30-EFEB1C30778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C1391C51-FF32-6F4E-84BB-E2AE1EDBB8E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000000"/>
                </a:solidFill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C231C648-D07C-42D2-B69E-8CA0556C8B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078" name="Line 1032">
            <a:extLst>
              <a:ext uri="{FF2B5EF4-FFF2-40B4-BE49-F238E27FC236}">
                <a16:creationId xmlns:a16="http://schemas.microsoft.com/office/drawing/2014/main" id="{2FF49D95-C895-408B-90A6-421648BD6D7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Line 1033">
            <a:extLst>
              <a:ext uri="{FF2B5EF4-FFF2-40B4-BE49-F238E27FC236}">
                <a16:creationId xmlns:a16="http://schemas.microsoft.com/office/drawing/2014/main" id="{2A7EEB6C-C570-4EC8-ABCA-79B198B6759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080" name="Picture 7" descr="safari.png">
            <a:extLst>
              <a:ext uri="{FF2B5EF4-FFF2-40B4-BE49-F238E27FC236}">
                <a16:creationId xmlns:a16="http://schemas.microsoft.com/office/drawing/2014/main" id="{437A3DA1-3F62-41BE-8C6C-21BC99EDB3F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04" r:id="rId1"/>
    <p:sldLayoutId id="2147485305" r:id="rId2"/>
    <p:sldLayoutId id="2147485306" r:id="rId3"/>
    <p:sldLayoutId id="2147485307" r:id="rId4"/>
    <p:sldLayoutId id="2147485308" r:id="rId5"/>
    <p:sldLayoutId id="2147485309" r:id="rId6"/>
    <p:sldLayoutId id="2147485310" r:id="rId7"/>
    <p:sldLayoutId id="2147485311" r:id="rId8"/>
    <p:sldLayoutId id="2147485312" r:id="rId9"/>
    <p:sldLayoutId id="2147485313" r:id="rId10"/>
    <p:sldLayoutId id="2147485314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2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AF2CEC-AA56-0D48-A242-620685F7C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8585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099" name="Text Placeholder 2">
            <a:extLst>
              <a:ext uri="{FF2B5EF4-FFF2-40B4-BE49-F238E27FC236}">
                <a16:creationId xmlns:a16="http://schemas.microsoft.com/office/drawing/2014/main" id="{564BA31B-F592-40D0-9695-2DC717A171D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23825" y="1250950"/>
            <a:ext cx="8897938" cy="522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6D783-1CAB-2848-BBBF-4603BEC920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3825" y="6543675"/>
            <a:ext cx="1820863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D4C21CA-49F7-4586-828F-D30C67F38387}" type="datetime1">
              <a:rPr lang="en-US" altLang="en-US"/>
              <a:pPr>
                <a:defRPr/>
              </a:pPr>
              <a:t>3/23/20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10F0C-FBDB-4547-9CEF-3417F15B4B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49525" y="6543675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50" cap="all" baseline="0">
                <a:solidFill>
                  <a:prstClr val="black">
                    <a:alpha val="75000"/>
                  </a:prstClr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930EBA-A110-5943-A601-3E892D3E6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24675" y="6456363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963F65D-9E5F-4F18-AE71-B5B875BABC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15" r:id="rId1"/>
    <p:sldLayoutId id="2147485316" r:id="rId2"/>
    <p:sldLayoutId id="2147485317" r:id="rId3"/>
    <p:sldLayoutId id="2147485318" r:id="rId4"/>
    <p:sldLayoutId id="2147485319" r:id="rId5"/>
    <p:sldLayoutId id="2147485320" r:id="rId6"/>
    <p:sldLayoutId id="2147485321" r:id="rId7"/>
    <p:sldLayoutId id="2147485322" r:id="rId8"/>
    <p:sldLayoutId id="2147485323" r:id="rId9"/>
    <p:sldLayoutId id="2147485324" r:id="rId10"/>
    <p:sldLayoutId id="2147485325" r:id="rId11"/>
    <p:sldLayoutId id="2147485326" r:id="rId12"/>
  </p:sldLayoutIdLst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kern="1200" spc="-120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182563" indent="-182563" algn="l" rtl="0" eaLnBrk="0" fontAlgn="base" hangingPunct="0">
        <a:lnSpc>
          <a:spcPct val="85000"/>
        </a:lnSpc>
        <a:spcBef>
          <a:spcPts val="1300"/>
        </a:spcBef>
        <a:spcAft>
          <a:spcPct val="0"/>
        </a:spcAft>
        <a:buFont typeface="Arial" panose="020B0604020202020204" pitchFamily="34" charset="0"/>
        <a:buChar char="•"/>
        <a:defRPr sz="2800" i="1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65125" indent="-182563" algn="l" rtl="0" eaLnBrk="0" fontAlgn="base" hangingPunct="0">
        <a:lnSpc>
          <a:spcPct val="85000"/>
        </a:lnSpc>
        <a:spcBef>
          <a:spcPts val="600"/>
        </a:spcBef>
        <a:spcAft>
          <a:spcPct val="0"/>
        </a:spcAft>
        <a:buFont typeface="Calibri" panose="020F0502020204030204" pitchFamily="34" charset="0"/>
        <a:buChar char="‐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547688" indent="-182563" algn="l" rtl="0" eaLnBrk="0" fontAlgn="base" hangingPunct="0">
        <a:lnSpc>
          <a:spcPct val="85000"/>
        </a:lnSpc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000" i="1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730250" indent="-182563" algn="l" rtl="0" eaLnBrk="0" fontAlgn="base" hangingPunct="0">
        <a:lnSpc>
          <a:spcPct val="85000"/>
        </a:lnSpc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914400" indent="-182563" algn="l" rtl="0" eaLnBrk="0" fontAlgn="base" hangingPunct="0">
        <a:lnSpc>
          <a:spcPct val="85000"/>
        </a:lnSpc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>
            <a:extLst>
              <a:ext uri="{FF2B5EF4-FFF2-40B4-BE49-F238E27FC236}">
                <a16:creationId xmlns:a16="http://schemas.microsoft.com/office/drawing/2014/main" id="{54BA50E1-14E1-4ADE-AAC9-7F3698295C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>
            <a:extLst>
              <a:ext uri="{FF2B5EF4-FFF2-40B4-BE49-F238E27FC236}">
                <a16:creationId xmlns:a16="http://schemas.microsoft.com/office/drawing/2014/main" id="{CB0994A3-5B18-4DB8-9AFB-DA100C5E9A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DA5DE035-3F58-8243-BB65-70E157F4F73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52C86960-30F1-004A-BE4E-C032E351B4F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000000"/>
                </a:solidFill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D7AACF20-2BB0-43F0-8EB3-81A9602232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126" name="Line 1032">
            <a:extLst>
              <a:ext uri="{FF2B5EF4-FFF2-40B4-BE49-F238E27FC236}">
                <a16:creationId xmlns:a16="http://schemas.microsoft.com/office/drawing/2014/main" id="{4CC4B3CC-D27E-4F3F-83CE-E8AC24C8B5A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7" name="Line 1033">
            <a:extLst>
              <a:ext uri="{FF2B5EF4-FFF2-40B4-BE49-F238E27FC236}">
                <a16:creationId xmlns:a16="http://schemas.microsoft.com/office/drawing/2014/main" id="{10317469-0D48-4B25-B493-B9177B81D58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128" name="Picture 7" descr="safari.png">
            <a:extLst>
              <a:ext uri="{FF2B5EF4-FFF2-40B4-BE49-F238E27FC236}">
                <a16:creationId xmlns:a16="http://schemas.microsoft.com/office/drawing/2014/main" id="{E5640C5E-13C3-499F-92F4-4F4EF2CDC2F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27" r:id="rId1"/>
    <p:sldLayoutId id="2147485328" r:id="rId2"/>
    <p:sldLayoutId id="2147485329" r:id="rId3"/>
    <p:sldLayoutId id="2147485330" r:id="rId4"/>
    <p:sldLayoutId id="2147485331" r:id="rId5"/>
    <p:sldLayoutId id="2147485332" r:id="rId6"/>
    <p:sldLayoutId id="2147485333" r:id="rId7"/>
    <p:sldLayoutId id="2147485334" r:id="rId8"/>
    <p:sldLayoutId id="2147485335" r:id="rId9"/>
    <p:sldLayoutId id="2147485336" r:id="rId10"/>
    <p:sldLayoutId id="2147485337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2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>
            <a:extLst>
              <a:ext uri="{FF2B5EF4-FFF2-40B4-BE49-F238E27FC236}">
                <a16:creationId xmlns:a16="http://schemas.microsoft.com/office/drawing/2014/main" id="{96444F7C-8637-4AFF-93A3-9424EB8399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147" name="Rectangle 1027">
            <a:extLst>
              <a:ext uri="{FF2B5EF4-FFF2-40B4-BE49-F238E27FC236}">
                <a16:creationId xmlns:a16="http://schemas.microsoft.com/office/drawing/2014/main" id="{67980B73-EE9A-4A9F-A849-418ED9E55E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26E53ED3-032D-470A-BD44-ACED28E1934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6966DFEA-5D22-44B2-B53B-A1C2D1661E9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latin typeface="Garamond" pitchFamily="18" charset="0"/>
              </a:defRPr>
            </a:lvl1pPr>
          </a:lstStyle>
          <a:p>
            <a:pPr>
              <a:defRPr/>
            </a:pPr>
            <a:fld id="{F302963B-25EB-4E7C-B605-0E5AF7B707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150" name="Line 1032">
            <a:extLst>
              <a:ext uri="{FF2B5EF4-FFF2-40B4-BE49-F238E27FC236}">
                <a16:creationId xmlns:a16="http://schemas.microsoft.com/office/drawing/2014/main" id="{AC040637-2FFA-4304-8DA4-B9D72CA8F86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1" name="Line 1033">
            <a:extLst>
              <a:ext uri="{FF2B5EF4-FFF2-40B4-BE49-F238E27FC236}">
                <a16:creationId xmlns:a16="http://schemas.microsoft.com/office/drawing/2014/main" id="{81FC570F-A149-4E1A-AA82-D217FBF1CBC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152" name="Picture 7" descr="safari.png">
            <a:extLst>
              <a:ext uri="{FF2B5EF4-FFF2-40B4-BE49-F238E27FC236}">
                <a16:creationId xmlns:a16="http://schemas.microsoft.com/office/drawing/2014/main" id="{6E2B3123-9827-4451-9178-8156A69DE5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38" r:id="rId1"/>
    <p:sldLayoutId id="2147485281" r:id="rId2"/>
    <p:sldLayoutId id="2147485282" r:id="rId3"/>
    <p:sldLayoutId id="2147485283" r:id="rId4"/>
    <p:sldLayoutId id="2147485284" r:id="rId5"/>
    <p:sldLayoutId id="2147485285" r:id="rId6"/>
    <p:sldLayoutId id="2147485286" r:id="rId7"/>
    <p:sldLayoutId id="2147485287" r:id="rId8"/>
    <p:sldLayoutId id="2147485288" r:id="rId9"/>
    <p:sldLayoutId id="2147485289" r:id="rId10"/>
    <p:sldLayoutId id="2147485290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>
            <a:extLst>
              <a:ext uri="{FF2B5EF4-FFF2-40B4-BE49-F238E27FC236}">
                <a16:creationId xmlns:a16="http://schemas.microsoft.com/office/drawing/2014/main" id="{7029A965-6F92-4DE5-A16C-05444315EC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7171" name="Rectangle 1027">
            <a:extLst>
              <a:ext uri="{FF2B5EF4-FFF2-40B4-BE49-F238E27FC236}">
                <a16:creationId xmlns:a16="http://schemas.microsoft.com/office/drawing/2014/main" id="{105198BF-99FE-4964-ACB3-C00D597694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95375"/>
            <a:ext cx="8610600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E005010D-8881-E842-9FB3-66D00624A68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8CB5A692-781F-D848-941D-83CEF499892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6900" y="637381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000000"/>
                </a:solidFill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FE54C3F5-0C1E-4BDC-A0AC-E439EB1AD0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174" name="Line 1032">
            <a:extLst>
              <a:ext uri="{FF2B5EF4-FFF2-40B4-BE49-F238E27FC236}">
                <a16:creationId xmlns:a16="http://schemas.microsoft.com/office/drawing/2014/main" id="{E2BFC794-71A9-48BD-BA5A-18DA6BD5BBC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44683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5" name="Line 1033">
            <a:extLst>
              <a:ext uri="{FF2B5EF4-FFF2-40B4-BE49-F238E27FC236}">
                <a16:creationId xmlns:a16="http://schemas.microsoft.com/office/drawing/2014/main" id="{D2AC6302-A9F5-4B7F-906E-5FD18FEDC22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176" name="Picture 7" descr="safari.png">
            <a:extLst>
              <a:ext uri="{FF2B5EF4-FFF2-40B4-BE49-F238E27FC236}">
                <a16:creationId xmlns:a16="http://schemas.microsoft.com/office/drawing/2014/main" id="{3935C3FA-A79C-4534-AEE8-B07400F56334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602413"/>
            <a:ext cx="847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39" r:id="rId1"/>
    <p:sldLayoutId id="2147485291" r:id="rId2"/>
    <p:sldLayoutId id="2147485292" r:id="rId3"/>
    <p:sldLayoutId id="2147485293" r:id="rId4"/>
    <p:sldLayoutId id="2147485294" r:id="rId5"/>
    <p:sldLayoutId id="2147485295" r:id="rId6"/>
    <p:sldLayoutId id="2147485296" r:id="rId7"/>
    <p:sldLayoutId id="2147485297" r:id="rId8"/>
    <p:sldLayoutId id="2147485298" r:id="rId9"/>
    <p:sldLayoutId id="2147485299" r:id="rId10"/>
    <p:sldLayoutId id="2147485300" r:id="rId11"/>
    <p:sldLayoutId id="2147485301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>
            <a:extLst>
              <a:ext uri="{FF2B5EF4-FFF2-40B4-BE49-F238E27FC236}">
                <a16:creationId xmlns:a16="http://schemas.microsoft.com/office/drawing/2014/main" id="{EA7F96CD-2456-4B5B-B0C5-B6433E8302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8195" name="Rectangle 1027">
            <a:extLst>
              <a:ext uri="{FF2B5EF4-FFF2-40B4-BE49-F238E27FC236}">
                <a16:creationId xmlns:a16="http://schemas.microsoft.com/office/drawing/2014/main" id="{87FFF0CD-53E2-464E-B018-B5E90D10F1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95375"/>
            <a:ext cx="8610600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F20F2A39-3FF8-496B-8D97-BF5A25536A4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0E071B09-EF95-467A-8D0F-FA93AF6FCA6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6900" y="637381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000000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4C851046-22F8-440A-A742-9129E284AD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198" name="Line 1032">
            <a:extLst>
              <a:ext uri="{FF2B5EF4-FFF2-40B4-BE49-F238E27FC236}">
                <a16:creationId xmlns:a16="http://schemas.microsoft.com/office/drawing/2014/main" id="{5243BCDF-D41C-4800-9DD8-3681926CD36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44683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9" name="Line 1033">
            <a:extLst>
              <a:ext uri="{FF2B5EF4-FFF2-40B4-BE49-F238E27FC236}">
                <a16:creationId xmlns:a16="http://schemas.microsoft.com/office/drawing/2014/main" id="{F0999D6A-4004-4EAD-A74C-472128F0A30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200" name="Picture 7" descr="safari.png">
            <a:extLst>
              <a:ext uri="{FF2B5EF4-FFF2-40B4-BE49-F238E27FC236}">
                <a16:creationId xmlns:a16="http://schemas.microsoft.com/office/drawing/2014/main" id="{02708E13-B542-42BC-B140-B5A5293BC14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602413"/>
            <a:ext cx="847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40" r:id="rId1"/>
    <p:sldLayoutId id="2147485341" r:id="rId2"/>
    <p:sldLayoutId id="2147485342" r:id="rId3"/>
    <p:sldLayoutId id="2147485343" r:id="rId4"/>
    <p:sldLayoutId id="2147485344" r:id="rId5"/>
    <p:sldLayoutId id="2147485345" r:id="rId6"/>
    <p:sldLayoutId id="2147485346" r:id="rId7"/>
    <p:sldLayoutId id="2147485347" r:id="rId8"/>
    <p:sldLayoutId id="2147485348" r:id="rId9"/>
    <p:sldLayoutId id="2147485349" r:id="rId10"/>
    <p:sldLayoutId id="2147485350" r:id="rId11"/>
    <p:sldLayoutId id="2147485351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>
            <a:extLst>
              <a:ext uri="{FF2B5EF4-FFF2-40B4-BE49-F238E27FC236}">
                <a16:creationId xmlns:a16="http://schemas.microsoft.com/office/drawing/2014/main" id="{5237522D-A013-4C83-8858-E3061A8068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219" name="Rectangle 1027">
            <a:extLst>
              <a:ext uri="{FF2B5EF4-FFF2-40B4-BE49-F238E27FC236}">
                <a16:creationId xmlns:a16="http://schemas.microsoft.com/office/drawing/2014/main" id="{2E1EA031-DE89-40FD-8D41-F24848FAF8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28BB64C7-BC04-0845-BB89-18968FA3BBF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E8E5E69A-B874-2D4E-B0E7-BFD5A274869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03CED0AF-882B-49C0-9CD0-A38ECCA8EB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222" name="Line 1032">
            <a:extLst>
              <a:ext uri="{FF2B5EF4-FFF2-40B4-BE49-F238E27FC236}">
                <a16:creationId xmlns:a16="http://schemas.microsoft.com/office/drawing/2014/main" id="{07879019-893F-4294-A9E1-515B7A9EDC0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3" name="Line 1033">
            <a:extLst>
              <a:ext uri="{FF2B5EF4-FFF2-40B4-BE49-F238E27FC236}">
                <a16:creationId xmlns:a16="http://schemas.microsoft.com/office/drawing/2014/main" id="{A64C619D-1877-4E76-ACF2-89217F88DE6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52" r:id="rId1"/>
    <p:sldLayoutId id="2147485353" r:id="rId2"/>
    <p:sldLayoutId id="2147485354" r:id="rId3"/>
    <p:sldLayoutId id="2147485355" r:id="rId4"/>
    <p:sldLayoutId id="2147485356" r:id="rId5"/>
    <p:sldLayoutId id="2147485357" r:id="rId6"/>
    <p:sldLayoutId id="2147485358" r:id="rId7"/>
    <p:sldLayoutId id="2147485359" r:id="rId8"/>
    <p:sldLayoutId id="2147485360" r:id="rId9"/>
    <p:sldLayoutId id="2147485361" r:id="rId10"/>
    <p:sldLayoutId id="2147485362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2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slideLayout" Target="../slideLayouts/slideLayout15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15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15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slideLayout" Target="../slideLayouts/slideLayout15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slideLayout" Target="../slideLayouts/slideLayout15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slideLayout" Target="../slideLayouts/slideLayout15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7.bin"/><Relationship Id="rId4" Type="http://schemas.openxmlformats.org/officeDocument/2006/relationships/slideLayout" Target="../slideLayouts/slideLayout15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8.bin"/><Relationship Id="rId4" Type="http://schemas.openxmlformats.org/officeDocument/2006/relationships/slideLayout" Target="../slideLayouts/slideLayout15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9.bin"/><Relationship Id="rId4" Type="http://schemas.openxmlformats.org/officeDocument/2006/relationships/slideLayout" Target="../slideLayouts/slideLayout15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0.bin"/><Relationship Id="rId4" Type="http://schemas.openxmlformats.org/officeDocument/2006/relationships/slideLayout" Target="../slideLayouts/slideLayout15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1.bin"/><Relationship Id="rId4" Type="http://schemas.openxmlformats.org/officeDocument/2006/relationships/slideLayout" Target="../slideLayouts/slideLayout15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2.bin"/><Relationship Id="rId4" Type="http://schemas.openxmlformats.org/officeDocument/2006/relationships/slideLayout" Target="../slideLayouts/slideLayout15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3.bin"/><Relationship Id="rId4" Type="http://schemas.openxmlformats.org/officeDocument/2006/relationships/slideLayout" Target="../slideLayouts/slideLayout15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0.xml"/><Relationship Id="rId2" Type="http://schemas.openxmlformats.org/officeDocument/2006/relationships/tags" Target="../tags/tag27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4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0.xml"/><Relationship Id="rId2" Type="http://schemas.openxmlformats.org/officeDocument/2006/relationships/tags" Target="../tags/tag28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.png"/><Relationship Id="rId5" Type="http://schemas.openxmlformats.org/officeDocument/2006/relationships/image" Target="../media/image7.wmf"/><Relationship Id="rId4" Type="http://schemas.openxmlformats.org/officeDocument/2006/relationships/oleObject" Target="../embeddings/oleObject15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0.xml"/><Relationship Id="rId2" Type="http://schemas.openxmlformats.org/officeDocument/2006/relationships/tags" Target="../tags/tag29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.png"/><Relationship Id="rId5" Type="http://schemas.openxmlformats.org/officeDocument/2006/relationships/image" Target="../media/image7.wmf"/><Relationship Id="rId4" Type="http://schemas.openxmlformats.org/officeDocument/2006/relationships/oleObject" Target="../embeddings/oleObject16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tags" Target="../tags/tag31.xml"/><Relationship Id="rId7" Type="http://schemas.openxmlformats.org/officeDocument/2006/relationships/oleObject" Target="../embeddings/oleObject18.bin"/><Relationship Id="rId2" Type="http://schemas.openxmlformats.org/officeDocument/2006/relationships/tags" Target="../tags/tag30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7.bin"/><Relationship Id="rId4" Type="http://schemas.openxmlformats.org/officeDocument/2006/relationships/slideLayout" Target="../slideLayouts/slideLayout150.xml"/><Relationship Id="rId9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5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oodle-app2.let.ethz.ch/mod/assign/view.php?id=421558" TargetMode="External"/><Relationship Id="rId2" Type="http://schemas.openxmlformats.org/officeDocument/2006/relationships/hyperlink" Target="https://www.youtube.com/watch?v=kgiZlSOcGF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afari.ethz.ch/digitaltechnik/spring2019/lib/exe/fetch.php?media=gordon_moore_1965_article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people.inf.ethz.ch/omutlu/pub/staged-memory-scheduling_isca12.pdf" TargetMode="External"/><Relationship Id="rId3" Type="http://schemas.openxmlformats.org/officeDocument/2006/relationships/hyperlink" Target="https://safari.ethz.ch/digitaltechnik/spring2019/lib/exe/fetch.php?media=onur-digitaldesign-s19-how-to-do-the-paper-reviews.ppt" TargetMode="External"/><Relationship Id="rId7" Type="http://schemas.openxmlformats.org/officeDocument/2006/relationships/hyperlink" Target="https://safari.ethz.ch/digitaltechnik/spring2019/lib/exe/fetch.php?media=review-chapter-om-2.pdf" TargetMode="External"/><Relationship Id="rId2" Type="http://schemas.openxmlformats.org/officeDocument/2006/relationships/hyperlink" Target="https://safari.ethz.ch/digitaltechnik/spring2019/lib/exe/fetch.php?media=onur-digitaldesign-s19-how-to-do-the-paper-reviews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afari.ethz.ch/digitaltechnik/spring2019/lib/exe/fetch.php?media=review-chapter-om.pdf" TargetMode="External"/><Relationship Id="rId5" Type="http://schemas.openxmlformats.org/officeDocument/2006/relationships/hyperlink" Target="https://people.inf.ethz.ch/omutlu/pub/main-memory-scaling_springer15.pdf" TargetMode="External"/><Relationship Id="rId4" Type="http://schemas.openxmlformats.org/officeDocument/2006/relationships/hyperlink" Target="https://www.youtube.com/watch?v=tOL6FANAJ8c" TargetMode="External"/><Relationship Id="rId9" Type="http://schemas.openxmlformats.org/officeDocument/2006/relationships/hyperlink" Target="https://safari.ethz.ch/digitaltechnik/spring2019/lib/exe/fetch.php?media=review-sms.pdf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4">
            <a:extLst>
              <a:ext uri="{FF2B5EF4-FFF2-40B4-BE49-F238E27FC236}">
                <a16:creationId xmlns:a16="http://schemas.microsoft.com/office/drawing/2014/main" id="{48A963B1-7CED-5440-A0CA-52578B5A24A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34963" y="641350"/>
            <a:ext cx="8428037" cy="1720850"/>
          </a:xfrm>
        </p:spPr>
        <p:txBody>
          <a:bodyPr/>
          <a:lstStyle/>
          <a:p>
            <a:pPr algn="ctr" eaLnBrk="1" hangingPunct="1"/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sz="4500" b="1" dirty="0">
                <a:ea typeface="ＭＳ Ｐゴシック" panose="020B0600070205080204" pitchFamily="34" charset="-128"/>
              </a:rPr>
              <a:t>Digital Design &amp; Computer Arch.</a:t>
            </a:r>
            <a:br>
              <a:rPr lang="en-US" altLang="en-US" sz="4500" b="1" dirty="0">
                <a:ea typeface="ＭＳ Ｐゴシック" panose="020B0600070205080204" pitchFamily="34" charset="-128"/>
              </a:rPr>
            </a:br>
            <a:br>
              <a:rPr lang="en-US" altLang="en-US" sz="1000" b="1" dirty="0">
                <a:ea typeface="ＭＳ Ｐゴシック" panose="020B0600070205080204" pitchFamily="34" charset="-128"/>
              </a:rPr>
            </a:br>
            <a:r>
              <a:rPr lang="en-US" altLang="en-US" sz="43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Lecture 7a: Sequential Logic Design II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712055-A21C-2048-B880-6CEA6B625F5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2900363"/>
          </a:xfrm>
        </p:spPr>
        <p:txBody>
          <a:bodyPr/>
          <a:lstStyle/>
          <a:p>
            <a:pPr eaLnBrk="1" hangingPunct="1"/>
            <a:endParaRPr lang="en-US" altLang="en-US" dirty="0">
              <a:solidFill>
                <a:srgbClr val="003399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800" dirty="0">
                <a:solidFill>
                  <a:srgbClr val="003399"/>
                </a:solidFill>
                <a:ea typeface="ＭＳ Ｐゴシック" panose="020B0600070205080204" pitchFamily="34" charset="-128"/>
              </a:rPr>
              <a:t>Prof. </a:t>
            </a:r>
            <a:r>
              <a:rPr lang="en-US" altLang="en-US" sz="2800" dirty="0" err="1">
                <a:solidFill>
                  <a:srgbClr val="003399"/>
                </a:solidFill>
                <a:ea typeface="ＭＳ Ｐゴシック" panose="020B0600070205080204" pitchFamily="34" charset="-128"/>
              </a:rPr>
              <a:t>Onur</a:t>
            </a:r>
            <a:r>
              <a:rPr lang="en-US" altLang="en-US" sz="2800" dirty="0">
                <a:solidFill>
                  <a:srgbClr val="003399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solidFill>
                  <a:srgbClr val="003399"/>
                </a:solidFill>
                <a:ea typeface="ＭＳ Ｐゴシック" panose="020B0600070205080204" pitchFamily="34" charset="-128"/>
              </a:rPr>
              <a:t>Mutlu</a:t>
            </a:r>
            <a:endParaRPr lang="en-US" altLang="en-US" sz="2800" dirty="0">
              <a:solidFill>
                <a:srgbClr val="003399"/>
              </a:solidFill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2800" dirty="0">
              <a:solidFill>
                <a:srgbClr val="003399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ETH Zürich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Spring 2020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12 March 2020</a:t>
            </a: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8632571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5541A-6E50-4E10-9A0D-0173EADF0A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Finite State Machine:</a:t>
            </a:r>
            <a:br>
              <a:rPr lang="en-US" dirty="0"/>
            </a:br>
            <a:r>
              <a:rPr lang="en-US" dirty="0"/>
              <a:t>				Schematic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96F28-B373-4613-A3E5-37E376E1E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EF67B4-941F-4736-A122-66E8AE1B4197}" type="slidenum"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997976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FSM Schematic: State Register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FCFE49-F7D8-9F40-A47B-CD8F660E719E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36" y="2286000"/>
            <a:ext cx="762232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722736" y="3886200"/>
            <a:ext cx="801264" cy="457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136025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FCFE49-F7D8-9F40-A47B-CD8F660E719E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FSM Schematic: State Register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4325938" y="838200"/>
          <a:ext cx="1922462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607" name="VISIO" r:id="rId5" imgW="769378" imgH="1343359" progId="Visio.Drawing.6">
                  <p:embed/>
                </p:oleObj>
              </mc:Choice>
              <mc:Fallback>
                <p:oleObj name="VISIO" r:id="rId5" imgW="769378" imgH="1343359" progId="Visio.Drawing.6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5938" y="838200"/>
                        <a:ext cx="1922462" cy="335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6"/>
          <p:cNvCxnSpPr/>
          <p:nvPr/>
        </p:nvCxnSpPr>
        <p:spPr bwMode="auto">
          <a:xfrm>
            <a:off x="228600" y="4827588"/>
            <a:ext cx="8610600" cy="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5299074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FCFE49-F7D8-9F40-A47B-CD8F660E719E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FSM Schematic: Next State Logic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228600" y="838200"/>
          <a:ext cx="6030913" cy="398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631" name="VISIO" r:id="rId5" imgW="2462316" imgH="1628823" progId="Visio.Drawing.6">
                  <p:embed/>
                </p:oleObj>
              </mc:Choice>
              <mc:Fallback>
                <p:oleObj name="VISIO" r:id="rId5" imgW="2462316" imgH="1628823" progId="Visio.Drawing.6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838200"/>
                        <a:ext cx="6030913" cy="398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2286000" y="5029200"/>
            <a:ext cx="55564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charset="0"/>
                <a:ea typeface="Cambria" charset="0"/>
                <a:cs typeface="Cambria" charset="0"/>
              </a:rPr>
              <a:t>S’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charset="0"/>
                <a:ea typeface="Cambria" charset="0"/>
                <a:cs typeface="Cambria" charset="0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charset="0"/>
                <a:ea typeface="Cambria" charset="0"/>
                <a:cs typeface="Cambria" charset="0"/>
              </a:rPr>
              <a:t> = S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charset="0"/>
                <a:ea typeface="Cambria" charset="0"/>
                <a:cs typeface="Cambria" charset="0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charset="0"/>
                <a:ea typeface="Cambria" charset="0"/>
                <a:cs typeface="Cambria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charset="0"/>
                <a:ea typeface="Cambria" charset="0"/>
                <a:cs typeface="Cambria" charset="0"/>
              </a:rPr>
              <a:t>xor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charset="0"/>
                <a:ea typeface="Cambria" charset="0"/>
                <a:cs typeface="Cambria" charset="0"/>
              </a:rPr>
              <a:t> S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charset="0"/>
                <a:ea typeface="Cambria" charset="0"/>
                <a:cs typeface="Cambria" charset="0"/>
              </a:rPr>
              <a:t>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charset="0"/>
              <a:ea typeface="Cambria" charset="0"/>
              <a:cs typeface="Cambria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charset="0"/>
                <a:ea typeface="Cambria" charset="0"/>
                <a:cs typeface="Cambria" charset="0"/>
              </a:rPr>
              <a:t>S’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charset="0"/>
                <a:ea typeface="Cambria" charset="0"/>
                <a:cs typeface="Cambria" charset="0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charset="0"/>
                <a:ea typeface="Cambria" charset="0"/>
                <a:cs typeface="Cambria" charset="0"/>
              </a:rPr>
              <a:t> = (S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charset="0"/>
                <a:ea typeface="Cambria" charset="0"/>
                <a:cs typeface="Cambria" charset="0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charset="0"/>
                <a:ea typeface="Cambria" charset="0"/>
                <a:cs typeface="Cambria" charset="0"/>
              </a:rPr>
              <a:t> ∙ S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charset="0"/>
                <a:ea typeface="Cambria" charset="0"/>
                <a:cs typeface="Cambria" charset="0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charset="0"/>
                <a:ea typeface="Cambria" charset="0"/>
                <a:cs typeface="Cambria" charset="0"/>
              </a:rPr>
              <a:t> ∙ T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charset="0"/>
                <a:ea typeface="Cambria" charset="0"/>
                <a:cs typeface="Cambria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charset="0"/>
                <a:ea typeface="Cambria" charset="0"/>
                <a:cs typeface="Cambria" charset="0"/>
              </a:rPr>
              <a:t>) + (S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charset="0"/>
                <a:ea typeface="Cambria" charset="0"/>
                <a:cs typeface="Cambria" charset="0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charset="0"/>
                <a:ea typeface="Cambria" charset="0"/>
                <a:cs typeface="Cambria" charset="0"/>
              </a:rPr>
              <a:t> ∙ S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charset="0"/>
                <a:ea typeface="Cambria" charset="0"/>
                <a:cs typeface="Cambria" charset="0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charset="0"/>
                <a:ea typeface="Cambria" charset="0"/>
                <a:cs typeface="Cambria" charset="0"/>
              </a:rPr>
              <a:t> ∙  T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charset="0"/>
                <a:ea typeface="Cambria" charset="0"/>
                <a:cs typeface="Cambria" charset="0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charset="0"/>
                <a:ea typeface="Cambria" charset="0"/>
                <a:cs typeface="Cambria" charset="0"/>
              </a:rPr>
              <a:t>)</a:t>
            </a:r>
            <a:endParaRPr kumimoji="0" lang="de-CH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228600" y="4827588"/>
            <a:ext cx="8610600" cy="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5353191" y="5864844"/>
            <a:ext cx="213360" cy="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5871351" y="5864844"/>
            <a:ext cx="213360" cy="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3088227" y="5864844"/>
            <a:ext cx="213360" cy="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3585351" y="5864844"/>
            <a:ext cx="213360" cy="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4027311" y="5864844"/>
            <a:ext cx="213360" cy="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1128177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FCFE49-F7D8-9F40-A47B-CD8F660E719E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FSM Schematic: Output Logic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304800" y="838200"/>
          <a:ext cx="8458200" cy="393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655" name="VISIO" r:id="rId5" imgW="3500366" imgH="1628823" progId="Visio.Drawing.6">
                  <p:embed/>
                </p:oleObj>
              </mc:Choice>
              <mc:Fallback>
                <p:oleObj name="VISIO" r:id="rId5" imgW="3500366" imgH="1628823" progId="Visio.Drawing.6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838200"/>
                        <a:ext cx="8458200" cy="3935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6"/>
          <p:cNvCxnSpPr/>
          <p:nvPr/>
        </p:nvCxnSpPr>
        <p:spPr bwMode="auto">
          <a:xfrm>
            <a:off x="228600" y="4827588"/>
            <a:ext cx="8610600" cy="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3810000" y="4881564"/>
            <a:ext cx="2286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charset="0"/>
                <a:ea typeface="Cambria" charset="0"/>
                <a:cs typeface="Cambria" charset="0"/>
              </a:rPr>
              <a:t>L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charset="0"/>
                <a:ea typeface="Cambria" charset="0"/>
                <a:cs typeface="Cambria" charset="0"/>
              </a:rPr>
              <a:t>A1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charset="0"/>
                <a:ea typeface="Cambria" charset="0"/>
                <a:cs typeface="Cambria" charset="0"/>
              </a:rPr>
              <a:t> = S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charset="0"/>
                <a:ea typeface="Cambria" charset="0"/>
                <a:cs typeface="Cambria" charset="0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charset="0"/>
                <a:ea typeface="Cambria" charset="0"/>
                <a:cs typeface="Cambria" charset="0"/>
              </a:rPr>
              <a:t>L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charset="0"/>
                <a:ea typeface="Cambria" charset="0"/>
                <a:cs typeface="Cambria" charset="0"/>
              </a:rPr>
              <a:t>A0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charset="0"/>
                <a:ea typeface="Cambria" charset="0"/>
                <a:cs typeface="Cambria" charset="0"/>
              </a:rPr>
              <a:t> = S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charset="0"/>
                <a:ea typeface="Cambria" charset="0"/>
                <a:cs typeface="Cambria" charset="0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charset="0"/>
                <a:ea typeface="Cambria" charset="0"/>
                <a:cs typeface="Cambria" charset="0"/>
              </a:rPr>
              <a:t> ∙ S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charset="0"/>
                <a:ea typeface="Cambria" charset="0"/>
                <a:cs typeface="Cambria" charset="0"/>
              </a:rPr>
              <a:t>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charset="0"/>
                <a:ea typeface="Cambria" charset="0"/>
                <a:cs typeface="Cambria" charset="0"/>
              </a:rPr>
              <a:t>L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charset="0"/>
                <a:ea typeface="Cambria" charset="0"/>
                <a:cs typeface="Cambria" charset="0"/>
              </a:rPr>
              <a:t>B1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charset="0"/>
                <a:ea typeface="Cambria" charset="0"/>
                <a:cs typeface="Cambria" charset="0"/>
              </a:rPr>
              <a:t> = S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charset="0"/>
                <a:ea typeface="Cambria" charset="0"/>
                <a:cs typeface="Cambria" charset="0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charset="0"/>
                <a:ea typeface="Cambria" charset="0"/>
                <a:cs typeface="Cambria" charset="0"/>
              </a:rPr>
              <a:t>L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charset="0"/>
                <a:ea typeface="Cambria" charset="0"/>
                <a:cs typeface="Cambria" charset="0"/>
              </a:rPr>
              <a:t>B0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charset="0"/>
                <a:ea typeface="Cambria" charset="0"/>
                <a:cs typeface="Cambria" charset="0"/>
              </a:rPr>
              <a:t> = S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charset="0"/>
                <a:ea typeface="Cambria" charset="0"/>
                <a:cs typeface="Cambria" charset="0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charset="0"/>
                <a:ea typeface="Cambria" charset="0"/>
                <a:cs typeface="Cambria" charset="0"/>
              </a:rPr>
              <a:t> ∙ S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charset="0"/>
                <a:ea typeface="Cambria" charset="0"/>
                <a:cs typeface="Cambria" charset="0"/>
              </a:rPr>
              <a:t>0</a:t>
            </a:r>
            <a:endParaRPr kumimoji="0" lang="de-CH" sz="24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4572000" y="5338764"/>
            <a:ext cx="304800" cy="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4572000" y="5719764"/>
            <a:ext cx="304800" cy="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9968984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FCFE49-F7D8-9F40-A47B-CD8F660E719E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FSM Timing Diagram</a:t>
            </a:r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</p:nvPr>
        </p:nvGraphicFramePr>
        <p:xfrm>
          <a:off x="-152400" y="3200400"/>
          <a:ext cx="9144000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679" name="VISIO" r:id="rId5" imgW="5530670" imgH="2543223" progId="Visio.Drawing.6">
                  <p:embed/>
                </p:oleObj>
              </mc:Choice>
              <mc:Fallback>
                <p:oleObj name="VISIO" r:id="rId5" imgW="5530670" imgH="2543223" progId="Visio.Drawing.6">
                  <p:embed/>
                  <p:pic>
                    <p:nvPicPr>
                      <p:cNvPr id="6" name="Content Placeholder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52400" y="3200400"/>
                        <a:ext cx="9144000" cy="329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/>
          <p:cNvSpPr/>
          <p:nvPr/>
        </p:nvSpPr>
        <p:spPr bwMode="auto">
          <a:xfrm>
            <a:off x="6050962" y="470250"/>
            <a:ext cx="838200" cy="8382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77247" y="552789"/>
            <a:ext cx="9856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S0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L</a:t>
            </a:r>
            <a:r>
              <a:rPr kumimoji="0" 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: yellow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L</a:t>
            </a:r>
            <a:r>
              <a:rPr kumimoji="0" 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: red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513155" y="468313"/>
            <a:ext cx="985630" cy="838200"/>
            <a:chOff x="4117285" y="1355035"/>
            <a:chExt cx="985630" cy="838200"/>
          </a:xfrm>
        </p:grpSpPr>
        <p:sp>
          <p:nvSpPr>
            <p:cNvPr id="10" name="Oval 9"/>
            <p:cNvSpPr/>
            <p:nvPr/>
          </p:nvSpPr>
          <p:spPr bwMode="auto">
            <a:xfrm>
              <a:off x="4191000" y="1355035"/>
              <a:ext cx="838200" cy="8382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17285" y="1437574"/>
              <a:ext cx="98563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S1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yellow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B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red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529177" y="2007252"/>
            <a:ext cx="985630" cy="838200"/>
            <a:chOff x="2974285" y="2136627"/>
            <a:chExt cx="985630" cy="838200"/>
          </a:xfrm>
        </p:grpSpPr>
        <p:sp>
          <p:nvSpPr>
            <p:cNvPr id="13" name="Oval 12"/>
            <p:cNvSpPr/>
            <p:nvPr/>
          </p:nvSpPr>
          <p:spPr bwMode="auto">
            <a:xfrm>
              <a:off x="3048000" y="2136627"/>
              <a:ext cx="838200" cy="8382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974285" y="2219166"/>
              <a:ext cx="98563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S2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red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B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green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972986" y="1992107"/>
            <a:ext cx="985630" cy="838200"/>
            <a:chOff x="1837084" y="1232452"/>
            <a:chExt cx="985630" cy="838200"/>
          </a:xfrm>
        </p:grpSpPr>
        <p:sp>
          <p:nvSpPr>
            <p:cNvPr id="16" name="Oval 15"/>
            <p:cNvSpPr/>
            <p:nvPr/>
          </p:nvSpPr>
          <p:spPr bwMode="auto">
            <a:xfrm>
              <a:off x="1910799" y="1232452"/>
              <a:ext cx="838200" cy="8382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37084" y="1314991"/>
              <a:ext cx="98563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S3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red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B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yellow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735135" y="370533"/>
            <a:ext cx="308055" cy="326119"/>
            <a:chOff x="1108058" y="1186459"/>
            <a:chExt cx="308055" cy="326119"/>
          </a:xfrm>
        </p:grpSpPr>
        <p:sp>
          <p:nvSpPr>
            <p:cNvPr id="19" name="Arc 18"/>
            <p:cNvSpPr/>
            <p:nvPr/>
          </p:nvSpPr>
          <p:spPr bwMode="auto">
            <a:xfrm rot="245511">
              <a:off x="1108058" y="1186459"/>
              <a:ext cx="308055" cy="300829"/>
            </a:xfrm>
            <a:prstGeom prst="arc">
              <a:avLst>
                <a:gd name="adj1" fmla="val 9565068"/>
                <a:gd name="adj2" fmla="val 4719228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0" name="Straight Arrow Connector 19"/>
            <p:cNvCxnSpPr>
              <a:stCxn id="26" idx="2"/>
            </p:cNvCxnSpPr>
            <p:nvPr/>
          </p:nvCxnSpPr>
          <p:spPr bwMode="auto">
            <a:xfrm flipH="1">
              <a:off x="1203289" y="1486218"/>
              <a:ext cx="77807" cy="26360"/>
            </a:xfrm>
            <a:prstGeom prst="straightConnector1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 rot="10800000">
            <a:off x="7458052" y="2639973"/>
            <a:ext cx="308055" cy="326119"/>
            <a:chOff x="1108058" y="1186459"/>
            <a:chExt cx="308055" cy="326119"/>
          </a:xfrm>
        </p:grpSpPr>
        <p:sp>
          <p:nvSpPr>
            <p:cNvPr id="22" name="Arc 21"/>
            <p:cNvSpPr/>
            <p:nvPr/>
          </p:nvSpPr>
          <p:spPr bwMode="auto">
            <a:xfrm rot="245511">
              <a:off x="1108058" y="1186459"/>
              <a:ext cx="308055" cy="300829"/>
            </a:xfrm>
            <a:prstGeom prst="arc">
              <a:avLst>
                <a:gd name="adj1" fmla="val 9565068"/>
                <a:gd name="adj2" fmla="val 4719228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 flipH="1">
              <a:off x="1203289" y="1486218"/>
              <a:ext cx="77807" cy="26360"/>
            </a:xfrm>
            <a:prstGeom prst="straightConnector1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4" name="Freeform 23"/>
          <p:cNvSpPr/>
          <p:nvPr/>
        </p:nvSpPr>
        <p:spPr bwMode="auto">
          <a:xfrm>
            <a:off x="6893785" y="748378"/>
            <a:ext cx="704999" cy="122914"/>
          </a:xfrm>
          <a:custGeom>
            <a:avLst/>
            <a:gdLst>
              <a:gd name="connsiteX0" fmla="*/ 0 w 674370"/>
              <a:gd name="connsiteY0" fmla="*/ 138536 h 138536"/>
              <a:gd name="connsiteX1" fmla="*/ 285750 w 674370"/>
              <a:gd name="connsiteY1" fmla="*/ 1376 h 138536"/>
              <a:gd name="connsiteX2" fmla="*/ 674370 w 674370"/>
              <a:gd name="connsiteY2" fmla="*/ 64241 h 138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4370" h="138536">
                <a:moveTo>
                  <a:pt x="0" y="138536"/>
                </a:moveTo>
                <a:cubicBezTo>
                  <a:pt x="86677" y="76147"/>
                  <a:pt x="173355" y="13759"/>
                  <a:pt x="285750" y="1376"/>
                </a:cubicBezTo>
                <a:cubicBezTo>
                  <a:pt x="398145" y="-11007"/>
                  <a:pt x="674370" y="64241"/>
                  <a:pt x="674370" y="64241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" name="Freeform 24"/>
          <p:cNvSpPr/>
          <p:nvPr/>
        </p:nvSpPr>
        <p:spPr bwMode="auto">
          <a:xfrm rot="5400000">
            <a:off x="7739970" y="1593797"/>
            <a:ext cx="720090" cy="138536"/>
          </a:xfrm>
          <a:custGeom>
            <a:avLst/>
            <a:gdLst>
              <a:gd name="connsiteX0" fmla="*/ 0 w 674370"/>
              <a:gd name="connsiteY0" fmla="*/ 138536 h 138536"/>
              <a:gd name="connsiteX1" fmla="*/ 285750 w 674370"/>
              <a:gd name="connsiteY1" fmla="*/ 1376 h 138536"/>
              <a:gd name="connsiteX2" fmla="*/ 674370 w 674370"/>
              <a:gd name="connsiteY2" fmla="*/ 64241 h 138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4370" h="138536">
                <a:moveTo>
                  <a:pt x="0" y="138536"/>
                </a:moveTo>
                <a:cubicBezTo>
                  <a:pt x="86677" y="76147"/>
                  <a:pt x="173355" y="13759"/>
                  <a:pt x="285750" y="1376"/>
                </a:cubicBezTo>
                <a:cubicBezTo>
                  <a:pt x="398145" y="-11007"/>
                  <a:pt x="674370" y="64241"/>
                  <a:pt x="674370" y="64241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 bwMode="auto">
          <a:xfrm rot="10959104">
            <a:off x="6864129" y="2439140"/>
            <a:ext cx="732587" cy="138536"/>
          </a:xfrm>
          <a:custGeom>
            <a:avLst/>
            <a:gdLst>
              <a:gd name="connsiteX0" fmla="*/ 0 w 674370"/>
              <a:gd name="connsiteY0" fmla="*/ 138536 h 138536"/>
              <a:gd name="connsiteX1" fmla="*/ 285750 w 674370"/>
              <a:gd name="connsiteY1" fmla="*/ 1376 h 138536"/>
              <a:gd name="connsiteX2" fmla="*/ 674370 w 674370"/>
              <a:gd name="connsiteY2" fmla="*/ 64241 h 138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4370" h="138536">
                <a:moveTo>
                  <a:pt x="0" y="138536"/>
                </a:moveTo>
                <a:cubicBezTo>
                  <a:pt x="86677" y="76147"/>
                  <a:pt x="173355" y="13759"/>
                  <a:pt x="285750" y="1376"/>
                </a:cubicBezTo>
                <a:cubicBezTo>
                  <a:pt x="398145" y="-11007"/>
                  <a:pt x="674370" y="64241"/>
                  <a:pt x="674370" y="64241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7" name="Freeform 26"/>
          <p:cNvSpPr/>
          <p:nvPr/>
        </p:nvSpPr>
        <p:spPr bwMode="auto">
          <a:xfrm rot="16200000">
            <a:off x="6050298" y="1574272"/>
            <a:ext cx="692470" cy="138536"/>
          </a:xfrm>
          <a:custGeom>
            <a:avLst/>
            <a:gdLst>
              <a:gd name="connsiteX0" fmla="*/ 0 w 674370"/>
              <a:gd name="connsiteY0" fmla="*/ 138536 h 138536"/>
              <a:gd name="connsiteX1" fmla="*/ 285750 w 674370"/>
              <a:gd name="connsiteY1" fmla="*/ 1376 h 138536"/>
              <a:gd name="connsiteX2" fmla="*/ 674370 w 674370"/>
              <a:gd name="connsiteY2" fmla="*/ 64241 h 138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4370" h="138536">
                <a:moveTo>
                  <a:pt x="0" y="138536"/>
                </a:moveTo>
                <a:cubicBezTo>
                  <a:pt x="86677" y="76147"/>
                  <a:pt x="173355" y="13759"/>
                  <a:pt x="285750" y="1376"/>
                </a:cubicBezTo>
                <a:cubicBezTo>
                  <a:pt x="398145" y="-11007"/>
                  <a:pt x="674370" y="64241"/>
                  <a:pt x="674370" y="64241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 bwMode="auto">
          <a:xfrm rot="1804892">
            <a:off x="5779203" y="365067"/>
            <a:ext cx="536439" cy="50669"/>
          </a:xfrm>
          <a:custGeom>
            <a:avLst/>
            <a:gdLst>
              <a:gd name="connsiteX0" fmla="*/ 0 w 674370"/>
              <a:gd name="connsiteY0" fmla="*/ 138536 h 138536"/>
              <a:gd name="connsiteX1" fmla="*/ 285750 w 674370"/>
              <a:gd name="connsiteY1" fmla="*/ 1376 h 138536"/>
              <a:gd name="connsiteX2" fmla="*/ 674370 w 674370"/>
              <a:gd name="connsiteY2" fmla="*/ 64241 h 138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4370" h="138536">
                <a:moveTo>
                  <a:pt x="0" y="138536"/>
                </a:moveTo>
                <a:cubicBezTo>
                  <a:pt x="86677" y="76147"/>
                  <a:pt x="173355" y="13759"/>
                  <a:pt x="285750" y="1376"/>
                </a:cubicBezTo>
                <a:cubicBezTo>
                  <a:pt x="398145" y="-11007"/>
                  <a:pt x="674370" y="64241"/>
                  <a:pt x="674370" y="64241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63347" y="309481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Reset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93785" y="214193"/>
            <a:ext cx="350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T</a:t>
            </a:r>
            <a:r>
              <a:rPr kumimoji="0" lang="en-US" sz="14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A</a:t>
            </a:r>
            <a:endParaRPr kumimoji="0" lang="en-US" sz="1800" b="0" i="1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63433" y="474028"/>
            <a:ext cx="350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T</a:t>
            </a:r>
            <a:r>
              <a:rPr kumimoji="0" lang="en-US" sz="14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A</a:t>
            </a:r>
            <a:endParaRPr kumimoji="0" lang="en-US" sz="1800" b="0" i="1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61442" y="306487"/>
            <a:ext cx="38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__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79886" y="2397811"/>
            <a:ext cx="38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__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981825" y="2576005"/>
            <a:ext cx="336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T</a:t>
            </a:r>
            <a:r>
              <a:rPr kumimoji="0" lang="en-US" sz="14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B</a:t>
            </a:r>
            <a:endParaRPr kumimoji="0" lang="en-US" sz="1800" b="0" i="1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191375" y="2787848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T</a:t>
            </a:r>
            <a:r>
              <a:rPr kumimoji="0" lang="en-US" sz="14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B</a:t>
            </a:r>
            <a:endParaRPr kumimoji="0" lang="en-US" sz="1800" b="0" i="1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691978" y="3286897"/>
            <a:ext cx="908222" cy="312626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600199" y="3200400"/>
            <a:ext cx="2045043" cy="32565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3645242" y="2991115"/>
            <a:ext cx="774358" cy="34220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4419599" y="3192943"/>
            <a:ext cx="906163" cy="32565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5332874" y="3200400"/>
            <a:ext cx="704592" cy="32565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6044237" y="3205034"/>
            <a:ext cx="680557" cy="32565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6735366" y="3195867"/>
            <a:ext cx="846886" cy="32565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7582526" y="3211012"/>
            <a:ext cx="1141343" cy="32565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838054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FCFE49-F7D8-9F40-A47B-CD8F660E719E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FSM Timing Diagram</a:t>
            </a:r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</p:nvPr>
        </p:nvGraphicFramePr>
        <p:xfrm>
          <a:off x="-152400" y="3200400"/>
          <a:ext cx="9144000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03" name="VISIO" r:id="rId5" imgW="5530670" imgH="2543223" progId="Visio.Drawing.6">
                  <p:embed/>
                </p:oleObj>
              </mc:Choice>
              <mc:Fallback>
                <p:oleObj name="VISIO" r:id="rId5" imgW="5530670" imgH="2543223" progId="Visio.Drawing.6">
                  <p:embed/>
                  <p:pic>
                    <p:nvPicPr>
                      <p:cNvPr id="6" name="Content Placeholder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52400" y="3200400"/>
                        <a:ext cx="9144000" cy="329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/>
          <p:cNvSpPr/>
          <p:nvPr/>
        </p:nvSpPr>
        <p:spPr bwMode="auto">
          <a:xfrm>
            <a:off x="6050962" y="470250"/>
            <a:ext cx="838200" cy="838200"/>
          </a:xfrm>
          <a:prstGeom prst="ellipse">
            <a:avLst/>
          </a:prstGeom>
          <a:solidFill>
            <a:srgbClr val="F89BB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77247" y="552789"/>
            <a:ext cx="9856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S0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L</a:t>
            </a:r>
            <a:r>
              <a:rPr kumimoji="0" 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: yellow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L</a:t>
            </a:r>
            <a:r>
              <a:rPr kumimoji="0" 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: red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513155" y="468313"/>
            <a:ext cx="985630" cy="838200"/>
            <a:chOff x="4117285" y="1355035"/>
            <a:chExt cx="985630" cy="838200"/>
          </a:xfrm>
        </p:grpSpPr>
        <p:sp>
          <p:nvSpPr>
            <p:cNvPr id="10" name="Oval 9"/>
            <p:cNvSpPr/>
            <p:nvPr/>
          </p:nvSpPr>
          <p:spPr bwMode="auto">
            <a:xfrm>
              <a:off x="4191000" y="1355035"/>
              <a:ext cx="838200" cy="8382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17285" y="1437574"/>
              <a:ext cx="98563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S1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yellow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B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red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529177" y="2007252"/>
            <a:ext cx="985630" cy="838200"/>
            <a:chOff x="2974285" y="2136627"/>
            <a:chExt cx="985630" cy="838200"/>
          </a:xfrm>
        </p:grpSpPr>
        <p:sp>
          <p:nvSpPr>
            <p:cNvPr id="13" name="Oval 12"/>
            <p:cNvSpPr/>
            <p:nvPr/>
          </p:nvSpPr>
          <p:spPr bwMode="auto">
            <a:xfrm>
              <a:off x="3048000" y="2136627"/>
              <a:ext cx="838200" cy="8382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974285" y="2219166"/>
              <a:ext cx="98563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S2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red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B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green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972986" y="1992107"/>
            <a:ext cx="985630" cy="838200"/>
            <a:chOff x="1837084" y="1232452"/>
            <a:chExt cx="985630" cy="838200"/>
          </a:xfrm>
        </p:grpSpPr>
        <p:sp>
          <p:nvSpPr>
            <p:cNvPr id="16" name="Oval 15"/>
            <p:cNvSpPr/>
            <p:nvPr/>
          </p:nvSpPr>
          <p:spPr bwMode="auto">
            <a:xfrm>
              <a:off x="1910799" y="1232452"/>
              <a:ext cx="838200" cy="8382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37084" y="1314991"/>
              <a:ext cx="98563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S3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red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B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yellow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735135" y="370533"/>
            <a:ext cx="308055" cy="326119"/>
            <a:chOff x="1108058" y="1186459"/>
            <a:chExt cx="308055" cy="326119"/>
          </a:xfrm>
        </p:grpSpPr>
        <p:sp>
          <p:nvSpPr>
            <p:cNvPr id="19" name="Arc 18"/>
            <p:cNvSpPr/>
            <p:nvPr/>
          </p:nvSpPr>
          <p:spPr bwMode="auto">
            <a:xfrm rot="245511">
              <a:off x="1108058" y="1186459"/>
              <a:ext cx="308055" cy="300829"/>
            </a:xfrm>
            <a:prstGeom prst="arc">
              <a:avLst>
                <a:gd name="adj1" fmla="val 9565068"/>
                <a:gd name="adj2" fmla="val 4719228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0" name="Straight Arrow Connector 19"/>
            <p:cNvCxnSpPr>
              <a:stCxn id="26" idx="2"/>
            </p:cNvCxnSpPr>
            <p:nvPr/>
          </p:nvCxnSpPr>
          <p:spPr bwMode="auto">
            <a:xfrm flipH="1">
              <a:off x="1203289" y="1486218"/>
              <a:ext cx="77807" cy="26360"/>
            </a:xfrm>
            <a:prstGeom prst="straightConnector1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 rot="10800000">
            <a:off x="7458052" y="2639973"/>
            <a:ext cx="308055" cy="326119"/>
            <a:chOff x="1108058" y="1186459"/>
            <a:chExt cx="308055" cy="326119"/>
          </a:xfrm>
        </p:grpSpPr>
        <p:sp>
          <p:nvSpPr>
            <p:cNvPr id="22" name="Arc 21"/>
            <p:cNvSpPr/>
            <p:nvPr/>
          </p:nvSpPr>
          <p:spPr bwMode="auto">
            <a:xfrm rot="245511">
              <a:off x="1108058" y="1186459"/>
              <a:ext cx="308055" cy="300829"/>
            </a:xfrm>
            <a:prstGeom prst="arc">
              <a:avLst>
                <a:gd name="adj1" fmla="val 9565068"/>
                <a:gd name="adj2" fmla="val 4719228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 flipH="1">
              <a:off x="1203289" y="1486218"/>
              <a:ext cx="77807" cy="26360"/>
            </a:xfrm>
            <a:prstGeom prst="straightConnector1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4" name="Freeform 23"/>
          <p:cNvSpPr/>
          <p:nvPr/>
        </p:nvSpPr>
        <p:spPr bwMode="auto">
          <a:xfrm>
            <a:off x="6893785" y="748378"/>
            <a:ext cx="704999" cy="122914"/>
          </a:xfrm>
          <a:custGeom>
            <a:avLst/>
            <a:gdLst>
              <a:gd name="connsiteX0" fmla="*/ 0 w 674370"/>
              <a:gd name="connsiteY0" fmla="*/ 138536 h 138536"/>
              <a:gd name="connsiteX1" fmla="*/ 285750 w 674370"/>
              <a:gd name="connsiteY1" fmla="*/ 1376 h 138536"/>
              <a:gd name="connsiteX2" fmla="*/ 674370 w 674370"/>
              <a:gd name="connsiteY2" fmla="*/ 64241 h 138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4370" h="138536">
                <a:moveTo>
                  <a:pt x="0" y="138536"/>
                </a:moveTo>
                <a:cubicBezTo>
                  <a:pt x="86677" y="76147"/>
                  <a:pt x="173355" y="13759"/>
                  <a:pt x="285750" y="1376"/>
                </a:cubicBezTo>
                <a:cubicBezTo>
                  <a:pt x="398145" y="-11007"/>
                  <a:pt x="674370" y="64241"/>
                  <a:pt x="674370" y="64241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" name="Freeform 24"/>
          <p:cNvSpPr/>
          <p:nvPr/>
        </p:nvSpPr>
        <p:spPr bwMode="auto">
          <a:xfrm rot="5400000">
            <a:off x="7739970" y="1593797"/>
            <a:ext cx="720090" cy="138536"/>
          </a:xfrm>
          <a:custGeom>
            <a:avLst/>
            <a:gdLst>
              <a:gd name="connsiteX0" fmla="*/ 0 w 674370"/>
              <a:gd name="connsiteY0" fmla="*/ 138536 h 138536"/>
              <a:gd name="connsiteX1" fmla="*/ 285750 w 674370"/>
              <a:gd name="connsiteY1" fmla="*/ 1376 h 138536"/>
              <a:gd name="connsiteX2" fmla="*/ 674370 w 674370"/>
              <a:gd name="connsiteY2" fmla="*/ 64241 h 138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4370" h="138536">
                <a:moveTo>
                  <a:pt x="0" y="138536"/>
                </a:moveTo>
                <a:cubicBezTo>
                  <a:pt x="86677" y="76147"/>
                  <a:pt x="173355" y="13759"/>
                  <a:pt x="285750" y="1376"/>
                </a:cubicBezTo>
                <a:cubicBezTo>
                  <a:pt x="398145" y="-11007"/>
                  <a:pt x="674370" y="64241"/>
                  <a:pt x="674370" y="64241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 bwMode="auto">
          <a:xfrm rot="10959104">
            <a:off x="6864129" y="2439140"/>
            <a:ext cx="732587" cy="138536"/>
          </a:xfrm>
          <a:custGeom>
            <a:avLst/>
            <a:gdLst>
              <a:gd name="connsiteX0" fmla="*/ 0 w 674370"/>
              <a:gd name="connsiteY0" fmla="*/ 138536 h 138536"/>
              <a:gd name="connsiteX1" fmla="*/ 285750 w 674370"/>
              <a:gd name="connsiteY1" fmla="*/ 1376 h 138536"/>
              <a:gd name="connsiteX2" fmla="*/ 674370 w 674370"/>
              <a:gd name="connsiteY2" fmla="*/ 64241 h 138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4370" h="138536">
                <a:moveTo>
                  <a:pt x="0" y="138536"/>
                </a:moveTo>
                <a:cubicBezTo>
                  <a:pt x="86677" y="76147"/>
                  <a:pt x="173355" y="13759"/>
                  <a:pt x="285750" y="1376"/>
                </a:cubicBezTo>
                <a:cubicBezTo>
                  <a:pt x="398145" y="-11007"/>
                  <a:pt x="674370" y="64241"/>
                  <a:pt x="674370" y="64241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7" name="Freeform 26"/>
          <p:cNvSpPr/>
          <p:nvPr/>
        </p:nvSpPr>
        <p:spPr bwMode="auto">
          <a:xfrm rot="16200000">
            <a:off x="6050298" y="1574272"/>
            <a:ext cx="692470" cy="138536"/>
          </a:xfrm>
          <a:custGeom>
            <a:avLst/>
            <a:gdLst>
              <a:gd name="connsiteX0" fmla="*/ 0 w 674370"/>
              <a:gd name="connsiteY0" fmla="*/ 138536 h 138536"/>
              <a:gd name="connsiteX1" fmla="*/ 285750 w 674370"/>
              <a:gd name="connsiteY1" fmla="*/ 1376 h 138536"/>
              <a:gd name="connsiteX2" fmla="*/ 674370 w 674370"/>
              <a:gd name="connsiteY2" fmla="*/ 64241 h 138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4370" h="138536">
                <a:moveTo>
                  <a:pt x="0" y="138536"/>
                </a:moveTo>
                <a:cubicBezTo>
                  <a:pt x="86677" y="76147"/>
                  <a:pt x="173355" y="13759"/>
                  <a:pt x="285750" y="1376"/>
                </a:cubicBezTo>
                <a:cubicBezTo>
                  <a:pt x="398145" y="-11007"/>
                  <a:pt x="674370" y="64241"/>
                  <a:pt x="674370" y="64241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 bwMode="auto">
          <a:xfrm rot="1804892">
            <a:off x="5779203" y="365067"/>
            <a:ext cx="536439" cy="50669"/>
          </a:xfrm>
          <a:custGeom>
            <a:avLst/>
            <a:gdLst>
              <a:gd name="connsiteX0" fmla="*/ 0 w 674370"/>
              <a:gd name="connsiteY0" fmla="*/ 138536 h 138536"/>
              <a:gd name="connsiteX1" fmla="*/ 285750 w 674370"/>
              <a:gd name="connsiteY1" fmla="*/ 1376 h 138536"/>
              <a:gd name="connsiteX2" fmla="*/ 674370 w 674370"/>
              <a:gd name="connsiteY2" fmla="*/ 64241 h 138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4370" h="138536">
                <a:moveTo>
                  <a:pt x="0" y="138536"/>
                </a:moveTo>
                <a:cubicBezTo>
                  <a:pt x="86677" y="76147"/>
                  <a:pt x="173355" y="13759"/>
                  <a:pt x="285750" y="1376"/>
                </a:cubicBezTo>
                <a:cubicBezTo>
                  <a:pt x="398145" y="-11007"/>
                  <a:pt x="674370" y="64241"/>
                  <a:pt x="674370" y="64241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63347" y="309481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Reset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93785" y="214193"/>
            <a:ext cx="350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T</a:t>
            </a:r>
            <a:r>
              <a:rPr kumimoji="0" lang="en-US" sz="14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A</a:t>
            </a:r>
            <a:endParaRPr kumimoji="0" lang="en-US" sz="1800" b="0" i="1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63433" y="474028"/>
            <a:ext cx="350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T</a:t>
            </a:r>
            <a:r>
              <a:rPr kumimoji="0" lang="en-US" sz="14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A</a:t>
            </a:r>
            <a:endParaRPr kumimoji="0" lang="en-US" sz="1800" b="0" i="1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61442" y="306487"/>
            <a:ext cx="38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__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79886" y="2397811"/>
            <a:ext cx="38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__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981825" y="2576005"/>
            <a:ext cx="336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T</a:t>
            </a:r>
            <a:r>
              <a:rPr kumimoji="0" lang="en-US" sz="14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B</a:t>
            </a:r>
            <a:endParaRPr kumimoji="0" lang="en-US" sz="1800" b="0" i="1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191375" y="2787848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T</a:t>
            </a:r>
            <a:r>
              <a:rPr kumimoji="0" lang="en-US" sz="14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B</a:t>
            </a:r>
            <a:endParaRPr kumimoji="0" lang="en-US" sz="1800" b="0" i="1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600199" y="3200400"/>
            <a:ext cx="2045043" cy="32565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3645242" y="2991115"/>
            <a:ext cx="774358" cy="34220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4419599" y="3192943"/>
            <a:ext cx="906163" cy="32565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5332874" y="3200400"/>
            <a:ext cx="704592" cy="32565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6044237" y="3205034"/>
            <a:ext cx="680557" cy="32565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6735366" y="3195867"/>
            <a:ext cx="846886" cy="32565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7582526" y="3211012"/>
            <a:ext cx="1141343" cy="32565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520816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FCFE49-F7D8-9F40-A47B-CD8F660E719E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FSM Timing Diagram</a:t>
            </a:r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</p:nvPr>
        </p:nvGraphicFramePr>
        <p:xfrm>
          <a:off x="-152400" y="3200400"/>
          <a:ext cx="9144000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27" name="VISIO" r:id="rId5" imgW="5530670" imgH="2543223" progId="Visio.Drawing.6">
                  <p:embed/>
                </p:oleObj>
              </mc:Choice>
              <mc:Fallback>
                <p:oleObj name="VISIO" r:id="rId5" imgW="5530670" imgH="2543223" progId="Visio.Drawing.6">
                  <p:embed/>
                  <p:pic>
                    <p:nvPicPr>
                      <p:cNvPr id="5" name="Content Placeholder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52400" y="3200400"/>
                        <a:ext cx="9144000" cy="329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 bwMode="auto">
          <a:xfrm>
            <a:off x="6050962" y="470250"/>
            <a:ext cx="838200" cy="838200"/>
          </a:xfrm>
          <a:prstGeom prst="ellipse">
            <a:avLst/>
          </a:prstGeom>
          <a:solidFill>
            <a:srgbClr val="F89BB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77247" y="552789"/>
            <a:ext cx="9856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S0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L</a:t>
            </a:r>
            <a:r>
              <a:rPr kumimoji="0" 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: yellow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L</a:t>
            </a:r>
            <a:r>
              <a:rPr kumimoji="0" 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: red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513155" y="468313"/>
            <a:ext cx="985630" cy="838200"/>
            <a:chOff x="4117285" y="1355035"/>
            <a:chExt cx="985630" cy="838200"/>
          </a:xfrm>
        </p:grpSpPr>
        <p:sp>
          <p:nvSpPr>
            <p:cNvPr id="9" name="Oval 8"/>
            <p:cNvSpPr/>
            <p:nvPr/>
          </p:nvSpPr>
          <p:spPr bwMode="auto">
            <a:xfrm>
              <a:off x="4191000" y="1355035"/>
              <a:ext cx="838200" cy="8382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17285" y="1437574"/>
              <a:ext cx="98563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S1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yellow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B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red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29177" y="2007252"/>
            <a:ext cx="985630" cy="838200"/>
            <a:chOff x="2974285" y="2136627"/>
            <a:chExt cx="985630" cy="838200"/>
          </a:xfrm>
        </p:grpSpPr>
        <p:sp>
          <p:nvSpPr>
            <p:cNvPr id="12" name="Oval 11"/>
            <p:cNvSpPr/>
            <p:nvPr/>
          </p:nvSpPr>
          <p:spPr bwMode="auto">
            <a:xfrm>
              <a:off x="3048000" y="2136627"/>
              <a:ext cx="838200" cy="8382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974285" y="2219166"/>
              <a:ext cx="98563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S2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red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B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green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972986" y="1992107"/>
            <a:ext cx="985630" cy="838200"/>
            <a:chOff x="1837084" y="1232452"/>
            <a:chExt cx="985630" cy="838200"/>
          </a:xfrm>
        </p:grpSpPr>
        <p:sp>
          <p:nvSpPr>
            <p:cNvPr id="15" name="Oval 14"/>
            <p:cNvSpPr/>
            <p:nvPr/>
          </p:nvSpPr>
          <p:spPr bwMode="auto">
            <a:xfrm>
              <a:off x="1910799" y="1232452"/>
              <a:ext cx="838200" cy="8382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37084" y="1314991"/>
              <a:ext cx="98563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S3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red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B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yellow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735135" y="370533"/>
            <a:ext cx="308055" cy="326119"/>
            <a:chOff x="1108058" y="1186459"/>
            <a:chExt cx="308055" cy="326119"/>
          </a:xfrm>
        </p:grpSpPr>
        <p:sp>
          <p:nvSpPr>
            <p:cNvPr id="18" name="Arc 17"/>
            <p:cNvSpPr/>
            <p:nvPr/>
          </p:nvSpPr>
          <p:spPr bwMode="auto">
            <a:xfrm rot="245511">
              <a:off x="1108058" y="1186459"/>
              <a:ext cx="308055" cy="300829"/>
            </a:xfrm>
            <a:prstGeom prst="arc">
              <a:avLst>
                <a:gd name="adj1" fmla="val 9565068"/>
                <a:gd name="adj2" fmla="val 4719228"/>
              </a:avLst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19" name="Straight Arrow Connector 18"/>
            <p:cNvCxnSpPr>
              <a:stCxn id="25" idx="2"/>
            </p:cNvCxnSpPr>
            <p:nvPr/>
          </p:nvCxnSpPr>
          <p:spPr bwMode="auto">
            <a:xfrm flipH="1">
              <a:off x="1203289" y="1486218"/>
              <a:ext cx="77807" cy="26360"/>
            </a:xfrm>
            <a:prstGeom prst="straightConnector1">
              <a:avLst/>
            </a:prstGeom>
            <a:solidFill>
              <a:srgbClr val="C0C0C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0" name="Group 19"/>
          <p:cNvGrpSpPr/>
          <p:nvPr/>
        </p:nvGrpSpPr>
        <p:grpSpPr>
          <a:xfrm rot="10800000">
            <a:off x="7458052" y="2639973"/>
            <a:ext cx="308055" cy="326119"/>
            <a:chOff x="1108058" y="1186459"/>
            <a:chExt cx="308055" cy="326119"/>
          </a:xfrm>
        </p:grpSpPr>
        <p:sp>
          <p:nvSpPr>
            <p:cNvPr id="21" name="Arc 20"/>
            <p:cNvSpPr/>
            <p:nvPr/>
          </p:nvSpPr>
          <p:spPr bwMode="auto">
            <a:xfrm rot="245511">
              <a:off x="1108058" y="1186459"/>
              <a:ext cx="308055" cy="300829"/>
            </a:xfrm>
            <a:prstGeom prst="arc">
              <a:avLst>
                <a:gd name="adj1" fmla="val 9565068"/>
                <a:gd name="adj2" fmla="val 4719228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 flipH="1">
              <a:off x="1203289" y="1486218"/>
              <a:ext cx="77807" cy="26360"/>
            </a:xfrm>
            <a:prstGeom prst="straightConnector1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3" name="Freeform 22"/>
          <p:cNvSpPr/>
          <p:nvPr/>
        </p:nvSpPr>
        <p:spPr bwMode="auto">
          <a:xfrm>
            <a:off x="6893785" y="748378"/>
            <a:ext cx="704999" cy="122914"/>
          </a:xfrm>
          <a:custGeom>
            <a:avLst/>
            <a:gdLst>
              <a:gd name="connsiteX0" fmla="*/ 0 w 674370"/>
              <a:gd name="connsiteY0" fmla="*/ 138536 h 138536"/>
              <a:gd name="connsiteX1" fmla="*/ 285750 w 674370"/>
              <a:gd name="connsiteY1" fmla="*/ 1376 h 138536"/>
              <a:gd name="connsiteX2" fmla="*/ 674370 w 674370"/>
              <a:gd name="connsiteY2" fmla="*/ 64241 h 138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4370" h="138536">
                <a:moveTo>
                  <a:pt x="0" y="138536"/>
                </a:moveTo>
                <a:cubicBezTo>
                  <a:pt x="86677" y="76147"/>
                  <a:pt x="173355" y="13759"/>
                  <a:pt x="285750" y="1376"/>
                </a:cubicBezTo>
                <a:cubicBezTo>
                  <a:pt x="398145" y="-11007"/>
                  <a:pt x="674370" y="64241"/>
                  <a:pt x="674370" y="64241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 bwMode="auto">
          <a:xfrm rot="5400000">
            <a:off x="7739970" y="1593797"/>
            <a:ext cx="720090" cy="138536"/>
          </a:xfrm>
          <a:custGeom>
            <a:avLst/>
            <a:gdLst>
              <a:gd name="connsiteX0" fmla="*/ 0 w 674370"/>
              <a:gd name="connsiteY0" fmla="*/ 138536 h 138536"/>
              <a:gd name="connsiteX1" fmla="*/ 285750 w 674370"/>
              <a:gd name="connsiteY1" fmla="*/ 1376 h 138536"/>
              <a:gd name="connsiteX2" fmla="*/ 674370 w 674370"/>
              <a:gd name="connsiteY2" fmla="*/ 64241 h 138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4370" h="138536">
                <a:moveTo>
                  <a:pt x="0" y="138536"/>
                </a:moveTo>
                <a:cubicBezTo>
                  <a:pt x="86677" y="76147"/>
                  <a:pt x="173355" y="13759"/>
                  <a:pt x="285750" y="1376"/>
                </a:cubicBezTo>
                <a:cubicBezTo>
                  <a:pt x="398145" y="-11007"/>
                  <a:pt x="674370" y="64241"/>
                  <a:pt x="674370" y="64241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" name="Freeform 24"/>
          <p:cNvSpPr/>
          <p:nvPr/>
        </p:nvSpPr>
        <p:spPr bwMode="auto">
          <a:xfrm rot="10959104">
            <a:off x="6864129" y="2439140"/>
            <a:ext cx="732587" cy="138536"/>
          </a:xfrm>
          <a:custGeom>
            <a:avLst/>
            <a:gdLst>
              <a:gd name="connsiteX0" fmla="*/ 0 w 674370"/>
              <a:gd name="connsiteY0" fmla="*/ 138536 h 138536"/>
              <a:gd name="connsiteX1" fmla="*/ 285750 w 674370"/>
              <a:gd name="connsiteY1" fmla="*/ 1376 h 138536"/>
              <a:gd name="connsiteX2" fmla="*/ 674370 w 674370"/>
              <a:gd name="connsiteY2" fmla="*/ 64241 h 138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4370" h="138536">
                <a:moveTo>
                  <a:pt x="0" y="138536"/>
                </a:moveTo>
                <a:cubicBezTo>
                  <a:pt x="86677" y="76147"/>
                  <a:pt x="173355" y="13759"/>
                  <a:pt x="285750" y="1376"/>
                </a:cubicBezTo>
                <a:cubicBezTo>
                  <a:pt x="398145" y="-11007"/>
                  <a:pt x="674370" y="64241"/>
                  <a:pt x="674370" y="64241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 bwMode="auto">
          <a:xfrm rot="16200000">
            <a:off x="6050298" y="1574272"/>
            <a:ext cx="692470" cy="138536"/>
          </a:xfrm>
          <a:custGeom>
            <a:avLst/>
            <a:gdLst>
              <a:gd name="connsiteX0" fmla="*/ 0 w 674370"/>
              <a:gd name="connsiteY0" fmla="*/ 138536 h 138536"/>
              <a:gd name="connsiteX1" fmla="*/ 285750 w 674370"/>
              <a:gd name="connsiteY1" fmla="*/ 1376 h 138536"/>
              <a:gd name="connsiteX2" fmla="*/ 674370 w 674370"/>
              <a:gd name="connsiteY2" fmla="*/ 64241 h 138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4370" h="138536">
                <a:moveTo>
                  <a:pt x="0" y="138536"/>
                </a:moveTo>
                <a:cubicBezTo>
                  <a:pt x="86677" y="76147"/>
                  <a:pt x="173355" y="13759"/>
                  <a:pt x="285750" y="1376"/>
                </a:cubicBezTo>
                <a:cubicBezTo>
                  <a:pt x="398145" y="-11007"/>
                  <a:pt x="674370" y="64241"/>
                  <a:pt x="674370" y="64241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7" name="Freeform 26"/>
          <p:cNvSpPr/>
          <p:nvPr/>
        </p:nvSpPr>
        <p:spPr bwMode="auto">
          <a:xfrm rot="1804892">
            <a:off x="5779203" y="365067"/>
            <a:ext cx="536439" cy="50669"/>
          </a:xfrm>
          <a:custGeom>
            <a:avLst/>
            <a:gdLst>
              <a:gd name="connsiteX0" fmla="*/ 0 w 674370"/>
              <a:gd name="connsiteY0" fmla="*/ 138536 h 138536"/>
              <a:gd name="connsiteX1" fmla="*/ 285750 w 674370"/>
              <a:gd name="connsiteY1" fmla="*/ 1376 h 138536"/>
              <a:gd name="connsiteX2" fmla="*/ 674370 w 674370"/>
              <a:gd name="connsiteY2" fmla="*/ 64241 h 138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4370" h="138536">
                <a:moveTo>
                  <a:pt x="0" y="138536"/>
                </a:moveTo>
                <a:cubicBezTo>
                  <a:pt x="86677" y="76147"/>
                  <a:pt x="173355" y="13759"/>
                  <a:pt x="285750" y="1376"/>
                </a:cubicBezTo>
                <a:cubicBezTo>
                  <a:pt x="398145" y="-11007"/>
                  <a:pt x="674370" y="64241"/>
                  <a:pt x="674370" y="64241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63347" y="309481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Reset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93785" y="214193"/>
            <a:ext cx="350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T</a:t>
            </a:r>
            <a:r>
              <a:rPr kumimoji="0" lang="en-US" sz="1400" b="0" i="1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A</a:t>
            </a:r>
            <a:endParaRPr kumimoji="0" lang="en-US" sz="1800" b="0" i="1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63433" y="474028"/>
            <a:ext cx="350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T</a:t>
            </a:r>
            <a:r>
              <a:rPr kumimoji="0" lang="en-US" sz="14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A</a:t>
            </a:r>
            <a:endParaRPr kumimoji="0" lang="en-US" sz="1800" b="0" i="1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61442" y="306487"/>
            <a:ext cx="38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__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979886" y="2397811"/>
            <a:ext cx="38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__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81825" y="2576005"/>
            <a:ext cx="336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T</a:t>
            </a:r>
            <a:r>
              <a:rPr kumimoji="0" lang="en-US" sz="14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B</a:t>
            </a:r>
            <a:endParaRPr kumimoji="0" lang="en-US" sz="1800" b="0" i="1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91375" y="2787848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T</a:t>
            </a:r>
            <a:r>
              <a:rPr kumimoji="0" lang="en-US" sz="14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B</a:t>
            </a:r>
            <a:endParaRPr kumimoji="0" lang="en-US" sz="1800" b="0" i="1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514600" y="3200400"/>
            <a:ext cx="1130642" cy="32565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3645242" y="2991115"/>
            <a:ext cx="774358" cy="34220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4419599" y="3192943"/>
            <a:ext cx="906163" cy="32565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5332874" y="3200400"/>
            <a:ext cx="704592" cy="32565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6044237" y="3205034"/>
            <a:ext cx="680557" cy="32565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6735366" y="3195867"/>
            <a:ext cx="846886" cy="32565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7582526" y="3211012"/>
            <a:ext cx="1141343" cy="32565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632931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FCFE49-F7D8-9F40-A47B-CD8F660E719E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FSM Timing Diagram</a:t>
            </a:r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</p:nvPr>
        </p:nvGraphicFramePr>
        <p:xfrm>
          <a:off x="-152400" y="3200400"/>
          <a:ext cx="9144000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751" name="VISIO" r:id="rId5" imgW="5530670" imgH="2543223" progId="Visio.Drawing.6">
                  <p:embed/>
                </p:oleObj>
              </mc:Choice>
              <mc:Fallback>
                <p:oleObj name="VISIO" r:id="rId5" imgW="5530670" imgH="2543223" progId="Visio.Drawing.6">
                  <p:embed/>
                  <p:pic>
                    <p:nvPicPr>
                      <p:cNvPr id="5" name="Content Placeholder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52400" y="3200400"/>
                        <a:ext cx="9144000" cy="329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 bwMode="auto">
          <a:xfrm>
            <a:off x="6050962" y="470250"/>
            <a:ext cx="838200" cy="8382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77247" y="552789"/>
            <a:ext cx="9856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S0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L</a:t>
            </a:r>
            <a:r>
              <a:rPr kumimoji="0" 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: yellow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L</a:t>
            </a:r>
            <a:r>
              <a:rPr kumimoji="0" 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: red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513155" y="468313"/>
            <a:ext cx="985630" cy="838200"/>
            <a:chOff x="4117285" y="1355035"/>
            <a:chExt cx="985630" cy="838200"/>
          </a:xfrm>
        </p:grpSpPr>
        <p:sp>
          <p:nvSpPr>
            <p:cNvPr id="9" name="Oval 8"/>
            <p:cNvSpPr/>
            <p:nvPr/>
          </p:nvSpPr>
          <p:spPr bwMode="auto">
            <a:xfrm>
              <a:off x="4191000" y="1355035"/>
              <a:ext cx="838200" cy="838200"/>
            </a:xfrm>
            <a:prstGeom prst="ellipse">
              <a:avLst/>
            </a:prstGeom>
            <a:solidFill>
              <a:srgbClr val="F89BBA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17285" y="1437574"/>
              <a:ext cx="98563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S1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yellow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B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red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29177" y="2007252"/>
            <a:ext cx="985630" cy="838200"/>
            <a:chOff x="2974285" y="2136627"/>
            <a:chExt cx="985630" cy="838200"/>
          </a:xfrm>
        </p:grpSpPr>
        <p:sp>
          <p:nvSpPr>
            <p:cNvPr id="12" name="Oval 11"/>
            <p:cNvSpPr/>
            <p:nvPr/>
          </p:nvSpPr>
          <p:spPr bwMode="auto">
            <a:xfrm>
              <a:off x="3048000" y="2136627"/>
              <a:ext cx="838200" cy="8382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974285" y="2219166"/>
              <a:ext cx="98563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S2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red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B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green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972986" y="1992107"/>
            <a:ext cx="985630" cy="838200"/>
            <a:chOff x="1837084" y="1232452"/>
            <a:chExt cx="985630" cy="838200"/>
          </a:xfrm>
        </p:grpSpPr>
        <p:sp>
          <p:nvSpPr>
            <p:cNvPr id="15" name="Oval 14"/>
            <p:cNvSpPr/>
            <p:nvPr/>
          </p:nvSpPr>
          <p:spPr bwMode="auto">
            <a:xfrm>
              <a:off x="1910799" y="1232452"/>
              <a:ext cx="838200" cy="8382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37084" y="1314991"/>
              <a:ext cx="98563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S3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red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B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yellow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735135" y="370533"/>
            <a:ext cx="308055" cy="326119"/>
            <a:chOff x="1108058" y="1186459"/>
            <a:chExt cx="308055" cy="326119"/>
          </a:xfrm>
        </p:grpSpPr>
        <p:sp>
          <p:nvSpPr>
            <p:cNvPr id="18" name="Arc 17"/>
            <p:cNvSpPr/>
            <p:nvPr/>
          </p:nvSpPr>
          <p:spPr bwMode="auto">
            <a:xfrm rot="245511">
              <a:off x="1108058" y="1186459"/>
              <a:ext cx="308055" cy="300829"/>
            </a:xfrm>
            <a:prstGeom prst="arc">
              <a:avLst>
                <a:gd name="adj1" fmla="val 9565068"/>
                <a:gd name="adj2" fmla="val 4719228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19" name="Straight Arrow Connector 18"/>
            <p:cNvCxnSpPr>
              <a:stCxn id="25" idx="2"/>
            </p:cNvCxnSpPr>
            <p:nvPr/>
          </p:nvCxnSpPr>
          <p:spPr bwMode="auto">
            <a:xfrm flipH="1">
              <a:off x="1203289" y="1486218"/>
              <a:ext cx="77807" cy="26360"/>
            </a:xfrm>
            <a:prstGeom prst="straightConnector1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0" name="Group 19"/>
          <p:cNvGrpSpPr/>
          <p:nvPr/>
        </p:nvGrpSpPr>
        <p:grpSpPr>
          <a:xfrm rot="10800000">
            <a:off x="7458052" y="2639973"/>
            <a:ext cx="308055" cy="326119"/>
            <a:chOff x="1108058" y="1186459"/>
            <a:chExt cx="308055" cy="326119"/>
          </a:xfrm>
        </p:grpSpPr>
        <p:sp>
          <p:nvSpPr>
            <p:cNvPr id="21" name="Arc 20"/>
            <p:cNvSpPr/>
            <p:nvPr/>
          </p:nvSpPr>
          <p:spPr bwMode="auto">
            <a:xfrm rot="245511">
              <a:off x="1108058" y="1186459"/>
              <a:ext cx="308055" cy="300829"/>
            </a:xfrm>
            <a:prstGeom prst="arc">
              <a:avLst>
                <a:gd name="adj1" fmla="val 9565068"/>
                <a:gd name="adj2" fmla="val 4719228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 flipH="1">
              <a:off x="1203289" y="1486218"/>
              <a:ext cx="77807" cy="26360"/>
            </a:xfrm>
            <a:prstGeom prst="straightConnector1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3" name="Freeform 22"/>
          <p:cNvSpPr/>
          <p:nvPr/>
        </p:nvSpPr>
        <p:spPr bwMode="auto">
          <a:xfrm>
            <a:off x="6893785" y="748378"/>
            <a:ext cx="704999" cy="122914"/>
          </a:xfrm>
          <a:custGeom>
            <a:avLst/>
            <a:gdLst>
              <a:gd name="connsiteX0" fmla="*/ 0 w 674370"/>
              <a:gd name="connsiteY0" fmla="*/ 138536 h 138536"/>
              <a:gd name="connsiteX1" fmla="*/ 285750 w 674370"/>
              <a:gd name="connsiteY1" fmla="*/ 1376 h 138536"/>
              <a:gd name="connsiteX2" fmla="*/ 674370 w 674370"/>
              <a:gd name="connsiteY2" fmla="*/ 64241 h 138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4370" h="138536">
                <a:moveTo>
                  <a:pt x="0" y="138536"/>
                </a:moveTo>
                <a:cubicBezTo>
                  <a:pt x="86677" y="76147"/>
                  <a:pt x="173355" y="13759"/>
                  <a:pt x="285750" y="1376"/>
                </a:cubicBezTo>
                <a:cubicBezTo>
                  <a:pt x="398145" y="-11007"/>
                  <a:pt x="674370" y="64241"/>
                  <a:pt x="674370" y="64241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 bwMode="auto">
          <a:xfrm rot="5400000">
            <a:off x="7739970" y="1593797"/>
            <a:ext cx="720090" cy="138536"/>
          </a:xfrm>
          <a:custGeom>
            <a:avLst/>
            <a:gdLst>
              <a:gd name="connsiteX0" fmla="*/ 0 w 674370"/>
              <a:gd name="connsiteY0" fmla="*/ 138536 h 138536"/>
              <a:gd name="connsiteX1" fmla="*/ 285750 w 674370"/>
              <a:gd name="connsiteY1" fmla="*/ 1376 h 138536"/>
              <a:gd name="connsiteX2" fmla="*/ 674370 w 674370"/>
              <a:gd name="connsiteY2" fmla="*/ 64241 h 138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4370" h="138536">
                <a:moveTo>
                  <a:pt x="0" y="138536"/>
                </a:moveTo>
                <a:cubicBezTo>
                  <a:pt x="86677" y="76147"/>
                  <a:pt x="173355" y="13759"/>
                  <a:pt x="285750" y="1376"/>
                </a:cubicBezTo>
                <a:cubicBezTo>
                  <a:pt x="398145" y="-11007"/>
                  <a:pt x="674370" y="64241"/>
                  <a:pt x="674370" y="64241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" name="Freeform 24"/>
          <p:cNvSpPr/>
          <p:nvPr/>
        </p:nvSpPr>
        <p:spPr bwMode="auto">
          <a:xfrm rot="10959104">
            <a:off x="6864129" y="2439140"/>
            <a:ext cx="732587" cy="138536"/>
          </a:xfrm>
          <a:custGeom>
            <a:avLst/>
            <a:gdLst>
              <a:gd name="connsiteX0" fmla="*/ 0 w 674370"/>
              <a:gd name="connsiteY0" fmla="*/ 138536 h 138536"/>
              <a:gd name="connsiteX1" fmla="*/ 285750 w 674370"/>
              <a:gd name="connsiteY1" fmla="*/ 1376 h 138536"/>
              <a:gd name="connsiteX2" fmla="*/ 674370 w 674370"/>
              <a:gd name="connsiteY2" fmla="*/ 64241 h 138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4370" h="138536">
                <a:moveTo>
                  <a:pt x="0" y="138536"/>
                </a:moveTo>
                <a:cubicBezTo>
                  <a:pt x="86677" y="76147"/>
                  <a:pt x="173355" y="13759"/>
                  <a:pt x="285750" y="1376"/>
                </a:cubicBezTo>
                <a:cubicBezTo>
                  <a:pt x="398145" y="-11007"/>
                  <a:pt x="674370" y="64241"/>
                  <a:pt x="674370" y="64241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 bwMode="auto">
          <a:xfrm rot="16200000">
            <a:off x="6050298" y="1574272"/>
            <a:ext cx="692470" cy="138536"/>
          </a:xfrm>
          <a:custGeom>
            <a:avLst/>
            <a:gdLst>
              <a:gd name="connsiteX0" fmla="*/ 0 w 674370"/>
              <a:gd name="connsiteY0" fmla="*/ 138536 h 138536"/>
              <a:gd name="connsiteX1" fmla="*/ 285750 w 674370"/>
              <a:gd name="connsiteY1" fmla="*/ 1376 h 138536"/>
              <a:gd name="connsiteX2" fmla="*/ 674370 w 674370"/>
              <a:gd name="connsiteY2" fmla="*/ 64241 h 138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4370" h="138536">
                <a:moveTo>
                  <a:pt x="0" y="138536"/>
                </a:moveTo>
                <a:cubicBezTo>
                  <a:pt x="86677" y="76147"/>
                  <a:pt x="173355" y="13759"/>
                  <a:pt x="285750" y="1376"/>
                </a:cubicBezTo>
                <a:cubicBezTo>
                  <a:pt x="398145" y="-11007"/>
                  <a:pt x="674370" y="64241"/>
                  <a:pt x="674370" y="64241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7" name="Freeform 26"/>
          <p:cNvSpPr/>
          <p:nvPr/>
        </p:nvSpPr>
        <p:spPr bwMode="auto">
          <a:xfrm rot="1804892">
            <a:off x="5779203" y="365067"/>
            <a:ext cx="536439" cy="50669"/>
          </a:xfrm>
          <a:custGeom>
            <a:avLst/>
            <a:gdLst>
              <a:gd name="connsiteX0" fmla="*/ 0 w 674370"/>
              <a:gd name="connsiteY0" fmla="*/ 138536 h 138536"/>
              <a:gd name="connsiteX1" fmla="*/ 285750 w 674370"/>
              <a:gd name="connsiteY1" fmla="*/ 1376 h 138536"/>
              <a:gd name="connsiteX2" fmla="*/ 674370 w 674370"/>
              <a:gd name="connsiteY2" fmla="*/ 64241 h 138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4370" h="138536">
                <a:moveTo>
                  <a:pt x="0" y="138536"/>
                </a:moveTo>
                <a:cubicBezTo>
                  <a:pt x="86677" y="76147"/>
                  <a:pt x="173355" y="13759"/>
                  <a:pt x="285750" y="1376"/>
                </a:cubicBezTo>
                <a:cubicBezTo>
                  <a:pt x="398145" y="-11007"/>
                  <a:pt x="674370" y="64241"/>
                  <a:pt x="674370" y="64241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63347" y="309481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Reset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93785" y="214193"/>
            <a:ext cx="350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T</a:t>
            </a:r>
            <a:r>
              <a:rPr kumimoji="0" lang="en-US" sz="14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A</a:t>
            </a:r>
            <a:endParaRPr kumimoji="0" lang="en-US" sz="1800" b="0" i="1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63433" y="474028"/>
            <a:ext cx="350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T</a:t>
            </a:r>
            <a:r>
              <a:rPr kumimoji="0" lang="en-US" sz="1400" b="0" i="1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A</a:t>
            </a:r>
            <a:endParaRPr kumimoji="0" lang="en-US" sz="1800" b="0" i="1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61442" y="306487"/>
            <a:ext cx="38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__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979886" y="2397811"/>
            <a:ext cx="38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__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81825" y="2576005"/>
            <a:ext cx="336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T</a:t>
            </a:r>
            <a:r>
              <a:rPr kumimoji="0" lang="en-US" sz="14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B</a:t>
            </a:r>
            <a:endParaRPr kumimoji="0" lang="en-US" sz="1800" b="0" i="1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91375" y="2787848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T</a:t>
            </a:r>
            <a:r>
              <a:rPr kumimoji="0" lang="en-US" sz="14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B</a:t>
            </a:r>
            <a:endParaRPr kumimoji="0" lang="en-US" sz="1800" b="0" i="1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3645242" y="2991115"/>
            <a:ext cx="774358" cy="34220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419599" y="3192943"/>
            <a:ext cx="906163" cy="32565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332874" y="3200400"/>
            <a:ext cx="704592" cy="32565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6044237" y="3205034"/>
            <a:ext cx="680557" cy="32565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6735366" y="3195867"/>
            <a:ext cx="846886" cy="32565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7582526" y="3211012"/>
            <a:ext cx="1141343" cy="32565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405082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FCFE49-F7D8-9F40-A47B-CD8F660E719E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FSM Timing Diagram</a:t>
            </a:r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</p:nvPr>
        </p:nvGraphicFramePr>
        <p:xfrm>
          <a:off x="-152400" y="3200400"/>
          <a:ext cx="9144000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75" name="VISIO" r:id="rId5" imgW="5530670" imgH="2543223" progId="Visio.Drawing.6">
                  <p:embed/>
                </p:oleObj>
              </mc:Choice>
              <mc:Fallback>
                <p:oleObj name="VISIO" r:id="rId5" imgW="5530670" imgH="2543223" progId="Visio.Drawing.6">
                  <p:embed/>
                  <p:pic>
                    <p:nvPicPr>
                      <p:cNvPr id="5" name="Content Placeholder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52400" y="3200400"/>
                        <a:ext cx="9144000" cy="329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 bwMode="auto">
          <a:xfrm>
            <a:off x="6050962" y="470250"/>
            <a:ext cx="838200" cy="8382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77247" y="552789"/>
            <a:ext cx="9856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S0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L</a:t>
            </a:r>
            <a:r>
              <a:rPr kumimoji="0" 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: yellow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L</a:t>
            </a:r>
            <a:r>
              <a:rPr kumimoji="0" 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: red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513155" y="468313"/>
            <a:ext cx="985630" cy="838200"/>
            <a:chOff x="4117285" y="1355035"/>
            <a:chExt cx="985630" cy="838200"/>
          </a:xfrm>
        </p:grpSpPr>
        <p:sp>
          <p:nvSpPr>
            <p:cNvPr id="9" name="Oval 8"/>
            <p:cNvSpPr/>
            <p:nvPr/>
          </p:nvSpPr>
          <p:spPr bwMode="auto">
            <a:xfrm>
              <a:off x="4191000" y="1355035"/>
              <a:ext cx="838200" cy="8382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17285" y="1437574"/>
              <a:ext cx="98563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S1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yellow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B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red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29177" y="2007252"/>
            <a:ext cx="985630" cy="838200"/>
            <a:chOff x="2974285" y="2136627"/>
            <a:chExt cx="985630" cy="838200"/>
          </a:xfrm>
        </p:grpSpPr>
        <p:sp>
          <p:nvSpPr>
            <p:cNvPr id="12" name="Oval 11"/>
            <p:cNvSpPr/>
            <p:nvPr/>
          </p:nvSpPr>
          <p:spPr bwMode="auto">
            <a:xfrm>
              <a:off x="3048000" y="2136627"/>
              <a:ext cx="838200" cy="838200"/>
            </a:xfrm>
            <a:prstGeom prst="ellipse">
              <a:avLst/>
            </a:prstGeom>
            <a:solidFill>
              <a:srgbClr val="F89BBA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974285" y="2219166"/>
              <a:ext cx="98563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S2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red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B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green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972986" y="1992107"/>
            <a:ext cx="985630" cy="838200"/>
            <a:chOff x="1837084" y="1232452"/>
            <a:chExt cx="985630" cy="838200"/>
          </a:xfrm>
        </p:grpSpPr>
        <p:sp>
          <p:nvSpPr>
            <p:cNvPr id="15" name="Oval 14"/>
            <p:cNvSpPr/>
            <p:nvPr/>
          </p:nvSpPr>
          <p:spPr bwMode="auto">
            <a:xfrm>
              <a:off x="1910799" y="1232452"/>
              <a:ext cx="838200" cy="8382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37084" y="1314991"/>
              <a:ext cx="98563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S3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red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B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yellow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735135" y="370533"/>
            <a:ext cx="308055" cy="326119"/>
            <a:chOff x="1108058" y="1186459"/>
            <a:chExt cx="308055" cy="326119"/>
          </a:xfrm>
        </p:grpSpPr>
        <p:sp>
          <p:nvSpPr>
            <p:cNvPr id="18" name="Arc 17"/>
            <p:cNvSpPr/>
            <p:nvPr/>
          </p:nvSpPr>
          <p:spPr bwMode="auto">
            <a:xfrm rot="245511">
              <a:off x="1108058" y="1186459"/>
              <a:ext cx="308055" cy="300829"/>
            </a:xfrm>
            <a:prstGeom prst="arc">
              <a:avLst>
                <a:gd name="adj1" fmla="val 9565068"/>
                <a:gd name="adj2" fmla="val 4719228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19" name="Straight Arrow Connector 18"/>
            <p:cNvCxnSpPr>
              <a:stCxn id="25" idx="2"/>
            </p:cNvCxnSpPr>
            <p:nvPr/>
          </p:nvCxnSpPr>
          <p:spPr bwMode="auto">
            <a:xfrm flipH="1">
              <a:off x="1203289" y="1486218"/>
              <a:ext cx="77807" cy="26360"/>
            </a:xfrm>
            <a:prstGeom prst="straightConnector1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0" name="Group 19"/>
          <p:cNvGrpSpPr/>
          <p:nvPr/>
        </p:nvGrpSpPr>
        <p:grpSpPr>
          <a:xfrm rot="10800000">
            <a:off x="7458052" y="2639973"/>
            <a:ext cx="308055" cy="326119"/>
            <a:chOff x="1108058" y="1186459"/>
            <a:chExt cx="308055" cy="326119"/>
          </a:xfrm>
        </p:grpSpPr>
        <p:sp>
          <p:nvSpPr>
            <p:cNvPr id="21" name="Arc 20"/>
            <p:cNvSpPr/>
            <p:nvPr/>
          </p:nvSpPr>
          <p:spPr bwMode="auto">
            <a:xfrm rot="245511">
              <a:off x="1108058" y="1186459"/>
              <a:ext cx="308055" cy="300829"/>
            </a:xfrm>
            <a:prstGeom prst="arc">
              <a:avLst>
                <a:gd name="adj1" fmla="val 9565068"/>
                <a:gd name="adj2" fmla="val 4719228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 flipH="1">
              <a:off x="1203289" y="1486218"/>
              <a:ext cx="77807" cy="26360"/>
            </a:xfrm>
            <a:prstGeom prst="straightConnector1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3" name="Freeform 22"/>
          <p:cNvSpPr/>
          <p:nvPr/>
        </p:nvSpPr>
        <p:spPr bwMode="auto">
          <a:xfrm>
            <a:off x="6893785" y="748378"/>
            <a:ext cx="704999" cy="122914"/>
          </a:xfrm>
          <a:custGeom>
            <a:avLst/>
            <a:gdLst>
              <a:gd name="connsiteX0" fmla="*/ 0 w 674370"/>
              <a:gd name="connsiteY0" fmla="*/ 138536 h 138536"/>
              <a:gd name="connsiteX1" fmla="*/ 285750 w 674370"/>
              <a:gd name="connsiteY1" fmla="*/ 1376 h 138536"/>
              <a:gd name="connsiteX2" fmla="*/ 674370 w 674370"/>
              <a:gd name="connsiteY2" fmla="*/ 64241 h 138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4370" h="138536">
                <a:moveTo>
                  <a:pt x="0" y="138536"/>
                </a:moveTo>
                <a:cubicBezTo>
                  <a:pt x="86677" y="76147"/>
                  <a:pt x="173355" y="13759"/>
                  <a:pt x="285750" y="1376"/>
                </a:cubicBezTo>
                <a:cubicBezTo>
                  <a:pt x="398145" y="-11007"/>
                  <a:pt x="674370" y="64241"/>
                  <a:pt x="674370" y="64241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 bwMode="auto">
          <a:xfrm rot="5400000">
            <a:off x="7739970" y="1593797"/>
            <a:ext cx="720090" cy="138536"/>
          </a:xfrm>
          <a:custGeom>
            <a:avLst/>
            <a:gdLst>
              <a:gd name="connsiteX0" fmla="*/ 0 w 674370"/>
              <a:gd name="connsiteY0" fmla="*/ 138536 h 138536"/>
              <a:gd name="connsiteX1" fmla="*/ 285750 w 674370"/>
              <a:gd name="connsiteY1" fmla="*/ 1376 h 138536"/>
              <a:gd name="connsiteX2" fmla="*/ 674370 w 674370"/>
              <a:gd name="connsiteY2" fmla="*/ 64241 h 138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4370" h="138536">
                <a:moveTo>
                  <a:pt x="0" y="138536"/>
                </a:moveTo>
                <a:cubicBezTo>
                  <a:pt x="86677" y="76147"/>
                  <a:pt x="173355" y="13759"/>
                  <a:pt x="285750" y="1376"/>
                </a:cubicBezTo>
                <a:cubicBezTo>
                  <a:pt x="398145" y="-11007"/>
                  <a:pt x="674370" y="64241"/>
                  <a:pt x="674370" y="64241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" name="Freeform 24"/>
          <p:cNvSpPr/>
          <p:nvPr/>
        </p:nvSpPr>
        <p:spPr bwMode="auto">
          <a:xfrm rot="10959104">
            <a:off x="6864129" y="2439140"/>
            <a:ext cx="732587" cy="138536"/>
          </a:xfrm>
          <a:custGeom>
            <a:avLst/>
            <a:gdLst>
              <a:gd name="connsiteX0" fmla="*/ 0 w 674370"/>
              <a:gd name="connsiteY0" fmla="*/ 138536 h 138536"/>
              <a:gd name="connsiteX1" fmla="*/ 285750 w 674370"/>
              <a:gd name="connsiteY1" fmla="*/ 1376 h 138536"/>
              <a:gd name="connsiteX2" fmla="*/ 674370 w 674370"/>
              <a:gd name="connsiteY2" fmla="*/ 64241 h 138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4370" h="138536">
                <a:moveTo>
                  <a:pt x="0" y="138536"/>
                </a:moveTo>
                <a:cubicBezTo>
                  <a:pt x="86677" y="76147"/>
                  <a:pt x="173355" y="13759"/>
                  <a:pt x="285750" y="1376"/>
                </a:cubicBezTo>
                <a:cubicBezTo>
                  <a:pt x="398145" y="-11007"/>
                  <a:pt x="674370" y="64241"/>
                  <a:pt x="674370" y="64241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 bwMode="auto">
          <a:xfrm rot="16200000">
            <a:off x="6050298" y="1574272"/>
            <a:ext cx="692470" cy="138536"/>
          </a:xfrm>
          <a:custGeom>
            <a:avLst/>
            <a:gdLst>
              <a:gd name="connsiteX0" fmla="*/ 0 w 674370"/>
              <a:gd name="connsiteY0" fmla="*/ 138536 h 138536"/>
              <a:gd name="connsiteX1" fmla="*/ 285750 w 674370"/>
              <a:gd name="connsiteY1" fmla="*/ 1376 h 138536"/>
              <a:gd name="connsiteX2" fmla="*/ 674370 w 674370"/>
              <a:gd name="connsiteY2" fmla="*/ 64241 h 138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4370" h="138536">
                <a:moveTo>
                  <a:pt x="0" y="138536"/>
                </a:moveTo>
                <a:cubicBezTo>
                  <a:pt x="86677" y="76147"/>
                  <a:pt x="173355" y="13759"/>
                  <a:pt x="285750" y="1376"/>
                </a:cubicBezTo>
                <a:cubicBezTo>
                  <a:pt x="398145" y="-11007"/>
                  <a:pt x="674370" y="64241"/>
                  <a:pt x="674370" y="64241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7" name="Freeform 26"/>
          <p:cNvSpPr/>
          <p:nvPr/>
        </p:nvSpPr>
        <p:spPr bwMode="auto">
          <a:xfrm rot="1804892">
            <a:off x="5779203" y="365067"/>
            <a:ext cx="536439" cy="50669"/>
          </a:xfrm>
          <a:custGeom>
            <a:avLst/>
            <a:gdLst>
              <a:gd name="connsiteX0" fmla="*/ 0 w 674370"/>
              <a:gd name="connsiteY0" fmla="*/ 138536 h 138536"/>
              <a:gd name="connsiteX1" fmla="*/ 285750 w 674370"/>
              <a:gd name="connsiteY1" fmla="*/ 1376 h 138536"/>
              <a:gd name="connsiteX2" fmla="*/ 674370 w 674370"/>
              <a:gd name="connsiteY2" fmla="*/ 64241 h 138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4370" h="138536">
                <a:moveTo>
                  <a:pt x="0" y="138536"/>
                </a:moveTo>
                <a:cubicBezTo>
                  <a:pt x="86677" y="76147"/>
                  <a:pt x="173355" y="13759"/>
                  <a:pt x="285750" y="1376"/>
                </a:cubicBezTo>
                <a:cubicBezTo>
                  <a:pt x="398145" y="-11007"/>
                  <a:pt x="674370" y="64241"/>
                  <a:pt x="674370" y="64241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63347" y="309481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Reset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93785" y="214193"/>
            <a:ext cx="350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T</a:t>
            </a:r>
            <a:r>
              <a:rPr kumimoji="0" lang="en-US" sz="14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A</a:t>
            </a:r>
            <a:endParaRPr kumimoji="0" lang="en-US" sz="1800" b="0" i="1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63433" y="474028"/>
            <a:ext cx="350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T</a:t>
            </a:r>
            <a:r>
              <a:rPr kumimoji="0" lang="en-US" sz="14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A</a:t>
            </a:r>
            <a:endParaRPr kumimoji="0" lang="en-US" sz="1800" b="0" i="1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61442" y="306487"/>
            <a:ext cx="38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__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979886" y="2397811"/>
            <a:ext cx="38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__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81825" y="2576005"/>
            <a:ext cx="336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T</a:t>
            </a:r>
            <a:r>
              <a:rPr kumimoji="0" lang="en-US" sz="14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B</a:t>
            </a:r>
            <a:endParaRPr kumimoji="0" lang="en-US" sz="1800" b="0" i="1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91375" y="2787848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T</a:t>
            </a:r>
            <a:r>
              <a:rPr kumimoji="0" lang="en-US" sz="14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B</a:t>
            </a:r>
            <a:endParaRPr kumimoji="0" lang="en-US" sz="1800" b="0" i="1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4419599" y="3192943"/>
            <a:ext cx="906163" cy="32565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5332874" y="3200400"/>
            <a:ext cx="704592" cy="32565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6044237" y="3205034"/>
            <a:ext cx="680557" cy="32565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6735366" y="3195867"/>
            <a:ext cx="846886" cy="32565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7582526" y="3211012"/>
            <a:ext cx="1141343" cy="32565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04466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2B8C9-E1C5-354D-83ED-8471A1A3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for 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1BD38-08B9-0946-9580-73AF3BCCD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Today</a:t>
            </a:r>
          </a:p>
          <a:p>
            <a:pPr marL="0" indent="0">
              <a:buNone/>
            </a:pPr>
            <a:endParaRPr lang="en-US" sz="1200" dirty="0"/>
          </a:p>
          <a:p>
            <a:pPr lvl="1"/>
            <a:r>
              <a:rPr lang="en-US" dirty="0"/>
              <a:t>Wrap up Sequential Logic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Hardware Description Languages and Verilog </a:t>
            </a:r>
          </a:p>
          <a:p>
            <a:pPr lvl="2"/>
            <a:r>
              <a:rPr lang="en-US" dirty="0"/>
              <a:t>Combinational Logic</a:t>
            </a:r>
          </a:p>
          <a:p>
            <a:pPr lvl="2"/>
            <a:r>
              <a:rPr lang="en-US" dirty="0"/>
              <a:t>Sequential Logic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Tomorrow</a:t>
            </a:r>
          </a:p>
          <a:p>
            <a:pPr marL="671512" lvl="2" indent="0">
              <a:buNone/>
            </a:pPr>
            <a:endParaRPr lang="en-US" dirty="0"/>
          </a:p>
          <a:p>
            <a:pPr lvl="1"/>
            <a:r>
              <a:rPr lang="en-US" dirty="0"/>
              <a:t>Timing and Verification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482BF0-A589-B045-A5C8-D24D35F573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4A640EF-F0E2-4E49-9455-7E266BCEBB78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844250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FCFE49-F7D8-9F40-A47B-CD8F660E719E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FSM Timing Diagram</a:t>
            </a:r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</p:nvPr>
        </p:nvGraphicFramePr>
        <p:xfrm>
          <a:off x="-152400" y="3200400"/>
          <a:ext cx="9144000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799" name="VISIO" r:id="rId5" imgW="5530670" imgH="2543223" progId="Visio.Drawing.6">
                  <p:embed/>
                </p:oleObj>
              </mc:Choice>
              <mc:Fallback>
                <p:oleObj name="VISIO" r:id="rId5" imgW="5530670" imgH="2543223" progId="Visio.Drawing.6">
                  <p:embed/>
                  <p:pic>
                    <p:nvPicPr>
                      <p:cNvPr id="5" name="Content Placeholder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52400" y="3200400"/>
                        <a:ext cx="9144000" cy="329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 bwMode="auto">
          <a:xfrm>
            <a:off x="6050962" y="470250"/>
            <a:ext cx="838200" cy="8382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77247" y="552789"/>
            <a:ext cx="9856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S0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L</a:t>
            </a:r>
            <a:r>
              <a:rPr kumimoji="0" 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: yellow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L</a:t>
            </a:r>
            <a:r>
              <a:rPr kumimoji="0" 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: red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513155" y="468313"/>
            <a:ext cx="985630" cy="838200"/>
            <a:chOff x="4117285" y="1355035"/>
            <a:chExt cx="985630" cy="838200"/>
          </a:xfrm>
        </p:grpSpPr>
        <p:sp>
          <p:nvSpPr>
            <p:cNvPr id="9" name="Oval 8"/>
            <p:cNvSpPr/>
            <p:nvPr/>
          </p:nvSpPr>
          <p:spPr bwMode="auto">
            <a:xfrm>
              <a:off x="4191000" y="1355035"/>
              <a:ext cx="838200" cy="8382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17285" y="1437574"/>
              <a:ext cx="98563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S1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yellow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B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red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29177" y="2007252"/>
            <a:ext cx="985630" cy="838200"/>
            <a:chOff x="2974285" y="2136627"/>
            <a:chExt cx="985630" cy="838200"/>
          </a:xfrm>
        </p:grpSpPr>
        <p:sp>
          <p:nvSpPr>
            <p:cNvPr id="12" name="Oval 11"/>
            <p:cNvSpPr/>
            <p:nvPr/>
          </p:nvSpPr>
          <p:spPr bwMode="auto">
            <a:xfrm>
              <a:off x="3048000" y="2136627"/>
              <a:ext cx="838200" cy="838200"/>
            </a:xfrm>
            <a:prstGeom prst="ellipse">
              <a:avLst/>
            </a:prstGeom>
            <a:solidFill>
              <a:srgbClr val="F89BBA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974285" y="2219166"/>
              <a:ext cx="98563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S2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red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B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green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972986" y="1992107"/>
            <a:ext cx="985630" cy="838200"/>
            <a:chOff x="1837084" y="1232452"/>
            <a:chExt cx="985630" cy="838200"/>
          </a:xfrm>
        </p:grpSpPr>
        <p:sp>
          <p:nvSpPr>
            <p:cNvPr id="15" name="Oval 14"/>
            <p:cNvSpPr/>
            <p:nvPr/>
          </p:nvSpPr>
          <p:spPr bwMode="auto">
            <a:xfrm>
              <a:off x="1910799" y="1232452"/>
              <a:ext cx="838200" cy="8382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37084" y="1314991"/>
              <a:ext cx="98563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S3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red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B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yellow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735135" y="370533"/>
            <a:ext cx="308055" cy="326119"/>
            <a:chOff x="1108058" y="1186459"/>
            <a:chExt cx="308055" cy="326119"/>
          </a:xfrm>
        </p:grpSpPr>
        <p:sp>
          <p:nvSpPr>
            <p:cNvPr id="18" name="Arc 17"/>
            <p:cNvSpPr/>
            <p:nvPr/>
          </p:nvSpPr>
          <p:spPr bwMode="auto">
            <a:xfrm rot="245511">
              <a:off x="1108058" y="1186459"/>
              <a:ext cx="308055" cy="300829"/>
            </a:xfrm>
            <a:prstGeom prst="arc">
              <a:avLst>
                <a:gd name="adj1" fmla="val 9565068"/>
                <a:gd name="adj2" fmla="val 4719228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19" name="Straight Arrow Connector 18"/>
            <p:cNvCxnSpPr>
              <a:stCxn id="25" idx="2"/>
            </p:cNvCxnSpPr>
            <p:nvPr/>
          </p:nvCxnSpPr>
          <p:spPr bwMode="auto">
            <a:xfrm flipH="1">
              <a:off x="1203289" y="1486218"/>
              <a:ext cx="77807" cy="26360"/>
            </a:xfrm>
            <a:prstGeom prst="straightConnector1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0" name="Group 19"/>
          <p:cNvGrpSpPr/>
          <p:nvPr/>
        </p:nvGrpSpPr>
        <p:grpSpPr>
          <a:xfrm rot="10800000">
            <a:off x="7458052" y="2639973"/>
            <a:ext cx="308055" cy="326119"/>
            <a:chOff x="1108058" y="1186459"/>
            <a:chExt cx="308055" cy="326119"/>
          </a:xfrm>
        </p:grpSpPr>
        <p:sp>
          <p:nvSpPr>
            <p:cNvPr id="21" name="Arc 20"/>
            <p:cNvSpPr/>
            <p:nvPr/>
          </p:nvSpPr>
          <p:spPr bwMode="auto">
            <a:xfrm rot="245511">
              <a:off x="1108058" y="1186459"/>
              <a:ext cx="308055" cy="300829"/>
            </a:xfrm>
            <a:prstGeom prst="arc">
              <a:avLst>
                <a:gd name="adj1" fmla="val 9565068"/>
                <a:gd name="adj2" fmla="val 4719228"/>
              </a:avLst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 flipH="1">
              <a:off x="1203289" y="1486218"/>
              <a:ext cx="77807" cy="26360"/>
            </a:xfrm>
            <a:prstGeom prst="straightConnector1">
              <a:avLst/>
            </a:prstGeom>
            <a:solidFill>
              <a:srgbClr val="C0C0C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3" name="Freeform 22"/>
          <p:cNvSpPr/>
          <p:nvPr/>
        </p:nvSpPr>
        <p:spPr bwMode="auto">
          <a:xfrm>
            <a:off x="6893785" y="748378"/>
            <a:ext cx="704999" cy="122914"/>
          </a:xfrm>
          <a:custGeom>
            <a:avLst/>
            <a:gdLst>
              <a:gd name="connsiteX0" fmla="*/ 0 w 674370"/>
              <a:gd name="connsiteY0" fmla="*/ 138536 h 138536"/>
              <a:gd name="connsiteX1" fmla="*/ 285750 w 674370"/>
              <a:gd name="connsiteY1" fmla="*/ 1376 h 138536"/>
              <a:gd name="connsiteX2" fmla="*/ 674370 w 674370"/>
              <a:gd name="connsiteY2" fmla="*/ 64241 h 138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4370" h="138536">
                <a:moveTo>
                  <a:pt x="0" y="138536"/>
                </a:moveTo>
                <a:cubicBezTo>
                  <a:pt x="86677" y="76147"/>
                  <a:pt x="173355" y="13759"/>
                  <a:pt x="285750" y="1376"/>
                </a:cubicBezTo>
                <a:cubicBezTo>
                  <a:pt x="398145" y="-11007"/>
                  <a:pt x="674370" y="64241"/>
                  <a:pt x="674370" y="64241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 bwMode="auto">
          <a:xfrm rot="5400000">
            <a:off x="7739970" y="1593797"/>
            <a:ext cx="720090" cy="138536"/>
          </a:xfrm>
          <a:custGeom>
            <a:avLst/>
            <a:gdLst>
              <a:gd name="connsiteX0" fmla="*/ 0 w 674370"/>
              <a:gd name="connsiteY0" fmla="*/ 138536 h 138536"/>
              <a:gd name="connsiteX1" fmla="*/ 285750 w 674370"/>
              <a:gd name="connsiteY1" fmla="*/ 1376 h 138536"/>
              <a:gd name="connsiteX2" fmla="*/ 674370 w 674370"/>
              <a:gd name="connsiteY2" fmla="*/ 64241 h 138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4370" h="138536">
                <a:moveTo>
                  <a:pt x="0" y="138536"/>
                </a:moveTo>
                <a:cubicBezTo>
                  <a:pt x="86677" y="76147"/>
                  <a:pt x="173355" y="13759"/>
                  <a:pt x="285750" y="1376"/>
                </a:cubicBezTo>
                <a:cubicBezTo>
                  <a:pt x="398145" y="-11007"/>
                  <a:pt x="674370" y="64241"/>
                  <a:pt x="674370" y="64241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" name="Freeform 24"/>
          <p:cNvSpPr/>
          <p:nvPr/>
        </p:nvSpPr>
        <p:spPr bwMode="auto">
          <a:xfrm rot="10959104">
            <a:off x="6864129" y="2439140"/>
            <a:ext cx="732587" cy="138536"/>
          </a:xfrm>
          <a:custGeom>
            <a:avLst/>
            <a:gdLst>
              <a:gd name="connsiteX0" fmla="*/ 0 w 674370"/>
              <a:gd name="connsiteY0" fmla="*/ 138536 h 138536"/>
              <a:gd name="connsiteX1" fmla="*/ 285750 w 674370"/>
              <a:gd name="connsiteY1" fmla="*/ 1376 h 138536"/>
              <a:gd name="connsiteX2" fmla="*/ 674370 w 674370"/>
              <a:gd name="connsiteY2" fmla="*/ 64241 h 138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4370" h="138536">
                <a:moveTo>
                  <a:pt x="0" y="138536"/>
                </a:moveTo>
                <a:cubicBezTo>
                  <a:pt x="86677" y="76147"/>
                  <a:pt x="173355" y="13759"/>
                  <a:pt x="285750" y="1376"/>
                </a:cubicBezTo>
                <a:cubicBezTo>
                  <a:pt x="398145" y="-11007"/>
                  <a:pt x="674370" y="64241"/>
                  <a:pt x="674370" y="64241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 bwMode="auto">
          <a:xfrm rot="16200000">
            <a:off x="6050298" y="1574272"/>
            <a:ext cx="692470" cy="138536"/>
          </a:xfrm>
          <a:custGeom>
            <a:avLst/>
            <a:gdLst>
              <a:gd name="connsiteX0" fmla="*/ 0 w 674370"/>
              <a:gd name="connsiteY0" fmla="*/ 138536 h 138536"/>
              <a:gd name="connsiteX1" fmla="*/ 285750 w 674370"/>
              <a:gd name="connsiteY1" fmla="*/ 1376 h 138536"/>
              <a:gd name="connsiteX2" fmla="*/ 674370 w 674370"/>
              <a:gd name="connsiteY2" fmla="*/ 64241 h 138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4370" h="138536">
                <a:moveTo>
                  <a:pt x="0" y="138536"/>
                </a:moveTo>
                <a:cubicBezTo>
                  <a:pt x="86677" y="76147"/>
                  <a:pt x="173355" y="13759"/>
                  <a:pt x="285750" y="1376"/>
                </a:cubicBezTo>
                <a:cubicBezTo>
                  <a:pt x="398145" y="-11007"/>
                  <a:pt x="674370" y="64241"/>
                  <a:pt x="674370" y="64241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7" name="Freeform 26"/>
          <p:cNvSpPr/>
          <p:nvPr/>
        </p:nvSpPr>
        <p:spPr bwMode="auto">
          <a:xfrm rot="1804892">
            <a:off x="5779203" y="365067"/>
            <a:ext cx="536439" cy="50669"/>
          </a:xfrm>
          <a:custGeom>
            <a:avLst/>
            <a:gdLst>
              <a:gd name="connsiteX0" fmla="*/ 0 w 674370"/>
              <a:gd name="connsiteY0" fmla="*/ 138536 h 138536"/>
              <a:gd name="connsiteX1" fmla="*/ 285750 w 674370"/>
              <a:gd name="connsiteY1" fmla="*/ 1376 h 138536"/>
              <a:gd name="connsiteX2" fmla="*/ 674370 w 674370"/>
              <a:gd name="connsiteY2" fmla="*/ 64241 h 138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4370" h="138536">
                <a:moveTo>
                  <a:pt x="0" y="138536"/>
                </a:moveTo>
                <a:cubicBezTo>
                  <a:pt x="86677" y="76147"/>
                  <a:pt x="173355" y="13759"/>
                  <a:pt x="285750" y="1376"/>
                </a:cubicBezTo>
                <a:cubicBezTo>
                  <a:pt x="398145" y="-11007"/>
                  <a:pt x="674370" y="64241"/>
                  <a:pt x="674370" y="64241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63347" y="309481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Reset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93785" y="214193"/>
            <a:ext cx="350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T</a:t>
            </a:r>
            <a:r>
              <a:rPr kumimoji="0" lang="en-US" sz="14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A</a:t>
            </a:r>
            <a:endParaRPr kumimoji="0" lang="en-US" sz="1800" b="0" i="1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63433" y="474028"/>
            <a:ext cx="350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T</a:t>
            </a:r>
            <a:r>
              <a:rPr kumimoji="0" lang="en-US" sz="14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A</a:t>
            </a:r>
            <a:endParaRPr kumimoji="0" lang="en-US" sz="1800" b="0" i="1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61442" y="306487"/>
            <a:ext cx="38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__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979886" y="2397811"/>
            <a:ext cx="38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__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81825" y="2576005"/>
            <a:ext cx="336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T</a:t>
            </a:r>
            <a:r>
              <a:rPr kumimoji="0" lang="en-US" sz="14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B</a:t>
            </a:r>
            <a:endParaRPr kumimoji="0" lang="en-US" sz="1800" b="0" i="1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91375" y="2787848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T</a:t>
            </a:r>
            <a:r>
              <a:rPr kumimoji="0" lang="en-US" sz="1400" b="0" i="1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B</a:t>
            </a:r>
            <a:endParaRPr kumimoji="0" lang="en-US" sz="1800" b="0" i="1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5105401" y="3205034"/>
            <a:ext cx="1619394" cy="32565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6735366" y="3195867"/>
            <a:ext cx="846886" cy="32565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7582526" y="3211012"/>
            <a:ext cx="1141343" cy="32565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719236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FCFE49-F7D8-9F40-A47B-CD8F660E719E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FSM Timing Diagram</a:t>
            </a:r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</p:nvPr>
        </p:nvGraphicFramePr>
        <p:xfrm>
          <a:off x="-152400" y="3200400"/>
          <a:ext cx="9144000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823" name="VISIO" r:id="rId5" imgW="5530670" imgH="2543223" progId="Visio.Drawing.6">
                  <p:embed/>
                </p:oleObj>
              </mc:Choice>
              <mc:Fallback>
                <p:oleObj name="VISIO" r:id="rId5" imgW="5530670" imgH="2543223" progId="Visio.Drawing.6">
                  <p:embed/>
                  <p:pic>
                    <p:nvPicPr>
                      <p:cNvPr id="5" name="Content Placeholder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52400" y="3200400"/>
                        <a:ext cx="9144000" cy="329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 bwMode="auto">
          <a:xfrm>
            <a:off x="6050962" y="470250"/>
            <a:ext cx="838200" cy="8382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77247" y="552789"/>
            <a:ext cx="9856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S0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L</a:t>
            </a:r>
            <a:r>
              <a:rPr kumimoji="0" 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: yellow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L</a:t>
            </a:r>
            <a:r>
              <a:rPr kumimoji="0" 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: red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513155" y="468313"/>
            <a:ext cx="985630" cy="838200"/>
            <a:chOff x="4117285" y="1355035"/>
            <a:chExt cx="985630" cy="838200"/>
          </a:xfrm>
        </p:grpSpPr>
        <p:sp>
          <p:nvSpPr>
            <p:cNvPr id="9" name="Oval 8"/>
            <p:cNvSpPr/>
            <p:nvPr/>
          </p:nvSpPr>
          <p:spPr bwMode="auto">
            <a:xfrm>
              <a:off x="4191000" y="1355035"/>
              <a:ext cx="838200" cy="8382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17285" y="1437574"/>
              <a:ext cx="98563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S1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yellow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B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red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29177" y="2007252"/>
            <a:ext cx="985630" cy="838200"/>
            <a:chOff x="2974285" y="2136627"/>
            <a:chExt cx="985630" cy="838200"/>
          </a:xfrm>
        </p:grpSpPr>
        <p:sp>
          <p:nvSpPr>
            <p:cNvPr id="12" name="Oval 11"/>
            <p:cNvSpPr/>
            <p:nvPr/>
          </p:nvSpPr>
          <p:spPr bwMode="auto">
            <a:xfrm>
              <a:off x="3048000" y="2136627"/>
              <a:ext cx="838200" cy="8382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974285" y="2219166"/>
              <a:ext cx="98563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S2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red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B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green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972986" y="1992107"/>
            <a:ext cx="985630" cy="838200"/>
            <a:chOff x="1837084" y="1232452"/>
            <a:chExt cx="985630" cy="838200"/>
          </a:xfrm>
        </p:grpSpPr>
        <p:sp>
          <p:nvSpPr>
            <p:cNvPr id="15" name="Oval 14"/>
            <p:cNvSpPr/>
            <p:nvPr/>
          </p:nvSpPr>
          <p:spPr bwMode="auto">
            <a:xfrm>
              <a:off x="1910799" y="1232452"/>
              <a:ext cx="838200" cy="838200"/>
            </a:xfrm>
            <a:prstGeom prst="ellipse">
              <a:avLst/>
            </a:prstGeom>
            <a:solidFill>
              <a:srgbClr val="F89BBA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37084" y="1314991"/>
              <a:ext cx="98563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S3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red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B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yellow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735135" y="370533"/>
            <a:ext cx="308055" cy="326119"/>
            <a:chOff x="1108058" y="1186459"/>
            <a:chExt cx="308055" cy="326119"/>
          </a:xfrm>
        </p:grpSpPr>
        <p:sp>
          <p:nvSpPr>
            <p:cNvPr id="18" name="Arc 17"/>
            <p:cNvSpPr/>
            <p:nvPr/>
          </p:nvSpPr>
          <p:spPr bwMode="auto">
            <a:xfrm rot="245511">
              <a:off x="1108058" y="1186459"/>
              <a:ext cx="308055" cy="300829"/>
            </a:xfrm>
            <a:prstGeom prst="arc">
              <a:avLst>
                <a:gd name="adj1" fmla="val 9565068"/>
                <a:gd name="adj2" fmla="val 4719228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19" name="Straight Arrow Connector 18"/>
            <p:cNvCxnSpPr>
              <a:stCxn id="25" idx="2"/>
            </p:cNvCxnSpPr>
            <p:nvPr/>
          </p:nvCxnSpPr>
          <p:spPr bwMode="auto">
            <a:xfrm flipH="1">
              <a:off x="1203289" y="1486218"/>
              <a:ext cx="77807" cy="26360"/>
            </a:xfrm>
            <a:prstGeom prst="straightConnector1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0" name="Group 19"/>
          <p:cNvGrpSpPr/>
          <p:nvPr/>
        </p:nvGrpSpPr>
        <p:grpSpPr>
          <a:xfrm rot="10800000">
            <a:off x="7458052" y="2639973"/>
            <a:ext cx="308055" cy="326119"/>
            <a:chOff x="1108058" y="1186459"/>
            <a:chExt cx="308055" cy="326119"/>
          </a:xfrm>
        </p:grpSpPr>
        <p:sp>
          <p:nvSpPr>
            <p:cNvPr id="21" name="Arc 20"/>
            <p:cNvSpPr/>
            <p:nvPr/>
          </p:nvSpPr>
          <p:spPr bwMode="auto">
            <a:xfrm rot="245511">
              <a:off x="1108058" y="1186459"/>
              <a:ext cx="308055" cy="300829"/>
            </a:xfrm>
            <a:prstGeom prst="arc">
              <a:avLst>
                <a:gd name="adj1" fmla="val 9565068"/>
                <a:gd name="adj2" fmla="val 4719228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 flipH="1">
              <a:off x="1203289" y="1486218"/>
              <a:ext cx="77807" cy="26360"/>
            </a:xfrm>
            <a:prstGeom prst="straightConnector1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3" name="Freeform 22"/>
          <p:cNvSpPr/>
          <p:nvPr/>
        </p:nvSpPr>
        <p:spPr bwMode="auto">
          <a:xfrm>
            <a:off x="6893785" y="748378"/>
            <a:ext cx="704999" cy="122914"/>
          </a:xfrm>
          <a:custGeom>
            <a:avLst/>
            <a:gdLst>
              <a:gd name="connsiteX0" fmla="*/ 0 w 674370"/>
              <a:gd name="connsiteY0" fmla="*/ 138536 h 138536"/>
              <a:gd name="connsiteX1" fmla="*/ 285750 w 674370"/>
              <a:gd name="connsiteY1" fmla="*/ 1376 h 138536"/>
              <a:gd name="connsiteX2" fmla="*/ 674370 w 674370"/>
              <a:gd name="connsiteY2" fmla="*/ 64241 h 138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4370" h="138536">
                <a:moveTo>
                  <a:pt x="0" y="138536"/>
                </a:moveTo>
                <a:cubicBezTo>
                  <a:pt x="86677" y="76147"/>
                  <a:pt x="173355" y="13759"/>
                  <a:pt x="285750" y="1376"/>
                </a:cubicBezTo>
                <a:cubicBezTo>
                  <a:pt x="398145" y="-11007"/>
                  <a:pt x="674370" y="64241"/>
                  <a:pt x="674370" y="64241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 bwMode="auto">
          <a:xfrm rot="5400000">
            <a:off x="7739970" y="1593797"/>
            <a:ext cx="720090" cy="138536"/>
          </a:xfrm>
          <a:custGeom>
            <a:avLst/>
            <a:gdLst>
              <a:gd name="connsiteX0" fmla="*/ 0 w 674370"/>
              <a:gd name="connsiteY0" fmla="*/ 138536 h 138536"/>
              <a:gd name="connsiteX1" fmla="*/ 285750 w 674370"/>
              <a:gd name="connsiteY1" fmla="*/ 1376 h 138536"/>
              <a:gd name="connsiteX2" fmla="*/ 674370 w 674370"/>
              <a:gd name="connsiteY2" fmla="*/ 64241 h 138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4370" h="138536">
                <a:moveTo>
                  <a:pt x="0" y="138536"/>
                </a:moveTo>
                <a:cubicBezTo>
                  <a:pt x="86677" y="76147"/>
                  <a:pt x="173355" y="13759"/>
                  <a:pt x="285750" y="1376"/>
                </a:cubicBezTo>
                <a:cubicBezTo>
                  <a:pt x="398145" y="-11007"/>
                  <a:pt x="674370" y="64241"/>
                  <a:pt x="674370" y="64241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" name="Freeform 24"/>
          <p:cNvSpPr/>
          <p:nvPr/>
        </p:nvSpPr>
        <p:spPr bwMode="auto">
          <a:xfrm rot="10959104">
            <a:off x="6864129" y="2439140"/>
            <a:ext cx="732587" cy="138536"/>
          </a:xfrm>
          <a:custGeom>
            <a:avLst/>
            <a:gdLst>
              <a:gd name="connsiteX0" fmla="*/ 0 w 674370"/>
              <a:gd name="connsiteY0" fmla="*/ 138536 h 138536"/>
              <a:gd name="connsiteX1" fmla="*/ 285750 w 674370"/>
              <a:gd name="connsiteY1" fmla="*/ 1376 h 138536"/>
              <a:gd name="connsiteX2" fmla="*/ 674370 w 674370"/>
              <a:gd name="connsiteY2" fmla="*/ 64241 h 138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4370" h="138536">
                <a:moveTo>
                  <a:pt x="0" y="138536"/>
                </a:moveTo>
                <a:cubicBezTo>
                  <a:pt x="86677" y="76147"/>
                  <a:pt x="173355" y="13759"/>
                  <a:pt x="285750" y="1376"/>
                </a:cubicBezTo>
                <a:cubicBezTo>
                  <a:pt x="398145" y="-11007"/>
                  <a:pt x="674370" y="64241"/>
                  <a:pt x="674370" y="64241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 bwMode="auto">
          <a:xfrm rot="16200000">
            <a:off x="6050298" y="1574272"/>
            <a:ext cx="692470" cy="138536"/>
          </a:xfrm>
          <a:custGeom>
            <a:avLst/>
            <a:gdLst>
              <a:gd name="connsiteX0" fmla="*/ 0 w 674370"/>
              <a:gd name="connsiteY0" fmla="*/ 138536 h 138536"/>
              <a:gd name="connsiteX1" fmla="*/ 285750 w 674370"/>
              <a:gd name="connsiteY1" fmla="*/ 1376 h 138536"/>
              <a:gd name="connsiteX2" fmla="*/ 674370 w 674370"/>
              <a:gd name="connsiteY2" fmla="*/ 64241 h 138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4370" h="138536">
                <a:moveTo>
                  <a:pt x="0" y="138536"/>
                </a:moveTo>
                <a:cubicBezTo>
                  <a:pt x="86677" y="76147"/>
                  <a:pt x="173355" y="13759"/>
                  <a:pt x="285750" y="1376"/>
                </a:cubicBezTo>
                <a:cubicBezTo>
                  <a:pt x="398145" y="-11007"/>
                  <a:pt x="674370" y="64241"/>
                  <a:pt x="674370" y="64241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7" name="Freeform 26"/>
          <p:cNvSpPr/>
          <p:nvPr/>
        </p:nvSpPr>
        <p:spPr bwMode="auto">
          <a:xfrm rot="1804892">
            <a:off x="5779203" y="365067"/>
            <a:ext cx="536439" cy="50669"/>
          </a:xfrm>
          <a:custGeom>
            <a:avLst/>
            <a:gdLst>
              <a:gd name="connsiteX0" fmla="*/ 0 w 674370"/>
              <a:gd name="connsiteY0" fmla="*/ 138536 h 138536"/>
              <a:gd name="connsiteX1" fmla="*/ 285750 w 674370"/>
              <a:gd name="connsiteY1" fmla="*/ 1376 h 138536"/>
              <a:gd name="connsiteX2" fmla="*/ 674370 w 674370"/>
              <a:gd name="connsiteY2" fmla="*/ 64241 h 138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4370" h="138536">
                <a:moveTo>
                  <a:pt x="0" y="138536"/>
                </a:moveTo>
                <a:cubicBezTo>
                  <a:pt x="86677" y="76147"/>
                  <a:pt x="173355" y="13759"/>
                  <a:pt x="285750" y="1376"/>
                </a:cubicBezTo>
                <a:cubicBezTo>
                  <a:pt x="398145" y="-11007"/>
                  <a:pt x="674370" y="64241"/>
                  <a:pt x="674370" y="64241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63347" y="309481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Reset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93785" y="214193"/>
            <a:ext cx="350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T</a:t>
            </a:r>
            <a:r>
              <a:rPr kumimoji="0" lang="en-US" sz="14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A</a:t>
            </a:r>
            <a:endParaRPr kumimoji="0" lang="en-US" sz="1800" b="0" i="1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63433" y="474028"/>
            <a:ext cx="350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T</a:t>
            </a:r>
            <a:r>
              <a:rPr kumimoji="0" lang="en-US" sz="14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A</a:t>
            </a:r>
            <a:endParaRPr kumimoji="0" lang="en-US" sz="1800" b="0" i="1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61442" y="306487"/>
            <a:ext cx="38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__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979886" y="2397811"/>
            <a:ext cx="38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__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81825" y="2576005"/>
            <a:ext cx="359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T</a:t>
            </a:r>
            <a:r>
              <a:rPr kumimoji="0" lang="en-US" sz="1400" b="0" i="1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B</a:t>
            </a:r>
            <a:endParaRPr kumimoji="0" lang="en-US" sz="1800" b="0" i="1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91375" y="2787848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T</a:t>
            </a:r>
            <a:r>
              <a:rPr kumimoji="0" lang="en-US" sz="14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B</a:t>
            </a:r>
            <a:endParaRPr kumimoji="0" lang="en-US" sz="1800" b="0" i="1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6044237" y="3205034"/>
            <a:ext cx="680557" cy="32565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6735366" y="3195867"/>
            <a:ext cx="846886" cy="32565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7582526" y="3211012"/>
            <a:ext cx="1141343" cy="32565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951709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FCFE49-F7D8-9F40-A47B-CD8F660E719E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FSM Timing Diagram</a:t>
            </a:r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</p:nvPr>
        </p:nvGraphicFramePr>
        <p:xfrm>
          <a:off x="-152400" y="3200400"/>
          <a:ext cx="9144000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847" name="VISIO" r:id="rId5" imgW="5530670" imgH="2543223" progId="Visio.Drawing.6">
                  <p:embed/>
                </p:oleObj>
              </mc:Choice>
              <mc:Fallback>
                <p:oleObj name="VISIO" r:id="rId5" imgW="5530670" imgH="2543223" progId="Visio.Drawing.6">
                  <p:embed/>
                  <p:pic>
                    <p:nvPicPr>
                      <p:cNvPr id="5" name="Content Placeholder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52400" y="3200400"/>
                        <a:ext cx="9144000" cy="329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 bwMode="auto">
          <a:xfrm>
            <a:off x="6050962" y="470250"/>
            <a:ext cx="838200" cy="838200"/>
          </a:xfrm>
          <a:prstGeom prst="ellipse">
            <a:avLst/>
          </a:prstGeom>
          <a:solidFill>
            <a:srgbClr val="F89BB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77247" y="552789"/>
            <a:ext cx="9856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S0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L</a:t>
            </a:r>
            <a:r>
              <a:rPr kumimoji="0" 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: yellow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L</a:t>
            </a:r>
            <a:r>
              <a:rPr kumimoji="0" 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: red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513155" y="468313"/>
            <a:ext cx="985630" cy="838200"/>
            <a:chOff x="4117285" y="1355035"/>
            <a:chExt cx="985630" cy="838200"/>
          </a:xfrm>
        </p:grpSpPr>
        <p:sp>
          <p:nvSpPr>
            <p:cNvPr id="9" name="Oval 8"/>
            <p:cNvSpPr/>
            <p:nvPr/>
          </p:nvSpPr>
          <p:spPr bwMode="auto">
            <a:xfrm>
              <a:off x="4191000" y="1355035"/>
              <a:ext cx="838200" cy="8382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17285" y="1437574"/>
              <a:ext cx="98563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S1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yellow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B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red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29177" y="2007252"/>
            <a:ext cx="985630" cy="838200"/>
            <a:chOff x="2974285" y="2136627"/>
            <a:chExt cx="985630" cy="838200"/>
          </a:xfrm>
        </p:grpSpPr>
        <p:sp>
          <p:nvSpPr>
            <p:cNvPr id="12" name="Oval 11"/>
            <p:cNvSpPr/>
            <p:nvPr/>
          </p:nvSpPr>
          <p:spPr bwMode="auto">
            <a:xfrm>
              <a:off x="3048000" y="2136627"/>
              <a:ext cx="838200" cy="8382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974285" y="2219166"/>
              <a:ext cx="98563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S2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red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B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green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972986" y="1992107"/>
            <a:ext cx="985630" cy="838200"/>
            <a:chOff x="1837084" y="1232452"/>
            <a:chExt cx="985630" cy="838200"/>
          </a:xfrm>
        </p:grpSpPr>
        <p:sp>
          <p:nvSpPr>
            <p:cNvPr id="15" name="Oval 14"/>
            <p:cNvSpPr/>
            <p:nvPr/>
          </p:nvSpPr>
          <p:spPr bwMode="auto">
            <a:xfrm>
              <a:off x="1910799" y="1232452"/>
              <a:ext cx="838200" cy="8382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37084" y="1314991"/>
              <a:ext cx="98563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S3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red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B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yellow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735135" y="370533"/>
            <a:ext cx="308055" cy="326119"/>
            <a:chOff x="1108058" y="1186459"/>
            <a:chExt cx="308055" cy="326119"/>
          </a:xfrm>
        </p:grpSpPr>
        <p:sp>
          <p:nvSpPr>
            <p:cNvPr id="18" name="Arc 17"/>
            <p:cNvSpPr/>
            <p:nvPr/>
          </p:nvSpPr>
          <p:spPr bwMode="auto">
            <a:xfrm rot="245511">
              <a:off x="1108058" y="1186459"/>
              <a:ext cx="308055" cy="300829"/>
            </a:xfrm>
            <a:prstGeom prst="arc">
              <a:avLst>
                <a:gd name="adj1" fmla="val 9565068"/>
                <a:gd name="adj2" fmla="val 4719228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19" name="Straight Arrow Connector 18"/>
            <p:cNvCxnSpPr>
              <a:stCxn id="25" idx="2"/>
            </p:cNvCxnSpPr>
            <p:nvPr/>
          </p:nvCxnSpPr>
          <p:spPr bwMode="auto">
            <a:xfrm flipH="1">
              <a:off x="1203289" y="1486218"/>
              <a:ext cx="77807" cy="26360"/>
            </a:xfrm>
            <a:prstGeom prst="straightConnector1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0" name="Group 19"/>
          <p:cNvGrpSpPr/>
          <p:nvPr/>
        </p:nvGrpSpPr>
        <p:grpSpPr>
          <a:xfrm rot="10800000">
            <a:off x="7458052" y="2639973"/>
            <a:ext cx="308055" cy="326119"/>
            <a:chOff x="1108058" y="1186459"/>
            <a:chExt cx="308055" cy="326119"/>
          </a:xfrm>
        </p:grpSpPr>
        <p:sp>
          <p:nvSpPr>
            <p:cNvPr id="21" name="Arc 20"/>
            <p:cNvSpPr/>
            <p:nvPr/>
          </p:nvSpPr>
          <p:spPr bwMode="auto">
            <a:xfrm rot="245511">
              <a:off x="1108058" y="1186459"/>
              <a:ext cx="308055" cy="300829"/>
            </a:xfrm>
            <a:prstGeom prst="arc">
              <a:avLst>
                <a:gd name="adj1" fmla="val 9565068"/>
                <a:gd name="adj2" fmla="val 4719228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 flipH="1">
              <a:off x="1203289" y="1486218"/>
              <a:ext cx="77807" cy="26360"/>
            </a:xfrm>
            <a:prstGeom prst="straightConnector1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3" name="Freeform 22"/>
          <p:cNvSpPr/>
          <p:nvPr/>
        </p:nvSpPr>
        <p:spPr bwMode="auto">
          <a:xfrm>
            <a:off x="6893785" y="748378"/>
            <a:ext cx="704999" cy="122914"/>
          </a:xfrm>
          <a:custGeom>
            <a:avLst/>
            <a:gdLst>
              <a:gd name="connsiteX0" fmla="*/ 0 w 674370"/>
              <a:gd name="connsiteY0" fmla="*/ 138536 h 138536"/>
              <a:gd name="connsiteX1" fmla="*/ 285750 w 674370"/>
              <a:gd name="connsiteY1" fmla="*/ 1376 h 138536"/>
              <a:gd name="connsiteX2" fmla="*/ 674370 w 674370"/>
              <a:gd name="connsiteY2" fmla="*/ 64241 h 138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4370" h="138536">
                <a:moveTo>
                  <a:pt x="0" y="138536"/>
                </a:moveTo>
                <a:cubicBezTo>
                  <a:pt x="86677" y="76147"/>
                  <a:pt x="173355" y="13759"/>
                  <a:pt x="285750" y="1376"/>
                </a:cubicBezTo>
                <a:cubicBezTo>
                  <a:pt x="398145" y="-11007"/>
                  <a:pt x="674370" y="64241"/>
                  <a:pt x="674370" y="64241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 bwMode="auto">
          <a:xfrm rot="5400000">
            <a:off x="7739970" y="1593797"/>
            <a:ext cx="720090" cy="138536"/>
          </a:xfrm>
          <a:custGeom>
            <a:avLst/>
            <a:gdLst>
              <a:gd name="connsiteX0" fmla="*/ 0 w 674370"/>
              <a:gd name="connsiteY0" fmla="*/ 138536 h 138536"/>
              <a:gd name="connsiteX1" fmla="*/ 285750 w 674370"/>
              <a:gd name="connsiteY1" fmla="*/ 1376 h 138536"/>
              <a:gd name="connsiteX2" fmla="*/ 674370 w 674370"/>
              <a:gd name="connsiteY2" fmla="*/ 64241 h 138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4370" h="138536">
                <a:moveTo>
                  <a:pt x="0" y="138536"/>
                </a:moveTo>
                <a:cubicBezTo>
                  <a:pt x="86677" y="76147"/>
                  <a:pt x="173355" y="13759"/>
                  <a:pt x="285750" y="1376"/>
                </a:cubicBezTo>
                <a:cubicBezTo>
                  <a:pt x="398145" y="-11007"/>
                  <a:pt x="674370" y="64241"/>
                  <a:pt x="674370" y="64241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" name="Freeform 24"/>
          <p:cNvSpPr/>
          <p:nvPr/>
        </p:nvSpPr>
        <p:spPr bwMode="auto">
          <a:xfrm rot="10959104">
            <a:off x="6864129" y="2439140"/>
            <a:ext cx="732587" cy="138536"/>
          </a:xfrm>
          <a:custGeom>
            <a:avLst/>
            <a:gdLst>
              <a:gd name="connsiteX0" fmla="*/ 0 w 674370"/>
              <a:gd name="connsiteY0" fmla="*/ 138536 h 138536"/>
              <a:gd name="connsiteX1" fmla="*/ 285750 w 674370"/>
              <a:gd name="connsiteY1" fmla="*/ 1376 h 138536"/>
              <a:gd name="connsiteX2" fmla="*/ 674370 w 674370"/>
              <a:gd name="connsiteY2" fmla="*/ 64241 h 138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4370" h="138536">
                <a:moveTo>
                  <a:pt x="0" y="138536"/>
                </a:moveTo>
                <a:cubicBezTo>
                  <a:pt x="86677" y="76147"/>
                  <a:pt x="173355" y="13759"/>
                  <a:pt x="285750" y="1376"/>
                </a:cubicBezTo>
                <a:cubicBezTo>
                  <a:pt x="398145" y="-11007"/>
                  <a:pt x="674370" y="64241"/>
                  <a:pt x="674370" y="64241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 bwMode="auto">
          <a:xfrm rot="16200000">
            <a:off x="6050298" y="1574272"/>
            <a:ext cx="692470" cy="138536"/>
          </a:xfrm>
          <a:custGeom>
            <a:avLst/>
            <a:gdLst>
              <a:gd name="connsiteX0" fmla="*/ 0 w 674370"/>
              <a:gd name="connsiteY0" fmla="*/ 138536 h 138536"/>
              <a:gd name="connsiteX1" fmla="*/ 285750 w 674370"/>
              <a:gd name="connsiteY1" fmla="*/ 1376 h 138536"/>
              <a:gd name="connsiteX2" fmla="*/ 674370 w 674370"/>
              <a:gd name="connsiteY2" fmla="*/ 64241 h 138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4370" h="138536">
                <a:moveTo>
                  <a:pt x="0" y="138536"/>
                </a:moveTo>
                <a:cubicBezTo>
                  <a:pt x="86677" y="76147"/>
                  <a:pt x="173355" y="13759"/>
                  <a:pt x="285750" y="1376"/>
                </a:cubicBezTo>
                <a:cubicBezTo>
                  <a:pt x="398145" y="-11007"/>
                  <a:pt x="674370" y="64241"/>
                  <a:pt x="674370" y="64241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7" name="Freeform 26"/>
          <p:cNvSpPr/>
          <p:nvPr/>
        </p:nvSpPr>
        <p:spPr bwMode="auto">
          <a:xfrm rot="1804892">
            <a:off x="5779203" y="365067"/>
            <a:ext cx="536439" cy="50669"/>
          </a:xfrm>
          <a:custGeom>
            <a:avLst/>
            <a:gdLst>
              <a:gd name="connsiteX0" fmla="*/ 0 w 674370"/>
              <a:gd name="connsiteY0" fmla="*/ 138536 h 138536"/>
              <a:gd name="connsiteX1" fmla="*/ 285750 w 674370"/>
              <a:gd name="connsiteY1" fmla="*/ 1376 h 138536"/>
              <a:gd name="connsiteX2" fmla="*/ 674370 w 674370"/>
              <a:gd name="connsiteY2" fmla="*/ 64241 h 138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4370" h="138536">
                <a:moveTo>
                  <a:pt x="0" y="138536"/>
                </a:moveTo>
                <a:cubicBezTo>
                  <a:pt x="86677" y="76147"/>
                  <a:pt x="173355" y="13759"/>
                  <a:pt x="285750" y="1376"/>
                </a:cubicBezTo>
                <a:cubicBezTo>
                  <a:pt x="398145" y="-11007"/>
                  <a:pt x="674370" y="64241"/>
                  <a:pt x="674370" y="64241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63347" y="309481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Reset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93785" y="214193"/>
            <a:ext cx="350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T</a:t>
            </a:r>
            <a:r>
              <a:rPr kumimoji="0" lang="en-US" sz="14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A</a:t>
            </a:r>
            <a:endParaRPr kumimoji="0" lang="en-US" sz="1800" b="0" i="1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63433" y="474028"/>
            <a:ext cx="350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T</a:t>
            </a:r>
            <a:r>
              <a:rPr kumimoji="0" lang="en-US" sz="14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A</a:t>
            </a:r>
            <a:endParaRPr kumimoji="0" lang="en-US" sz="1800" b="0" i="1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61442" y="306487"/>
            <a:ext cx="38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__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979886" y="2397811"/>
            <a:ext cx="38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__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81825" y="2576005"/>
            <a:ext cx="336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T</a:t>
            </a:r>
            <a:r>
              <a:rPr kumimoji="0" lang="en-US" sz="14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B</a:t>
            </a:r>
            <a:endParaRPr kumimoji="0" lang="en-US" sz="1800" b="0" i="1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91375" y="2787848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T</a:t>
            </a:r>
            <a:r>
              <a:rPr kumimoji="0" lang="en-US" sz="14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B</a:t>
            </a:r>
            <a:endParaRPr kumimoji="0" lang="en-US" sz="1800" b="0" i="1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6735366" y="3195867"/>
            <a:ext cx="846886" cy="32565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7582526" y="3211012"/>
            <a:ext cx="1141343" cy="32565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A0B3CA-A51C-4A4A-9560-5A0A28F88B9E}"/>
              </a:ext>
            </a:extLst>
          </p:cNvPr>
          <p:cNvSpPr txBox="1"/>
          <p:nvPr/>
        </p:nvSpPr>
        <p:spPr>
          <a:xfrm>
            <a:off x="350729" y="2757070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from H&amp;H Section 3.4.1</a:t>
            </a:r>
          </a:p>
        </p:txBody>
      </p:sp>
    </p:spTree>
    <p:extLst>
      <p:ext uri="{BB962C8B-B14F-4D97-AF65-F5344CB8AC3E}">
        <p14:creationId xmlns:p14="http://schemas.microsoft.com/office/powerpoint/2010/main" val="25607720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FCFE49-F7D8-9F40-A47B-CD8F660E719E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FSM Timing Diagram</a:t>
            </a:r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</p:nvPr>
        </p:nvGraphicFramePr>
        <p:xfrm>
          <a:off x="-152400" y="3200400"/>
          <a:ext cx="9144000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871" name="VISIO" r:id="rId5" imgW="5530670" imgH="2543223" progId="Visio.Drawing.6">
                  <p:embed/>
                </p:oleObj>
              </mc:Choice>
              <mc:Fallback>
                <p:oleObj name="VISIO" r:id="rId5" imgW="5530670" imgH="2543223" progId="Visio.Drawing.6">
                  <p:embed/>
                  <p:pic>
                    <p:nvPicPr>
                      <p:cNvPr id="5" name="Content Placeholder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52400" y="3200400"/>
                        <a:ext cx="9144000" cy="329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 bwMode="auto">
          <a:xfrm>
            <a:off x="6050962" y="470250"/>
            <a:ext cx="838200" cy="838200"/>
          </a:xfrm>
          <a:prstGeom prst="ellipse">
            <a:avLst/>
          </a:prstGeom>
          <a:solidFill>
            <a:srgbClr val="F89BB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77247" y="552789"/>
            <a:ext cx="9856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S0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L</a:t>
            </a:r>
            <a:r>
              <a:rPr kumimoji="0" 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: yellow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L</a:t>
            </a:r>
            <a:r>
              <a:rPr kumimoji="0" 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: red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513155" y="468313"/>
            <a:ext cx="985630" cy="838200"/>
            <a:chOff x="4117285" y="1355035"/>
            <a:chExt cx="985630" cy="838200"/>
          </a:xfrm>
        </p:grpSpPr>
        <p:sp>
          <p:nvSpPr>
            <p:cNvPr id="9" name="Oval 8"/>
            <p:cNvSpPr/>
            <p:nvPr/>
          </p:nvSpPr>
          <p:spPr bwMode="auto">
            <a:xfrm>
              <a:off x="4191000" y="1355035"/>
              <a:ext cx="838200" cy="8382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17285" y="1437574"/>
              <a:ext cx="98563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S1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yellow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B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red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29177" y="2007252"/>
            <a:ext cx="985630" cy="838200"/>
            <a:chOff x="2974285" y="2136627"/>
            <a:chExt cx="985630" cy="838200"/>
          </a:xfrm>
        </p:grpSpPr>
        <p:sp>
          <p:nvSpPr>
            <p:cNvPr id="12" name="Oval 11"/>
            <p:cNvSpPr/>
            <p:nvPr/>
          </p:nvSpPr>
          <p:spPr bwMode="auto">
            <a:xfrm>
              <a:off x="3048000" y="2136627"/>
              <a:ext cx="838200" cy="8382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974285" y="2219166"/>
              <a:ext cx="98563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S2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red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B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green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972986" y="1992107"/>
            <a:ext cx="985630" cy="838200"/>
            <a:chOff x="1837084" y="1232452"/>
            <a:chExt cx="985630" cy="838200"/>
          </a:xfrm>
        </p:grpSpPr>
        <p:sp>
          <p:nvSpPr>
            <p:cNvPr id="15" name="Oval 14"/>
            <p:cNvSpPr/>
            <p:nvPr/>
          </p:nvSpPr>
          <p:spPr bwMode="auto">
            <a:xfrm>
              <a:off x="1910799" y="1232452"/>
              <a:ext cx="838200" cy="8382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37084" y="1314991"/>
              <a:ext cx="98563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S3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red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B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yellow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735135" y="370533"/>
            <a:ext cx="308055" cy="326119"/>
            <a:chOff x="1108058" y="1186459"/>
            <a:chExt cx="308055" cy="326119"/>
          </a:xfrm>
        </p:grpSpPr>
        <p:sp>
          <p:nvSpPr>
            <p:cNvPr id="18" name="Arc 17"/>
            <p:cNvSpPr/>
            <p:nvPr/>
          </p:nvSpPr>
          <p:spPr bwMode="auto">
            <a:xfrm rot="245511">
              <a:off x="1108058" y="1186459"/>
              <a:ext cx="308055" cy="300829"/>
            </a:xfrm>
            <a:prstGeom prst="arc">
              <a:avLst>
                <a:gd name="adj1" fmla="val 9565068"/>
                <a:gd name="adj2" fmla="val 4719228"/>
              </a:avLst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19" name="Straight Arrow Connector 18"/>
            <p:cNvCxnSpPr>
              <a:stCxn id="25" idx="2"/>
            </p:cNvCxnSpPr>
            <p:nvPr/>
          </p:nvCxnSpPr>
          <p:spPr bwMode="auto">
            <a:xfrm flipH="1">
              <a:off x="1203289" y="1486218"/>
              <a:ext cx="77807" cy="26360"/>
            </a:xfrm>
            <a:prstGeom prst="straightConnector1">
              <a:avLst/>
            </a:prstGeom>
            <a:solidFill>
              <a:srgbClr val="C0C0C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0" name="Group 19"/>
          <p:cNvGrpSpPr/>
          <p:nvPr/>
        </p:nvGrpSpPr>
        <p:grpSpPr>
          <a:xfrm rot="10800000">
            <a:off x="7458052" y="2639973"/>
            <a:ext cx="308055" cy="326119"/>
            <a:chOff x="1108058" y="1186459"/>
            <a:chExt cx="308055" cy="326119"/>
          </a:xfrm>
        </p:grpSpPr>
        <p:sp>
          <p:nvSpPr>
            <p:cNvPr id="21" name="Arc 20"/>
            <p:cNvSpPr/>
            <p:nvPr/>
          </p:nvSpPr>
          <p:spPr bwMode="auto">
            <a:xfrm rot="245511">
              <a:off x="1108058" y="1186459"/>
              <a:ext cx="308055" cy="300829"/>
            </a:xfrm>
            <a:prstGeom prst="arc">
              <a:avLst>
                <a:gd name="adj1" fmla="val 9565068"/>
                <a:gd name="adj2" fmla="val 4719228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 flipH="1">
              <a:off x="1203289" y="1486218"/>
              <a:ext cx="77807" cy="26360"/>
            </a:xfrm>
            <a:prstGeom prst="straightConnector1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3" name="Freeform 22"/>
          <p:cNvSpPr/>
          <p:nvPr/>
        </p:nvSpPr>
        <p:spPr bwMode="auto">
          <a:xfrm>
            <a:off x="6893785" y="748378"/>
            <a:ext cx="704999" cy="122914"/>
          </a:xfrm>
          <a:custGeom>
            <a:avLst/>
            <a:gdLst>
              <a:gd name="connsiteX0" fmla="*/ 0 w 674370"/>
              <a:gd name="connsiteY0" fmla="*/ 138536 h 138536"/>
              <a:gd name="connsiteX1" fmla="*/ 285750 w 674370"/>
              <a:gd name="connsiteY1" fmla="*/ 1376 h 138536"/>
              <a:gd name="connsiteX2" fmla="*/ 674370 w 674370"/>
              <a:gd name="connsiteY2" fmla="*/ 64241 h 138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4370" h="138536">
                <a:moveTo>
                  <a:pt x="0" y="138536"/>
                </a:moveTo>
                <a:cubicBezTo>
                  <a:pt x="86677" y="76147"/>
                  <a:pt x="173355" y="13759"/>
                  <a:pt x="285750" y="1376"/>
                </a:cubicBezTo>
                <a:cubicBezTo>
                  <a:pt x="398145" y="-11007"/>
                  <a:pt x="674370" y="64241"/>
                  <a:pt x="674370" y="64241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 bwMode="auto">
          <a:xfrm rot="5400000">
            <a:off x="7739970" y="1593797"/>
            <a:ext cx="720090" cy="138536"/>
          </a:xfrm>
          <a:custGeom>
            <a:avLst/>
            <a:gdLst>
              <a:gd name="connsiteX0" fmla="*/ 0 w 674370"/>
              <a:gd name="connsiteY0" fmla="*/ 138536 h 138536"/>
              <a:gd name="connsiteX1" fmla="*/ 285750 w 674370"/>
              <a:gd name="connsiteY1" fmla="*/ 1376 h 138536"/>
              <a:gd name="connsiteX2" fmla="*/ 674370 w 674370"/>
              <a:gd name="connsiteY2" fmla="*/ 64241 h 138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4370" h="138536">
                <a:moveTo>
                  <a:pt x="0" y="138536"/>
                </a:moveTo>
                <a:cubicBezTo>
                  <a:pt x="86677" y="76147"/>
                  <a:pt x="173355" y="13759"/>
                  <a:pt x="285750" y="1376"/>
                </a:cubicBezTo>
                <a:cubicBezTo>
                  <a:pt x="398145" y="-11007"/>
                  <a:pt x="674370" y="64241"/>
                  <a:pt x="674370" y="64241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" name="Freeform 24"/>
          <p:cNvSpPr/>
          <p:nvPr/>
        </p:nvSpPr>
        <p:spPr bwMode="auto">
          <a:xfrm rot="10959104">
            <a:off x="6864129" y="2439140"/>
            <a:ext cx="732587" cy="138536"/>
          </a:xfrm>
          <a:custGeom>
            <a:avLst/>
            <a:gdLst>
              <a:gd name="connsiteX0" fmla="*/ 0 w 674370"/>
              <a:gd name="connsiteY0" fmla="*/ 138536 h 138536"/>
              <a:gd name="connsiteX1" fmla="*/ 285750 w 674370"/>
              <a:gd name="connsiteY1" fmla="*/ 1376 h 138536"/>
              <a:gd name="connsiteX2" fmla="*/ 674370 w 674370"/>
              <a:gd name="connsiteY2" fmla="*/ 64241 h 138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4370" h="138536">
                <a:moveTo>
                  <a:pt x="0" y="138536"/>
                </a:moveTo>
                <a:cubicBezTo>
                  <a:pt x="86677" y="76147"/>
                  <a:pt x="173355" y="13759"/>
                  <a:pt x="285750" y="1376"/>
                </a:cubicBezTo>
                <a:cubicBezTo>
                  <a:pt x="398145" y="-11007"/>
                  <a:pt x="674370" y="64241"/>
                  <a:pt x="674370" y="64241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 bwMode="auto">
          <a:xfrm rot="16200000">
            <a:off x="6050298" y="1574272"/>
            <a:ext cx="692470" cy="138536"/>
          </a:xfrm>
          <a:custGeom>
            <a:avLst/>
            <a:gdLst>
              <a:gd name="connsiteX0" fmla="*/ 0 w 674370"/>
              <a:gd name="connsiteY0" fmla="*/ 138536 h 138536"/>
              <a:gd name="connsiteX1" fmla="*/ 285750 w 674370"/>
              <a:gd name="connsiteY1" fmla="*/ 1376 h 138536"/>
              <a:gd name="connsiteX2" fmla="*/ 674370 w 674370"/>
              <a:gd name="connsiteY2" fmla="*/ 64241 h 138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4370" h="138536">
                <a:moveTo>
                  <a:pt x="0" y="138536"/>
                </a:moveTo>
                <a:cubicBezTo>
                  <a:pt x="86677" y="76147"/>
                  <a:pt x="173355" y="13759"/>
                  <a:pt x="285750" y="1376"/>
                </a:cubicBezTo>
                <a:cubicBezTo>
                  <a:pt x="398145" y="-11007"/>
                  <a:pt x="674370" y="64241"/>
                  <a:pt x="674370" y="64241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7" name="Freeform 26"/>
          <p:cNvSpPr/>
          <p:nvPr/>
        </p:nvSpPr>
        <p:spPr bwMode="auto">
          <a:xfrm rot="1804892">
            <a:off x="5779203" y="365067"/>
            <a:ext cx="536439" cy="50669"/>
          </a:xfrm>
          <a:custGeom>
            <a:avLst/>
            <a:gdLst>
              <a:gd name="connsiteX0" fmla="*/ 0 w 674370"/>
              <a:gd name="connsiteY0" fmla="*/ 138536 h 138536"/>
              <a:gd name="connsiteX1" fmla="*/ 285750 w 674370"/>
              <a:gd name="connsiteY1" fmla="*/ 1376 h 138536"/>
              <a:gd name="connsiteX2" fmla="*/ 674370 w 674370"/>
              <a:gd name="connsiteY2" fmla="*/ 64241 h 138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4370" h="138536">
                <a:moveTo>
                  <a:pt x="0" y="138536"/>
                </a:moveTo>
                <a:cubicBezTo>
                  <a:pt x="86677" y="76147"/>
                  <a:pt x="173355" y="13759"/>
                  <a:pt x="285750" y="1376"/>
                </a:cubicBezTo>
                <a:cubicBezTo>
                  <a:pt x="398145" y="-11007"/>
                  <a:pt x="674370" y="64241"/>
                  <a:pt x="674370" y="64241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63347" y="309481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Reset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93785" y="214193"/>
            <a:ext cx="350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T</a:t>
            </a:r>
            <a:r>
              <a:rPr kumimoji="0" lang="en-US" sz="1400" b="0" i="1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A</a:t>
            </a:r>
            <a:endParaRPr kumimoji="0" lang="en-US" sz="1800" b="0" i="1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63433" y="474028"/>
            <a:ext cx="350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T</a:t>
            </a:r>
            <a:r>
              <a:rPr kumimoji="0" lang="en-US" sz="14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A</a:t>
            </a:r>
            <a:endParaRPr kumimoji="0" lang="en-US" sz="1800" b="0" i="1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61442" y="306487"/>
            <a:ext cx="38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__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979886" y="2397811"/>
            <a:ext cx="38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__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81825" y="2576005"/>
            <a:ext cx="336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T</a:t>
            </a:r>
            <a:r>
              <a:rPr kumimoji="0" lang="en-US" sz="14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B</a:t>
            </a:r>
            <a:endParaRPr kumimoji="0" lang="en-US" sz="1800" b="0" i="1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91375" y="2787848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T</a:t>
            </a:r>
            <a:r>
              <a:rPr kumimoji="0" lang="en-US" sz="14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B</a:t>
            </a:r>
            <a:endParaRPr kumimoji="0" lang="en-US" sz="1800" b="0" i="1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7582526" y="3211012"/>
            <a:ext cx="1141343" cy="32565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7042285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FCFE49-F7D8-9F40-A47B-CD8F660E719E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FSM Timing Diagram</a:t>
            </a:r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</p:nvPr>
        </p:nvGraphicFramePr>
        <p:xfrm>
          <a:off x="-152400" y="3200400"/>
          <a:ext cx="9144000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895" name="VISIO" r:id="rId5" imgW="5530670" imgH="2543223" progId="Visio.Drawing.6">
                  <p:embed/>
                </p:oleObj>
              </mc:Choice>
              <mc:Fallback>
                <p:oleObj name="VISIO" r:id="rId5" imgW="5530670" imgH="2543223" progId="Visio.Drawing.6">
                  <p:embed/>
                  <p:pic>
                    <p:nvPicPr>
                      <p:cNvPr id="5" name="Content Placeholder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52400" y="3200400"/>
                        <a:ext cx="9144000" cy="329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 bwMode="auto">
          <a:xfrm>
            <a:off x="6050962" y="470250"/>
            <a:ext cx="838200" cy="8382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77247" y="552789"/>
            <a:ext cx="9856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S0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L</a:t>
            </a:r>
            <a:r>
              <a:rPr kumimoji="0" 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: yellow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L</a:t>
            </a:r>
            <a:r>
              <a:rPr kumimoji="0" 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: red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513155" y="468313"/>
            <a:ext cx="985630" cy="838200"/>
            <a:chOff x="4117285" y="1355035"/>
            <a:chExt cx="985630" cy="838200"/>
          </a:xfrm>
        </p:grpSpPr>
        <p:sp>
          <p:nvSpPr>
            <p:cNvPr id="9" name="Oval 8"/>
            <p:cNvSpPr/>
            <p:nvPr/>
          </p:nvSpPr>
          <p:spPr bwMode="auto">
            <a:xfrm>
              <a:off x="4191000" y="1355035"/>
              <a:ext cx="838200" cy="838200"/>
            </a:xfrm>
            <a:prstGeom prst="ellipse">
              <a:avLst/>
            </a:prstGeom>
            <a:solidFill>
              <a:srgbClr val="F89BBA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17285" y="1437574"/>
              <a:ext cx="98563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S1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yellow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B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red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29177" y="2007252"/>
            <a:ext cx="985630" cy="838200"/>
            <a:chOff x="2974285" y="2136627"/>
            <a:chExt cx="985630" cy="838200"/>
          </a:xfrm>
        </p:grpSpPr>
        <p:sp>
          <p:nvSpPr>
            <p:cNvPr id="12" name="Oval 11"/>
            <p:cNvSpPr/>
            <p:nvPr/>
          </p:nvSpPr>
          <p:spPr bwMode="auto">
            <a:xfrm>
              <a:off x="3048000" y="2136627"/>
              <a:ext cx="838200" cy="8382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974285" y="2219166"/>
              <a:ext cx="98563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S2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red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B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green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972986" y="1992107"/>
            <a:ext cx="985630" cy="838200"/>
            <a:chOff x="1837084" y="1232452"/>
            <a:chExt cx="985630" cy="838200"/>
          </a:xfrm>
        </p:grpSpPr>
        <p:sp>
          <p:nvSpPr>
            <p:cNvPr id="15" name="Oval 14"/>
            <p:cNvSpPr/>
            <p:nvPr/>
          </p:nvSpPr>
          <p:spPr bwMode="auto">
            <a:xfrm>
              <a:off x="1910799" y="1232452"/>
              <a:ext cx="838200" cy="8382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37084" y="1314991"/>
              <a:ext cx="98563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S3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red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B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yellow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735135" y="370533"/>
            <a:ext cx="308055" cy="326119"/>
            <a:chOff x="1108058" y="1186459"/>
            <a:chExt cx="308055" cy="326119"/>
          </a:xfrm>
        </p:grpSpPr>
        <p:sp>
          <p:nvSpPr>
            <p:cNvPr id="18" name="Arc 17"/>
            <p:cNvSpPr/>
            <p:nvPr/>
          </p:nvSpPr>
          <p:spPr bwMode="auto">
            <a:xfrm rot="245511">
              <a:off x="1108058" y="1186459"/>
              <a:ext cx="308055" cy="300829"/>
            </a:xfrm>
            <a:prstGeom prst="arc">
              <a:avLst>
                <a:gd name="adj1" fmla="val 9565068"/>
                <a:gd name="adj2" fmla="val 4719228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19" name="Straight Arrow Connector 18"/>
            <p:cNvCxnSpPr>
              <a:stCxn id="25" idx="2"/>
            </p:cNvCxnSpPr>
            <p:nvPr/>
          </p:nvCxnSpPr>
          <p:spPr bwMode="auto">
            <a:xfrm flipH="1">
              <a:off x="1203289" y="1486218"/>
              <a:ext cx="77807" cy="26360"/>
            </a:xfrm>
            <a:prstGeom prst="straightConnector1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0" name="Group 19"/>
          <p:cNvGrpSpPr/>
          <p:nvPr/>
        </p:nvGrpSpPr>
        <p:grpSpPr>
          <a:xfrm rot="10800000">
            <a:off x="7458052" y="2639973"/>
            <a:ext cx="308055" cy="326119"/>
            <a:chOff x="1108058" y="1186459"/>
            <a:chExt cx="308055" cy="326119"/>
          </a:xfrm>
        </p:grpSpPr>
        <p:sp>
          <p:nvSpPr>
            <p:cNvPr id="21" name="Arc 20"/>
            <p:cNvSpPr/>
            <p:nvPr/>
          </p:nvSpPr>
          <p:spPr bwMode="auto">
            <a:xfrm rot="245511">
              <a:off x="1108058" y="1186459"/>
              <a:ext cx="308055" cy="300829"/>
            </a:xfrm>
            <a:prstGeom prst="arc">
              <a:avLst>
                <a:gd name="adj1" fmla="val 9565068"/>
                <a:gd name="adj2" fmla="val 4719228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 flipH="1">
              <a:off x="1203289" y="1486218"/>
              <a:ext cx="77807" cy="26360"/>
            </a:xfrm>
            <a:prstGeom prst="straightConnector1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3" name="Freeform 22"/>
          <p:cNvSpPr/>
          <p:nvPr/>
        </p:nvSpPr>
        <p:spPr bwMode="auto">
          <a:xfrm>
            <a:off x="6893785" y="748378"/>
            <a:ext cx="704999" cy="122914"/>
          </a:xfrm>
          <a:custGeom>
            <a:avLst/>
            <a:gdLst>
              <a:gd name="connsiteX0" fmla="*/ 0 w 674370"/>
              <a:gd name="connsiteY0" fmla="*/ 138536 h 138536"/>
              <a:gd name="connsiteX1" fmla="*/ 285750 w 674370"/>
              <a:gd name="connsiteY1" fmla="*/ 1376 h 138536"/>
              <a:gd name="connsiteX2" fmla="*/ 674370 w 674370"/>
              <a:gd name="connsiteY2" fmla="*/ 64241 h 138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4370" h="138536">
                <a:moveTo>
                  <a:pt x="0" y="138536"/>
                </a:moveTo>
                <a:cubicBezTo>
                  <a:pt x="86677" y="76147"/>
                  <a:pt x="173355" y="13759"/>
                  <a:pt x="285750" y="1376"/>
                </a:cubicBezTo>
                <a:cubicBezTo>
                  <a:pt x="398145" y="-11007"/>
                  <a:pt x="674370" y="64241"/>
                  <a:pt x="674370" y="64241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 bwMode="auto">
          <a:xfrm rot="5400000">
            <a:off x="7739970" y="1593797"/>
            <a:ext cx="720090" cy="138536"/>
          </a:xfrm>
          <a:custGeom>
            <a:avLst/>
            <a:gdLst>
              <a:gd name="connsiteX0" fmla="*/ 0 w 674370"/>
              <a:gd name="connsiteY0" fmla="*/ 138536 h 138536"/>
              <a:gd name="connsiteX1" fmla="*/ 285750 w 674370"/>
              <a:gd name="connsiteY1" fmla="*/ 1376 h 138536"/>
              <a:gd name="connsiteX2" fmla="*/ 674370 w 674370"/>
              <a:gd name="connsiteY2" fmla="*/ 64241 h 138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4370" h="138536">
                <a:moveTo>
                  <a:pt x="0" y="138536"/>
                </a:moveTo>
                <a:cubicBezTo>
                  <a:pt x="86677" y="76147"/>
                  <a:pt x="173355" y="13759"/>
                  <a:pt x="285750" y="1376"/>
                </a:cubicBezTo>
                <a:cubicBezTo>
                  <a:pt x="398145" y="-11007"/>
                  <a:pt x="674370" y="64241"/>
                  <a:pt x="674370" y="64241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" name="Freeform 24"/>
          <p:cNvSpPr/>
          <p:nvPr/>
        </p:nvSpPr>
        <p:spPr bwMode="auto">
          <a:xfrm rot="10959104">
            <a:off x="6864129" y="2439140"/>
            <a:ext cx="732587" cy="138536"/>
          </a:xfrm>
          <a:custGeom>
            <a:avLst/>
            <a:gdLst>
              <a:gd name="connsiteX0" fmla="*/ 0 w 674370"/>
              <a:gd name="connsiteY0" fmla="*/ 138536 h 138536"/>
              <a:gd name="connsiteX1" fmla="*/ 285750 w 674370"/>
              <a:gd name="connsiteY1" fmla="*/ 1376 h 138536"/>
              <a:gd name="connsiteX2" fmla="*/ 674370 w 674370"/>
              <a:gd name="connsiteY2" fmla="*/ 64241 h 138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4370" h="138536">
                <a:moveTo>
                  <a:pt x="0" y="138536"/>
                </a:moveTo>
                <a:cubicBezTo>
                  <a:pt x="86677" y="76147"/>
                  <a:pt x="173355" y="13759"/>
                  <a:pt x="285750" y="1376"/>
                </a:cubicBezTo>
                <a:cubicBezTo>
                  <a:pt x="398145" y="-11007"/>
                  <a:pt x="674370" y="64241"/>
                  <a:pt x="674370" y="64241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 bwMode="auto">
          <a:xfrm rot="16200000">
            <a:off x="6050298" y="1574272"/>
            <a:ext cx="692470" cy="138536"/>
          </a:xfrm>
          <a:custGeom>
            <a:avLst/>
            <a:gdLst>
              <a:gd name="connsiteX0" fmla="*/ 0 w 674370"/>
              <a:gd name="connsiteY0" fmla="*/ 138536 h 138536"/>
              <a:gd name="connsiteX1" fmla="*/ 285750 w 674370"/>
              <a:gd name="connsiteY1" fmla="*/ 1376 h 138536"/>
              <a:gd name="connsiteX2" fmla="*/ 674370 w 674370"/>
              <a:gd name="connsiteY2" fmla="*/ 64241 h 138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4370" h="138536">
                <a:moveTo>
                  <a:pt x="0" y="138536"/>
                </a:moveTo>
                <a:cubicBezTo>
                  <a:pt x="86677" y="76147"/>
                  <a:pt x="173355" y="13759"/>
                  <a:pt x="285750" y="1376"/>
                </a:cubicBezTo>
                <a:cubicBezTo>
                  <a:pt x="398145" y="-11007"/>
                  <a:pt x="674370" y="64241"/>
                  <a:pt x="674370" y="64241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7" name="Freeform 26"/>
          <p:cNvSpPr/>
          <p:nvPr/>
        </p:nvSpPr>
        <p:spPr bwMode="auto">
          <a:xfrm rot="1804892">
            <a:off x="5779203" y="365067"/>
            <a:ext cx="536439" cy="50669"/>
          </a:xfrm>
          <a:custGeom>
            <a:avLst/>
            <a:gdLst>
              <a:gd name="connsiteX0" fmla="*/ 0 w 674370"/>
              <a:gd name="connsiteY0" fmla="*/ 138536 h 138536"/>
              <a:gd name="connsiteX1" fmla="*/ 285750 w 674370"/>
              <a:gd name="connsiteY1" fmla="*/ 1376 h 138536"/>
              <a:gd name="connsiteX2" fmla="*/ 674370 w 674370"/>
              <a:gd name="connsiteY2" fmla="*/ 64241 h 138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4370" h="138536">
                <a:moveTo>
                  <a:pt x="0" y="138536"/>
                </a:moveTo>
                <a:cubicBezTo>
                  <a:pt x="86677" y="76147"/>
                  <a:pt x="173355" y="13759"/>
                  <a:pt x="285750" y="1376"/>
                </a:cubicBezTo>
                <a:cubicBezTo>
                  <a:pt x="398145" y="-11007"/>
                  <a:pt x="674370" y="64241"/>
                  <a:pt x="674370" y="64241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63347" y="309481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Reset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93785" y="214193"/>
            <a:ext cx="350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T</a:t>
            </a:r>
            <a:r>
              <a:rPr kumimoji="0" lang="en-US" sz="14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A</a:t>
            </a:r>
            <a:endParaRPr kumimoji="0" lang="en-US" sz="1800" b="0" i="1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63433" y="474028"/>
            <a:ext cx="350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T</a:t>
            </a:r>
            <a:r>
              <a:rPr kumimoji="0" lang="en-US" sz="1400" b="0" i="1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A</a:t>
            </a:r>
            <a:endParaRPr kumimoji="0" lang="en-US" sz="1800" b="0" i="1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61442" y="306487"/>
            <a:ext cx="38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__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979886" y="2397811"/>
            <a:ext cx="38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__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81825" y="2576005"/>
            <a:ext cx="336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T</a:t>
            </a:r>
            <a:r>
              <a:rPr kumimoji="0" lang="en-US" sz="14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B</a:t>
            </a:r>
            <a:endParaRPr kumimoji="0" lang="en-US" sz="1800" b="0" i="1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91375" y="2787848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T</a:t>
            </a:r>
            <a:r>
              <a:rPr kumimoji="0" lang="en-US" sz="14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B</a:t>
            </a:r>
            <a:endParaRPr kumimoji="0" lang="en-US" sz="1800" b="0" i="1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B7985B-4641-984D-A108-6B11C46988CA}"/>
              </a:ext>
            </a:extLst>
          </p:cNvPr>
          <p:cNvSpPr txBox="1"/>
          <p:nvPr/>
        </p:nvSpPr>
        <p:spPr>
          <a:xfrm>
            <a:off x="653143" y="1905125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See H&amp;H Chapter 3.4</a:t>
            </a:r>
          </a:p>
        </p:txBody>
      </p:sp>
    </p:spTree>
    <p:extLst>
      <p:ext uri="{BB962C8B-B14F-4D97-AF65-F5344CB8AC3E}">
        <p14:creationId xmlns:p14="http://schemas.microsoft.com/office/powerpoint/2010/main" val="19099747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5541A-6E50-4E10-9A0D-0173EADF0A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Finite State Machine:</a:t>
            </a:r>
            <a:br>
              <a:rPr lang="en-US" dirty="0"/>
            </a:br>
            <a:r>
              <a:rPr lang="en-US" dirty="0"/>
              <a:t>	State Encoding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96F28-B373-4613-A3E5-37E376E1E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EF67B4-941F-4736-A122-66E8AE1B4197}" type="slidenum"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353503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FSM State 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Cambria" charset="0"/>
                <a:cs typeface="Cambria" charset="0"/>
              </a:rPr>
              <a:t>How do we encode the state bits?</a:t>
            </a:r>
          </a:p>
          <a:p>
            <a:pPr lvl="1"/>
            <a:r>
              <a:rPr lang="en-US" dirty="0">
                <a:ea typeface="Cambria" charset="0"/>
                <a:cs typeface="Cambria" charset="0"/>
              </a:rPr>
              <a:t>Three common state binary encodings with different tradeoffs</a:t>
            </a:r>
          </a:p>
          <a:p>
            <a:pPr marL="1154112" lvl="2" indent="-457200">
              <a:buSzPct val="100000"/>
              <a:buFont typeface="+mj-lt"/>
              <a:buAutoNum type="arabicPeriod"/>
            </a:pPr>
            <a:r>
              <a:rPr lang="en-US" b="1" dirty="0">
                <a:ea typeface="Cambria" charset="0"/>
                <a:cs typeface="Cambria" charset="0"/>
              </a:rPr>
              <a:t>Fully Encoded</a:t>
            </a:r>
          </a:p>
          <a:p>
            <a:pPr marL="1154112" lvl="2" indent="-457200">
              <a:buSzPct val="100000"/>
              <a:buFont typeface="+mj-lt"/>
              <a:buAutoNum type="arabicPeriod"/>
            </a:pPr>
            <a:r>
              <a:rPr lang="en-US" b="1" dirty="0">
                <a:ea typeface="Cambria" charset="0"/>
                <a:cs typeface="Cambria" charset="0"/>
              </a:rPr>
              <a:t>1-Hot Encoded</a:t>
            </a:r>
          </a:p>
          <a:p>
            <a:pPr marL="1154112" lvl="2" indent="-457200">
              <a:buSzPct val="100000"/>
              <a:buFont typeface="+mj-lt"/>
              <a:buAutoNum type="arabicPeriod"/>
            </a:pPr>
            <a:r>
              <a:rPr lang="en-US" b="1" dirty="0">
                <a:ea typeface="Cambria" charset="0"/>
                <a:cs typeface="Cambria" charset="0"/>
              </a:rPr>
              <a:t>Output Encoded</a:t>
            </a:r>
          </a:p>
          <a:p>
            <a:pPr marL="801687" lvl="1" indent="-457200">
              <a:buSzPct val="100000"/>
              <a:buFont typeface="+mj-lt"/>
              <a:buAutoNum type="arabicPeriod"/>
            </a:pPr>
            <a:endParaRPr lang="en-US" sz="1800" dirty="0">
              <a:ea typeface="Cambria" charset="0"/>
              <a:cs typeface="Cambria" charset="0"/>
            </a:endParaRPr>
          </a:p>
          <a:p>
            <a:r>
              <a:rPr lang="en-US" dirty="0">
                <a:ea typeface="Cambria" charset="0"/>
                <a:cs typeface="Cambria" charset="0"/>
              </a:rPr>
              <a:t>Let’s see an example </a:t>
            </a:r>
            <a:r>
              <a:rPr lang="en-US" b="1" dirty="0">
                <a:ea typeface="Cambria" charset="0"/>
                <a:cs typeface="Cambria" charset="0"/>
              </a:rPr>
              <a:t>Swiss</a:t>
            </a:r>
            <a:r>
              <a:rPr lang="en-US" dirty="0">
                <a:ea typeface="Cambria" charset="0"/>
                <a:cs typeface="Cambria" charset="0"/>
              </a:rPr>
              <a:t> traffic light with 4 states</a:t>
            </a:r>
          </a:p>
          <a:p>
            <a:pPr lvl="1"/>
            <a:r>
              <a:rPr lang="en-US" dirty="0">
                <a:ea typeface="Cambria" charset="0"/>
                <a:cs typeface="Cambria" charset="0"/>
              </a:rPr>
              <a:t>Green, Yellow, Red, </a:t>
            </a:r>
            <a:r>
              <a:rPr lang="en-US" dirty="0" err="1">
                <a:ea typeface="Cambria" charset="0"/>
                <a:cs typeface="Cambria" charset="0"/>
              </a:rPr>
              <a:t>Yellow+Red</a:t>
            </a:r>
            <a:endParaRPr lang="en-US" dirty="0">
              <a:ea typeface="Cambria" charset="0"/>
              <a:cs typeface="Cambria" charset="0"/>
            </a:endParaRPr>
          </a:p>
          <a:p>
            <a:pPr lvl="1"/>
            <a:endParaRPr lang="en-US" sz="1100" dirty="0">
              <a:ea typeface="Cambria" charset="0"/>
              <a:cs typeface="Cambria" charset="0"/>
            </a:endParaRPr>
          </a:p>
          <a:p>
            <a:pPr lvl="1"/>
            <a:endParaRPr lang="en-US" sz="2400" dirty="0">
              <a:ea typeface="Cambria" charset="0"/>
              <a:cs typeface="Cambri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4A640EF-F0E2-4E49-9455-7E266BCEBB78}" type="slidenum"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2333828" y="4186080"/>
            <a:ext cx="914400" cy="227965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457250" y="4286964"/>
            <a:ext cx="667555" cy="666482"/>
          </a:xfrm>
          <a:prstGeom prst="ellipse">
            <a:avLst/>
          </a:prstGeom>
          <a:solidFill>
            <a:srgbClr val="FF0000">
              <a:alpha val="1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57249" y="5004783"/>
            <a:ext cx="667555" cy="666482"/>
          </a:xfrm>
          <a:prstGeom prst="ellipse">
            <a:avLst/>
          </a:prstGeom>
          <a:solidFill>
            <a:srgbClr val="FFFF00">
              <a:alpha val="1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457248" y="5722602"/>
            <a:ext cx="667555" cy="666482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05200" y="4186080"/>
            <a:ext cx="914400" cy="227965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3628622" y="4286964"/>
            <a:ext cx="667555" cy="666482"/>
          </a:xfrm>
          <a:prstGeom prst="ellipse">
            <a:avLst/>
          </a:prstGeom>
          <a:solidFill>
            <a:srgbClr val="FF0000">
              <a:alpha val="1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628621" y="5004783"/>
            <a:ext cx="667555" cy="666482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628620" y="5722602"/>
            <a:ext cx="667555" cy="666482"/>
          </a:xfrm>
          <a:prstGeom prst="ellipse">
            <a:avLst/>
          </a:prstGeom>
          <a:solidFill>
            <a:srgbClr val="00B050">
              <a:alpha val="1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4676572" y="4186080"/>
            <a:ext cx="914400" cy="227965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4799994" y="4286964"/>
            <a:ext cx="667555" cy="66648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4799993" y="5004783"/>
            <a:ext cx="667555" cy="666482"/>
          </a:xfrm>
          <a:prstGeom prst="ellipse">
            <a:avLst/>
          </a:prstGeom>
          <a:solidFill>
            <a:srgbClr val="FFFF00">
              <a:alpha val="1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4799992" y="5722602"/>
            <a:ext cx="667555" cy="666482"/>
          </a:xfrm>
          <a:prstGeom prst="ellipse">
            <a:avLst/>
          </a:prstGeom>
          <a:solidFill>
            <a:srgbClr val="00B050">
              <a:alpha val="1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5862638" y="4186080"/>
            <a:ext cx="914400" cy="227965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5986060" y="4286964"/>
            <a:ext cx="667555" cy="66648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5986059" y="5004783"/>
            <a:ext cx="667555" cy="666482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5986058" y="5722602"/>
            <a:ext cx="667555" cy="666482"/>
          </a:xfrm>
          <a:prstGeom prst="ellipse">
            <a:avLst/>
          </a:prstGeom>
          <a:solidFill>
            <a:srgbClr val="00B050">
              <a:alpha val="1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66873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FSM State Encoding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4237"/>
            <a:ext cx="8915400" cy="5193723"/>
          </a:xfrm>
        </p:spPr>
        <p:txBody>
          <a:bodyPr/>
          <a:lstStyle/>
          <a:p>
            <a:pPr marL="457200" indent="-457200">
              <a:buSzPct val="100000"/>
              <a:buFont typeface="+mj-lt"/>
              <a:buAutoNum type="arabicPeriod"/>
            </a:pPr>
            <a:r>
              <a:rPr lang="en-US" b="1" dirty="0">
                <a:ea typeface="Cambria" charset="0"/>
                <a:cs typeface="Cambria" charset="0"/>
              </a:rPr>
              <a:t>Binary Encoding (Full Encoding):</a:t>
            </a:r>
          </a:p>
          <a:p>
            <a:pPr lvl="1"/>
            <a:r>
              <a:rPr lang="en-US" sz="2400" dirty="0">
                <a:ea typeface="Cambria" charset="0"/>
                <a:cs typeface="Cambria" charset="0"/>
              </a:rPr>
              <a:t>Use the minimum number of bits used to encode all states</a:t>
            </a:r>
          </a:p>
          <a:p>
            <a:pPr lvl="2"/>
            <a:r>
              <a:rPr lang="en-US" sz="2200" dirty="0">
                <a:ea typeface="Cambria" charset="0"/>
                <a:cs typeface="Cambria" charset="0"/>
              </a:rPr>
              <a:t>Use </a:t>
            </a:r>
            <a:r>
              <a:rPr lang="en-US" sz="2200" i="1" dirty="0">
                <a:ea typeface="Cambria" charset="0"/>
                <a:cs typeface="Cambria" charset="0"/>
              </a:rPr>
              <a:t>log</a:t>
            </a:r>
            <a:r>
              <a:rPr lang="en-US" sz="2200" i="1" baseline="-25000" dirty="0">
                <a:ea typeface="Cambria" charset="0"/>
                <a:cs typeface="Cambria" charset="0"/>
              </a:rPr>
              <a:t>2</a:t>
            </a:r>
            <a:r>
              <a:rPr lang="en-US" sz="2200" i="1" dirty="0">
                <a:ea typeface="Cambria" charset="0"/>
                <a:cs typeface="Cambria" charset="0"/>
              </a:rPr>
              <a:t>(</a:t>
            </a:r>
            <a:r>
              <a:rPr lang="en-US" sz="2200" i="1" dirty="0" err="1">
                <a:ea typeface="Cambria" charset="0"/>
                <a:cs typeface="Cambria" charset="0"/>
              </a:rPr>
              <a:t>num_states</a:t>
            </a:r>
            <a:r>
              <a:rPr lang="en-US" sz="2200" i="1" dirty="0">
                <a:ea typeface="Cambria" charset="0"/>
                <a:cs typeface="Cambria" charset="0"/>
              </a:rPr>
              <a:t>) </a:t>
            </a:r>
            <a:r>
              <a:rPr lang="en-US" sz="2200" dirty="0">
                <a:ea typeface="Cambria" charset="0"/>
                <a:cs typeface="Cambria" charset="0"/>
              </a:rPr>
              <a:t>bits to represent the states</a:t>
            </a:r>
          </a:p>
          <a:p>
            <a:pPr lvl="1"/>
            <a:r>
              <a:rPr lang="en-US" sz="2400" i="1" dirty="0">
                <a:ea typeface="Cambria" charset="0"/>
                <a:cs typeface="Cambria" charset="0"/>
              </a:rPr>
              <a:t>Example states: </a:t>
            </a:r>
            <a:r>
              <a:rPr lang="en-US" sz="2400" dirty="0">
                <a:ea typeface="Cambria" charset="0"/>
                <a:cs typeface="Cambria" charset="0"/>
              </a:rPr>
              <a:t>00, 01, 10, 11</a:t>
            </a:r>
          </a:p>
          <a:p>
            <a:pPr lvl="1"/>
            <a:r>
              <a:rPr lang="en-US" sz="2400" b="1" dirty="0">
                <a:solidFill>
                  <a:schemeClr val="accent6"/>
                </a:solidFill>
                <a:ea typeface="Cambria" charset="0"/>
                <a:cs typeface="Cambria" charset="0"/>
              </a:rPr>
              <a:t>Minimizes</a:t>
            </a:r>
            <a:r>
              <a:rPr lang="en-US" sz="2400" dirty="0">
                <a:solidFill>
                  <a:schemeClr val="accent6"/>
                </a:solidFill>
                <a:ea typeface="Cambria" charset="0"/>
                <a:cs typeface="Cambria" charset="0"/>
              </a:rPr>
              <a:t> </a:t>
            </a:r>
            <a:r>
              <a:rPr lang="en-US" sz="2400" dirty="0">
                <a:ea typeface="Cambria" charset="0"/>
                <a:cs typeface="Cambria" charset="0"/>
              </a:rPr>
              <a:t># flip-flops, but not necessarily output logic or next state logic</a:t>
            </a:r>
          </a:p>
          <a:p>
            <a:pPr lvl="1"/>
            <a:endParaRPr lang="en-US" sz="1100" dirty="0">
              <a:ea typeface="Cambria" charset="0"/>
              <a:cs typeface="Cambria" charset="0"/>
            </a:endParaRP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b="1" dirty="0">
                <a:ea typeface="Cambria" charset="0"/>
                <a:cs typeface="Cambria" charset="0"/>
              </a:rPr>
              <a:t>One-Hot Encoding:</a:t>
            </a:r>
          </a:p>
          <a:p>
            <a:pPr lvl="1"/>
            <a:r>
              <a:rPr lang="en-US" sz="2400" dirty="0">
                <a:ea typeface="Cambria" charset="0"/>
                <a:cs typeface="Cambria" charset="0"/>
              </a:rPr>
              <a:t>Each bit encodes a different state </a:t>
            </a:r>
          </a:p>
          <a:p>
            <a:pPr lvl="2"/>
            <a:r>
              <a:rPr lang="en-US" sz="2200" dirty="0">
                <a:ea typeface="Cambria" charset="0"/>
                <a:cs typeface="Cambria" charset="0"/>
              </a:rPr>
              <a:t>Uses </a:t>
            </a:r>
            <a:r>
              <a:rPr lang="en-US" sz="2200" i="1" dirty="0" err="1">
                <a:ea typeface="Cambria" charset="0"/>
                <a:cs typeface="Cambria" charset="0"/>
              </a:rPr>
              <a:t>num_states</a:t>
            </a:r>
            <a:r>
              <a:rPr lang="en-US" sz="2200" dirty="0">
                <a:ea typeface="Cambria" charset="0"/>
                <a:cs typeface="Cambria" charset="0"/>
              </a:rPr>
              <a:t> bits to represent the states</a:t>
            </a:r>
          </a:p>
          <a:p>
            <a:pPr lvl="2"/>
            <a:r>
              <a:rPr lang="en-US" sz="2200" dirty="0">
                <a:ea typeface="Cambria" charset="0"/>
                <a:cs typeface="Cambria" charset="0"/>
              </a:rPr>
              <a:t>Exactly 1 bit is “hot” for a given state</a:t>
            </a:r>
          </a:p>
          <a:p>
            <a:pPr lvl="1"/>
            <a:r>
              <a:rPr lang="en-US" sz="2400" i="1" dirty="0">
                <a:ea typeface="Cambria" charset="0"/>
                <a:cs typeface="Cambria" charset="0"/>
              </a:rPr>
              <a:t>Example states:</a:t>
            </a:r>
            <a:r>
              <a:rPr lang="en-US" sz="2400" dirty="0">
                <a:ea typeface="Cambria" charset="0"/>
                <a:cs typeface="Cambria" charset="0"/>
              </a:rPr>
              <a:t> 0001, 0010, 0100, 1000</a:t>
            </a:r>
            <a:endParaRPr lang="en-US" sz="2400" i="1" dirty="0">
              <a:ea typeface="Cambria" charset="0"/>
              <a:cs typeface="Cambria" charset="0"/>
            </a:endParaRPr>
          </a:p>
          <a:p>
            <a:pPr lvl="1"/>
            <a:r>
              <a:rPr lang="en-US" sz="2400" b="1" dirty="0">
                <a:solidFill>
                  <a:schemeClr val="accent6"/>
                </a:solidFill>
                <a:ea typeface="Cambria" charset="0"/>
                <a:cs typeface="Cambria" charset="0"/>
              </a:rPr>
              <a:t>Simplest design process</a:t>
            </a:r>
            <a:r>
              <a:rPr lang="en-US" sz="2400" dirty="0">
                <a:solidFill>
                  <a:schemeClr val="accent6"/>
                </a:solidFill>
                <a:ea typeface="Cambria" charset="0"/>
                <a:cs typeface="Cambria" charset="0"/>
              </a:rPr>
              <a:t> </a:t>
            </a:r>
            <a:r>
              <a:rPr lang="mr-IN" sz="2400" dirty="0">
                <a:ea typeface="Cambria" charset="0"/>
                <a:cs typeface="Cambria" charset="0"/>
              </a:rPr>
              <a:t>–</a:t>
            </a:r>
            <a:r>
              <a:rPr lang="en-US" sz="2400" dirty="0">
                <a:ea typeface="Cambria" charset="0"/>
                <a:cs typeface="Cambria" charset="0"/>
              </a:rPr>
              <a:t> very automatable</a:t>
            </a:r>
          </a:p>
          <a:p>
            <a:pPr lvl="1"/>
            <a:r>
              <a:rPr lang="en-US" sz="2400" b="1" dirty="0">
                <a:solidFill>
                  <a:srgbClr val="C00000"/>
                </a:solidFill>
                <a:ea typeface="Cambria" charset="0"/>
                <a:cs typeface="Cambria" charset="0"/>
              </a:rPr>
              <a:t>Maximizes</a:t>
            </a:r>
            <a:r>
              <a:rPr lang="en-US" sz="2400" dirty="0">
                <a:solidFill>
                  <a:srgbClr val="C00000"/>
                </a:solidFill>
                <a:ea typeface="Cambria" charset="0"/>
                <a:cs typeface="Cambria" charset="0"/>
              </a:rPr>
              <a:t> </a:t>
            </a:r>
            <a:r>
              <a:rPr lang="en-US" sz="2400" dirty="0">
                <a:ea typeface="Cambria" charset="0"/>
                <a:cs typeface="Cambria" charset="0"/>
              </a:rPr>
              <a:t># flip-flops, </a:t>
            </a:r>
            <a:r>
              <a:rPr lang="en-US" sz="2400" b="1" dirty="0">
                <a:solidFill>
                  <a:schemeClr val="accent6"/>
                </a:solidFill>
                <a:ea typeface="Cambria" charset="0"/>
                <a:cs typeface="Cambria" charset="0"/>
              </a:rPr>
              <a:t>minimizes</a:t>
            </a:r>
            <a:r>
              <a:rPr lang="en-US" sz="2400" dirty="0">
                <a:solidFill>
                  <a:schemeClr val="accent6"/>
                </a:solidFill>
                <a:ea typeface="Cambria" charset="0"/>
                <a:cs typeface="Cambria" charset="0"/>
              </a:rPr>
              <a:t> </a:t>
            </a:r>
            <a:r>
              <a:rPr lang="en-US" sz="2400" dirty="0">
                <a:ea typeface="Cambria" charset="0"/>
                <a:cs typeface="Cambria" charset="0"/>
              </a:rPr>
              <a:t>next state logic</a:t>
            </a:r>
          </a:p>
          <a:p>
            <a:pPr lvl="1"/>
            <a:endParaRPr lang="en-US" sz="1050" dirty="0">
              <a:ea typeface="Cambria" charset="0"/>
              <a:cs typeface="Cambria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4A640EF-F0E2-4E49-9455-7E266BCEBB78}" type="slidenum"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15094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FSM State Encoding 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SzPct val="100000"/>
              <a:buFont typeface="+mj-lt"/>
              <a:buAutoNum type="arabicPeriod" startAt="3"/>
            </a:pPr>
            <a:r>
              <a:rPr lang="en-US" b="1" dirty="0">
                <a:ea typeface="Cambria" charset="0"/>
                <a:cs typeface="Cambria" charset="0"/>
              </a:rPr>
              <a:t>Output Encoding:</a:t>
            </a:r>
          </a:p>
          <a:p>
            <a:pPr lvl="1"/>
            <a:r>
              <a:rPr lang="en-US" sz="2400" dirty="0">
                <a:ea typeface="Cambria" charset="0"/>
                <a:cs typeface="Cambria" charset="0"/>
              </a:rPr>
              <a:t>Outputs are </a:t>
            </a:r>
            <a:r>
              <a:rPr lang="en-US" sz="2400" b="1" dirty="0">
                <a:solidFill>
                  <a:schemeClr val="accent6"/>
                </a:solidFill>
                <a:ea typeface="Cambria" charset="0"/>
                <a:cs typeface="Cambria" charset="0"/>
              </a:rPr>
              <a:t>directly accessible </a:t>
            </a:r>
            <a:r>
              <a:rPr lang="en-US" sz="2400" dirty="0">
                <a:ea typeface="Cambria" charset="0"/>
                <a:cs typeface="Cambria" charset="0"/>
              </a:rPr>
              <a:t>in the state encoding</a:t>
            </a:r>
          </a:p>
          <a:p>
            <a:pPr lvl="2"/>
            <a:endParaRPr lang="en-US" sz="2200" dirty="0">
              <a:ea typeface="Cambria" charset="0"/>
              <a:cs typeface="Cambria" charset="0"/>
            </a:endParaRPr>
          </a:p>
          <a:p>
            <a:pPr lvl="1"/>
            <a:r>
              <a:rPr lang="en-US" sz="2400" dirty="0">
                <a:ea typeface="Cambria" charset="0"/>
                <a:cs typeface="Cambria" charset="0"/>
              </a:rPr>
              <a:t>For example, since we have </a:t>
            </a:r>
            <a:r>
              <a:rPr lang="en-US" sz="2400" b="1" dirty="0">
                <a:solidFill>
                  <a:srgbClr val="0070C0"/>
                </a:solidFill>
                <a:ea typeface="Cambria" charset="0"/>
                <a:cs typeface="Cambria" charset="0"/>
              </a:rPr>
              <a:t>3 outputs </a:t>
            </a:r>
            <a:r>
              <a:rPr lang="en-US" sz="2400" dirty="0">
                <a:ea typeface="Cambria" charset="0"/>
                <a:cs typeface="Cambria" charset="0"/>
              </a:rPr>
              <a:t>(light color), encode state with </a:t>
            </a:r>
            <a:r>
              <a:rPr lang="en-US" sz="2400" b="1" dirty="0">
                <a:solidFill>
                  <a:srgbClr val="0070C0"/>
                </a:solidFill>
                <a:ea typeface="Cambria" charset="0"/>
                <a:cs typeface="Cambria" charset="0"/>
              </a:rPr>
              <a:t>3 bits</a:t>
            </a:r>
            <a:r>
              <a:rPr lang="en-US" sz="2400" dirty="0">
                <a:ea typeface="Cambria" charset="0"/>
                <a:cs typeface="Cambria" charset="0"/>
              </a:rPr>
              <a:t>, where each bit represents a color</a:t>
            </a:r>
          </a:p>
          <a:p>
            <a:pPr lvl="1"/>
            <a:r>
              <a:rPr lang="en-US" sz="2400" i="1" dirty="0">
                <a:ea typeface="Cambria" charset="0"/>
                <a:cs typeface="Cambria" charset="0"/>
              </a:rPr>
              <a:t>Example states: </a:t>
            </a:r>
            <a:r>
              <a:rPr lang="en-US" sz="2400" dirty="0">
                <a:ea typeface="Cambria" charset="0"/>
                <a:cs typeface="Cambria" charset="0"/>
              </a:rPr>
              <a:t>001, 010, 100, 110</a:t>
            </a:r>
          </a:p>
          <a:p>
            <a:pPr lvl="2"/>
            <a:r>
              <a:rPr lang="en-US" dirty="0">
                <a:ea typeface="Cambria" charset="0"/>
                <a:cs typeface="Cambria" charset="0"/>
              </a:rPr>
              <a:t>Bit</a:t>
            </a:r>
            <a:r>
              <a:rPr lang="en-US" baseline="-25000" dirty="0">
                <a:ea typeface="Cambria" charset="0"/>
                <a:cs typeface="Cambria" charset="0"/>
              </a:rPr>
              <a:t>0</a:t>
            </a:r>
            <a:r>
              <a:rPr lang="en-US" dirty="0">
                <a:ea typeface="Cambria" charset="0"/>
                <a:cs typeface="Cambria" charset="0"/>
              </a:rPr>
              <a:t> encodes </a:t>
            </a:r>
            <a:r>
              <a:rPr lang="en-US" b="1" dirty="0">
                <a:ea typeface="Cambria" charset="0"/>
                <a:cs typeface="Cambria" charset="0"/>
              </a:rPr>
              <a:t>green</a:t>
            </a:r>
            <a:r>
              <a:rPr lang="en-US" dirty="0">
                <a:ea typeface="Cambria" charset="0"/>
                <a:cs typeface="Cambria" charset="0"/>
              </a:rPr>
              <a:t> light output, </a:t>
            </a:r>
          </a:p>
          <a:p>
            <a:pPr lvl="2"/>
            <a:r>
              <a:rPr lang="en-US" dirty="0">
                <a:ea typeface="Cambria" charset="0"/>
                <a:cs typeface="Cambria" charset="0"/>
              </a:rPr>
              <a:t>Bit</a:t>
            </a:r>
            <a:r>
              <a:rPr lang="en-US" baseline="-25000" dirty="0">
                <a:ea typeface="Cambria" charset="0"/>
                <a:cs typeface="Cambria" charset="0"/>
              </a:rPr>
              <a:t>1</a:t>
            </a:r>
            <a:r>
              <a:rPr lang="en-US" dirty="0">
                <a:ea typeface="Cambria" charset="0"/>
                <a:cs typeface="Cambria" charset="0"/>
              </a:rPr>
              <a:t> encodes </a:t>
            </a:r>
            <a:r>
              <a:rPr lang="en-US" b="1" dirty="0">
                <a:ea typeface="Cambria" charset="0"/>
                <a:cs typeface="Cambria" charset="0"/>
              </a:rPr>
              <a:t>yellow</a:t>
            </a:r>
            <a:r>
              <a:rPr lang="en-US" dirty="0">
                <a:ea typeface="Cambria" charset="0"/>
                <a:cs typeface="Cambria" charset="0"/>
              </a:rPr>
              <a:t> light output</a:t>
            </a:r>
          </a:p>
          <a:p>
            <a:pPr lvl="2"/>
            <a:r>
              <a:rPr lang="en-US" dirty="0">
                <a:ea typeface="Cambria" charset="0"/>
                <a:cs typeface="Cambria" charset="0"/>
              </a:rPr>
              <a:t>Bit</a:t>
            </a:r>
            <a:r>
              <a:rPr lang="en-US" baseline="-25000" dirty="0">
                <a:ea typeface="Cambria" charset="0"/>
                <a:cs typeface="Cambria" charset="0"/>
              </a:rPr>
              <a:t>2 </a:t>
            </a:r>
            <a:r>
              <a:rPr lang="en-US" dirty="0">
                <a:ea typeface="Cambria" charset="0"/>
                <a:cs typeface="Cambria" charset="0"/>
              </a:rPr>
              <a:t>encodes </a:t>
            </a:r>
            <a:r>
              <a:rPr lang="en-US" b="1" dirty="0">
                <a:ea typeface="Cambria" charset="0"/>
                <a:cs typeface="Cambria" charset="0"/>
              </a:rPr>
              <a:t>red</a:t>
            </a:r>
            <a:r>
              <a:rPr lang="en-US" dirty="0">
                <a:ea typeface="Cambria" charset="0"/>
                <a:cs typeface="Cambria" charset="0"/>
              </a:rPr>
              <a:t> light output </a:t>
            </a:r>
          </a:p>
          <a:p>
            <a:pPr marL="671512" lvl="2" indent="0">
              <a:buNone/>
            </a:pPr>
            <a:endParaRPr lang="en-US" dirty="0">
              <a:ea typeface="Cambria" charset="0"/>
              <a:cs typeface="Cambria" charset="0"/>
            </a:endParaRPr>
          </a:p>
          <a:p>
            <a:pPr lvl="1"/>
            <a:r>
              <a:rPr lang="en-US" sz="2600" b="1" dirty="0">
                <a:solidFill>
                  <a:schemeClr val="accent6"/>
                </a:solidFill>
                <a:ea typeface="Cambria" charset="0"/>
                <a:cs typeface="Cambria" charset="0"/>
              </a:rPr>
              <a:t>Minimizes</a:t>
            </a:r>
            <a:r>
              <a:rPr lang="en-US" sz="2600" dirty="0">
                <a:solidFill>
                  <a:schemeClr val="accent6"/>
                </a:solidFill>
                <a:ea typeface="Cambria" charset="0"/>
                <a:cs typeface="Cambria" charset="0"/>
              </a:rPr>
              <a:t> </a:t>
            </a:r>
            <a:r>
              <a:rPr lang="en-US" sz="2600" dirty="0">
                <a:ea typeface="Cambria" charset="0"/>
                <a:cs typeface="Cambria" charset="0"/>
              </a:rPr>
              <a:t>output logic </a:t>
            </a:r>
          </a:p>
          <a:p>
            <a:pPr lvl="1"/>
            <a:r>
              <a:rPr lang="en-US" sz="2400" dirty="0">
                <a:ea typeface="Cambria" charset="0"/>
                <a:cs typeface="Cambria" charset="0"/>
              </a:rPr>
              <a:t>Only works for Moore Machines </a:t>
            </a:r>
            <a:r>
              <a:rPr lang="en-US" sz="2000" dirty="0">
                <a:ea typeface="Cambria" charset="0"/>
                <a:cs typeface="Cambria" charset="0"/>
              </a:rPr>
              <a:t>(output function of state)</a:t>
            </a:r>
            <a:endParaRPr lang="en-US" sz="2000" dirty="0">
              <a:cs typeface="Cambria" charset="0"/>
            </a:endParaRPr>
          </a:p>
          <a:p>
            <a:pPr lvl="1"/>
            <a:endParaRPr lang="en-US" dirty="0">
              <a:ea typeface="Cambria" charset="0"/>
              <a:cs typeface="Cambri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4A640EF-F0E2-4E49-9455-7E266BCEBB78}" type="slidenum"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36784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FSM State Encoding 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SzPct val="100000"/>
              <a:buFont typeface="+mj-lt"/>
              <a:buAutoNum type="arabicPeriod" startAt="3"/>
            </a:pPr>
            <a:r>
              <a:rPr lang="en-US" b="1" dirty="0">
                <a:ea typeface="Cambria" charset="0"/>
                <a:cs typeface="Cambria" charset="0"/>
              </a:rPr>
              <a:t>Output Encoding:</a:t>
            </a:r>
          </a:p>
          <a:p>
            <a:pPr lvl="1"/>
            <a:r>
              <a:rPr lang="en-US" sz="2400" dirty="0">
                <a:ea typeface="Cambria" charset="0"/>
                <a:cs typeface="Cambria" charset="0"/>
              </a:rPr>
              <a:t>Outputs are </a:t>
            </a:r>
            <a:r>
              <a:rPr lang="en-US" sz="2400" b="1" dirty="0">
                <a:solidFill>
                  <a:schemeClr val="accent6"/>
                </a:solidFill>
                <a:ea typeface="Cambria" charset="0"/>
                <a:cs typeface="Cambria" charset="0"/>
              </a:rPr>
              <a:t>directly accessible </a:t>
            </a:r>
            <a:r>
              <a:rPr lang="en-US" sz="2400" dirty="0">
                <a:ea typeface="Cambria" charset="0"/>
                <a:cs typeface="Cambria" charset="0"/>
              </a:rPr>
              <a:t>in the state encoding</a:t>
            </a:r>
          </a:p>
          <a:p>
            <a:pPr lvl="2"/>
            <a:endParaRPr lang="en-US" sz="2200" dirty="0">
              <a:ea typeface="Cambria" charset="0"/>
              <a:cs typeface="Cambria" charset="0"/>
            </a:endParaRPr>
          </a:p>
          <a:p>
            <a:pPr lvl="1"/>
            <a:r>
              <a:rPr lang="en-US" sz="2400" dirty="0">
                <a:ea typeface="Cambria" charset="0"/>
                <a:cs typeface="Cambria" charset="0"/>
              </a:rPr>
              <a:t>For example, since we have </a:t>
            </a:r>
            <a:r>
              <a:rPr lang="en-US" sz="2400" b="1" dirty="0">
                <a:solidFill>
                  <a:srgbClr val="0070C0"/>
                </a:solidFill>
                <a:ea typeface="Cambria" charset="0"/>
                <a:cs typeface="Cambria" charset="0"/>
              </a:rPr>
              <a:t>3 outputs </a:t>
            </a:r>
            <a:r>
              <a:rPr lang="en-US" sz="2400" dirty="0">
                <a:ea typeface="Cambria" charset="0"/>
                <a:cs typeface="Cambria" charset="0"/>
              </a:rPr>
              <a:t>(light color), encode state with </a:t>
            </a:r>
            <a:r>
              <a:rPr lang="en-US" sz="2400" b="1" dirty="0">
                <a:solidFill>
                  <a:srgbClr val="0070C0"/>
                </a:solidFill>
                <a:ea typeface="Cambria" charset="0"/>
                <a:cs typeface="Cambria" charset="0"/>
              </a:rPr>
              <a:t>3 bits</a:t>
            </a:r>
            <a:r>
              <a:rPr lang="en-US" sz="2400" dirty="0">
                <a:ea typeface="Cambria" charset="0"/>
                <a:cs typeface="Cambria" charset="0"/>
              </a:rPr>
              <a:t>, where each bit represents a color</a:t>
            </a:r>
          </a:p>
          <a:p>
            <a:pPr lvl="1"/>
            <a:r>
              <a:rPr lang="en-US" sz="2400" i="1" dirty="0">
                <a:ea typeface="Cambria" charset="0"/>
                <a:cs typeface="Cambria" charset="0"/>
              </a:rPr>
              <a:t>Example states: </a:t>
            </a:r>
            <a:r>
              <a:rPr lang="en-US" sz="2400" dirty="0">
                <a:ea typeface="Cambria" charset="0"/>
                <a:cs typeface="Cambria" charset="0"/>
              </a:rPr>
              <a:t>001, 010, 100, 110</a:t>
            </a:r>
          </a:p>
          <a:p>
            <a:pPr lvl="2"/>
            <a:r>
              <a:rPr lang="en-US" dirty="0">
                <a:ea typeface="Cambria" charset="0"/>
                <a:cs typeface="Cambria" charset="0"/>
              </a:rPr>
              <a:t>Bit</a:t>
            </a:r>
            <a:r>
              <a:rPr lang="en-US" baseline="-25000" dirty="0">
                <a:ea typeface="Cambria" charset="0"/>
                <a:cs typeface="Cambria" charset="0"/>
              </a:rPr>
              <a:t>0</a:t>
            </a:r>
            <a:r>
              <a:rPr lang="en-US" dirty="0">
                <a:ea typeface="Cambria" charset="0"/>
                <a:cs typeface="Cambria" charset="0"/>
              </a:rPr>
              <a:t> encodes </a:t>
            </a:r>
            <a:r>
              <a:rPr lang="en-US" b="1" dirty="0">
                <a:ea typeface="Cambria" charset="0"/>
                <a:cs typeface="Cambria" charset="0"/>
              </a:rPr>
              <a:t>green</a:t>
            </a:r>
            <a:r>
              <a:rPr lang="en-US" dirty="0">
                <a:ea typeface="Cambria" charset="0"/>
                <a:cs typeface="Cambria" charset="0"/>
              </a:rPr>
              <a:t> light output, </a:t>
            </a:r>
          </a:p>
          <a:p>
            <a:pPr lvl="2"/>
            <a:r>
              <a:rPr lang="en-US" dirty="0">
                <a:ea typeface="Cambria" charset="0"/>
                <a:cs typeface="Cambria" charset="0"/>
              </a:rPr>
              <a:t>Bit</a:t>
            </a:r>
            <a:r>
              <a:rPr lang="en-US" baseline="-25000" dirty="0">
                <a:ea typeface="Cambria" charset="0"/>
                <a:cs typeface="Cambria" charset="0"/>
              </a:rPr>
              <a:t>1</a:t>
            </a:r>
            <a:r>
              <a:rPr lang="en-US" dirty="0">
                <a:ea typeface="Cambria" charset="0"/>
                <a:cs typeface="Cambria" charset="0"/>
              </a:rPr>
              <a:t> encodes </a:t>
            </a:r>
            <a:r>
              <a:rPr lang="en-US" b="1" dirty="0">
                <a:ea typeface="Cambria" charset="0"/>
                <a:cs typeface="Cambria" charset="0"/>
              </a:rPr>
              <a:t>yellow</a:t>
            </a:r>
            <a:r>
              <a:rPr lang="en-US" dirty="0">
                <a:ea typeface="Cambria" charset="0"/>
                <a:cs typeface="Cambria" charset="0"/>
              </a:rPr>
              <a:t> light output</a:t>
            </a:r>
          </a:p>
          <a:p>
            <a:pPr lvl="2"/>
            <a:r>
              <a:rPr lang="en-US" dirty="0">
                <a:ea typeface="Cambria" charset="0"/>
                <a:cs typeface="Cambria" charset="0"/>
              </a:rPr>
              <a:t>Bit</a:t>
            </a:r>
            <a:r>
              <a:rPr lang="en-US" baseline="-25000" dirty="0">
                <a:ea typeface="Cambria" charset="0"/>
                <a:cs typeface="Cambria" charset="0"/>
              </a:rPr>
              <a:t>2 </a:t>
            </a:r>
            <a:r>
              <a:rPr lang="en-US" dirty="0">
                <a:ea typeface="Cambria" charset="0"/>
                <a:cs typeface="Cambria" charset="0"/>
              </a:rPr>
              <a:t>encodes </a:t>
            </a:r>
            <a:r>
              <a:rPr lang="en-US" b="1" dirty="0">
                <a:ea typeface="Cambria" charset="0"/>
                <a:cs typeface="Cambria" charset="0"/>
              </a:rPr>
              <a:t>red</a:t>
            </a:r>
            <a:r>
              <a:rPr lang="en-US" dirty="0">
                <a:ea typeface="Cambria" charset="0"/>
                <a:cs typeface="Cambria" charset="0"/>
              </a:rPr>
              <a:t> light output </a:t>
            </a:r>
          </a:p>
          <a:p>
            <a:pPr marL="671512" lvl="2" indent="0">
              <a:buNone/>
            </a:pPr>
            <a:endParaRPr lang="en-US" dirty="0">
              <a:ea typeface="Cambria" charset="0"/>
              <a:cs typeface="Cambria" charset="0"/>
            </a:endParaRPr>
          </a:p>
          <a:p>
            <a:pPr lvl="1"/>
            <a:r>
              <a:rPr lang="en-US" sz="2600" b="1" dirty="0">
                <a:solidFill>
                  <a:schemeClr val="accent6"/>
                </a:solidFill>
                <a:ea typeface="Cambria" charset="0"/>
                <a:cs typeface="Cambria" charset="0"/>
              </a:rPr>
              <a:t>Minimizes</a:t>
            </a:r>
            <a:r>
              <a:rPr lang="en-US" sz="2600" dirty="0">
                <a:solidFill>
                  <a:schemeClr val="accent6"/>
                </a:solidFill>
                <a:ea typeface="Cambria" charset="0"/>
                <a:cs typeface="Cambria" charset="0"/>
              </a:rPr>
              <a:t> </a:t>
            </a:r>
            <a:r>
              <a:rPr lang="en-US" sz="2600" dirty="0">
                <a:ea typeface="Cambria" charset="0"/>
                <a:cs typeface="Cambria" charset="0"/>
              </a:rPr>
              <a:t>output logic </a:t>
            </a:r>
          </a:p>
          <a:p>
            <a:pPr lvl="1"/>
            <a:r>
              <a:rPr lang="en-US" sz="2400" dirty="0">
                <a:ea typeface="Cambria" charset="0"/>
                <a:cs typeface="Cambria" charset="0"/>
              </a:rPr>
              <a:t>Only works for Moore Machines </a:t>
            </a:r>
            <a:r>
              <a:rPr lang="en-US" sz="2000" dirty="0">
                <a:ea typeface="Cambria" charset="0"/>
                <a:cs typeface="Cambria" charset="0"/>
              </a:rPr>
              <a:t>(output function of state)</a:t>
            </a:r>
            <a:endParaRPr lang="en-US" sz="2000" dirty="0">
              <a:cs typeface="Cambria" charset="0"/>
            </a:endParaRPr>
          </a:p>
          <a:p>
            <a:pPr lvl="1"/>
            <a:endParaRPr lang="en-US" dirty="0">
              <a:ea typeface="Cambria" charset="0"/>
              <a:cs typeface="Cambri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4A640EF-F0E2-4E49-9455-7E266BCEBB78}" type="slidenum"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222D7C-774D-1542-B8D6-99FE77B4501C}"/>
              </a:ext>
            </a:extLst>
          </p:cNvPr>
          <p:cNvSpPr txBox="1"/>
          <p:nvPr/>
        </p:nvSpPr>
        <p:spPr>
          <a:xfrm>
            <a:off x="304800" y="2389407"/>
            <a:ext cx="8382000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2"/>
            </a:solidFill>
          </a:ln>
        </p:spPr>
        <p:txBody>
          <a:bodyPr wrap="squar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The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designer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must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carefully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choose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an encoding scheme to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5742A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optimize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5742A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the design under given constraints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483832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2B8C9-E1C5-354D-83ED-8471A1A3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for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1BD38-08B9-0946-9580-73AF3BCCD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Thursday</a:t>
            </a:r>
          </a:p>
          <a:p>
            <a:pPr marL="0" indent="0">
              <a:buNone/>
            </a:pPr>
            <a:endParaRPr lang="en-US" sz="1200" dirty="0"/>
          </a:p>
          <a:p>
            <a:pPr lvl="1"/>
            <a:r>
              <a:rPr lang="en-US" dirty="0"/>
              <a:t>Von Neumann Model of Execution</a:t>
            </a:r>
          </a:p>
          <a:p>
            <a:pPr lvl="1"/>
            <a:r>
              <a:rPr lang="en-US" dirty="0"/>
              <a:t>Instruction Set Architecture</a:t>
            </a:r>
          </a:p>
          <a:p>
            <a:pPr lvl="2"/>
            <a:r>
              <a:rPr lang="en-US" dirty="0"/>
              <a:t>LC-3 and MIPS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Friday</a:t>
            </a:r>
          </a:p>
          <a:p>
            <a:pPr marL="671512" lvl="2" indent="0">
              <a:buNone/>
            </a:pPr>
            <a:endParaRPr lang="en-US" dirty="0"/>
          </a:p>
          <a:p>
            <a:pPr lvl="1"/>
            <a:r>
              <a:rPr lang="en-US" dirty="0"/>
              <a:t>ISA and Assembly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482BF0-A589-B045-A5C8-D24D35F573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4A640EF-F0E2-4E49-9455-7E266BCEBB78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031790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5541A-6E50-4E10-9A0D-0173EADF0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924800" cy="1752600"/>
          </a:xfrm>
        </p:spPr>
        <p:txBody>
          <a:bodyPr/>
          <a:lstStyle/>
          <a:p>
            <a:r>
              <a:rPr lang="en-US" dirty="0"/>
              <a:t>Moore vs. Mealy Machines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96F28-B373-4613-A3E5-37E376E1E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EF67B4-941F-4736-A122-66E8AE1B4197}" type="slidenum"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1229845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Moore vs. Mealy FSMs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state is determined by the current state and the inputs</a:t>
            </a:r>
          </a:p>
          <a:p>
            <a:r>
              <a:rPr lang="en-US" dirty="0"/>
              <a:t>Two types of finite state machines differ in the </a:t>
            </a:r>
            <a:r>
              <a:rPr lang="en-US" b="1" dirty="0">
                <a:solidFill>
                  <a:srgbClr val="0070C0"/>
                </a:solidFill>
              </a:rPr>
              <a:t>output logic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Moore FSM</a:t>
            </a:r>
            <a:r>
              <a:rPr lang="en-US" dirty="0">
                <a:solidFill>
                  <a:schemeClr val="accent6"/>
                </a:solidFill>
              </a:rPr>
              <a:t>: </a:t>
            </a:r>
            <a:r>
              <a:rPr lang="en-US" dirty="0"/>
              <a:t>outputs depend only on the current state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Mealy FSM</a:t>
            </a:r>
            <a:r>
              <a:rPr lang="en-US" dirty="0">
                <a:solidFill>
                  <a:schemeClr val="accent6"/>
                </a:solidFill>
              </a:rPr>
              <a:t>: </a:t>
            </a:r>
            <a:r>
              <a:rPr lang="en-US" dirty="0"/>
              <a:t>outputs depend on the current state and the inputs</a:t>
            </a:r>
          </a:p>
          <a:p>
            <a:endParaRPr lang="de-CH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4A640EF-F0E2-4E49-9455-7E266BCEBB78}" type="slidenum"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graphicFrame>
        <p:nvGraphicFramePr>
          <p:cNvPr id="5" name="Object 4"/>
          <p:cNvGraphicFramePr>
            <a:graphicFrameLocks noGrp="1" noChangeAspect="1"/>
          </p:cNvGraphicFramePr>
          <p:nvPr>
            <p:custDataLst>
              <p:tags r:id="rId2"/>
            </p:custDataLst>
          </p:nvPr>
        </p:nvGraphicFramePr>
        <p:xfrm>
          <a:off x="1752600" y="2911475"/>
          <a:ext cx="5638800" cy="348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237" name="VISIO" r:id="rId4" imgW="2614970" imgH="1618137" progId="Visio.Drawing.6">
                  <p:embed/>
                </p:oleObj>
              </mc:Choice>
              <mc:Fallback>
                <p:oleObj name="VISIO" r:id="rId4" imgW="2614970" imgH="1618137" progId="Visio.Drawing.6">
                  <p:embed/>
                  <p:pic>
                    <p:nvPicPr>
                      <p:cNvPr id="5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911475"/>
                        <a:ext cx="5638800" cy="348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6275148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 vs. Mealy FSM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Alyssa P. Hacker has a snail that crawls down a paper tape with 1’s and 0’s on it. </a:t>
            </a:r>
          </a:p>
          <a:p>
            <a:r>
              <a:rPr lang="en-US" sz="2200" dirty="0"/>
              <a:t>The snail smiles whenever the last four digits it has crawled over are </a:t>
            </a:r>
            <a:r>
              <a:rPr lang="en-US" sz="2200" dirty="0">
                <a:solidFill>
                  <a:srgbClr val="FF0000"/>
                </a:solidFill>
              </a:rPr>
              <a:t>1101</a:t>
            </a:r>
            <a:r>
              <a:rPr lang="en-US" sz="2200" dirty="0"/>
              <a:t>.  </a:t>
            </a:r>
          </a:p>
          <a:p>
            <a:r>
              <a:rPr lang="en-US" sz="2200" dirty="0"/>
              <a:t>Design Moore and Mealy FSMs of the snail’s brain.</a:t>
            </a:r>
          </a:p>
          <a:p>
            <a:endParaRPr lang="de-CH" sz="2200" dirty="0"/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4A640EF-F0E2-4E49-9455-7E266BCEBB78}" type="slidenum"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514600" y="2901949"/>
          <a:ext cx="5638800" cy="349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261" name="VISIO" r:id="rId4" imgW="2614970" imgH="1618137" progId="Visio.Drawing.6">
                  <p:embed/>
                </p:oleObj>
              </mc:Choice>
              <mc:Fallback>
                <p:oleObj name="VISIO" r:id="rId4" imgW="2614970" imgH="1618137" progId="Visio.Drawing.6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901949"/>
                        <a:ext cx="5638800" cy="349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2324100" y="4647405"/>
            <a:ext cx="5829300" cy="17533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18" y="3435350"/>
            <a:ext cx="1596824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6357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 vs. Mealy FSM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Alyssa P. Hacker has a snail that crawls down a paper tape with 1’s and 0’s on it. </a:t>
            </a:r>
          </a:p>
          <a:p>
            <a:r>
              <a:rPr lang="en-US" sz="2200" dirty="0"/>
              <a:t>The snail smiles whenever the last four digits it has crawled over are </a:t>
            </a:r>
            <a:r>
              <a:rPr lang="en-US" sz="2200" dirty="0">
                <a:solidFill>
                  <a:srgbClr val="FF0000"/>
                </a:solidFill>
              </a:rPr>
              <a:t>1101</a:t>
            </a:r>
            <a:r>
              <a:rPr lang="en-US" sz="2200" dirty="0"/>
              <a:t>.  </a:t>
            </a:r>
          </a:p>
          <a:p>
            <a:r>
              <a:rPr lang="en-US" sz="2200" dirty="0"/>
              <a:t>Design Moore and Mealy FSMs of the snail’s brain.</a:t>
            </a:r>
          </a:p>
          <a:p>
            <a:endParaRPr lang="de-CH" sz="2200" dirty="0"/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4A640EF-F0E2-4E49-9455-7E266BCEBB78}" type="slidenum"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514600" y="2901949"/>
          <a:ext cx="5638800" cy="349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285" name="VISIO" r:id="rId4" imgW="2614970" imgH="1618137" progId="Visio.Drawing.6">
                  <p:embed/>
                </p:oleObj>
              </mc:Choice>
              <mc:Fallback>
                <p:oleObj name="VISIO" r:id="rId4" imgW="2614970" imgH="1618137" progId="Visio.Drawing.6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901949"/>
                        <a:ext cx="5638800" cy="349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18" y="3435350"/>
            <a:ext cx="1596824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938129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Transition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4A640EF-F0E2-4E49-9455-7E266BCEBB78}" type="slidenum"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286000" y="1331413"/>
          <a:ext cx="6172200" cy="246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321" name="VISIO" r:id="rId5" imgW="3848418" imgH="1535704" progId="Visio.Drawing.6">
                  <p:embed/>
                </p:oleObj>
              </mc:Choice>
              <mc:Fallback>
                <p:oleObj name="VISIO" r:id="rId5" imgW="3848418" imgH="1535704" progId="Visio.Drawing.6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331413"/>
                        <a:ext cx="6172200" cy="2462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2820988" y="3979862"/>
          <a:ext cx="5102225" cy="233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322" name="VISIO" r:id="rId7" imgW="3045456" imgH="1395261" progId="Visio.Drawing.6">
                  <p:embed/>
                </p:oleObj>
              </mc:Choice>
              <mc:Fallback>
                <p:oleObj name="VISIO" r:id="rId7" imgW="3045456" imgH="1395261" progId="Visio.Drawing.6">
                  <p:embed/>
                  <p:pic>
                    <p:nvPicPr>
                      <p:cNvPr id="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0988" y="3979862"/>
                        <a:ext cx="5102225" cy="233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18" y="3435350"/>
            <a:ext cx="1596824" cy="2905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991824-6E89-B74E-91F8-9D3A1E28E3D5}"/>
              </a:ext>
            </a:extLst>
          </p:cNvPr>
          <p:cNvSpPr txBox="1"/>
          <p:nvPr/>
        </p:nvSpPr>
        <p:spPr>
          <a:xfrm>
            <a:off x="6400800" y="3668585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What are the tradeoffs?</a:t>
            </a:r>
          </a:p>
        </p:txBody>
      </p:sp>
    </p:spTree>
    <p:extLst>
      <p:ext uri="{BB962C8B-B14F-4D97-AF65-F5344CB8AC3E}">
        <p14:creationId xmlns:p14="http://schemas.microsoft.com/office/powerpoint/2010/main" val="7400148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FSM Design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>
                <a:ea typeface="Cambria" charset="0"/>
                <a:cs typeface="Cambria" charset="0"/>
              </a:rPr>
              <a:t>Determine</a:t>
            </a:r>
            <a:r>
              <a:rPr lang="en-US" sz="2000" dirty="0">
                <a:ea typeface="Cambria" charset="0"/>
                <a:cs typeface="Cambria" charset="0"/>
              </a:rPr>
              <a:t> all possible states of your machine</a:t>
            </a:r>
          </a:p>
          <a:p>
            <a:r>
              <a:rPr lang="en-US" sz="2000" b="1" dirty="0">
                <a:ea typeface="Cambria" charset="0"/>
                <a:cs typeface="Cambria" charset="0"/>
              </a:rPr>
              <a:t>Develop</a:t>
            </a:r>
            <a:r>
              <a:rPr lang="en-US" sz="2000" dirty="0">
                <a:ea typeface="Cambria" charset="0"/>
                <a:cs typeface="Cambria" charset="0"/>
              </a:rPr>
              <a:t> a </a:t>
            </a:r>
            <a:r>
              <a:rPr lang="en-US" sz="2000" b="1" dirty="0">
                <a:solidFill>
                  <a:srgbClr val="7030A0"/>
                </a:solidFill>
                <a:ea typeface="Cambria" charset="0"/>
                <a:cs typeface="Cambria" charset="0"/>
              </a:rPr>
              <a:t>state transition diagram</a:t>
            </a:r>
          </a:p>
          <a:p>
            <a:pPr lvl="1"/>
            <a:r>
              <a:rPr lang="en-US" sz="1800" dirty="0">
                <a:ea typeface="Cambria" charset="0"/>
                <a:cs typeface="Cambria" charset="0"/>
              </a:rPr>
              <a:t>Generally this is done from a textual description</a:t>
            </a:r>
          </a:p>
          <a:p>
            <a:pPr lvl="1"/>
            <a:r>
              <a:rPr lang="en-US" sz="1800" dirty="0">
                <a:ea typeface="Cambria" charset="0"/>
                <a:cs typeface="Cambria" charset="0"/>
              </a:rPr>
              <a:t>You need to 1) determine the </a:t>
            </a:r>
            <a:r>
              <a:rPr lang="en-US" sz="1800" b="1" dirty="0">
                <a:solidFill>
                  <a:srgbClr val="0070C0"/>
                </a:solidFill>
                <a:ea typeface="Cambria" charset="0"/>
                <a:cs typeface="Cambria" charset="0"/>
              </a:rPr>
              <a:t>inputs</a:t>
            </a:r>
            <a:r>
              <a:rPr lang="en-US" sz="1800" dirty="0">
                <a:solidFill>
                  <a:srgbClr val="0070C0"/>
                </a:solidFill>
                <a:ea typeface="Cambria" charset="0"/>
                <a:cs typeface="Cambria" charset="0"/>
              </a:rPr>
              <a:t> </a:t>
            </a:r>
            <a:r>
              <a:rPr lang="en-US" sz="1800" dirty="0">
                <a:ea typeface="Cambria" charset="0"/>
                <a:cs typeface="Cambria" charset="0"/>
              </a:rPr>
              <a:t>and </a:t>
            </a:r>
            <a:r>
              <a:rPr lang="en-US" sz="1800" b="1" dirty="0">
                <a:solidFill>
                  <a:srgbClr val="0070C0"/>
                </a:solidFill>
                <a:ea typeface="Cambria" charset="0"/>
                <a:cs typeface="Cambria" charset="0"/>
              </a:rPr>
              <a:t>outputs</a:t>
            </a:r>
            <a:r>
              <a:rPr lang="en-US" sz="1800" dirty="0">
                <a:solidFill>
                  <a:srgbClr val="0070C0"/>
                </a:solidFill>
                <a:ea typeface="Cambria" charset="0"/>
                <a:cs typeface="Cambria" charset="0"/>
              </a:rPr>
              <a:t> </a:t>
            </a:r>
            <a:r>
              <a:rPr lang="en-US" sz="1800" dirty="0">
                <a:ea typeface="Cambria" charset="0"/>
                <a:cs typeface="Cambria" charset="0"/>
              </a:rPr>
              <a:t>for each </a:t>
            </a:r>
            <a:r>
              <a:rPr lang="en-US" sz="1800" b="1" dirty="0">
                <a:solidFill>
                  <a:srgbClr val="0070C0"/>
                </a:solidFill>
                <a:ea typeface="Cambria" charset="0"/>
                <a:cs typeface="Cambria" charset="0"/>
              </a:rPr>
              <a:t>state</a:t>
            </a:r>
            <a:r>
              <a:rPr lang="en-US" sz="1800" dirty="0">
                <a:solidFill>
                  <a:srgbClr val="0070C0"/>
                </a:solidFill>
                <a:ea typeface="Cambria" charset="0"/>
                <a:cs typeface="Cambria" charset="0"/>
              </a:rPr>
              <a:t> </a:t>
            </a:r>
            <a:r>
              <a:rPr lang="en-US" sz="1800" dirty="0">
                <a:ea typeface="Cambria" charset="0"/>
                <a:cs typeface="Cambria" charset="0"/>
              </a:rPr>
              <a:t>and      2) figure out how to get from one state to another</a:t>
            </a:r>
          </a:p>
          <a:p>
            <a:r>
              <a:rPr lang="en-US" sz="2000" b="1" dirty="0">
                <a:ea typeface="Cambria" charset="0"/>
                <a:cs typeface="Cambria" charset="0"/>
              </a:rPr>
              <a:t>Approach</a:t>
            </a:r>
          </a:p>
          <a:p>
            <a:pPr lvl="1"/>
            <a:r>
              <a:rPr lang="en-US" sz="1800" dirty="0">
                <a:ea typeface="Cambria" charset="0"/>
                <a:cs typeface="Cambria" charset="0"/>
              </a:rPr>
              <a:t>Start by defining the </a:t>
            </a:r>
            <a:r>
              <a:rPr lang="en-US" sz="1800" b="1" dirty="0">
                <a:solidFill>
                  <a:srgbClr val="0070C0"/>
                </a:solidFill>
                <a:ea typeface="Cambria" charset="0"/>
                <a:cs typeface="Cambria" charset="0"/>
              </a:rPr>
              <a:t>reset state </a:t>
            </a:r>
            <a:r>
              <a:rPr lang="en-US" sz="1800" dirty="0">
                <a:ea typeface="Cambria" charset="0"/>
                <a:cs typeface="Cambria" charset="0"/>
              </a:rPr>
              <a:t>and what happens from it </a:t>
            </a:r>
            <a:r>
              <a:rPr lang="mr-IN" sz="1800" dirty="0">
                <a:ea typeface="Cambria" charset="0"/>
                <a:cs typeface="Cambria" charset="0"/>
              </a:rPr>
              <a:t>–</a:t>
            </a:r>
            <a:r>
              <a:rPr lang="en-US" sz="1800" dirty="0">
                <a:ea typeface="Cambria" charset="0"/>
                <a:cs typeface="Cambria" charset="0"/>
              </a:rPr>
              <a:t> this is typically an easy point to start from</a:t>
            </a:r>
          </a:p>
          <a:p>
            <a:pPr lvl="1"/>
            <a:r>
              <a:rPr lang="en-US" sz="1800" dirty="0">
                <a:ea typeface="Cambria" charset="0"/>
                <a:cs typeface="Cambria" charset="0"/>
              </a:rPr>
              <a:t>Then continue to add </a:t>
            </a:r>
            <a:r>
              <a:rPr lang="en-US" sz="1800" b="1" dirty="0">
                <a:ea typeface="Cambria" charset="0"/>
                <a:cs typeface="Cambria" charset="0"/>
              </a:rPr>
              <a:t>transitions</a:t>
            </a:r>
            <a:r>
              <a:rPr lang="en-US" sz="1800" dirty="0">
                <a:ea typeface="Cambria" charset="0"/>
                <a:cs typeface="Cambria" charset="0"/>
              </a:rPr>
              <a:t> and </a:t>
            </a:r>
            <a:r>
              <a:rPr lang="en-US" sz="1800" b="1" dirty="0">
                <a:ea typeface="Cambria" charset="0"/>
                <a:cs typeface="Cambria" charset="0"/>
              </a:rPr>
              <a:t>states</a:t>
            </a:r>
          </a:p>
          <a:p>
            <a:pPr lvl="1"/>
            <a:r>
              <a:rPr lang="en-US" sz="1800" dirty="0">
                <a:ea typeface="Cambria" charset="0"/>
                <a:cs typeface="Cambria" charset="0"/>
              </a:rPr>
              <a:t>Picking </a:t>
            </a:r>
            <a:r>
              <a:rPr lang="en-US" sz="1800" b="1" dirty="0">
                <a:solidFill>
                  <a:srgbClr val="0070C0"/>
                </a:solidFill>
                <a:ea typeface="Cambria" charset="0"/>
                <a:cs typeface="Cambria" charset="0"/>
              </a:rPr>
              <a:t>good state names </a:t>
            </a:r>
            <a:r>
              <a:rPr lang="en-US" sz="1800" dirty="0">
                <a:ea typeface="Cambria" charset="0"/>
                <a:cs typeface="Cambria" charset="0"/>
              </a:rPr>
              <a:t>is very important</a:t>
            </a:r>
          </a:p>
          <a:p>
            <a:pPr lvl="1"/>
            <a:r>
              <a:rPr lang="en-US" sz="1800" dirty="0">
                <a:ea typeface="Cambria" charset="0"/>
                <a:cs typeface="Cambria" charset="0"/>
              </a:rPr>
              <a:t>Building an FSM is </a:t>
            </a:r>
            <a:r>
              <a:rPr lang="en-US" sz="1800" b="1" dirty="0">
                <a:ea typeface="Cambria" charset="0"/>
                <a:cs typeface="Cambria" charset="0"/>
              </a:rPr>
              <a:t>like</a:t>
            </a:r>
            <a:r>
              <a:rPr lang="en-US" sz="1800" dirty="0">
                <a:ea typeface="Cambria" charset="0"/>
                <a:cs typeface="Cambria" charset="0"/>
              </a:rPr>
              <a:t> programming (but it </a:t>
            </a:r>
            <a:r>
              <a:rPr lang="en-US" sz="1800" i="1" dirty="0">
                <a:ea typeface="Cambria" charset="0"/>
                <a:cs typeface="Cambria" charset="0"/>
              </a:rPr>
              <a:t>is not</a:t>
            </a:r>
            <a:r>
              <a:rPr lang="en-US" sz="1800" dirty="0">
                <a:ea typeface="Cambria" charset="0"/>
                <a:cs typeface="Cambria" charset="0"/>
              </a:rPr>
              <a:t> programming!)</a:t>
            </a:r>
          </a:p>
          <a:p>
            <a:pPr lvl="2"/>
            <a:r>
              <a:rPr lang="en-US" sz="1600" dirty="0">
                <a:ea typeface="Cambria" charset="0"/>
                <a:cs typeface="Cambria" charset="0"/>
              </a:rPr>
              <a:t>An FSM has a sequential “control-flow” like a program with conditionals and </a:t>
            </a:r>
            <a:r>
              <a:rPr lang="en-US" sz="1600" dirty="0" err="1">
                <a:ea typeface="Cambria" charset="0"/>
                <a:cs typeface="Cambria" charset="0"/>
              </a:rPr>
              <a:t>goto’s</a:t>
            </a:r>
            <a:r>
              <a:rPr lang="en-US" sz="1600" dirty="0">
                <a:ea typeface="Cambria" charset="0"/>
                <a:cs typeface="Cambria" charset="0"/>
              </a:rPr>
              <a:t> </a:t>
            </a:r>
          </a:p>
          <a:p>
            <a:pPr lvl="2"/>
            <a:r>
              <a:rPr lang="en-US" sz="1600" dirty="0">
                <a:ea typeface="Cambria" charset="0"/>
                <a:cs typeface="Cambria" charset="0"/>
              </a:rPr>
              <a:t>The if-then-else construct is controlled by one or more inputs</a:t>
            </a:r>
          </a:p>
          <a:p>
            <a:pPr lvl="2"/>
            <a:r>
              <a:rPr lang="en-US" sz="1600" dirty="0">
                <a:ea typeface="Cambria" charset="0"/>
                <a:cs typeface="Cambria" charset="0"/>
              </a:rPr>
              <a:t>The outputs are controlled by the state or the inputs</a:t>
            </a:r>
          </a:p>
          <a:p>
            <a:pPr lvl="1"/>
            <a:r>
              <a:rPr lang="en-US" sz="1800" dirty="0">
                <a:ea typeface="Cambria" charset="0"/>
                <a:cs typeface="Cambria" charset="0"/>
              </a:rPr>
              <a:t>In hardware, we typically have many concurrent FSMs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4A640EF-F0E2-4E49-9455-7E266BCEBB78}" type="slidenum"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95195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5F7C-F64A-0745-9BF4-5015E4673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to Come: LC-3 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409CF-00FE-244B-B485-831033B1F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63E98-38ED-3949-B456-1B264ED239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FCFE49-F7D8-9F40-A47B-CD8F660E719E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5FD11181-CEC0-3B4A-ADEB-454D1661ED1A}"/>
              </a:ext>
            </a:extLst>
          </p:cNvPr>
          <p:cNvGrpSpPr>
            <a:grpSpLocks/>
          </p:cNvGrpSpPr>
          <p:nvPr/>
        </p:nvGrpSpPr>
        <p:grpSpPr bwMode="auto">
          <a:xfrm>
            <a:off x="2185989" y="914400"/>
            <a:ext cx="4653186" cy="5840361"/>
            <a:chOff x="2185616" y="914400"/>
            <a:chExt cx="4772768" cy="5943600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508C382E-043C-A54A-9591-7EB8332FF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5616" y="914400"/>
              <a:ext cx="4772768" cy="594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616F57AC-D154-9443-A2DA-B68FB40831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1600200"/>
              <a:ext cx="1905000" cy="28194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03ECEEAF-E058-7B4A-9A6E-23F9E87CE5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1600200"/>
              <a:ext cx="1600200" cy="2819400"/>
            </a:xfrm>
            <a:prstGeom prst="rect">
              <a:avLst/>
            </a:prstGeom>
            <a:solidFill>
              <a:srgbClr val="00B0F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" name="Rectangle 10">
              <a:extLst>
                <a:ext uri="{FF2B5EF4-FFF2-40B4-BE49-F238E27FC236}">
                  <a16:creationId xmlns:a16="http://schemas.microsoft.com/office/drawing/2014/main" id="{C6FBD1BA-D973-E74F-B4AF-1CC162C31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5829300"/>
              <a:ext cx="914400" cy="64770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291A1C0-3C0E-974D-8733-0F4F400B0EE6}"/>
                </a:ext>
              </a:extLst>
            </p:cNvPr>
            <p:cNvSpPr/>
            <p:nvPr/>
          </p:nvSpPr>
          <p:spPr bwMode="auto">
            <a:xfrm>
              <a:off x="4953059" y="5867400"/>
              <a:ext cx="914542" cy="6096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30FA2E8-5751-1247-8469-4FBE3C61A19E}"/>
                </a:ext>
              </a:extLst>
            </p:cNvPr>
            <p:cNvSpPr/>
            <p:nvPr/>
          </p:nvSpPr>
          <p:spPr bwMode="auto">
            <a:xfrm>
              <a:off x="5943813" y="5892800"/>
              <a:ext cx="914542" cy="609600"/>
            </a:xfrm>
            <a:prstGeom prst="rect">
              <a:avLst/>
            </a:prstGeom>
            <a:solidFill>
              <a:schemeClr val="accent5">
                <a:lumMod val="50000"/>
                <a:alpha val="2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74913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1113-D2E2-BA47-99D9-75C6E91E5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to Come: LC-3 Datapath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59AF2-96DF-0C4B-A3A2-A155D07FC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45A95-136F-E74C-9178-66DA0DAFB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FCFE49-F7D8-9F40-A47B-CD8F660E719E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59B6D1-9C92-F748-B1C4-20698A7EC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801" y="955979"/>
            <a:ext cx="5071768" cy="572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1384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4">
            <a:extLst>
              <a:ext uri="{FF2B5EF4-FFF2-40B4-BE49-F238E27FC236}">
                <a16:creationId xmlns:a16="http://schemas.microsoft.com/office/drawing/2014/main" id="{48A963B1-7CED-5440-A0CA-52578B5A24A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34963" y="641350"/>
            <a:ext cx="8428037" cy="1720850"/>
          </a:xfrm>
        </p:spPr>
        <p:txBody>
          <a:bodyPr/>
          <a:lstStyle/>
          <a:p>
            <a:pPr algn="ctr" eaLnBrk="1" hangingPunct="1"/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sz="4500" b="1" dirty="0">
                <a:ea typeface="ＭＳ Ｐゴシック" panose="020B0600070205080204" pitchFamily="34" charset="-128"/>
              </a:rPr>
              <a:t>Digital Design &amp; Computer Arch.</a:t>
            </a:r>
            <a:br>
              <a:rPr lang="en-US" altLang="en-US" sz="4500" b="1" dirty="0">
                <a:ea typeface="ＭＳ Ｐゴシック" panose="020B0600070205080204" pitchFamily="34" charset="-128"/>
              </a:rPr>
            </a:br>
            <a:br>
              <a:rPr lang="en-US" altLang="en-US" sz="1000" b="1" dirty="0">
                <a:ea typeface="ＭＳ Ｐゴシック" panose="020B0600070205080204" pitchFamily="34" charset="-128"/>
              </a:rPr>
            </a:br>
            <a:r>
              <a:rPr lang="en-US" altLang="en-US" sz="43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Lecture 7a: Sequential Logic Design II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712055-A21C-2048-B880-6CEA6B625F5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2900363"/>
          </a:xfrm>
        </p:spPr>
        <p:txBody>
          <a:bodyPr/>
          <a:lstStyle/>
          <a:p>
            <a:pPr eaLnBrk="1" hangingPunct="1"/>
            <a:endParaRPr lang="en-US" altLang="en-US" dirty="0">
              <a:solidFill>
                <a:srgbClr val="003399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800" dirty="0">
                <a:solidFill>
                  <a:srgbClr val="003399"/>
                </a:solidFill>
                <a:ea typeface="ＭＳ Ｐゴシック" panose="020B0600070205080204" pitchFamily="34" charset="-128"/>
              </a:rPr>
              <a:t>Prof. </a:t>
            </a:r>
            <a:r>
              <a:rPr lang="en-US" altLang="en-US" sz="2800" dirty="0" err="1">
                <a:solidFill>
                  <a:srgbClr val="003399"/>
                </a:solidFill>
                <a:ea typeface="ＭＳ Ｐゴシック" panose="020B0600070205080204" pitchFamily="34" charset="-128"/>
              </a:rPr>
              <a:t>Onur</a:t>
            </a:r>
            <a:r>
              <a:rPr lang="en-US" altLang="en-US" sz="2800" dirty="0">
                <a:solidFill>
                  <a:srgbClr val="003399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solidFill>
                  <a:srgbClr val="003399"/>
                </a:solidFill>
                <a:ea typeface="ＭＳ Ｐゴシック" panose="020B0600070205080204" pitchFamily="34" charset="-128"/>
              </a:rPr>
              <a:t>Mutlu</a:t>
            </a:r>
            <a:endParaRPr lang="en-US" altLang="en-US" sz="2800" dirty="0">
              <a:solidFill>
                <a:srgbClr val="003399"/>
              </a:solidFill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2800" dirty="0">
              <a:solidFill>
                <a:srgbClr val="003399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ETH Zürich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Spring 2020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12 March 2020</a:t>
            </a: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218302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01A55-FD79-CC49-AC49-E1BE983CB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Assignment: Required</a:t>
            </a:r>
            <a:r>
              <a:rPr lang="en-US" dirty="0"/>
              <a:t> Lecture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6DE0A-2252-914B-BB94-3FF62B0FD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193723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Why study computer architecture?</a:t>
            </a:r>
          </a:p>
          <a:p>
            <a:r>
              <a:rPr lang="en-US" dirty="0"/>
              <a:t>Why is it important?</a:t>
            </a:r>
          </a:p>
          <a:p>
            <a:r>
              <a:rPr lang="en-US" b="1" dirty="0"/>
              <a:t>Future Computing Architectures</a:t>
            </a:r>
          </a:p>
          <a:p>
            <a:endParaRPr lang="en-US" sz="1800" dirty="0"/>
          </a:p>
          <a:p>
            <a:r>
              <a:rPr lang="en-US" b="1" dirty="0">
                <a:solidFill>
                  <a:srgbClr val="FF0000"/>
                </a:solidFill>
              </a:rPr>
              <a:t>Required Assignment</a:t>
            </a:r>
          </a:p>
          <a:p>
            <a:pPr lvl="1"/>
            <a:r>
              <a:rPr lang="en-US" b="1" dirty="0"/>
              <a:t>Watch </a:t>
            </a:r>
            <a:r>
              <a:rPr lang="en-US" dirty="0"/>
              <a:t>Prof. </a:t>
            </a:r>
            <a:r>
              <a:rPr lang="en-US" dirty="0" err="1"/>
              <a:t>Mutlu’s</a:t>
            </a:r>
            <a:r>
              <a:rPr lang="en-US" dirty="0"/>
              <a:t> inaugural lecture at ETH and understand it</a:t>
            </a:r>
          </a:p>
          <a:p>
            <a:pPr lvl="1"/>
            <a:r>
              <a:rPr lang="en-US" dirty="0">
                <a:hlinkClick r:id="rId2"/>
              </a:rPr>
              <a:t>https://www.youtube.com/watch?v=kgiZlSOcGFM</a:t>
            </a:r>
            <a:endParaRPr lang="en-US" dirty="0"/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0000FF"/>
                </a:solidFill>
              </a:rPr>
              <a:t>Optional Assignment – for 1% extra credit</a:t>
            </a:r>
          </a:p>
          <a:p>
            <a:pPr lvl="1"/>
            <a:r>
              <a:rPr lang="en-US" b="1" dirty="0"/>
              <a:t>Write a 1-page summary </a:t>
            </a:r>
            <a:r>
              <a:rPr lang="en-US" dirty="0"/>
              <a:t>of the lecture and email us</a:t>
            </a:r>
          </a:p>
          <a:p>
            <a:pPr lvl="2"/>
            <a:r>
              <a:rPr lang="en-US" dirty="0"/>
              <a:t>What are your key takeaways?</a:t>
            </a:r>
          </a:p>
          <a:p>
            <a:pPr lvl="2"/>
            <a:r>
              <a:rPr lang="en-US" dirty="0"/>
              <a:t>What did you learn?</a:t>
            </a:r>
          </a:p>
          <a:p>
            <a:pPr lvl="2"/>
            <a:r>
              <a:rPr lang="en-US" dirty="0"/>
              <a:t>What did you like or dislike?</a:t>
            </a:r>
          </a:p>
          <a:p>
            <a:pPr lvl="2"/>
            <a:r>
              <a:rPr lang="en-US" dirty="0"/>
              <a:t>Submit your summary to </a:t>
            </a:r>
            <a:r>
              <a:rPr lang="en-US" dirty="0">
                <a:hlinkClick r:id="rId3"/>
              </a:rPr>
              <a:t>Moodle</a:t>
            </a:r>
            <a:r>
              <a:rPr lang="en-US" dirty="0"/>
              <a:t> – Deadline</a:t>
            </a:r>
            <a:r>
              <a:rPr lang="en-US"/>
              <a:t>: April 1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357886-5517-F547-AA72-70E057C879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4A640EF-F0E2-4E49-9455-7E266BCEBB78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34995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01A55-FD79-CC49-AC49-E1BE983CB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Extra Assignment: </a:t>
            </a:r>
            <a:r>
              <a:rPr lang="en-US" dirty="0"/>
              <a:t>Moore’s Law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6DE0A-2252-914B-BB94-3FF62B0FD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193723"/>
          </a:xfrm>
        </p:spPr>
        <p:txBody>
          <a:bodyPr/>
          <a:lstStyle/>
          <a:p>
            <a:r>
              <a:rPr lang="en-US" b="1" dirty="0">
                <a:solidFill>
                  <a:srgbClr val="0432FF"/>
                </a:solidFill>
              </a:rPr>
              <a:t>Paper review</a:t>
            </a:r>
          </a:p>
          <a:p>
            <a:r>
              <a:rPr lang="en-US" dirty="0">
                <a:hlinkClick r:id="rId2"/>
              </a:rPr>
              <a:t>G.E. Moore. "Cramming more components onto integrated circuits," Electronics magazine, 1965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0000FF"/>
                </a:solidFill>
              </a:rPr>
              <a:t>Optional Assignment – for 1% extra credit</a:t>
            </a:r>
          </a:p>
          <a:p>
            <a:pPr lvl="1"/>
            <a:r>
              <a:rPr lang="en-US" b="1" dirty="0"/>
              <a:t>Write a 1-page review </a:t>
            </a:r>
          </a:p>
          <a:p>
            <a:pPr lvl="1"/>
            <a:r>
              <a:rPr lang="en-US" dirty="0"/>
              <a:t>Upload PDF file to Moodle – Deadline: April 1</a:t>
            </a:r>
            <a:endParaRPr lang="en-US" b="1" dirty="0"/>
          </a:p>
          <a:p>
            <a:pPr marL="344487" lvl="1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I strongly recommend that you </a:t>
            </a:r>
            <a:r>
              <a:rPr lang="en-US" dirty="0">
                <a:solidFill>
                  <a:srgbClr val="FF0000"/>
                </a:solidFill>
              </a:rPr>
              <a:t>follow my guidelines for (paper) review</a:t>
            </a:r>
            <a:r>
              <a:rPr lang="en-US" dirty="0"/>
              <a:t> (see next slide)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357886-5517-F547-AA72-70E057C879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4A640EF-F0E2-4E49-9455-7E266BCEBB78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4860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01A55-FD79-CC49-AC49-E1BE983CB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Extra Assignment: </a:t>
            </a:r>
            <a:r>
              <a:rPr lang="en-US" dirty="0"/>
              <a:t>Moore’s Law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6DE0A-2252-914B-BB94-3FF62B0FD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193723"/>
          </a:xfrm>
        </p:spPr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Guidelines on how to review papers critically</a:t>
            </a:r>
          </a:p>
          <a:p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Guideline slides</a:t>
            </a:r>
            <a:r>
              <a:rPr lang="en-US" dirty="0"/>
              <a:t>: </a:t>
            </a:r>
            <a:r>
              <a:rPr lang="en-US" dirty="0">
                <a:hlinkClick r:id="rId2" tooltip="onur-comparch-f17-how-to-do-the-paper-reviews.pdf (58.5 KB)"/>
              </a:rPr>
              <a:t>pdf</a:t>
            </a:r>
            <a:r>
              <a:rPr lang="en-US" dirty="0"/>
              <a:t> </a:t>
            </a:r>
            <a:r>
              <a:rPr lang="en-US" dirty="0">
                <a:hlinkClick r:id="rId3" tooltip="onur-comparch-f17-how-to-do-the-paper-reviews.ppt (224.5 KB)"/>
              </a:rPr>
              <a:t>ppt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Video: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https://www.youtube.com/watch?v=tOL6FANAJ8c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Example reviews on “Main Memory Scaling: Challenges and Solution Directions” </a:t>
            </a:r>
            <a:r>
              <a:rPr lang="en-US" dirty="0">
                <a:hlinkClick r:id="rId5" tooltip="https://people.inf.ethz.ch/omutlu/pub/main-memory-scaling_springer15.pdf"/>
              </a:rPr>
              <a:t>(link to the paper)</a:t>
            </a:r>
            <a:endParaRPr lang="en-US" dirty="0"/>
          </a:p>
          <a:p>
            <a:pPr lvl="2"/>
            <a:r>
              <a:rPr lang="en-US" dirty="0">
                <a:hlinkClick r:id="rId6" tooltip="review-chapter.pdf (16.7 KB)"/>
              </a:rPr>
              <a:t>Review 1</a:t>
            </a:r>
            <a:endParaRPr lang="en-US" dirty="0"/>
          </a:p>
          <a:p>
            <a:pPr lvl="2"/>
            <a:r>
              <a:rPr lang="en-US" dirty="0">
                <a:hlinkClick r:id="rId7" tooltip="review-chapter-2.pdf (16.1 KB)"/>
              </a:rPr>
              <a:t>Review 2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Example review on “Staged memory scheduling: Achieving high performance and scalability in heterogeneous systems” </a:t>
            </a:r>
            <a:r>
              <a:rPr lang="en-US" dirty="0">
                <a:hlinkClick r:id="rId8" tooltip="https://people.inf.ethz.ch/omutlu/pub/staged-memory-scheduling_isca12.pdf"/>
              </a:rPr>
              <a:t>(link to the paper)</a:t>
            </a:r>
            <a:endParaRPr lang="en-US" dirty="0"/>
          </a:p>
          <a:p>
            <a:pPr lvl="2"/>
            <a:r>
              <a:rPr lang="en-US" dirty="0">
                <a:hlinkClick r:id="rId9" tooltip="review-sms.pdf (16.1 KB)"/>
              </a:rPr>
              <a:t>Review 1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357886-5517-F547-AA72-70E057C879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4A640EF-F0E2-4E49-9455-7E266BCEBB78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78553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4FE60-968E-164B-9377-BC3A0D264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Required</a:t>
            </a:r>
            <a:r>
              <a:rPr lang="en-US" dirty="0"/>
              <a:t> Readings (This Week)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2ACE0-B0C1-DE41-AB11-537FBB9AD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78477"/>
            <a:ext cx="8610600" cy="5193723"/>
          </a:xfrm>
        </p:spPr>
        <p:txBody>
          <a:bodyPr/>
          <a:lstStyle/>
          <a:p>
            <a:r>
              <a:rPr lang="en-US" dirty="0"/>
              <a:t>Hardware Description Languages and Verilog </a:t>
            </a:r>
          </a:p>
          <a:p>
            <a:pPr lvl="1"/>
            <a:r>
              <a:rPr lang="en-US" dirty="0"/>
              <a:t>H&amp;H Chapter 4 in full</a:t>
            </a:r>
          </a:p>
          <a:p>
            <a:pPr lvl="1"/>
            <a:endParaRPr lang="en-US" dirty="0"/>
          </a:p>
          <a:p>
            <a:r>
              <a:rPr lang="en-US" dirty="0"/>
              <a:t>Timing and Verification</a:t>
            </a:r>
          </a:p>
          <a:p>
            <a:pPr lvl="1"/>
            <a:r>
              <a:rPr lang="en-US" dirty="0"/>
              <a:t>H&amp;H Chapters 2.9 and 3.5 + (start Chapter 5)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By tomorrow, make sure you are done with </a:t>
            </a:r>
          </a:p>
          <a:p>
            <a:pPr lvl="1"/>
            <a:r>
              <a:rPr lang="en-US" b="1" dirty="0">
                <a:solidFill>
                  <a:srgbClr val="0432FF"/>
                </a:solidFill>
              </a:rPr>
              <a:t>P&amp;P Chapters 1-3    +      H&amp;H Chapters 1-4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30914-DDCB-8244-B796-32EF5BABCB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4A640EF-F0E2-4E49-9455-7E266BCEBB78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58996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B6986-0F49-FA43-A5BC-DCAB227B7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Required</a:t>
            </a:r>
            <a:r>
              <a:rPr lang="en-US" dirty="0"/>
              <a:t> Readings (Next Week)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E633C-0A0E-974D-975C-F60784384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Von Neumann Model, LC-3, and MIPS</a:t>
            </a:r>
          </a:p>
          <a:p>
            <a:pPr lvl="1"/>
            <a:r>
              <a:rPr lang="en-US" dirty="0"/>
              <a:t>P&amp;P, Chapters 4, 5</a:t>
            </a:r>
          </a:p>
          <a:p>
            <a:pPr lvl="1"/>
            <a:r>
              <a:rPr lang="en-US" dirty="0"/>
              <a:t>H&amp;H, Chapter 6</a:t>
            </a:r>
          </a:p>
          <a:p>
            <a:pPr lvl="1"/>
            <a:r>
              <a:rPr lang="en-US" dirty="0"/>
              <a:t>P&amp;P, Appendices A and C (ISA and microarchitecture of LC-3)</a:t>
            </a:r>
          </a:p>
          <a:p>
            <a:pPr lvl="1"/>
            <a:r>
              <a:rPr lang="en-US" dirty="0"/>
              <a:t>H&amp;H, Appendix B (MIPS instructions)</a:t>
            </a:r>
          </a:p>
          <a:p>
            <a:pPr lvl="1"/>
            <a:endParaRPr lang="en-US" dirty="0"/>
          </a:p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P&amp;P, Chapter 6</a:t>
            </a:r>
          </a:p>
          <a:p>
            <a:endParaRPr lang="en-US" dirty="0"/>
          </a:p>
          <a:p>
            <a:r>
              <a:rPr lang="en-US" b="1" dirty="0"/>
              <a:t>Recommended: </a:t>
            </a:r>
            <a:r>
              <a:rPr lang="en-US" dirty="0"/>
              <a:t>Digital Building Blocks</a:t>
            </a:r>
          </a:p>
          <a:p>
            <a:pPr lvl="1"/>
            <a:r>
              <a:rPr lang="en-US" dirty="0"/>
              <a:t>H&amp;H, Chapter 5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88F486-95F9-6E4D-B128-1BA6C169C4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4A640EF-F0E2-4E49-9455-7E266BCEBB78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35889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6">
            <a:extLst>
              <a:ext uri="{FF2B5EF4-FFF2-40B4-BE49-F238E27FC236}">
                <a16:creationId xmlns:a16="http://schemas.microsoft.com/office/drawing/2014/main" id="{425F47AE-C39C-438B-9E19-3E95DB621AE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924800" cy="17526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Wrap-Up Sequential Logic Circuits and Design</a:t>
            </a:r>
          </a:p>
        </p:txBody>
      </p:sp>
      <p:sp>
        <p:nvSpPr>
          <p:cNvPr id="76803" name="Subtitle 7">
            <a:extLst>
              <a:ext uri="{FF2B5EF4-FFF2-40B4-BE49-F238E27FC236}">
                <a16:creationId xmlns:a16="http://schemas.microsoft.com/office/drawing/2014/main" id="{24F573B8-52E2-4F1F-B8B7-92D9B74523E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76804" name="Slide Number Placeholder 3">
            <a:extLst>
              <a:ext uri="{FF2B5EF4-FFF2-40B4-BE49-F238E27FC236}">
                <a16:creationId xmlns:a16="http://schemas.microsoft.com/office/drawing/2014/main" id="{EAE84B8E-558A-4B8A-B756-17D118225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A827D4-048D-421E-960B-AA313C4B0F1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89419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1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8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6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7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Edge">
  <a:themeElements>
    <a:clrScheme name="1_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1_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Metropolitan_bull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8ACA0D9-A384-4858-9FCC-2505F264A948}" vid="{6AE8C0EA-499D-4586-A497-DF22E9D58294}"/>
    </a:ext>
  </a:extLst>
</a:theme>
</file>

<file path=ppt/theme/theme5.xml><?xml version="1.0" encoding="utf-8"?>
<a:theme xmlns:a="http://schemas.openxmlformats.org/drawingml/2006/main" name="8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Edge">
  <a:themeElements>
    <a:clrScheme name="1_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1_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98_Edge">
  <a:themeElements>
    <a:clrScheme name="1_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1_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0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2332</TotalTime>
  <Words>1634</Words>
  <Application>Microsoft Macintosh PowerPoint</Application>
  <PresentationFormat>On-screen Show (4:3)</PresentationFormat>
  <Paragraphs>437</Paragraphs>
  <Slides>38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9" baseType="lpstr">
      <vt:lpstr>Arial</vt:lpstr>
      <vt:lpstr>Calibri</vt:lpstr>
      <vt:lpstr>Cambria</vt:lpstr>
      <vt:lpstr>Garamond</vt:lpstr>
      <vt:lpstr>Tahoma</vt:lpstr>
      <vt:lpstr>Wingdings</vt:lpstr>
      <vt:lpstr>Edge</vt:lpstr>
      <vt:lpstr>2_Edge</vt:lpstr>
      <vt:lpstr>3_Edge</vt:lpstr>
      <vt:lpstr>1_Metropolitan_bullet</vt:lpstr>
      <vt:lpstr>83_Edge</vt:lpstr>
      <vt:lpstr>5_Edge</vt:lpstr>
      <vt:lpstr>7_Edge</vt:lpstr>
      <vt:lpstr>98_Edge</vt:lpstr>
      <vt:lpstr>10_Edge</vt:lpstr>
      <vt:lpstr>11_Edge</vt:lpstr>
      <vt:lpstr>8_Edge</vt:lpstr>
      <vt:lpstr>16_Edge</vt:lpstr>
      <vt:lpstr>17_Edge</vt:lpstr>
      <vt:lpstr>1_Edge</vt:lpstr>
      <vt:lpstr>VISIO</vt:lpstr>
      <vt:lpstr> Digital Design &amp; Computer Arch.  Lecture 7a: Sequential Logic Design II</vt:lpstr>
      <vt:lpstr>Agenda for This Week</vt:lpstr>
      <vt:lpstr>Agenda for Next Week</vt:lpstr>
      <vt:lpstr>Assignment: Required Lecture Video</vt:lpstr>
      <vt:lpstr>Extra Assignment: Moore’s Law (I)</vt:lpstr>
      <vt:lpstr>Extra Assignment: Moore’s Law (II)</vt:lpstr>
      <vt:lpstr>Required Readings (This Week)</vt:lpstr>
      <vt:lpstr>Required Readings (Next Week)</vt:lpstr>
      <vt:lpstr>Wrap-Up Sequential Logic Circuits and Design</vt:lpstr>
      <vt:lpstr>Finite State Machine:     Schematic</vt:lpstr>
      <vt:lpstr>FSM Schematic: State Register</vt:lpstr>
      <vt:lpstr>FSM Schematic: State Register</vt:lpstr>
      <vt:lpstr>FSM Schematic: Next State Logic</vt:lpstr>
      <vt:lpstr>FSM Schematic: Output Logic</vt:lpstr>
      <vt:lpstr>FSM Timing Diagram</vt:lpstr>
      <vt:lpstr>FSM Timing Diagram</vt:lpstr>
      <vt:lpstr>FSM Timing Diagram</vt:lpstr>
      <vt:lpstr>FSM Timing Diagram</vt:lpstr>
      <vt:lpstr>FSM Timing Diagram</vt:lpstr>
      <vt:lpstr>FSM Timing Diagram</vt:lpstr>
      <vt:lpstr>FSM Timing Diagram</vt:lpstr>
      <vt:lpstr>FSM Timing Diagram</vt:lpstr>
      <vt:lpstr>FSM Timing Diagram</vt:lpstr>
      <vt:lpstr>FSM Timing Diagram</vt:lpstr>
      <vt:lpstr>Finite State Machine:  State Encoding</vt:lpstr>
      <vt:lpstr>FSM State Encoding</vt:lpstr>
      <vt:lpstr>FSM State Encoding (II)</vt:lpstr>
      <vt:lpstr>FSM State Encoding (III)</vt:lpstr>
      <vt:lpstr>FSM State Encoding (III)</vt:lpstr>
      <vt:lpstr>Moore vs. Mealy Machines</vt:lpstr>
      <vt:lpstr>Recall: Moore vs. Mealy FSMs</vt:lpstr>
      <vt:lpstr>Moore vs. Mealy FSM Examples</vt:lpstr>
      <vt:lpstr>Moore vs. Mealy FSM Examples</vt:lpstr>
      <vt:lpstr>State Transition Diagrams</vt:lpstr>
      <vt:lpstr>FSM Design Procedure</vt:lpstr>
      <vt:lpstr>What is to Come: LC-3 Processor</vt:lpstr>
      <vt:lpstr>What is to Come: LC-3 Datapath</vt:lpstr>
      <vt:lpstr> Digital Design &amp; Computer Arch.  Lecture 7a: Sequential Logic Design II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18-741  Advanced Computer Architecture Lecture 1: Intro and Basics</dc:title>
  <dc:creator>Onur Mutlu</dc:creator>
  <cp:lastModifiedBy>ggqd_e6b7e@ethz.ch</cp:lastModifiedBy>
  <cp:revision>54</cp:revision>
  <cp:lastPrinted>2019-03-08T17:00:26Z</cp:lastPrinted>
  <dcterms:created xsi:type="dcterms:W3CDTF">2010-09-08T00:51:32Z</dcterms:created>
  <dcterms:modified xsi:type="dcterms:W3CDTF">2020-03-23T21:12:12Z</dcterms:modified>
</cp:coreProperties>
</file>