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9" d="100"/>
          <a:sy n="159" d="100"/>
        </p:scale>
        <p:origin x="3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Mason Voorhees</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2800" dirty="0"/>
              <a:t>The </a:t>
            </a:r>
            <a:r>
              <a:rPr lang="en-US" sz="2800" dirty="0" err="1"/>
              <a:t>DevSecOps</a:t>
            </a:r>
            <a:r>
              <a:rPr lang="en-US" sz="2800" dirty="0"/>
              <a:t> pipeline is a method that allows the development of a project to efficiently keep code secure.</a:t>
            </a:r>
          </a:p>
          <a:p>
            <a:pPr marL="685800" lvl="1" indent="-228600" algn="l" rtl="0">
              <a:lnSpc>
                <a:spcPct val="90000"/>
              </a:lnSpc>
              <a:spcBef>
                <a:spcPts val="0"/>
              </a:spcBef>
              <a:spcAft>
                <a:spcPts val="0"/>
              </a:spcAft>
              <a:buClr>
                <a:schemeClr val="lt1"/>
              </a:buClr>
              <a:buSzPts val="2000"/>
              <a:buChar char="•"/>
            </a:pPr>
            <a:r>
              <a:rPr lang="en-US" sz="2800" dirty="0"/>
              <a:t>This cycle is very concrete. The only thing I would suggests to keep in  mind is layered security like </a:t>
            </a:r>
            <a:r>
              <a:rPr lang="en-US" sz="2800" dirty="0" err="1"/>
              <a:t>DiD</a:t>
            </a:r>
            <a:r>
              <a:rPr lang="en-US" sz="2800" dirty="0"/>
              <a:t>. Always test during the cycle and not the end of the cycle. This will help detect vulnerabilities early on, so they do not linger on till the end causing bigger issues.</a:t>
            </a:r>
            <a:endParaRPr sz="28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3200" dirty="0"/>
              <a:t>When programming we always have risks. We need to always assume the worst and prepare for it. We need to stay on top of always making sure the security of the system is outstanding. Educating our selves in new ways attacks can be made on a system, allows us to prepare for them ahead of time which will benefit us greatly.</a:t>
            </a:r>
            <a:endParaRPr sz="32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800" dirty="0"/>
              <a:t>Stay on top of security </a:t>
            </a:r>
          </a:p>
          <a:p>
            <a:pPr marL="1143000" lvl="2" indent="-228600" algn="l" rtl="0">
              <a:lnSpc>
                <a:spcPct val="90000"/>
              </a:lnSpc>
              <a:spcBef>
                <a:spcPts val="0"/>
              </a:spcBef>
              <a:spcAft>
                <a:spcPts val="0"/>
              </a:spcAft>
              <a:buClr>
                <a:schemeClr val="lt1"/>
              </a:buClr>
              <a:buSzPts val="1800"/>
              <a:buChar char="•"/>
            </a:pPr>
            <a:r>
              <a:rPr lang="en-US" sz="2800" dirty="0"/>
              <a:t>Keep up with new methods attackers use</a:t>
            </a:r>
          </a:p>
          <a:p>
            <a:pPr marL="1143000" lvl="2" indent="-228600" algn="l" rtl="0">
              <a:lnSpc>
                <a:spcPct val="90000"/>
              </a:lnSpc>
              <a:spcBef>
                <a:spcPts val="0"/>
              </a:spcBef>
              <a:spcAft>
                <a:spcPts val="0"/>
              </a:spcAft>
              <a:buClr>
                <a:schemeClr val="lt1"/>
              </a:buClr>
              <a:buSzPts val="1800"/>
              <a:buChar char="•"/>
            </a:pPr>
            <a:r>
              <a:rPr lang="en-US" sz="2800" dirty="0"/>
              <a:t>Keep everything clean</a:t>
            </a:r>
          </a:p>
          <a:p>
            <a:pPr marL="1143000" lvl="2" indent="-228600" algn="l" rtl="0">
              <a:lnSpc>
                <a:spcPct val="90000"/>
              </a:lnSpc>
              <a:spcBef>
                <a:spcPts val="0"/>
              </a:spcBef>
              <a:spcAft>
                <a:spcPts val="0"/>
              </a:spcAft>
              <a:buClr>
                <a:schemeClr val="lt1"/>
              </a:buClr>
              <a:buSzPts val="1800"/>
              <a:buChar char="•"/>
            </a:pPr>
            <a:r>
              <a:rPr lang="en-US" sz="2800" dirty="0"/>
              <a:t>Try to make everything simple</a:t>
            </a:r>
          </a:p>
          <a:p>
            <a:pPr marL="1143000" lvl="2" indent="-228600" algn="l" rtl="0">
              <a:lnSpc>
                <a:spcPct val="90000"/>
              </a:lnSpc>
              <a:spcBef>
                <a:spcPts val="0"/>
              </a:spcBef>
              <a:spcAft>
                <a:spcPts val="0"/>
              </a:spcAft>
              <a:buClr>
                <a:schemeClr val="lt1"/>
              </a:buClr>
              <a:buSzPts val="1800"/>
              <a:buChar char="•"/>
            </a:pPr>
            <a:r>
              <a:rPr lang="en-US" sz="2800" dirty="0"/>
              <a:t>Unit test code </a:t>
            </a:r>
          </a:p>
          <a:p>
            <a:pPr marL="1143000" lvl="2" indent="-228600" algn="l" rtl="0">
              <a:lnSpc>
                <a:spcPct val="90000"/>
              </a:lnSpc>
              <a:spcBef>
                <a:spcPts val="0"/>
              </a:spcBef>
              <a:spcAft>
                <a:spcPts val="0"/>
              </a:spcAft>
              <a:buClr>
                <a:schemeClr val="lt1"/>
              </a:buClr>
              <a:buSzPts val="1800"/>
              <a:buChar char="•"/>
            </a:pPr>
            <a:r>
              <a:rPr lang="en-US" sz="2800" dirty="0"/>
              <a:t>Don’t wait till the end to test</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The principles and standards mentioned above allows us to conclude what is needed to develop and sustain a secure software development life cycle. We also need to remember that a all things outside the company network needs to be treated as classified information to ensure security.</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effectLst/>
              </a:rPr>
              <a:t>“Confluence.” </a:t>
            </a:r>
            <a:r>
              <a:rPr lang="en-US" i="1" dirty="0">
                <a:effectLst/>
              </a:rPr>
              <a:t>SEI CERT Coding Standards - CERT Secure Coding - Confluence</a:t>
            </a:r>
            <a:r>
              <a:rPr lang="en-US" dirty="0">
                <a:effectLst/>
              </a:rPr>
              <a:t>, wiki.sei.cmu.edu/confluence/display/</a:t>
            </a:r>
            <a:r>
              <a:rPr lang="en-US" dirty="0" err="1">
                <a:effectLst/>
              </a:rPr>
              <a:t>seccode</a:t>
            </a:r>
            <a:r>
              <a:rPr lang="en-US" dirty="0">
                <a:effectLst/>
              </a:rPr>
              <a:t>/</a:t>
            </a:r>
            <a:r>
              <a:rPr lang="en-US" dirty="0" err="1">
                <a:effectLst/>
              </a:rPr>
              <a:t>SEI+CERT+Coding+Standards</a:t>
            </a:r>
            <a:r>
              <a:rPr lang="en-US" dirty="0">
                <a:effectLst/>
              </a:rPr>
              <a:t>. </a:t>
            </a:r>
          </a:p>
          <a:p>
            <a:r>
              <a:rPr lang="en-US" dirty="0">
                <a:effectLst/>
              </a:rPr>
              <a:t>Singh, Jas. “Why Is Secure Coding Important? (ESSENTIAL INFO).” </a:t>
            </a:r>
            <a:r>
              <a:rPr lang="en-US" i="1" dirty="0">
                <a:effectLst/>
              </a:rPr>
              <a:t>Cyber Security Kings</a:t>
            </a:r>
            <a:r>
              <a:rPr lang="en-US" dirty="0">
                <a:effectLst/>
              </a:rPr>
              <a:t>, 28 July 2021, cybersecuritykings.com/2020/12/14/why-is-secure-coding-important-essential-info/. </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dirty="0"/>
              <a:t>Here is a model to show what we follow to ensure we maintain security through out the development cycle.</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Secure coding standards have a system that ranks vulnerability to measure how much impact that standard has.</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p:cNvGraphicFramePr/>
          <p:nvPr>
            <p:extLst>
              <p:ext uri="{D42A27DB-BD31-4B8C-83A1-F6EECF244321}">
                <p14:modId xmlns:p14="http://schemas.microsoft.com/office/powerpoint/2010/main" val="252860579"/>
              </p:ext>
            </p:extLst>
          </p:nvPr>
        </p:nvGraphicFramePr>
        <p:xfrm>
          <a:off x="3171900" y="1671870"/>
          <a:ext cx="7912174" cy="5119956"/>
        </p:xfrm>
        <a:graphic>
          <a:graphicData uri="http://schemas.openxmlformats.org/drawingml/2006/table">
            <a:tbl>
              <a:tblPr>
                <a:noFill/>
                <a:tableStyleId>{802198C4-3087-4945-87E3-76CBB3509B7E}</a:tableStyleId>
              </a:tblPr>
              <a:tblGrid>
                <a:gridCol w="4070007">
                  <a:extLst>
                    <a:ext uri="{9D8B030D-6E8A-4147-A177-3AD203B41FA5}">
                      <a16:colId xmlns:a16="http://schemas.microsoft.com/office/drawing/2014/main" val="20000"/>
                    </a:ext>
                  </a:extLst>
                </a:gridCol>
                <a:gridCol w="3842167">
                  <a:extLst>
                    <a:ext uri="{9D8B030D-6E8A-4147-A177-3AD203B41FA5}">
                      <a16:colId xmlns:a16="http://schemas.microsoft.com/office/drawing/2014/main" val="20001"/>
                    </a:ext>
                  </a:extLst>
                </a:gridCol>
              </a:tblGrid>
              <a:tr h="2559978">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Likely</a:t>
                      </a:r>
                      <a:endParaRPr sz="3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Threats that are more probable to happen</a:t>
                      </a:r>
                      <a:endParaRPr sz="3200" u="none" strike="noStrike" cap="none" dirty="0">
                        <a:solidFill>
                          <a:srgbClr val="FFD966"/>
                        </a:solidFill>
                      </a:endParaRPr>
                    </a:p>
                  </a:txBody>
                  <a:tcPr marL="91425" marR="91425" marT="121688" marB="121688">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Priority</a:t>
                      </a:r>
                      <a:endParaRPr sz="3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Standard with high relevancy</a:t>
                      </a:r>
                      <a:endParaRPr sz="3200" u="none" strike="noStrike" cap="none" dirty="0"/>
                    </a:p>
                  </a:txBody>
                  <a:tcPr marL="91425" marR="91425" marT="121688" marB="121688">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559978">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Low priority</a:t>
                      </a:r>
                      <a:endParaRPr sz="3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Standard with low relevancy</a:t>
                      </a:r>
                      <a:endParaRPr sz="3200" u="none" strike="noStrike" cap="none" dirty="0"/>
                    </a:p>
                  </a:txBody>
                  <a:tcPr marL="91425" marR="91425" marT="121688" marB="121688">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Unlikely</a:t>
                      </a:r>
                      <a:endParaRPr sz="3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Threats that are less probable to happen</a:t>
                      </a:r>
                    </a:p>
                  </a:txBody>
                  <a:tcPr marL="91425" marR="91425" marT="121688" marB="121688">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3F8810A1-6041-45D7-8854-03994BE0DECA}"/>
              </a:ext>
            </a:extLst>
          </p:cNvPr>
          <p:cNvPicPr>
            <a:picLocks noChangeAspect="1"/>
          </p:cNvPicPr>
          <p:nvPr/>
        </p:nvPicPr>
        <p:blipFill>
          <a:blip r:embed="rId5"/>
          <a:stretch>
            <a:fillRect/>
          </a:stretch>
        </p:blipFill>
        <p:spPr>
          <a:xfrm>
            <a:off x="685800" y="2194560"/>
            <a:ext cx="10875688" cy="287490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Text&#10;&#10;Description automatically generated">
            <a:extLst>
              <a:ext uri="{FF2B5EF4-FFF2-40B4-BE49-F238E27FC236}">
                <a16:creationId xmlns:a16="http://schemas.microsoft.com/office/drawing/2014/main" id="{E70AEE38-B9CC-4B21-9568-9FBB28EED87F}"/>
              </a:ext>
            </a:extLst>
          </p:cNvPr>
          <p:cNvPicPr>
            <a:picLocks noChangeAspect="1"/>
          </p:cNvPicPr>
          <p:nvPr/>
        </p:nvPicPr>
        <p:blipFill>
          <a:blip r:embed="rId5"/>
          <a:stretch>
            <a:fillRect/>
          </a:stretch>
        </p:blipFill>
        <p:spPr>
          <a:xfrm>
            <a:off x="685799" y="2194560"/>
            <a:ext cx="10843965" cy="3351998"/>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9" name="Google Shape;196;g9504e29505_0_0">
            <a:extLst>
              <a:ext uri="{FF2B5EF4-FFF2-40B4-BE49-F238E27FC236}">
                <a16:creationId xmlns:a16="http://schemas.microsoft.com/office/drawing/2014/main" id="{FB4A9DC1-5E37-4CDB-B3CA-CCD98ACF981E}"/>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342900" lvl="0" algn="l" rtl="0">
              <a:lnSpc>
                <a:spcPct val="90000"/>
              </a:lnSpc>
              <a:spcBef>
                <a:spcPts val="1000"/>
              </a:spcBef>
              <a:spcAft>
                <a:spcPts val="0"/>
              </a:spcAft>
              <a:buSzPts val="1800"/>
              <a:buFontTx/>
              <a:buChar char="-"/>
            </a:pPr>
            <a:r>
              <a:rPr lang="en-US" dirty="0"/>
              <a:t>Encryption in rest: This type of encryption is designated to stop an attacker from obtaining files that are stored on the disk. Think of this like a vault. Its data that is in one spot that is secured and requires a lot of work to break the encryption to obtain the data if the encryption key is not given. </a:t>
            </a:r>
          </a:p>
          <a:p>
            <a:pPr marL="342900" lvl="0" algn="l" rtl="0">
              <a:lnSpc>
                <a:spcPct val="90000"/>
              </a:lnSpc>
              <a:spcBef>
                <a:spcPts val="1000"/>
              </a:spcBef>
              <a:spcAft>
                <a:spcPts val="0"/>
              </a:spcAft>
              <a:buSzPts val="1800"/>
              <a:buFontTx/>
              <a:buChar char="-"/>
            </a:pPr>
            <a:r>
              <a:rPr lang="en-US" dirty="0"/>
              <a:t>Encryption at flight: This type of encryption is designed to secure data being transmitted. Think of a connection to a remote server, all data being sent to that server needs to be encrypted and secure so that an attacker cannot intercept that information.</a:t>
            </a:r>
          </a:p>
          <a:p>
            <a:pPr marL="342900" lvl="0" algn="l" rtl="0">
              <a:lnSpc>
                <a:spcPct val="90000"/>
              </a:lnSpc>
              <a:spcBef>
                <a:spcPts val="1000"/>
              </a:spcBef>
              <a:spcAft>
                <a:spcPts val="0"/>
              </a:spcAft>
              <a:buSzPts val="1800"/>
              <a:buFontTx/>
              <a:buChar char="-"/>
            </a:pPr>
            <a:r>
              <a:rPr lang="en-US" dirty="0"/>
              <a:t>Encryption in use: This type of encryption is used to secure data in use such as data in ram. This is used so that all information being accessed at that moment where it is stored in ram is also encrypted. Compromising this level of encryption can allow the attacker to access an encryption key. </a:t>
            </a:r>
          </a:p>
          <a:p>
            <a:pPr marL="0" lvl="0" indent="0" algn="l" rtl="0">
              <a:lnSpc>
                <a:spcPct val="90000"/>
              </a:lnSpc>
              <a:spcBef>
                <a:spcPts val="1000"/>
              </a:spcBef>
              <a:spcAft>
                <a:spcPts val="0"/>
              </a:spcAft>
              <a:buSzPts val="1800"/>
              <a:buNone/>
            </a:pPr>
            <a:endParaRPr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Authentication is the process that allows a user to connect. They need to be given a green light to be allowed in. Think of a security guard that must check your ID before letting you in.</a:t>
            </a:r>
          </a:p>
          <a:p>
            <a:pPr marL="228600" lvl="0" indent="-228600" algn="l" rtl="0">
              <a:lnSpc>
                <a:spcPct val="90000"/>
              </a:lnSpc>
              <a:spcBef>
                <a:spcPts val="0"/>
              </a:spcBef>
              <a:spcAft>
                <a:spcPts val="0"/>
              </a:spcAft>
              <a:buClr>
                <a:schemeClr val="lt1"/>
              </a:buClr>
              <a:buSzPts val="2400"/>
              <a:buChar char="•"/>
            </a:pPr>
            <a:r>
              <a:rPr lang="en-US" sz="2400" dirty="0"/>
              <a:t>Authorization: Authorization is the  amount of access each person has. Think of security clearance how there are levels to it.  Only some people have access to certain information.</a:t>
            </a:r>
          </a:p>
          <a:p>
            <a:pPr marL="228600" lvl="0" indent="-228600" algn="l" rtl="0">
              <a:lnSpc>
                <a:spcPct val="90000"/>
              </a:lnSpc>
              <a:spcBef>
                <a:spcPts val="0"/>
              </a:spcBef>
              <a:spcAft>
                <a:spcPts val="0"/>
              </a:spcAft>
              <a:buClr>
                <a:schemeClr val="lt1"/>
              </a:buClr>
              <a:buSzPts val="2400"/>
              <a:buChar char="•"/>
            </a:pPr>
            <a:r>
              <a:rPr lang="en-US" sz="2400" dirty="0"/>
              <a:t>Accounting: Accounting is monitoring what is going on with every user. Think of a  camera that watches overt employees. It allows us to know what everyone was doing, where, and what time.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is something that is used early in the development cycle to make sure  that everything is secure. This can be used to make sure SQL injection cannot occur, and many other tests to  keep everything secure.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7692FAC2-FCA1-4829-B4F7-E75E649D9158}"/>
              </a:ext>
            </a:extLst>
          </p:cNvPr>
          <p:cNvPicPr/>
          <p:nvPr/>
        </p:nvPicPr>
        <p:blipFill>
          <a:blip r:embed="rId5"/>
          <a:stretch>
            <a:fillRect/>
          </a:stretch>
        </p:blipFill>
        <p:spPr>
          <a:xfrm>
            <a:off x="1257299" y="3388777"/>
            <a:ext cx="7068553" cy="3200973"/>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132</TotalTime>
  <Words>706</Words>
  <Application>Microsoft Office PowerPoint</Application>
  <PresentationFormat>Widescreen</PresentationFormat>
  <Paragraphs>45</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Mason .</cp:lastModifiedBy>
  <cp:revision>5</cp:revision>
  <dcterms:created xsi:type="dcterms:W3CDTF">2020-08-19T17:59:24Z</dcterms:created>
  <dcterms:modified xsi:type="dcterms:W3CDTF">2021-08-16T00:23:36Z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