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sldIdLst>
    <p:sldId id="257" r:id="rId2"/>
  </p:sldIdLst>
  <p:sldSz cx="38404800" cy="384048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1C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77" autoAdjust="0"/>
    <p:restoredTop sz="94660"/>
  </p:normalViewPr>
  <p:slideViewPr>
    <p:cSldViewPr snapToGrid="0">
      <p:cViewPr varScale="1">
        <p:scale>
          <a:sx n="13" d="100"/>
          <a:sy n="13" d="100"/>
        </p:scale>
        <p:origin x="1710" y="13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ED9595-0AE4-4B15-B393-D0F1DD0EB94B}" type="datetimeFigureOut">
              <a:rPr lang="en-US" smtClean="0"/>
              <a:t>4/15/2025</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925C3F-4975-439A-8DC6-D347DA98E7F9}" type="slidenum">
              <a:rPr lang="en-US" smtClean="0"/>
              <a:t>‹#›</a:t>
            </a:fld>
            <a:endParaRPr lang="en-US"/>
          </a:p>
        </p:txBody>
      </p:sp>
    </p:spTree>
    <p:extLst>
      <p:ext uri="{BB962C8B-B14F-4D97-AF65-F5344CB8AC3E}">
        <p14:creationId xmlns:p14="http://schemas.microsoft.com/office/powerpoint/2010/main" val="3463055927"/>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5950" y="1143000"/>
            <a:ext cx="30861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925C3F-4975-439A-8DC6-D347DA98E7F9}" type="slidenum">
              <a:rPr lang="en-US" smtClean="0"/>
              <a:t>1</a:t>
            </a:fld>
            <a:endParaRPr lang="en-US"/>
          </a:p>
        </p:txBody>
      </p:sp>
    </p:spTree>
    <p:extLst>
      <p:ext uri="{BB962C8B-B14F-4D97-AF65-F5344CB8AC3E}">
        <p14:creationId xmlns:p14="http://schemas.microsoft.com/office/powerpoint/2010/main" val="4135253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6285233"/>
            <a:ext cx="32644080" cy="13370560"/>
          </a:xfrm>
        </p:spPr>
        <p:txBody>
          <a:bodyPr anchor="b"/>
          <a:lstStyle>
            <a:lvl1pPr algn="ctr">
              <a:defRPr sz="25200"/>
            </a:lvl1pPr>
          </a:lstStyle>
          <a:p>
            <a:r>
              <a:rPr lang="en-US"/>
              <a:t>Click to edit Master title style</a:t>
            </a:r>
            <a:endParaRPr lang="en-US" dirty="0"/>
          </a:p>
        </p:txBody>
      </p:sp>
      <p:sp>
        <p:nvSpPr>
          <p:cNvPr id="3" name="Subtitle 2"/>
          <p:cNvSpPr>
            <a:spLocks noGrp="1"/>
          </p:cNvSpPr>
          <p:nvPr>
            <p:ph type="subTitle" idx="1"/>
          </p:nvPr>
        </p:nvSpPr>
        <p:spPr>
          <a:xfrm>
            <a:off x="4800600" y="20171413"/>
            <a:ext cx="28803600" cy="9272267"/>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78697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234349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2044700"/>
            <a:ext cx="8281035" cy="3254629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640332" y="2044700"/>
            <a:ext cx="24363045" cy="325462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57291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30533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9574541"/>
            <a:ext cx="33124140" cy="15975327"/>
          </a:xfrm>
        </p:spPr>
        <p:txBody>
          <a:bodyPr anchor="b"/>
          <a:lstStyle>
            <a:lvl1pPr>
              <a:defRPr sz="25200"/>
            </a:lvl1pPr>
          </a:lstStyle>
          <a:p>
            <a:r>
              <a:rPr lang="en-US"/>
              <a:t>Click to edit Master title style</a:t>
            </a:r>
            <a:endParaRPr lang="en-US" dirty="0"/>
          </a:p>
        </p:txBody>
      </p:sp>
      <p:sp>
        <p:nvSpPr>
          <p:cNvPr id="3" name="Text Placeholder 2"/>
          <p:cNvSpPr>
            <a:spLocks noGrp="1"/>
          </p:cNvSpPr>
          <p:nvPr>
            <p:ph type="body" idx="1"/>
          </p:nvPr>
        </p:nvSpPr>
        <p:spPr>
          <a:xfrm>
            <a:off x="2620330" y="25701001"/>
            <a:ext cx="33124140" cy="8401047"/>
          </a:xfrm>
        </p:spPr>
        <p:txBody>
          <a:bodyPr/>
          <a:lstStyle>
            <a:lvl1pPr marL="0" indent="0">
              <a:buNone/>
              <a:defRPr sz="10080">
                <a:solidFill>
                  <a:schemeClr val="tx1"/>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C03D7F-B796-4B92-B0C7-6D4C9CC8C787}" type="datetimeFigureOut">
              <a:rPr lang="en-US" smtClean="0"/>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580593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403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4424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C03D7F-B796-4B92-B0C7-6D4C9CC8C787}" type="datetimeFigureOut">
              <a:rPr lang="en-US" smtClean="0"/>
              <a:t>4/15/2025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24818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044708"/>
            <a:ext cx="33124140" cy="742315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45336" y="9414513"/>
            <a:ext cx="16247028"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645336" y="14028420"/>
            <a:ext cx="16247028"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9442432" y="9414513"/>
            <a:ext cx="16327042"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19442432" y="14028420"/>
            <a:ext cx="16327042"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C03D7F-B796-4B92-B0C7-6D4C9CC8C787}" type="datetimeFigureOut">
              <a:rPr lang="en-US" smtClean="0"/>
              <a:t>4/15/2025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238077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C03D7F-B796-4B92-B0C7-6D4C9CC8C787}" type="datetimeFigureOut">
              <a:rPr lang="en-US" smtClean="0"/>
              <a:t>4/15/2025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99277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C03D7F-B796-4B92-B0C7-6D4C9CC8C787}" type="datetimeFigureOut">
              <a:rPr lang="en-US" smtClean="0"/>
              <a:t>4/15/2025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97709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endParaRPr lang="en-US" dirty="0"/>
          </a:p>
        </p:txBody>
      </p:sp>
      <p:sp>
        <p:nvSpPr>
          <p:cNvPr id="3" name="Content Placeholder 2"/>
          <p:cNvSpPr>
            <a:spLocks noGrp="1"/>
          </p:cNvSpPr>
          <p:nvPr>
            <p:ph idx="1"/>
          </p:nvPr>
        </p:nvSpPr>
        <p:spPr>
          <a:xfrm>
            <a:off x="16327042" y="5529588"/>
            <a:ext cx="19442430" cy="27292300"/>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4/15/2025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65655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6327042" y="5529588"/>
            <a:ext cx="19442430" cy="27292300"/>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endParaRPr lang="en-US" dirty="0"/>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4/15/2025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368644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2044708"/>
            <a:ext cx="33124140" cy="742315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640330" y="10223500"/>
            <a:ext cx="33124140" cy="2436749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40330" y="35595568"/>
            <a:ext cx="8641080" cy="2044700"/>
          </a:xfrm>
          <a:prstGeom prst="rect">
            <a:avLst/>
          </a:prstGeom>
        </p:spPr>
        <p:txBody>
          <a:bodyPr vert="horz" lIns="91440" tIns="45720" rIns="91440" bIns="45720" rtlCol="0" anchor="ctr"/>
          <a:lstStyle>
            <a:lvl1pPr algn="l">
              <a:defRPr sz="5040">
                <a:solidFill>
                  <a:schemeClr val="tx1">
                    <a:tint val="75000"/>
                  </a:schemeClr>
                </a:solidFill>
              </a:defRPr>
            </a:lvl1pPr>
          </a:lstStyle>
          <a:p>
            <a:fld id="{41C03D7F-B796-4B92-B0C7-6D4C9CC8C787}" type="datetimeFigureOut">
              <a:rPr lang="en-US" smtClean="0"/>
              <a:t>4/15/2025</a:t>
            </a:fld>
            <a:endParaRPr lang="en-US"/>
          </a:p>
        </p:txBody>
      </p:sp>
      <p:sp>
        <p:nvSpPr>
          <p:cNvPr id="5" name="Footer Placeholder 4"/>
          <p:cNvSpPr>
            <a:spLocks noGrp="1"/>
          </p:cNvSpPr>
          <p:nvPr>
            <p:ph type="ftr" sz="quarter" idx="3"/>
          </p:nvPr>
        </p:nvSpPr>
        <p:spPr>
          <a:xfrm>
            <a:off x="12721590" y="35595568"/>
            <a:ext cx="12961620" cy="2044700"/>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123390" y="35595568"/>
            <a:ext cx="8641080" cy="2044700"/>
          </a:xfrm>
          <a:prstGeom prst="rect">
            <a:avLst/>
          </a:prstGeom>
        </p:spPr>
        <p:txBody>
          <a:bodyPr vert="horz" lIns="91440" tIns="45720" rIns="91440" bIns="45720" rtlCol="0" anchor="ctr"/>
          <a:lstStyle>
            <a:lvl1pPr algn="r">
              <a:defRPr sz="5040">
                <a:solidFill>
                  <a:schemeClr val="tx1">
                    <a:tint val="75000"/>
                  </a:schemeClr>
                </a:solidFill>
              </a:defRPr>
            </a:lvl1pPr>
          </a:lstStyle>
          <a:p>
            <a:fld id="{93FD920E-2A97-48E1-B2D4-DF17E46EF288}" type="slidenum">
              <a:rPr lang="en-US" smtClean="0"/>
              <a:t>‹#›</a:t>
            </a:fld>
            <a:endParaRPr lang="en-US"/>
          </a:p>
        </p:txBody>
      </p:sp>
    </p:spTree>
    <p:extLst>
      <p:ext uri="{BB962C8B-B14F-4D97-AF65-F5344CB8AC3E}">
        <p14:creationId xmlns:p14="http://schemas.microsoft.com/office/powerpoint/2010/main" val="211420943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371600" y="7315200"/>
            <a:ext cx="7543800" cy="15657235"/>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indent="12700" algn="just">
              <a:lnSpc>
                <a:spcPct val="115000"/>
              </a:lnSpc>
              <a:spcBef>
                <a:spcPts val="1200"/>
              </a:spcBef>
              <a:spcAft>
                <a:spcPts val="1200"/>
              </a:spcAft>
              <a:buNone/>
            </a:pPr>
            <a:r>
              <a:rPr lang="en-US" sz="3200" dirty="0">
                <a:effectLst/>
                <a:latin typeface="Calibri" panose="020F0502020204030204" pitchFamily="34" charset="0"/>
                <a:ea typeface="Calibri" panose="020F0502020204030204" pitchFamily="34" charset="0"/>
              </a:rPr>
              <a:t>This project will improve the job-seeking experience by providing a dashboard where job seekers can monitor and manage their job applications. Many platforms are involved when looking for a job (Indeed, LinkedIn, Monster, Glassdoor, etc.), and a job seeker is likely using some or all of them. Our project will help users track all the applications they've completed across platforms in one consolidated list. They can keep that list up to date as the statuses of applications change.</a:t>
            </a:r>
          </a:p>
          <a:p>
            <a:pPr marL="0" marR="0" indent="12700" algn="just">
              <a:lnSpc>
                <a:spcPct val="115000"/>
              </a:lnSpc>
              <a:spcBef>
                <a:spcPts val="1200"/>
              </a:spcBef>
              <a:spcAft>
                <a:spcPts val="1200"/>
              </a:spcAft>
              <a:buNone/>
            </a:pPr>
            <a:r>
              <a:rPr lang="en-US" sz="3200" dirty="0">
                <a:effectLst/>
                <a:latin typeface="Calibri" panose="020F0502020204030204" pitchFamily="34" charset="0"/>
                <a:ea typeface="Calibri" panose="020F0502020204030204" pitchFamily="34" charset="0"/>
              </a:rPr>
              <a:t>The dashboard will be divided into a few main sections. One section will allow the user to store a copy of their resume and cover letter. Another section will contain all applications submitted throughout the job search, with a filtering/sorting mechanism to organize applications as desired (by company, date applied, etc.). The final section will show some statistics about the current job search, such as the number of applications per month, the application-to-interview ratio, and the interview-to-offer ratio. These tools will empower users to structure their job search in a deliberate, efficient, and data-driven way. </a:t>
            </a:r>
          </a:p>
        </p:txBody>
      </p:sp>
      <p:sp>
        <p:nvSpPr>
          <p:cNvPr id="42" name="TextBox 41"/>
          <p:cNvSpPr txBox="1"/>
          <p:nvPr/>
        </p:nvSpPr>
        <p:spPr>
          <a:xfrm>
            <a:off x="1371600" y="6400800"/>
            <a:ext cx="7543800" cy="830997"/>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Abstract</a:t>
            </a:r>
          </a:p>
        </p:txBody>
      </p:sp>
      <p:sp>
        <p:nvSpPr>
          <p:cNvPr id="9" name="TextBox 8"/>
          <p:cNvSpPr txBox="1"/>
          <p:nvPr/>
        </p:nvSpPr>
        <p:spPr>
          <a:xfrm>
            <a:off x="7772400" y="914400"/>
            <a:ext cx="22860000" cy="1446550"/>
          </a:xfrm>
          <a:prstGeom prst="rect">
            <a:avLst/>
          </a:prstGeom>
          <a:solidFill>
            <a:schemeClr val="bg1"/>
          </a:solidFill>
        </p:spPr>
        <p:txBody>
          <a:bodyPr wrap="square" rtlCol="0">
            <a:spAutoFit/>
          </a:bodyPr>
          <a:lstStyle/>
          <a:p>
            <a:pPr algn="ctr"/>
            <a:r>
              <a:rPr lang="en-US" sz="8800" b="1" dirty="0" err="1">
                <a:solidFill>
                  <a:srgbClr val="BB1C3F"/>
                </a:solidFill>
              </a:rPr>
              <a:t>Busybee</a:t>
            </a:r>
            <a:r>
              <a:rPr lang="en-US" sz="8800" b="1" dirty="0">
                <a:solidFill>
                  <a:srgbClr val="BB1C3F"/>
                </a:solidFill>
              </a:rPr>
              <a:t>: Job Application Management System</a:t>
            </a:r>
          </a:p>
        </p:txBody>
      </p:sp>
      <p:sp>
        <p:nvSpPr>
          <p:cNvPr id="11" name="TextBox 10"/>
          <p:cNvSpPr txBox="1"/>
          <p:nvPr/>
        </p:nvSpPr>
        <p:spPr>
          <a:xfrm>
            <a:off x="7772400" y="2543144"/>
            <a:ext cx="22860000" cy="923330"/>
          </a:xfrm>
          <a:prstGeom prst="rect">
            <a:avLst/>
          </a:prstGeom>
          <a:noFill/>
        </p:spPr>
        <p:txBody>
          <a:bodyPr wrap="square" rtlCol="0">
            <a:spAutoFit/>
          </a:bodyPr>
          <a:lstStyle/>
          <a:p>
            <a:pPr algn="ctr"/>
            <a:r>
              <a:rPr lang="en-US" sz="5400" dirty="0"/>
              <a:t>Mason Krause, Mason Luna, Jacqueline Justice, Jason Moss</a:t>
            </a:r>
          </a:p>
        </p:txBody>
      </p:sp>
      <p:sp>
        <p:nvSpPr>
          <p:cNvPr id="33" name="TextBox 32">
            <a:extLst>
              <a:ext uri="{FF2B5EF4-FFF2-40B4-BE49-F238E27FC236}">
                <a16:creationId xmlns:a16="http://schemas.microsoft.com/office/drawing/2014/main" id="{131E4EA6-E914-104F-AF0A-B617E4CD864C}"/>
              </a:ext>
            </a:extLst>
          </p:cNvPr>
          <p:cNvSpPr txBox="1"/>
          <p:nvPr/>
        </p:nvSpPr>
        <p:spPr>
          <a:xfrm>
            <a:off x="7772400" y="3730135"/>
            <a:ext cx="22860000" cy="923330"/>
          </a:xfrm>
          <a:prstGeom prst="rect">
            <a:avLst/>
          </a:prstGeom>
          <a:noFill/>
        </p:spPr>
        <p:txBody>
          <a:bodyPr wrap="square" rtlCol="0">
            <a:spAutoFit/>
          </a:bodyPr>
          <a:lstStyle/>
          <a:p>
            <a:pPr algn="ctr"/>
            <a:r>
              <a:rPr lang="en-US" sz="5400" dirty="0"/>
              <a:t>Dept. Of Computer Science and </a:t>
            </a:r>
            <a:r>
              <a:rPr lang="en-US" sz="5400"/>
              <a:t>Information Technology</a:t>
            </a:r>
          </a:p>
        </p:txBody>
      </p:sp>
      <p:sp>
        <p:nvSpPr>
          <p:cNvPr id="15" name="Rectangle 14">
            <a:extLst>
              <a:ext uri="{FF2B5EF4-FFF2-40B4-BE49-F238E27FC236}">
                <a16:creationId xmlns:a16="http://schemas.microsoft.com/office/drawing/2014/main" id="{6EE72D31-CE3C-4643-BFC4-AB5A67F9691D}"/>
              </a:ext>
            </a:extLst>
          </p:cNvPr>
          <p:cNvSpPr/>
          <p:nvPr/>
        </p:nvSpPr>
        <p:spPr>
          <a:xfrm>
            <a:off x="0" y="0"/>
            <a:ext cx="38404800" cy="548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57AC0E8A-34ED-EB42-BEC4-C70D0F19E8E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1600" y="914400"/>
            <a:ext cx="6126480" cy="3658870"/>
          </a:xfrm>
          <a:prstGeom prst="rect">
            <a:avLst/>
          </a:prstGeom>
        </p:spPr>
      </p:pic>
      <p:sp>
        <p:nvSpPr>
          <p:cNvPr id="50" name="TextBox 49">
            <a:extLst>
              <a:ext uri="{FF2B5EF4-FFF2-40B4-BE49-F238E27FC236}">
                <a16:creationId xmlns:a16="http://schemas.microsoft.com/office/drawing/2014/main" id="{D52D404C-22B6-5E44-8D47-70D924BED731}"/>
              </a:ext>
            </a:extLst>
          </p:cNvPr>
          <p:cNvSpPr txBox="1"/>
          <p:nvPr/>
        </p:nvSpPr>
        <p:spPr>
          <a:xfrm>
            <a:off x="10744200" y="7315200"/>
            <a:ext cx="7543800" cy="10433625"/>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just"/>
            <a:r>
              <a:rPr lang="en-US" sz="3200" dirty="0"/>
              <a:t>The system is made up of the following key elements: the frontend, backend, and database. These elements work together to provide users with a structured job management experience. The frontend is built using React.js, HTML, CSS, and TypeScript, enabling a modular, maintainable interface with dynamic rendering and smooth routing through React Router. It communicates with the backend via the </a:t>
            </a:r>
            <a:r>
              <a:rPr lang="en-US" sz="3200" dirty="0" err="1"/>
              <a:t>Supabase</a:t>
            </a:r>
            <a:r>
              <a:rPr lang="en-US" sz="3200" dirty="0"/>
              <a:t> JavaScript client, sending queries and receiving JSON response objects. </a:t>
            </a:r>
            <a:r>
              <a:rPr lang="en-US" sz="3200" dirty="0" err="1"/>
              <a:t>Supabase</a:t>
            </a:r>
            <a:r>
              <a:rPr lang="en-US" sz="3200" dirty="0"/>
              <a:t>, which serves as both the backend service and cloud database host, handles authentication, database operations using PostgreSQL, and file storage through </a:t>
            </a:r>
            <a:r>
              <a:rPr lang="en-US" sz="3200" dirty="0" err="1"/>
              <a:t>Supabase</a:t>
            </a:r>
            <a:r>
              <a:rPr lang="en-US" sz="3200" dirty="0"/>
              <a:t> Storage. This integration allows for real-time updates, secure session management, and efficient handling of user data and files throughout the application.</a:t>
            </a:r>
          </a:p>
        </p:txBody>
      </p:sp>
      <p:sp>
        <p:nvSpPr>
          <p:cNvPr id="51" name="TextBox 50">
            <a:extLst>
              <a:ext uri="{FF2B5EF4-FFF2-40B4-BE49-F238E27FC236}">
                <a16:creationId xmlns:a16="http://schemas.microsoft.com/office/drawing/2014/main" id="{5F260FA1-F34C-E848-8BF8-421439B9412C}"/>
              </a:ext>
            </a:extLst>
          </p:cNvPr>
          <p:cNvSpPr txBox="1"/>
          <p:nvPr/>
        </p:nvSpPr>
        <p:spPr>
          <a:xfrm>
            <a:off x="10744200" y="6400799"/>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Technology</a:t>
            </a:r>
          </a:p>
        </p:txBody>
      </p:sp>
      <p:sp>
        <p:nvSpPr>
          <p:cNvPr id="52" name="TextBox 51">
            <a:extLst>
              <a:ext uri="{FF2B5EF4-FFF2-40B4-BE49-F238E27FC236}">
                <a16:creationId xmlns:a16="http://schemas.microsoft.com/office/drawing/2014/main" id="{122B8F71-E134-414F-9A2A-89B6A9482606}"/>
              </a:ext>
            </a:extLst>
          </p:cNvPr>
          <p:cNvSpPr txBox="1"/>
          <p:nvPr/>
        </p:nvSpPr>
        <p:spPr>
          <a:xfrm>
            <a:off x="20116800" y="7315200"/>
            <a:ext cx="7543800" cy="13880723"/>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just"/>
            <a:r>
              <a:rPr lang="en-US" sz="3200" dirty="0" err="1"/>
              <a:t>Busybee’s</a:t>
            </a:r>
            <a:r>
              <a:rPr lang="en-US" sz="3200" dirty="0"/>
              <a:t> frontend is developed with React and TypeScript, using a modular structure that makes the interface dynamic, scalable, and easy to maintain. The main user experience is centered around an intuitive dashboard that allows smooth navigation through the app’s features. Style is done through React.js, HTML, and CSS. Authentication and session management are handled by </a:t>
            </a:r>
            <a:r>
              <a:rPr lang="en-US" sz="3200" dirty="0" err="1"/>
              <a:t>Supabase</a:t>
            </a:r>
            <a:r>
              <a:rPr lang="en-US" sz="3200" dirty="0"/>
              <a:t>. Users can also request email or password changes directly from the login form using </a:t>
            </a:r>
            <a:r>
              <a:rPr lang="en-US" sz="3200" dirty="0" err="1"/>
              <a:t>Supabase's</a:t>
            </a:r>
            <a:r>
              <a:rPr lang="en-US" sz="3200" dirty="0"/>
              <a:t> built-in services. App.js serves as the entry point of the app and uses React Router to manage navigation. It routes users from login to the main dashboard, which loads several child components: navigation, header, footer, and a dashboard view. The dashboard view displays one of five sections based on user selection: jobs, groups, stats, documents, or main. Three static pages—Contact Us, FAQ, and About the Team—are accessible through footer links and represent the only navigation outside the main dashboard. Apart from these, </a:t>
            </a:r>
            <a:r>
              <a:rPr lang="en-US" sz="3200" dirty="0" err="1"/>
              <a:t>Busybee</a:t>
            </a:r>
            <a:r>
              <a:rPr lang="en-US" sz="3200" dirty="0"/>
              <a:t> functions as a single-page application, with all core interaction taking place within the dashboard.</a:t>
            </a:r>
          </a:p>
        </p:txBody>
      </p:sp>
      <p:sp>
        <p:nvSpPr>
          <p:cNvPr id="53" name="TextBox 52">
            <a:extLst>
              <a:ext uri="{FF2B5EF4-FFF2-40B4-BE49-F238E27FC236}">
                <a16:creationId xmlns:a16="http://schemas.microsoft.com/office/drawing/2014/main" id="{9ADEE2E9-7AD4-AF4A-A8DE-2DD6E398169D}"/>
              </a:ext>
            </a:extLst>
          </p:cNvPr>
          <p:cNvSpPr txBox="1"/>
          <p:nvPr/>
        </p:nvSpPr>
        <p:spPr>
          <a:xfrm>
            <a:off x="20116800" y="6400799"/>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Frontend Design</a:t>
            </a:r>
          </a:p>
        </p:txBody>
      </p:sp>
      <p:sp>
        <p:nvSpPr>
          <p:cNvPr id="54" name="TextBox 53">
            <a:extLst>
              <a:ext uri="{FF2B5EF4-FFF2-40B4-BE49-F238E27FC236}">
                <a16:creationId xmlns:a16="http://schemas.microsoft.com/office/drawing/2014/main" id="{D25BFCBA-8F53-DD46-A2ED-0F4416500F31}"/>
              </a:ext>
            </a:extLst>
          </p:cNvPr>
          <p:cNvSpPr txBox="1"/>
          <p:nvPr/>
        </p:nvSpPr>
        <p:spPr>
          <a:xfrm>
            <a:off x="29489400" y="7278624"/>
            <a:ext cx="7543800" cy="1732782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just"/>
            <a:r>
              <a:rPr lang="en-US" sz="3200" dirty="0" err="1"/>
              <a:t>Busybee’s</a:t>
            </a:r>
            <a:r>
              <a:rPr lang="en-US" sz="3200" dirty="0"/>
              <a:t> backend is powered by </a:t>
            </a:r>
            <a:r>
              <a:rPr lang="en-US" sz="3200" dirty="0" err="1"/>
              <a:t>Supabase</a:t>
            </a:r>
            <a:r>
              <a:rPr lang="en-US" sz="3200" dirty="0"/>
              <a:t>, using PostgreSQL to store structured data for users, jobs, groups, and documents. When a user logs in, all related data is fetched from the database and stored in </a:t>
            </a:r>
            <a:r>
              <a:rPr lang="en-US" sz="3200" dirty="0" err="1"/>
              <a:t>JobModel</a:t>
            </a:r>
            <a:r>
              <a:rPr lang="en-US" sz="3200" dirty="0"/>
              <a:t>, </a:t>
            </a:r>
            <a:r>
              <a:rPr lang="en-US" sz="3200" dirty="0" err="1"/>
              <a:t>GroupModel</a:t>
            </a:r>
            <a:r>
              <a:rPr lang="en-US" sz="3200" dirty="0"/>
              <a:t>, and </a:t>
            </a:r>
            <a:r>
              <a:rPr lang="en-US" sz="3200" dirty="0" err="1"/>
              <a:t>DocumentModel</a:t>
            </a:r>
            <a:r>
              <a:rPr lang="en-US" sz="3200" dirty="0"/>
              <a:t> instances, which keep both local and remote data in sync as users interact with the app. Users can log in, register, manage job applications, organize groups, upload documents, and view statistics. Jobs and groups can be created, edited, and deleted, while documents can be uploaded, viewed, or removed, though not edited. Documents can exist independently or be linked to specific job entries, depending on whether a </a:t>
            </a:r>
            <a:r>
              <a:rPr lang="en-US" sz="3200" dirty="0" err="1"/>
              <a:t>job_id</a:t>
            </a:r>
            <a:r>
              <a:rPr lang="en-US" sz="3200" dirty="0"/>
              <a:t> is assigned. The dashboard serves as the main user interface, offering quick access to all key features. Jobs can be filtered and grouped, documents are stored in </a:t>
            </a:r>
            <a:r>
              <a:rPr lang="en-US" sz="3200" dirty="0" err="1"/>
              <a:t>Supabase</a:t>
            </a:r>
            <a:r>
              <a:rPr lang="en-US" sz="3200" dirty="0"/>
              <a:t> Storage, and groups allow users to organize job searches by category. The statistics system provides insight into the user’s progress by calculating metrics like total applications, monthly activity, and conversion ratios at login or after changes to job data. By combining a responsive frontend with real-time data handling on the backend, </a:t>
            </a:r>
            <a:r>
              <a:rPr lang="en-US" sz="3200" dirty="0" err="1"/>
              <a:t>Busybee</a:t>
            </a:r>
            <a:r>
              <a:rPr lang="en-US" sz="3200" dirty="0"/>
              <a:t> helps users track their job search with structure and clarity. Whether adding a job, uploading a resume, or checking interview ratios, each feature is designed to support users in staying organized and improving their outcomes.</a:t>
            </a:r>
          </a:p>
        </p:txBody>
      </p:sp>
      <p:sp>
        <p:nvSpPr>
          <p:cNvPr id="55" name="TextBox 54">
            <a:extLst>
              <a:ext uri="{FF2B5EF4-FFF2-40B4-BE49-F238E27FC236}">
                <a16:creationId xmlns:a16="http://schemas.microsoft.com/office/drawing/2014/main" id="{4168701F-1D5B-6345-99A6-4CEE0D810E8D}"/>
              </a:ext>
            </a:extLst>
          </p:cNvPr>
          <p:cNvSpPr txBox="1"/>
          <p:nvPr/>
        </p:nvSpPr>
        <p:spPr>
          <a:xfrm>
            <a:off x="29489400" y="6364223"/>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Backend Design</a:t>
            </a:r>
          </a:p>
        </p:txBody>
      </p:sp>
      <p:sp>
        <p:nvSpPr>
          <p:cNvPr id="63" name="TextBox 62">
            <a:extLst>
              <a:ext uri="{FF2B5EF4-FFF2-40B4-BE49-F238E27FC236}">
                <a16:creationId xmlns:a16="http://schemas.microsoft.com/office/drawing/2014/main" id="{9A32D62A-0501-F949-A5B2-821CB6B360C1}"/>
              </a:ext>
            </a:extLst>
          </p:cNvPr>
          <p:cNvSpPr txBox="1"/>
          <p:nvPr/>
        </p:nvSpPr>
        <p:spPr>
          <a:xfrm>
            <a:off x="10744200" y="34608051"/>
            <a:ext cx="17259298" cy="156966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b="1" dirty="0">
                <a:solidFill>
                  <a:srgbClr val="BB1C3F"/>
                </a:solidFill>
              </a:rPr>
              <a:t>Figure 1:  </a:t>
            </a:r>
            <a:r>
              <a:rPr lang="en-US" sz="3200" b="1" dirty="0">
                <a:solidFill>
                  <a:schemeClr val="tx1"/>
                </a:solidFill>
              </a:rPr>
              <a:t>Sh</a:t>
            </a:r>
            <a:r>
              <a:rPr lang="en-US" sz="3200" b="1" dirty="0"/>
              <a:t>ows </a:t>
            </a:r>
            <a:r>
              <a:rPr lang="en-US" sz="3200" dirty="0"/>
              <a:t>the DFD0 of </a:t>
            </a:r>
            <a:r>
              <a:rPr lang="en-US" sz="3200" dirty="0" err="1"/>
              <a:t>Busybee</a:t>
            </a:r>
            <a:r>
              <a:rPr lang="en-US" sz="3200" dirty="0"/>
              <a:t>, outlining how users interact with the system. Users can log in, register, manage jobs and groups (create, view, update, delete), handle documents, and view statistics. This diagram illustrates the main data flows between the user and the system.</a:t>
            </a:r>
          </a:p>
        </p:txBody>
      </p:sp>
      <p:sp>
        <p:nvSpPr>
          <p:cNvPr id="67" name="TextBox 66">
            <a:extLst>
              <a:ext uri="{FF2B5EF4-FFF2-40B4-BE49-F238E27FC236}">
                <a16:creationId xmlns:a16="http://schemas.microsoft.com/office/drawing/2014/main" id="{8E91F93C-A7BD-B64A-849B-B4DA616BE3FB}"/>
              </a:ext>
            </a:extLst>
          </p:cNvPr>
          <p:cNvSpPr txBox="1"/>
          <p:nvPr/>
        </p:nvSpPr>
        <p:spPr>
          <a:xfrm>
            <a:off x="29413200" y="26328031"/>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References</a:t>
            </a:r>
          </a:p>
        </p:txBody>
      </p:sp>
      <p:sp>
        <p:nvSpPr>
          <p:cNvPr id="71" name="TextBox 70">
            <a:extLst>
              <a:ext uri="{FF2B5EF4-FFF2-40B4-BE49-F238E27FC236}">
                <a16:creationId xmlns:a16="http://schemas.microsoft.com/office/drawing/2014/main" id="{91F0780E-0709-FD48-B93E-B99DCFE28DBE}"/>
              </a:ext>
            </a:extLst>
          </p:cNvPr>
          <p:cNvSpPr txBox="1"/>
          <p:nvPr/>
        </p:nvSpPr>
        <p:spPr>
          <a:xfrm>
            <a:off x="29413200" y="27269938"/>
            <a:ext cx="7543800" cy="2062103"/>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514350" indent="-514350" algn="just">
              <a:buAutoNum type="arabicPeriod"/>
            </a:pPr>
            <a:r>
              <a:rPr lang="en-US" sz="3200" dirty="0" err="1"/>
              <a:t>Supabase</a:t>
            </a:r>
            <a:r>
              <a:rPr lang="en-US" sz="3200" dirty="0"/>
              <a:t> - https://supabase.com/docs</a:t>
            </a:r>
          </a:p>
          <a:p>
            <a:pPr marL="514350" indent="-514350" algn="just">
              <a:buAutoNum type="arabicPeriod"/>
            </a:pPr>
            <a:r>
              <a:rPr lang="en-US" sz="3200" dirty="0"/>
              <a:t>PostgreSQL -   https://www.postgresql.org/docs/</a:t>
            </a:r>
          </a:p>
          <a:p>
            <a:pPr marL="514350" indent="-514350" algn="just">
              <a:buAutoNum type="arabicPeriod"/>
            </a:pPr>
            <a:r>
              <a:rPr lang="en-US" sz="3200" dirty="0"/>
              <a:t>React - https://react.dev/</a:t>
            </a:r>
          </a:p>
        </p:txBody>
      </p:sp>
      <p:sp>
        <p:nvSpPr>
          <p:cNvPr id="72" name="TextBox 71">
            <a:extLst>
              <a:ext uri="{FF2B5EF4-FFF2-40B4-BE49-F238E27FC236}">
                <a16:creationId xmlns:a16="http://schemas.microsoft.com/office/drawing/2014/main" id="{5E014FC1-89AE-2C42-B656-71AC274FF794}"/>
              </a:ext>
            </a:extLst>
          </p:cNvPr>
          <p:cNvSpPr txBox="1"/>
          <p:nvPr/>
        </p:nvSpPr>
        <p:spPr>
          <a:xfrm>
            <a:off x="29413200" y="30218131"/>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Acknowledgements</a:t>
            </a:r>
          </a:p>
        </p:txBody>
      </p:sp>
      <p:sp>
        <p:nvSpPr>
          <p:cNvPr id="74" name="TextBox 73">
            <a:extLst>
              <a:ext uri="{FF2B5EF4-FFF2-40B4-BE49-F238E27FC236}">
                <a16:creationId xmlns:a16="http://schemas.microsoft.com/office/drawing/2014/main" id="{D3B353B1-5EC5-9B40-8654-50B3A5F38B70}"/>
              </a:ext>
            </a:extLst>
          </p:cNvPr>
          <p:cNvSpPr txBox="1"/>
          <p:nvPr/>
        </p:nvSpPr>
        <p:spPr>
          <a:xfrm>
            <a:off x="29489400" y="31191216"/>
            <a:ext cx="7543800" cy="353943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just"/>
            <a:r>
              <a:rPr lang="en-US" sz="3200" dirty="0"/>
              <a:t>We would like to thank Dr. John Nicholson for her support of students in the College of Science, Technology, Engineering &amp; Mathematics, and Dr. Leong Lee for his support of students in the Department of Computer Science and Information Technology.</a:t>
            </a:r>
          </a:p>
        </p:txBody>
      </p:sp>
      <p:cxnSp>
        <p:nvCxnSpPr>
          <p:cNvPr id="78" name="Straight Connector 77">
            <a:extLst>
              <a:ext uri="{FF2B5EF4-FFF2-40B4-BE49-F238E27FC236}">
                <a16:creationId xmlns:a16="http://schemas.microsoft.com/office/drawing/2014/main" id="{13D3A641-3556-174E-81A8-FB2A256E9AF5}"/>
              </a:ext>
            </a:extLst>
          </p:cNvPr>
          <p:cNvCxnSpPr/>
          <p:nvPr/>
        </p:nvCxnSpPr>
        <p:spPr>
          <a:xfrm>
            <a:off x="1371600" y="5715000"/>
            <a:ext cx="356616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Picture 2" descr="A black and grey logo&#10;&#10;AI-generated content may be incorrect.">
            <a:extLst>
              <a:ext uri="{FF2B5EF4-FFF2-40B4-BE49-F238E27FC236}">
                <a16:creationId xmlns:a16="http://schemas.microsoft.com/office/drawing/2014/main" id="{72F52D32-7FB2-647C-DB01-AB585DF356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830520" y="438364"/>
            <a:ext cx="6126480" cy="4902948"/>
          </a:xfrm>
          <a:prstGeom prst="rect">
            <a:avLst/>
          </a:prstGeom>
        </p:spPr>
      </p:pic>
      <p:pic>
        <p:nvPicPr>
          <p:cNvPr id="7" name="Picture 6" descr="A diagram of a job application&#10;&#10;AI-generated content may be incorrect.">
            <a:extLst>
              <a:ext uri="{FF2B5EF4-FFF2-40B4-BE49-F238E27FC236}">
                <a16:creationId xmlns:a16="http://schemas.microsoft.com/office/drawing/2014/main" id="{A8A9A8D1-DCE9-54C5-C212-F4DC629BC04B}"/>
              </a:ext>
            </a:extLst>
          </p:cNvPr>
          <p:cNvPicPr>
            <a:picLocks noChangeAspect="1"/>
          </p:cNvPicPr>
          <p:nvPr/>
        </p:nvPicPr>
        <p:blipFill>
          <a:blip r:embed="rId5">
            <a:extLst>
              <a:ext uri="{28A0092B-C50C-407E-A947-70E740481C1C}">
                <a14:useLocalDpi xmlns:a14="http://schemas.microsoft.com/office/drawing/2010/main" val="0"/>
              </a:ext>
            </a:extLst>
          </a:blip>
          <a:srcRect t="9099"/>
          <a:stretch/>
        </p:blipFill>
        <p:spPr>
          <a:xfrm>
            <a:off x="10744200" y="22025671"/>
            <a:ext cx="16916400" cy="11648203"/>
          </a:xfrm>
          <a:prstGeom prst="rect">
            <a:avLst/>
          </a:prstGeom>
        </p:spPr>
      </p:pic>
      <p:grpSp>
        <p:nvGrpSpPr>
          <p:cNvPr id="6" name="Group 5">
            <a:extLst>
              <a:ext uri="{FF2B5EF4-FFF2-40B4-BE49-F238E27FC236}">
                <a16:creationId xmlns:a16="http://schemas.microsoft.com/office/drawing/2014/main" id="{D28A6B58-2995-399B-042C-0B25067C0D0E}"/>
              </a:ext>
            </a:extLst>
          </p:cNvPr>
          <p:cNvGrpSpPr/>
          <p:nvPr/>
        </p:nvGrpSpPr>
        <p:grpSpPr>
          <a:xfrm>
            <a:off x="2019300" y="23774400"/>
            <a:ext cx="6163824" cy="12746180"/>
            <a:chOff x="2057400" y="23774400"/>
            <a:chExt cx="6163824" cy="12746180"/>
          </a:xfrm>
        </p:grpSpPr>
        <p:pic>
          <p:nvPicPr>
            <p:cNvPr id="2" name="Picture 1" descr="A picture containing text, monitor, electronics, screenshot&#10;&#10;Description automatically generated">
              <a:extLst>
                <a:ext uri="{FF2B5EF4-FFF2-40B4-BE49-F238E27FC236}">
                  <a16:creationId xmlns:a16="http://schemas.microsoft.com/office/drawing/2014/main" id="{78661B10-ED0D-3D01-67AB-66D21D08E86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57400" y="23774400"/>
              <a:ext cx="6163824" cy="12746180"/>
            </a:xfrm>
            <a:prstGeom prst="rect">
              <a:avLst/>
            </a:prstGeom>
          </p:spPr>
        </p:pic>
        <p:pic>
          <p:nvPicPr>
            <p:cNvPr id="5" name="Picture 4" descr="A screenshot of a job application&#10;&#10;AI-generated content may be incorrect.">
              <a:extLst>
                <a:ext uri="{FF2B5EF4-FFF2-40B4-BE49-F238E27FC236}">
                  <a16:creationId xmlns:a16="http://schemas.microsoft.com/office/drawing/2014/main" id="{936F032F-0E3B-0F49-886D-58B3160597A8}"/>
                </a:ext>
              </a:extLst>
            </p:cNvPr>
            <p:cNvPicPr>
              <a:picLocks noChangeAspect="1"/>
            </p:cNvPicPr>
            <p:nvPr/>
          </p:nvPicPr>
          <p:blipFill>
            <a:blip r:embed="rId7">
              <a:extLst>
                <a:ext uri="{28A0092B-C50C-407E-A947-70E740481C1C}">
                  <a14:useLocalDpi xmlns:a14="http://schemas.microsoft.com/office/drawing/2010/main" val="0"/>
                </a:ext>
              </a:extLst>
            </a:blip>
            <a:srcRect t="231" b="19248"/>
            <a:stretch/>
          </p:blipFill>
          <p:spPr>
            <a:xfrm>
              <a:off x="2467652" y="25298401"/>
              <a:ext cx="5342848" cy="9347750"/>
            </a:xfrm>
            <a:prstGeom prst="rect">
              <a:avLst/>
            </a:prstGeom>
          </p:spPr>
        </p:pic>
      </p:grpSp>
    </p:spTree>
    <p:extLst>
      <p:ext uri="{BB962C8B-B14F-4D97-AF65-F5344CB8AC3E}">
        <p14:creationId xmlns:p14="http://schemas.microsoft.com/office/powerpoint/2010/main" val="27096606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1196</TotalTime>
  <Words>968</Words>
  <Application>Microsoft Office PowerPoint</Application>
  <PresentationFormat>Custom</PresentationFormat>
  <Paragraphs>20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UCLA Division of Undergraduate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Cruz, Diana</dc:creator>
  <cp:lastModifiedBy>Justice, Jacqueline K.</cp:lastModifiedBy>
  <cp:revision>113</cp:revision>
  <cp:lastPrinted>2016-07-13T23:56:52Z</cp:lastPrinted>
  <dcterms:created xsi:type="dcterms:W3CDTF">2016-06-13T20:02:52Z</dcterms:created>
  <dcterms:modified xsi:type="dcterms:W3CDTF">2025-04-15T13:30:36Z</dcterms:modified>
</cp:coreProperties>
</file>