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660"/>
  </p:normalViewPr>
  <p:slideViewPr>
    <p:cSldViewPr snapToGrid="0">
      <p:cViewPr varScale="1">
        <p:scale>
          <a:sx n="13" d="100"/>
          <a:sy n="13" d="100"/>
        </p:scale>
        <p:origin x="1710" y="1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4/16/2025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C03D7F-B796-4B92-B0C7-6D4C9CC8C78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C03D7F-B796-4B92-B0C7-6D4C9CC8C787}"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C03D7F-B796-4B92-B0C7-6D4C9CC8C787}" type="datetimeFigureOut">
              <a:rPr lang="en-US" smtClean="0"/>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C03D7F-B796-4B92-B0C7-6D4C9CC8C787}"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4/16/2025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1824C18-625D-C2F9-C985-8D6139E7009B}"/>
              </a:ext>
            </a:extLst>
          </p:cNvPr>
          <p:cNvGrpSpPr/>
          <p:nvPr/>
        </p:nvGrpSpPr>
        <p:grpSpPr>
          <a:xfrm>
            <a:off x="1447800" y="6400800"/>
            <a:ext cx="7543800" cy="4453830"/>
            <a:chOff x="1371600" y="6400800"/>
            <a:chExt cx="7543800" cy="4453830"/>
          </a:xfrm>
        </p:grpSpPr>
        <p:sp>
          <p:nvSpPr>
            <p:cNvPr id="16" name="TextBox 15"/>
            <p:cNvSpPr txBox="1"/>
            <p:nvPr/>
          </p:nvSpPr>
          <p:spPr>
            <a:xfrm>
              <a:off x="1371600" y="7315200"/>
              <a:ext cx="7543800" cy="35394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0" marR="0" indent="12700" algn="just">
                <a:spcBef>
                  <a:spcPts val="1200"/>
                </a:spcBef>
                <a:spcAft>
                  <a:spcPts val="1200"/>
                </a:spcAft>
                <a:buNone/>
              </a:pPr>
              <a:r>
                <a:rPr lang="en-US" sz="3200" dirty="0" err="1">
                  <a:effectLst/>
                  <a:latin typeface="Calibri" panose="020F0502020204030204" pitchFamily="34" charset="0"/>
                  <a:ea typeface="Calibri" panose="020F0502020204030204" pitchFamily="34" charset="0"/>
                </a:rPr>
                <a:t>Busybee</a:t>
              </a:r>
              <a:r>
                <a:rPr lang="en-US" sz="3200" dirty="0">
                  <a:effectLst/>
                  <a:latin typeface="Calibri" panose="020F0502020204030204" pitchFamily="34" charset="0"/>
                  <a:ea typeface="Calibri" panose="020F0502020204030204" pitchFamily="34" charset="0"/>
                </a:rPr>
                <a:t> is a web-based application designed to help job seekers organize and manage their job search. Through a centralized dashboard, users can track job applications, store documents, view statistics, and gain insight into their progress.</a:t>
              </a:r>
            </a:p>
          </p:txBody>
        </p:sp>
        <p:sp>
          <p:nvSpPr>
            <p:cNvPr id="42" name="TextBox 41"/>
            <p:cNvSpPr txBox="1"/>
            <p:nvPr/>
          </p:nvSpPr>
          <p:spPr>
            <a:xfrm>
              <a:off x="1371600" y="6400800"/>
              <a:ext cx="7543800" cy="83099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Abstract</a:t>
              </a:r>
            </a:p>
          </p:txBody>
        </p:sp>
      </p:grpSp>
      <p:sp>
        <p:nvSpPr>
          <p:cNvPr id="9" name="TextBox 8"/>
          <p:cNvSpPr txBox="1"/>
          <p:nvPr/>
        </p:nvSpPr>
        <p:spPr>
          <a:xfrm>
            <a:off x="7772400" y="914400"/>
            <a:ext cx="22860000" cy="1446550"/>
          </a:xfrm>
          <a:prstGeom prst="rect">
            <a:avLst/>
          </a:prstGeom>
          <a:solidFill>
            <a:schemeClr val="bg1"/>
          </a:solidFill>
        </p:spPr>
        <p:txBody>
          <a:bodyPr wrap="square" rtlCol="0">
            <a:spAutoFit/>
          </a:bodyPr>
          <a:lstStyle/>
          <a:p>
            <a:pPr algn="ctr"/>
            <a:r>
              <a:rPr lang="en-US" sz="8800" b="1" dirty="0" err="1">
                <a:solidFill>
                  <a:srgbClr val="BB1C3F"/>
                </a:solidFill>
              </a:rPr>
              <a:t>Busybee</a:t>
            </a:r>
            <a:r>
              <a:rPr lang="en-US" sz="8800" b="1" dirty="0">
                <a:solidFill>
                  <a:srgbClr val="BB1C3F"/>
                </a:solidFill>
              </a:rPr>
              <a:t>: Job Application Management System</a:t>
            </a:r>
          </a:p>
        </p:txBody>
      </p:sp>
      <p:sp>
        <p:nvSpPr>
          <p:cNvPr id="11" name="TextBox 10"/>
          <p:cNvSpPr txBox="1"/>
          <p:nvPr/>
        </p:nvSpPr>
        <p:spPr>
          <a:xfrm>
            <a:off x="7772400" y="2543144"/>
            <a:ext cx="22860000" cy="923330"/>
          </a:xfrm>
          <a:prstGeom prst="rect">
            <a:avLst/>
          </a:prstGeom>
          <a:noFill/>
        </p:spPr>
        <p:txBody>
          <a:bodyPr wrap="square" rtlCol="0">
            <a:spAutoFit/>
          </a:bodyPr>
          <a:lstStyle/>
          <a:p>
            <a:pPr algn="ctr"/>
            <a:r>
              <a:rPr lang="en-US" sz="5400" dirty="0"/>
              <a:t>Mason Krause, Mason Luna, Jacqueline Justice, Jason Moss</a:t>
            </a: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dirty="0"/>
              <a:t>Dept. Of Computer Science and </a:t>
            </a:r>
            <a:r>
              <a:rPr lang="en-US" sz="5400"/>
              <a:t>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grpSp>
        <p:nvGrpSpPr>
          <p:cNvPr id="23" name="Group 22">
            <a:extLst>
              <a:ext uri="{FF2B5EF4-FFF2-40B4-BE49-F238E27FC236}">
                <a16:creationId xmlns:a16="http://schemas.microsoft.com/office/drawing/2014/main" id="{74D018E5-BC50-03C5-2517-ACF0515B07C5}"/>
              </a:ext>
            </a:extLst>
          </p:cNvPr>
          <p:cNvGrpSpPr/>
          <p:nvPr/>
        </p:nvGrpSpPr>
        <p:grpSpPr>
          <a:xfrm>
            <a:off x="1371600" y="19009896"/>
            <a:ext cx="7772400" cy="11031208"/>
            <a:chOff x="1371600" y="19247126"/>
            <a:chExt cx="7772400" cy="11031208"/>
          </a:xfrm>
        </p:grpSpPr>
        <p:sp>
          <p:nvSpPr>
            <p:cNvPr id="50" name="TextBox 49">
              <a:extLst>
                <a:ext uri="{FF2B5EF4-FFF2-40B4-BE49-F238E27FC236}">
                  <a16:creationId xmlns:a16="http://schemas.microsoft.com/office/drawing/2014/main" id="{D52D404C-22B6-5E44-8D47-70D924BED731}"/>
                </a:ext>
              </a:extLst>
            </p:cNvPr>
            <p:cNvSpPr txBox="1"/>
            <p:nvPr/>
          </p:nvSpPr>
          <p:spPr>
            <a:xfrm>
              <a:off x="1600200" y="20337151"/>
              <a:ext cx="7543800" cy="9941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a:t>The system comprises the following key elements: the frontend, backend, and database. These elements work together to provide users with a structured job management experience. The frontend uses React.js and TypeScript, enabling a modular, maintainable interface with dynamic rendering and smooth routing through React Router. It is styled with HTML and CSS. It communicates with the backend via the </a:t>
              </a:r>
              <a:r>
                <a:rPr lang="en-US" sz="3200" dirty="0" err="1"/>
                <a:t>Supabase</a:t>
              </a:r>
              <a:r>
                <a:rPr lang="en-US" sz="3200" dirty="0"/>
                <a:t> JavaScript client, sending queries and receiving JSON response objects. </a:t>
              </a:r>
              <a:r>
                <a:rPr lang="en-US" sz="3200" dirty="0" err="1"/>
                <a:t>Supabase</a:t>
              </a:r>
              <a:r>
                <a:rPr lang="en-US" sz="3200" dirty="0"/>
                <a:t>, both the backend service and cloud database host, handles authentication, PostgreSQL database operations, and file storage through </a:t>
              </a:r>
              <a:r>
                <a:rPr lang="en-US" sz="3200" dirty="0" err="1"/>
                <a:t>Supabase</a:t>
              </a:r>
              <a:r>
                <a:rPr lang="en-US" sz="3200" dirty="0"/>
                <a:t> Storage. This integration allows for real-time updates, secure session management, and efficient user data and file handling throughout the application.</a:t>
              </a:r>
            </a:p>
          </p:txBody>
        </p:sp>
        <p:sp>
          <p:nvSpPr>
            <p:cNvPr id="51" name="TextBox 50">
              <a:extLst>
                <a:ext uri="{FF2B5EF4-FFF2-40B4-BE49-F238E27FC236}">
                  <a16:creationId xmlns:a16="http://schemas.microsoft.com/office/drawing/2014/main" id="{5F260FA1-F34C-E848-8BF8-421439B9412C}"/>
                </a:ext>
              </a:extLst>
            </p:cNvPr>
            <p:cNvSpPr txBox="1"/>
            <p:nvPr/>
          </p:nvSpPr>
          <p:spPr>
            <a:xfrm>
              <a:off x="1371600" y="19247126"/>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Technology</a:t>
              </a:r>
            </a:p>
          </p:txBody>
        </p:sp>
      </p:grpSp>
      <p:grpSp>
        <p:nvGrpSpPr>
          <p:cNvPr id="22" name="Group 21">
            <a:extLst>
              <a:ext uri="{FF2B5EF4-FFF2-40B4-BE49-F238E27FC236}">
                <a16:creationId xmlns:a16="http://schemas.microsoft.com/office/drawing/2014/main" id="{DB2A0855-E966-E71C-D64D-19F14732DF80}"/>
              </a:ext>
            </a:extLst>
          </p:cNvPr>
          <p:cNvGrpSpPr/>
          <p:nvPr/>
        </p:nvGrpSpPr>
        <p:grpSpPr>
          <a:xfrm>
            <a:off x="29527500" y="17884966"/>
            <a:ext cx="7543800" cy="9870699"/>
            <a:chOff x="20116800" y="6400799"/>
            <a:chExt cx="7543800" cy="9870699"/>
          </a:xfrm>
        </p:grpSpPr>
        <p:sp>
          <p:nvSpPr>
            <p:cNvPr id="52" name="TextBox 51">
              <a:extLst>
                <a:ext uri="{FF2B5EF4-FFF2-40B4-BE49-F238E27FC236}">
                  <a16:creationId xmlns:a16="http://schemas.microsoft.com/office/drawing/2014/main" id="{122B8F71-E134-414F-9A2A-89B6A9482606}"/>
                </a:ext>
              </a:extLst>
            </p:cNvPr>
            <p:cNvSpPr txBox="1"/>
            <p:nvPr/>
          </p:nvSpPr>
          <p:spPr>
            <a:xfrm>
              <a:off x="20116800" y="7315200"/>
              <a:ext cx="7543800" cy="895629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a:t>The front is built with React and TypeScript, using a modular component structure for scalability and reusability. The UI features an intuitive dashboard that enables smooth navigation through the app's core functions. Styling is done with HTML and CSS. </a:t>
              </a:r>
              <a:r>
                <a:rPr lang="en-US" sz="3200" dirty="0" err="1"/>
                <a:t>Supabase</a:t>
              </a:r>
              <a:r>
                <a:rPr lang="en-US" sz="3200" dirty="0"/>
                <a:t> Authentication manages user login sessions and allows users to request email or password changes via links on the login form. App.js acts as the main entry point, using React Router to navigate between login and the dashboard. Once logged in, the dashboard renders its child components: navigation, header, footer, and the main view area, which displays one of five sections—jobs, groups, stats, documents, or main—based on user selection.</a:t>
              </a:r>
            </a:p>
          </p:txBody>
        </p:sp>
        <p:sp>
          <p:nvSpPr>
            <p:cNvPr id="53" name="TextBox 52">
              <a:extLst>
                <a:ext uri="{FF2B5EF4-FFF2-40B4-BE49-F238E27FC236}">
                  <a16:creationId xmlns:a16="http://schemas.microsoft.com/office/drawing/2014/main" id="{9ADEE2E9-7AD4-AF4A-A8DE-2DD6E398169D}"/>
                </a:ext>
              </a:extLst>
            </p:cNvPr>
            <p:cNvSpPr txBox="1"/>
            <p:nvPr/>
          </p:nvSpPr>
          <p:spPr>
            <a:xfrm>
              <a:off x="20116800" y="6400799"/>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Frontend Design</a:t>
              </a:r>
            </a:p>
          </p:txBody>
        </p:sp>
      </p:grpSp>
      <p:grpSp>
        <p:nvGrpSpPr>
          <p:cNvPr id="26" name="Group 25">
            <a:extLst>
              <a:ext uri="{FF2B5EF4-FFF2-40B4-BE49-F238E27FC236}">
                <a16:creationId xmlns:a16="http://schemas.microsoft.com/office/drawing/2014/main" id="{272947FA-43F5-9330-4A27-E83BA914D0F4}"/>
              </a:ext>
            </a:extLst>
          </p:cNvPr>
          <p:cNvGrpSpPr/>
          <p:nvPr/>
        </p:nvGrpSpPr>
        <p:grpSpPr>
          <a:xfrm>
            <a:off x="29489400" y="6364223"/>
            <a:ext cx="7543800" cy="10855584"/>
            <a:chOff x="29489400" y="6364223"/>
            <a:chExt cx="7543800" cy="10855584"/>
          </a:xfrm>
        </p:grpSpPr>
        <p:sp>
          <p:nvSpPr>
            <p:cNvPr id="54" name="TextBox 53">
              <a:extLst>
                <a:ext uri="{FF2B5EF4-FFF2-40B4-BE49-F238E27FC236}">
                  <a16:creationId xmlns:a16="http://schemas.microsoft.com/office/drawing/2014/main" id="{D25BFCBA-8F53-DD46-A2ED-0F4416500F31}"/>
                </a:ext>
              </a:extLst>
            </p:cNvPr>
            <p:cNvSpPr txBox="1"/>
            <p:nvPr/>
          </p:nvSpPr>
          <p:spPr>
            <a:xfrm>
              <a:off x="29489400" y="7278624"/>
              <a:ext cx="7543800" cy="994118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err="1"/>
                <a:t>Busybee</a:t>
              </a:r>
              <a:r>
                <a:rPr lang="en-US" sz="3200" dirty="0"/>
                <a:t> uses </a:t>
              </a:r>
              <a:r>
                <a:rPr lang="en-US" sz="3200" dirty="0" err="1"/>
                <a:t>Supabase</a:t>
              </a:r>
              <a:r>
                <a:rPr lang="en-US" sz="3200" dirty="0"/>
                <a:t> with PostgreSQL to manage structured data for users, jobs, groups, and documents. When a user logs in, related data is synced locally via </a:t>
              </a:r>
              <a:r>
                <a:rPr lang="en-US" sz="3200" dirty="0" err="1"/>
                <a:t>JobModel</a:t>
              </a:r>
              <a:r>
                <a:rPr lang="en-US" sz="3200" dirty="0"/>
                <a:t>, </a:t>
              </a:r>
              <a:r>
                <a:rPr lang="en-US" sz="3200" dirty="0" err="1"/>
                <a:t>GroupModel</a:t>
              </a:r>
              <a:r>
                <a:rPr lang="en-US" sz="3200" dirty="0"/>
                <a:t>, and </a:t>
              </a:r>
              <a:r>
                <a:rPr lang="en-US" sz="3200" dirty="0" err="1"/>
                <a:t>DocumentModel</a:t>
              </a:r>
              <a:r>
                <a:rPr lang="en-US" sz="3200" dirty="0"/>
                <a:t>. Users can register, log in, manage job applications, organize groups, upload documents, and view stats. Jobs and groups can be created, edited, or deleted; documents can be uploaded, viewed, or removed (but not edited) and may be linked to jobs or exist independently. The dashboard offers access to all features, including job filtering, document storage, and categorized groups. A stats system tracks progress with metrics like total applications and interview ratios. </a:t>
              </a:r>
              <a:r>
                <a:rPr lang="en-US" sz="3200" dirty="0" err="1"/>
                <a:t>Busybee</a:t>
              </a:r>
              <a:r>
                <a:rPr lang="en-US" sz="3200" dirty="0"/>
                <a:t> helps users stay organized and focused during their job search with a responsive frontend and real-time backend.</a:t>
              </a:r>
            </a:p>
          </p:txBody>
        </p:sp>
        <p:sp>
          <p:nvSpPr>
            <p:cNvPr id="55" name="TextBox 54">
              <a:extLst>
                <a:ext uri="{FF2B5EF4-FFF2-40B4-BE49-F238E27FC236}">
                  <a16:creationId xmlns:a16="http://schemas.microsoft.com/office/drawing/2014/main" id="{4168701F-1D5B-6345-99A6-4CEE0D810E8D}"/>
                </a:ext>
              </a:extLst>
            </p:cNvPr>
            <p:cNvSpPr txBox="1"/>
            <p:nvPr/>
          </p:nvSpPr>
          <p:spPr>
            <a:xfrm>
              <a:off x="29489400" y="6364223"/>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Backend Design</a:t>
              </a:r>
            </a:p>
          </p:txBody>
        </p:sp>
      </p:grpSp>
      <p:grpSp>
        <p:nvGrpSpPr>
          <p:cNvPr id="12" name="Group 11">
            <a:extLst>
              <a:ext uri="{FF2B5EF4-FFF2-40B4-BE49-F238E27FC236}">
                <a16:creationId xmlns:a16="http://schemas.microsoft.com/office/drawing/2014/main" id="{72658736-2330-D305-15D2-F2D4DA8346DF}"/>
              </a:ext>
            </a:extLst>
          </p:cNvPr>
          <p:cNvGrpSpPr/>
          <p:nvPr/>
        </p:nvGrpSpPr>
        <p:grpSpPr>
          <a:xfrm>
            <a:off x="20259151" y="32385000"/>
            <a:ext cx="7543800" cy="3553602"/>
            <a:chOff x="29413200" y="26023231"/>
            <a:chExt cx="7543800" cy="3553602"/>
          </a:xfrm>
        </p:grpSpPr>
        <p:sp>
          <p:nvSpPr>
            <p:cNvPr id="67" name="TextBox 66">
              <a:extLst>
                <a:ext uri="{FF2B5EF4-FFF2-40B4-BE49-F238E27FC236}">
                  <a16:creationId xmlns:a16="http://schemas.microsoft.com/office/drawing/2014/main" id="{8E91F93C-A7BD-B64A-849B-B4DA616BE3FB}"/>
                </a:ext>
              </a:extLst>
            </p:cNvPr>
            <p:cNvSpPr txBox="1"/>
            <p:nvPr/>
          </p:nvSpPr>
          <p:spPr>
            <a:xfrm>
              <a:off x="29413200" y="2602323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References</a:t>
              </a:r>
            </a:p>
          </p:txBody>
        </p:sp>
        <p:sp>
          <p:nvSpPr>
            <p:cNvPr id="71" name="TextBox 70">
              <a:extLst>
                <a:ext uri="{FF2B5EF4-FFF2-40B4-BE49-F238E27FC236}">
                  <a16:creationId xmlns:a16="http://schemas.microsoft.com/office/drawing/2014/main" id="{91F0780E-0709-FD48-B93E-B99DCFE28DBE}"/>
                </a:ext>
              </a:extLst>
            </p:cNvPr>
            <p:cNvSpPr txBox="1"/>
            <p:nvPr/>
          </p:nvSpPr>
          <p:spPr>
            <a:xfrm>
              <a:off x="29413200" y="27022288"/>
              <a:ext cx="7543800" cy="25545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514350" indent="-514350" algn="just">
                <a:buAutoNum type="arabicPeriod"/>
              </a:pPr>
              <a:r>
                <a:rPr lang="en-US" sz="3200" dirty="0" err="1"/>
                <a:t>Supabase</a:t>
              </a:r>
              <a:r>
                <a:rPr lang="en-US" sz="3200" dirty="0"/>
                <a:t> - https://supabase.com/docs</a:t>
              </a:r>
            </a:p>
            <a:p>
              <a:pPr marL="514350" indent="-514350" algn="just">
                <a:buAutoNum type="arabicPeriod"/>
              </a:pPr>
              <a:r>
                <a:rPr lang="en-US" sz="3200" dirty="0"/>
                <a:t>PostgreSQL -   https://www.postgresql.org/docs/</a:t>
              </a:r>
            </a:p>
            <a:p>
              <a:pPr marL="514350" indent="-514350" algn="just">
                <a:buAutoNum type="arabicPeriod"/>
              </a:pPr>
              <a:r>
                <a:rPr lang="en-US" sz="3200" dirty="0"/>
                <a:t>React - https://react.dev/</a:t>
              </a:r>
            </a:p>
            <a:p>
              <a:pPr marL="514350" indent="-514350" algn="just">
                <a:buAutoNum type="arabicPeriod"/>
              </a:pPr>
              <a:r>
                <a:rPr lang="en-US" sz="3200" dirty="0" err="1"/>
                <a:t>Vercel</a:t>
              </a:r>
              <a:r>
                <a:rPr lang="en-US" sz="3200" dirty="0"/>
                <a:t> - https://vercel.com/</a:t>
              </a:r>
            </a:p>
          </p:txBody>
        </p:sp>
      </p:grpSp>
      <p:grpSp>
        <p:nvGrpSpPr>
          <p:cNvPr id="27" name="Group 26">
            <a:extLst>
              <a:ext uri="{FF2B5EF4-FFF2-40B4-BE49-F238E27FC236}">
                <a16:creationId xmlns:a16="http://schemas.microsoft.com/office/drawing/2014/main" id="{7E049ABD-4569-6EBC-BAEA-69C64D7859AA}"/>
              </a:ext>
            </a:extLst>
          </p:cNvPr>
          <p:cNvGrpSpPr/>
          <p:nvPr/>
        </p:nvGrpSpPr>
        <p:grpSpPr>
          <a:xfrm>
            <a:off x="29334923" y="32364801"/>
            <a:ext cx="7620000" cy="4512515"/>
            <a:chOff x="29413200" y="32502121"/>
            <a:chExt cx="7620000" cy="4512515"/>
          </a:xfrm>
        </p:grpSpPr>
        <p:sp>
          <p:nvSpPr>
            <p:cNvPr id="72" name="TextBox 71">
              <a:extLst>
                <a:ext uri="{FF2B5EF4-FFF2-40B4-BE49-F238E27FC236}">
                  <a16:creationId xmlns:a16="http://schemas.microsoft.com/office/drawing/2014/main" id="{5E014FC1-89AE-2C42-B656-71AC274FF794}"/>
                </a:ext>
              </a:extLst>
            </p:cNvPr>
            <p:cNvSpPr txBox="1"/>
            <p:nvPr/>
          </p:nvSpPr>
          <p:spPr>
            <a:xfrm>
              <a:off x="29413200" y="32502121"/>
              <a:ext cx="7543800" cy="914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dirty="0">
                  <a:solidFill>
                    <a:srgbClr val="BB1C3F"/>
                  </a:solidFill>
                </a:rPr>
                <a:t>Acknowledgements</a:t>
              </a:r>
            </a:p>
          </p:txBody>
        </p:sp>
        <p:sp>
          <p:nvSpPr>
            <p:cNvPr id="74" name="TextBox 73">
              <a:extLst>
                <a:ext uri="{FF2B5EF4-FFF2-40B4-BE49-F238E27FC236}">
                  <a16:creationId xmlns:a16="http://schemas.microsoft.com/office/drawing/2014/main" id="{D3B353B1-5EC5-9B40-8654-50B3A5F38B70}"/>
                </a:ext>
              </a:extLst>
            </p:cNvPr>
            <p:cNvSpPr txBox="1"/>
            <p:nvPr/>
          </p:nvSpPr>
          <p:spPr>
            <a:xfrm>
              <a:off x="29489400" y="33475206"/>
              <a:ext cx="7543800" cy="353943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en-US" sz="3200" dirty="0"/>
                <a:t>We would like to thank Dr. John Nicholson for her support of students in the College of Science, Technology, Engineering &amp; Mathematics, and Dr. Leong Lee for his support of students in the Department of Computer Science and Information Technology.</a:t>
              </a:r>
            </a:p>
          </p:txBody>
        </p:sp>
      </p:gr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black and grey logo&#10;&#10;AI-generated content may be incorrect.">
            <a:extLst>
              <a:ext uri="{FF2B5EF4-FFF2-40B4-BE49-F238E27FC236}">
                <a16:creationId xmlns:a16="http://schemas.microsoft.com/office/drawing/2014/main" id="{72F52D32-7FB2-647C-DB01-AB585DF356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830520" y="438364"/>
            <a:ext cx="6126480" cy="4902948"/>
          </a:xfrm>
          <a:prstGeom prst="rect">
            <a:avLst/>
          </a:prstGeom>
        </p:spPr>
      </p:pic>
      <p:grpSp>
        <p:nvGrpSpPr>
          <p:cNvPr id="21" name="Group 20">
            <a:extLst>
              <a:ext uri="{FF2B5EF4-FFF2-40B4-BE49-F238E27FC236}">
                <a16:creationId xmlns:a16="http://schemas.microsoft.com/office/drawing/2014/main" id="{8F3F9E11-EA52-D12D-1C66-AB5BC4AFF712}"/>
              </a:ext>
            </a:extLst>
          </p:cNvPr>
          <p:cNvGrpSpPr/>
          <p:nvPr/>
        </p:nvGrpSpPr>
        <p:grpSpPr>
          <a:xfrm>
            <a:off x="10828372" y="6539089"/>
            <a:ext cx="16898379" cy="13354642"/>
            <a:chOff x="10744200" y="22537838"/>
            <a:chExt cx="17259298" cy="13639873"/>
          </a:xfrm>
        </p:grpSpPr>
        <p:sp>
          <p:nvSpPr>
            <p:cNvPr id="63" name="TextBox 62">
              <a:extLst>
                <a:ext uri="{FF2B5EF4-FFF2-40B4-BE49-F238E27FC236}">
                  <a16:creationId xmlns:a16="http://schemas.microsoft.com/office/drawing/2014/main" id="{9A32D62A-0501-F949-A5B2-821CB6B360C1}"/>
                </a:ext>
              </a:extLst>
            </p:cNvPr>
            <p:cNvSpPr txBox="1"/>
            <p:nvPr/>
          </p:nvSpPr>
          <p:spPr>
            <a:xfrm>
              <a:off x="10744200" y="34608051"/>
              <a:ext cx="17259298" cy="156966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b="1" dirty="0">
                  <a:solidFill>
                    <a:srgbClr val="BB1C3F"/>
                  </a:solidFill>
                </a:rPr>
                <a:t>Figure 1:  </a:t>
              </a:r>
              <a:r>
                <a:rPr lang="en-US" sz="3200" b="1" dirty="0">
                  <a:solidFill>
                    <a:schemeClr val="tx1"/>
                  </a:solidFill>
                </a:rPr>
                <a:t>Sh</a:t>
              </a:r>
              <a:r>
                <a:rPr lang="en-US" sz="3200" b="1" dirty="0"/>
                <a:t>ows </a:t>
              </a:r>
              <a:r>
                <a:rPr lang="en-US" sz="3200" dirty="0"/>
                <a:t>the DFD0 of </a:t>
              </a:r>
              <a:r>
                <a:rPr lang="en-US" sz="3200" dirty="0" err="1"/>
                <a:t>Busybee</a:t>
              </a:r>
              <a:r>
                <a:rPr lang="en-US" sz="3200" dirty="0"/>
                <a:t>, outlining how users interact with the system. Users can log in, register, manage jobs and groups (create, view, update, delete), handle documents, and view statistics. This diagram illustrates the main data flows between the user and the system.</a:t>
              </a:r>
            </a:p>
          </p:txBody>
        </p:sp>
        <p:pic>
          <p:nvPicPr>
            <p:cNvPr id="7" name="Picture 6" descr="A diagram of a job application&#10;&#10;AI-generated content may be incorrect.">
              <a:extLst>
                <a:ext uri="{FF2B5EF4-FFF2-40B4-BE49-F238E27FC236}">
                  <a16:creationId xmlns:a16="http://schemas.microsoft.com/office/drawing/2014/main" id="{A8A9A8D1-DCE9-54C5-C212-F4DC629BC04B}"/>
                </a:ext>
              </a:extLst>
            </p:cNvPr>
            <p:cNvPicPr>
              <a:picLocks noChangeAspect="1"/>
            </p:cNvPicPr>
            <p:nvPr/>
          </p:nvPicPr>
          <p:blipFill>
            <a:blip r:embed="rId5">
              <a:extLst>
                <a:ext uri="{28A0092B-C50C-407E-A947-70E740481C1C}">
                  <a14:useLocalDpi xmlns:a14="http://schemas.microsoft.com/office/drawing/2010/main" val="0"/>
                </a:ext>
              </a:extLst>
            </a:blip>
            <a:srcRect t="9099"/>
            <a:stretch/>
          </p:blipFill>
          <p:spPr>
            <a:xfrm>
              <a:off x="10765536" y="22537838"/>
              <a:ext cx="16916400" cy="11648203"/>
            </a:xfrm>
            <a:prstGeom prst="rect">
              <a:avLst/>
            </a:prstGeom>
          </p:spPr>
        </p:pic>
      </p:grpSp>
      <p:grpSp>
        <p:nvGrpSpPr>
          <p:cNvPr id="24" name="Group 23">
            <a:extLst>
              <a:ext uri="{FF2B5EF4-FFF2-40B4-BE49-F238E27FC236}">
                <a16:creationId xmlns:a16="http://schemas.microsoft.com/office/drawing/2014/main" id="{BEF485B6-6FBA-A28F-E52B-11E14BE49915}"/>
              </a:ext>
            </a:extLst>
          </p:cNvPr>
          <p:cNvGrpSpPr/>
          <p:nvPr/>
        </p:nvGrpSpPr>
        <p:grpSpPr>
          <a:xfrm>
            <a:off x="1333500" y="11336754"/>
            <a:ext cx="7543800" cy="7049393"/>
            <a:chOff x="1371600" y="11182350"/>
            <a:chExt cx="7543800" cy="7049393"/>
          </a:xfrm>
        </p:grpSpPr>
        <p:sp>
          <p:nvSpPr>
            <p:cNvPr id="8" name="TextBox 7">
              <a:extLst>
                <a:ext uri="{FF2B5EF4-FFF2-40B4-BE49-F238E27FC236}">
                  <a16:creationId xmlns:a16="http://schemas.microsoft.com/office/drawing/2014/main" id="{1883339F-1DA1-372F-E148-CBBDD15D262B}"/>
                </a:ext>
              </a:extLst>
            </p:cNvPr>
            <p:cNvSpPr txBox="1"/>
            <p:nvPr/>
          </p:nvSpPr>
          <p:spPr>
            <a:xfrm>
              <a:off x="1371600" y="11182350"/>
              <a:ext cx="7543800" cy="830997"/>
            </a:xfrm>
            <a:prstGeom prst="rect">
              <a:avLst/>
            </a:prstGeom>
            <a:noFill/>
          </p:spPr>
          <p:txBody>
            <a:bodyPr wrap="square" rtlCol="0">
              <a:spAutoFit/>
            </a:bodyPr>
            <a:lstStyle/>
            <a:p>
              <a:pPr algn="ctr"/>
              <a:r>
                <a:rPr lang="en-US" sz="4800" b="1" dirty="0">
                  <a:solidFill>
                    <a:srgbClr val="C00000"/>
                  </a:solidFill>
                </a:rPr>
                <a:t>Background</a:t>
              </a:r>
            </a:p>
          </p:txBody>
        </p:sp>
        <p:sp>
          <p:nvSpPr>
            <p:cNvPr id="10" name="TextBox 9">
              <a:extLst>
                <a:ext uri="{FF2B5EF4-FFF2-40B4-BE49-F238E27FC236}">
                  <a16:creationId xmlns:a16="http://schemas.microsoft.com/office/drawing/2014/main" id="{904FD967-9E5B-F8BB-52F2-9817074BF384}"/>
                </a:ext>
              </a:extLst>
            </p:cNvPr>
            <p:cNvSpPr txBox="1"/>
            <p:nvPr/>
          </p:nvSpPr>
          <p:spPr>
            <a:xfrm>
              <a:off x="1600200" y="12230100"/>
              <a:ext cx="7315200" cy="6001643"/>
            </a:xfrm>
            <a:prstGeom prst="rect">
              <a:avLst/>
            </a:prstGeom>
            <a:noFill/>
          </p:spPr>
          <p:txBody>
            <a:bodyPr wrap="square" rtlCol="0">
              <a:spAutoFit/>
            </a:bodyPr>
            <a:lstStyle/>
            <a:p>
              <a:pPr algn="just"/>
              <a:r>
                <a:rPr lang="en-US" sz="3200" dirty="0"/>
                <a:t>Job seekers often juggle multiple platforms like LinkedIn, Indeed, and Glassdoor, making tracking application history and follow-up opportunities difficult. Many lose track of essential details or forget to follow up, reducing their chances of success. </a:t>
              </a:r>
              <a:r>
                <a:rPr lang="en-US" sz="3200" dirty="0" err="1"/>
                <a:t>BusyBee</a:t>
              </a:r>
              <a:r>
                <a:rPr lang="en-US" sz="3200" dirty="0"/>
                <a:t> addresses this by consolidating job search data into a single dashboard, promoting organization and efficiency. </a:t>
              </a:r>
              <a:r>
                <a:rPr lang="en-US" sz="3200" dirty="0" err="1"/>
                <a:t>BusyBee</a:t>
              </a:r>
              <a:r>
                <a:rPr lang="en-US" sz="3200" dirty="0"/>
                <a:t> empowers users to take a data-driven, structured approach to job hunting.</a:t>
              </a:r>
            </a:p>
          </p:txBody>
        </p:sp>
      </p:grpSp>
      <p:grpSp>
        <p:nvGrpSpPr>
          <p:cNvPr id="20" name="Group 19">
            <a:extLst>
              <a:ext uri="{FF2B5EF4-FFF2-40B4-BE49-F238E27FC236}">
                <a16:creationId xmlns:a16="http://schemas.microsoft.com/office/drawing/2014/main" id="{6AD28A19-4DF2-F96B-1D20-C516686B382C}"/>
              </a:ext>
            </a:extLst>
          </p:cNvPr>
          <p:cNvGrpSpPr/>
          <p:nvPr/>
        </p:nvGrpSpPr>
        <p:grpSpPr>
          <a:xfrm>
            <a:off x="12445788" y="20732266"/>
            <a:ext cx="16435947" cy="10743926"/>
            <a:chOff x="41675247" y="13571952"/>
            <a:chExt cx="15207916" cy="9941181"/>
          </a:xfrm>
        </p:grpSpPr>
        <p:pic>
          <p:nvPicPr>
            <p:cNvPr id="13" name="Picture 12" descr="A computer with a blank screen&#10;&#10;AI-generated content may be incorrect.">
              <a:extLst>
                <a:ext uri="{FF2B5EF4-FFF2-40B4-BE49-F238E27FC236}">
                  <a16:creationId xmlns:a16="http://schemas.microsoft.com/office/drawing/2014/main" id="{05222BE7-5E96-00BE-D7FD-14DD496FA797}"/>
                </a:ext>
              </a:extLst>
            </p:cNvPr>
            <p:cNvPicPr>
              <a:picLocks noChangeAspect="1"/>
            </p:cNvPicPr>
            <p:nvPr/>
          </p:nvPicPr>
          <p:blipFill>
            <a:blip r:embed="rId6"/>
            <a:srcRect l="12707" t="10598" r="12113" b="7495"/>
            <a:stretch/>
          </p:blipFill>
          <p:spPr>
            <a:xfrm>
              <a:off x="41675247" y="13571952"/>
              <a:ext cx="15207916" cy="9941181"/>
            </a:xfrm>
            <a:prstGeom prst="rect">
              <a:avLst/>
            </a:prstGeom>
          </p:spPr>
        </p:pic>
        <p:pic>
          <p:nvPicPr>
            <p:cNvPr id="18" name="Picture 17" descr="A screenshot of a computer&#10;&#10;AI-generated content may be incorrect.">
              <a:extLst>
                <a:ext uri="{FF2B5EF4-FFF2-40B4-BE49-F238E27FC236}">
                  <a16:creationId xmlns:a16="http://schemas.microsoft.com/office/drawing/2014/main" id="{DB173921-6A2C-7422-9CBF-D76F0FBD794A}"/>
                </a:ext>
              </a:extLst>
            </p:cNvPr>
            <p:cNvPicPr>
              <a:picLocks noChangeAspect="1"/>
            </p:cNvPicPr>
            <p:nvPr/>
          </p:nvPicPr>
          <p:blipFill>
            <a:blip r:embed="rId7">
              <a:extLst>
                <a:ext uri="{28A0092B-C50C-407E-A947-70E740481C1C}">
                  <a14:useLocalDpi xmlns:a14="http://schemas.microsoft.com/office/drawing/2010/main" val="0"/>
                </a:ext>
              </a:extLst>
            </a:blip>
            <a:srcRect l="2190" t="3948" r="2542" b="2869"/>
            <a:stretch/>
          </p:blipFill>
          <p:spPr>
            <a:xfrm>
              <a:off x="43673486" y="14492514"/>
              <a:ext cx="11101463" cy="7119257"/>
            </a:xfrm>
            <a:prstGeom prst="rect">
              <a:avLst/>
            </a:prstGeom>
          </p:spPr>
        </p:pic>
      </p:grpSp>
      <p:grpSp>
        <p:nvGrpSpPr>
          <p:cNvPr id="6" name="Group 5">
            <a:extLst>
              <a:ext uri="{FF2B5EF4-FFF2-40B4-BE49-F238E27FC236}">
                <a16:creationId xmlns:a16="http://schemas.microsoft.com/office/drawing/2014/main" id="{D28A6B58-2995-399B-042C-0B25067C0D0E}"/>
              </a:ext>
            </a:extLst>
          </p:cNvPr>
          <p:cNvGrpSpPr/>
          <p:nvPr/>
        </p:nvGrpSpPr>
        <p:grpSpPr>
          <a:xfrm>
            <a:off x="10828372" y="25574229"/>
            <a:ext cx="5353384" cy="11070268"/>
            <a:chOff x="2057400" y="23774400"/>
            <a:chExt cx="6163824" cy="12746180"/>
          </a:xfrm>
        </p:grpSpPr>
        <p:pic>
          <p:nvPicPr>
            <p:cNvPr id="2" name="Picture 1" descr="A picture containing text, monitor, electronics, screenshot&#10;&#10;Description automatically generated">
              <a:extLst>
                <a:ext uri="{FF2B5EF4-FFF2-40B4-BE49-F238E27FC236}">
                  <a16:creationId xmlns:a16="http://schemas.microsoft.com/office/drawing/2014/main" id="{78661B10-ED0D-3D01-67AB-66D21D08E86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57400" y="23774400"/>
              <a:ext cx="6163824" cy="12746180"/>
            </a:xfrm>
            <a:prstGeom prst="rect">
              <a:avLst/>
            </a:prstGeom>
          </p:spPr>
        </p:pic>
        <p:pic>
          <p:nvPicPr>
            <p:cNvPr id="5" name="Picture 4" descr="A screenshot of a job application&#10;&#10;AI-generated content may be incorrect.">
              <a:extLst>
                <a:ext uri="{FF2B5EF4-FFF2-40B4-BE49-F238E27FC236}">
                  <a16:creationId xmlns:a16="http://schemas.microsoft.com/office/drawing/2014/main" id="{936F032F-0E3B-0F49-886D-58B3160597A8}"/>
                </a:ext>
              </a:extLst>
            </p:cNvPr>
            <p:cNvPicPr>
              <a:picLocks noChangeAspect="1"/>
            </p:cNvPicPr>
            <p:nvPr/>
          </p:nvPicPr>
          <p:blipFill>
            <a:blip r:embed="rId9">
              <a:extLst>
                <a:ext uri="{28A0092B-C50C-407E-A947-70E740481C1C}">
                  <a14:useLocalDpi xmlns:a14="http://schemas.microsoft.com/office/drawing/2010/main" val="0"/>
                </a:ext>
              </a:extLst>
            </a:blip>
            <a:srcRect t="231" b="19248"/>
            <a:stretch/>
          </p:blipFill>
          <p:spPr>
            <a:xfrm>
              <a:off x="2467652" y="25298401"/>
              <a:ext cx="5342848" cy="9347750"/>
            </a:xfrm>
            <a:prstGeom prst="rect">
              <a:avLst/>
            </a:prstGeom>
          </p:spPr>
        </p:pic>
      </p:grpSp>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1599</TotalTime>
  <Words>698</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lastModifiedBy>Justice, Jacqueline K.</cp:lastModifiedBy>
  <cp:revision>116</cp:revision>
  <cp:lastPrinted>2016-07-13T23:56:52Z</cp:lastPrinted>
  <dcterms:created xsi:type="dcterms:W3CDTF">2016-06-13T20:02:52Z</dcterms:created>
  <dcterms:modified xsi:type="dcterms:W3CDTF">2025-04-16T22:35:50Z</dcterms:modified>
</cp:coreProperties>
</file>