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Merriweather"/>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4AF84F-4E35-4B7C-8A23-EBA4A75BF236}">
  <a:tblStyle styleId="{184AF84F-4E35-4B7C-8A23-EBA4A75BF23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bold.fntdata"/><Relationship Id="rId30" Type="http://schemas.openxmlformats.org/officeDocument/2006/relationships/font" Target="fonts/Merriweather-regular.fntdata"/><Relationship Id="rId11" Type="http://schemas.openxmlformats.org/officeDocument/2006/relationships/slide" Target="slides/slide5.xml"/><Relationship Id="rId33" Type="http://schemas.openxmlformats.org/officeDocument/2006/relationships/font" Target="fonts/Merriweather-boldItalic.fntdata"/><Relationship Id="rId10" Type="http://schemas.openxmlformats.org/officeDocument/2006/relationships/slide" Target="slides/slide4.xml"/><Relationship Id="rId32" Type="http://schemas.openxmlformats.org/officeDocument/2006/relationships/font" Target="fonts/Merriweather-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fb7b2e1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fb7b2e1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2fb7b2e1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2fb7b2e1e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369a9766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369a9766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2fb7b2e1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2fb7b2e1e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3369a9766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3369a9766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3369a97663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3369a97663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3369a9766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3369a9766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2fb7b2e1e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2fb7b2e1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3369a9766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3369a9766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3369a9766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3369a9766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d8e63ff4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d8e63ff4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3369a9766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3369a9766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3369a9766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3369a9766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3369a9766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3369a9766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3369a9766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3369a9766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d8e63ff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d8e63ff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d8e63ff4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d8e63ff4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2d8e63ff4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2d8e63ff4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369a9766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3369a9766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d8e63ff4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d8e63ff4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2d8e63ff4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2d8e63ff4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369a9766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369a9766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908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Merriweather"/>
                <a:ea typeface="Merriweather"/>
                <a:cs typeface="Merriweather"/>
                <a:sym typeface="Merriweather"/>
              </a:rPr>
              <a:t>Busybee</a:t>
            </a:r>
            <a:endParaRPr>
              <a:latin typeface="Merriweather"/>
              <a:ea typeface="Merriweather"/>
              <a:cs typeface="Merriweather"/>
              <a:sym typeface="Merriweather"/>
            </a:endParaRPr>
          </a:p>
        </p:txBody>
      </p:sp>
      <p:sp>
        <p:nvSpPr>
          <p:cNvPr id="55" name="Google Shape;55;p13"/>
          <p:cNvSpPr txBox="1"/>
          <p:nvPr>
            <p:ph idx="1" type="subTitle"/>
          </p:nvPr>
        </p:nvSpPr>
        <p:spPr>
          <a:xfrm>
            <a:off x="1530150" y="2657250"/>
            <a:ext cx="6083700" cy="792600"/>
          </a:xfrm>
          <a:prstGeom prst="rect">
            <a:avLst/>
          </a:prstGeom>
        </p:spPr>
        <p:txBody>
          <a:bodyPr anchorCtr="0" anchor="t" bIns="91425" lIns="91425" spcFirstLastPara="1" rIns="91425" wrap="square" tIns="91425">
            <a:normAutofit fontScale="70000" lnSpcReduction="20000"/>
          </a:bodyPr>
          <a:lstStyle/>
          <a:p>
            <a:pPr indent="0" lvl="0" marL="0" rtl="0" algn="ctr">
              <a:lnSpc>
                <a:spcPct val="120000"/>
              </a:lnSpc>
              <a:spcBef>
                <a:spcPts val="0"/>
              </a:spcBef>
              <a:spcAft>
                <a:spcPts val="0"/>
              </a:spcAft>
              <a:buNone/>
            </a:pPr>
            <a:r>
              <a:rPr lang="en">
                <a:latin typeface="Merriweather"/>
                <a:ea typeface="Merriweather"/>
                <a:cs typeface="Merriweather"/>
                <a:sym typeface="Merriweather"/>
              </a:rPr>
              <a:t>We know you’re busy, so we’ll do the work to get you working.</a:t>
            </a:r>
            <a:endParaRPr>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Registration Form Functionality</a:t>
            </a:r>
            <a:endParaRPr>
              <a:latin typeface="Merriweather"/>
              <a:ea typeface="Merriweather"/>
              <a:cs typeface="Merriweather"/>
              <a:sym typeface="Merriweathe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Sign Up Button</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Validate input fields</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Use Supabase client to send form data for new account to be created</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Respond accordingly</a:t>
            </a:r>
            <a:endParaRPr>
              <a:latin typeface="Merriweather"/>
              <a:ea typeface="Merriweather"/>
              <a:cs typeface="Merriweather"/>
              <a:sym typeface="Merriweather"/>
            </a:endParaRPr>
          </a:p>
          <a:p>
            <a:pPr indent="-317500" lvl="2" marL="1371600" rtl="0" algn="l">
              <a:spcBef>
                <a:spcPts val="0"/>
              </a:spcBef>
              <a:spcAft>
                <a:spcPts val="0"/>
              </a:spcAft>
              <a:buSzPts val="1400"/>
              <a:buFont typeface="Merriweather"/>
              <a:buAutoNum type="arabicPeriod"/>
            </a:pPr>
            <a:r>
              <a:rPr lang="en">
                <a:latin typeface="Merriweather"/>
                <a:ea typeface="Merriweather"/>
                <a:cs typeface="Merriweather"/>
                <a:sym typeface="Merriweather"/>
              </a:rPr>
              <a:t>Account created → Login form, notify “Account created </a:t>
            </a:r>
            <a:r>
              <a:rPr lang="en">
                <a:latin typeface="Merriweather"/>
                <a:ea typeface="Merriweather"/>
                <a:cs typeface="Merriweather"/>
                <a:sym typeface="Merriweather"/>
              </a:rPr>
              <a:t>successfully</a:t>
            </a:r>
            <a:r>
              <a:rPr lang="en">
                <a:latin typeface="Merriweather"/>
                <a:ea typeface="Merriweather"/>
                <a:cs typeface="Merriweather"/>
                <a:sym typeface="Merriweather"/>
              </a:rPr>
              <a:t>, please login”</a:t>
            </a:r>
            <a:endParaRPr>
              <a:latin typeface="Merriweather"/>
              <a:ea typeface="Merriweather"/>
              <a:cs typeface="Merriweather"/>
              <a:sym typeface="Merriweather"/>
            </a:endParaRPr>
          </a:p>
          <a:p>
            <a:pPr indent="-317500" lvl="2" marL="1371600" rtl="0" algn="l">
              <a:spcBef>
                <a:spcPts val="0"/>
              </a:spcBef>
              <a:spcAft>
                <a:spcPts val="0"/>
              </a:spcAft>
              <a:buSzPts val="1400"/>
              <a:buFont typeface="Merriweather"/>
              <a:buAutoNum type="arabicPeriod"/>
            </a:pPr>
            <a:r>
              <a:rPr lang="en">
                <a:latin typeface="Merriweather"/>
                <a:ea typeface="Merriweather"/>
                <a:cs typeface="Merriweather"/>
                <a:sym typeface="Merriweather"/>
              </a:rPr>
              <a:t>Email already registered → Login form, notify “That email is already associated </a:t>
            </a:r>
            <a:r>
              <a:rPr lang="en">
                <a:latin typeface="Merriweather"/>
                <a:ea typeface="Merriweather"/>
                <a:cs typeface="Merriweather"/>
                <a:sym typeface="Merriweather"/>
              </a:rPr>
              <a:t>with</a:t>
            </a:r>
            <a:r>
              <a:rPr lang="en">
                <a:latin typeface="Merriweather"/>
                <a:ea typeface="Merriweather"/>
                <a:cs typeface="Merriweather"/>
                <a:sym typeface="Merriweather"/>
              </a:rPr>
              <a:t> an account, please login instead”</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“Already have an account? </a:t>
            </a:r>
            <a:r>
              <a:rPr lang="en" u="sng">
                <a:latin typeface="Merriweather"/>
                <a:ea typeface="Merriweather"/>
                <a:cs typeface="Merriweather"/>
                <a:sym typeface="Merriweather"/>
              </a:rPr>
              <a:t>Sign up</a:t>
            </a:r>
            <a:r>
              <a:rPr lang="en">
                <a:latin typeface="Merriweather"/>
                <a:ea typeface="Merriweather"/>
                <a:cs typeface="Merriweather"/>
                <a:sym typeface="Merriweather"/>
              </a:rPr>
              <a:t> instead” link</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Reroute to login form</a:t>
            </a:r>
            <a:endParaRPr>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Dashboard UI</a:t>
            </a:r>
            <a:endParaRPr>
              <a:latin typeface="Merriweather"/>
              <a:ea typeface="Merriweather"/>
              <a:cs typeface="Merriweather"/>
              <a:sym typeface="Merriweathe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Header</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Logo</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“Welcome {name}” text</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Logout button</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Footer</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Logo</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Resources (About, Contact)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Vertical Nav</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Statistics Quick View</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Documents Quick View</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Jobs Quick View</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Groups Quick View</a:t>
            </a:r>
            <a:endParaRPr>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4"/>
          <p:cNvPicPr preferRelativeResize="0"/>
          <p:nvPr/>
        </p:nvPicPr>
        <p:blipFill>
          <a:blip r:embed="rId3">
            <a:alphaModFix/>
          </a:blip>
          <a:stretch>
            <a:fillRect/>
          </a:stretch>
        </p:blipFill>
        <p:spPr>
          <a:xfrm>
            <a:off x="152400" y="152400"/>
            <a:ext cx="8525928" cy="483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Dashboard Functionality</a:t>
            </a:r>
            <a:endParaRPr>
              <a:latin typeface="Merriweather"/>
              <a:ea typeface="Merriweather"/>
              <a:cs typeface="Merriweather"/>
              <a:sym typeface="Merriweather"/>
            </a:endParaRPr>
          </a:p>
        </p:txBody>
      </p:sp>
      <p:sp>
        <p:nvSpPr>
          <p:cNvPr id="127" name="Google Shape;127;p25"/>
          <p:cNvSpPr txBox="1"/>
          <p:nvPr>
            <p:ph idx="1" type="body"/>
          </p:nvPr>
        </p:nvSpPr>
        <p:spPr>
          <a:xfrm>
            <a:off x="26515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erriweather"/>
              <a:buAutoNum type="arabicPeriod"/>
            </a:pPr>
            <a:r>
              <a:rPr b="1" lang="en">
                <a:latin typeface="Merriweather"/>
                <a:ea typeface="Merriweather"/>
                <a:cs typeface="Merriweather"/>
                <a:sym typeface="Merriweather"/>
              </a:rPr>
              <a:t>Logo</a:t>
            </a:r>
            <a:r>
              <a:rPr lang="en">
                <a:latin typeface="Merriweather"/>
                <a:ea typeface="Merriweather"/>
                <a:cs typeface="Merriweather"/>
                <a:sym typeface="Merriweather"/>
              </a:rPr>
              <a:t> → redirects a user back to the main dashboard</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b="1" lang="en">
                <a:latin typeface="Merriweather"/>
                <a:ea typeface="Merriweather"/>
                <a:cs typeface="Merriweather"/>
                <a:sym typeface="Merriweather"/>
              </a:rPr>
              <a:t>Logout button</a:t>
            </a:r>
            <a:r>
              <a:rPr lang="en">
                <a:latin typeface="Merriweather"/>
                <a:ea typeface="Merriweather"/>
                <a:cs typeface="Merriweather"/>
                <a:sym typeface="Merriweather"/>
              </a:rPr>
              <a:t> → uses Supabase client to send logout request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b="1" lang="en">
                <a:latin typeface="Merriweather"/>
                <a:ea typeface="Merriweather"/>
                <a:cs typeface="Merriweather"/>
                <a:sym typeface="Merriweather"/>
              </a:rPr>
              <a:t>Vertical Nav</a:t>
            </a:r>
            <a:r>
              <a:rPr lang="en">
                <a:latin typeface="Merriweather"/>
                <a:ea typeface="Merriweather"/>
                <a:cs typeface="Merriweather"/>
                <a:sym typeface="Merriweather"/>
              </a:rPr>
              <a:t> → navigates between pages</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b="1" lang="en">
                <a:latin typeface="Merriweather"/>
                <a:ea typeface="Merriweather"/>
                <a:cs typeface="Merriweather"/>
                <a:sym typeface="Merriweather"/>
              </a:rPr>
              <a:t>Group Quick View</a:t>
            </a:r>
            <a:r>
              <a:rPr lang="en">
                <a:latin typeface="Merriweather"/>
                <a:ea typeface="Merriweather"/>
                <a:cs typeface="Merriweather"/>
                <a:sym typeface="Merriweather"/>
              </a:rPr>
              <a:t> → fetch users groups</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b="1" lang="en">
                <a:latin typeface="Merriweather"/>
                <a:ea typeface="Merriweather"/>
                <a:cs typeface="Merriweather"/>
                <a:sym typeface="Merriweather"/>
              </a:rPr>
              <a:t>Jobs Quick View</a:t>
            </a:r>
            <a:r>
              <a:rPr lang="en">
                <a:latin typeface="Merriweather"/>
                <a:ea typeface="Merriweather"/>
                <a:cs typeface="Merriweather"/>
                <a:sym typeface="Merriweather"/>
              </a:rPr>
              <a:t> → fetch users jobs within each group</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b="1" lang="en">
                <a:latin typeface="Merriweather"/>
                <a:ea typeface="Merriweather"/>
                <a:cs typeface="Merriweather"/>
                <a:sym typeface="Merriweather"/>
              </a:rPr>
              <a:t>Statistics Quick View</a:t>
            </a:r>
            <a:r>
              <a:rPr lang="en">
                <a:latin typeface="Merriweather"/>
                <a:ea typeface="Merriweather"/>
                <a:cs typeface="Merriweather"/>
                <a:sym typeface="Merriweather"/>
              </a:rPr>
              <a:t> → use jobs to calculate stats</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b="1" lang="en">
                <a:latin typeface="Merriweather"/>
                <a:ea typeface="Merriweather"/>
                <a:cs typeface="Merriweather"/>
                <a:sym typeface="Merriweather"/>
              </a:rPr>
              <a:t>Documents Quick View</a:t>
            </a:r>
            <a:r>
              <a:rPr lang="en">
                <a:latin typeface="Merriweather"/>
                <a:ea typeface="Merriweather"/>
                <a:cs typeface="Merriweather"/>
                <a:sym typeface="Merriweather"/>
              </a:rPr>
              <a:t> → fetch users documents from Supabase storage</a:t>
            </a:r>
            <a:endParaRPr>
              <a:latin typeface="Merriweather"/>
              <a:ea typeface="Merriweather"/>
              <a:cs typeface="Merriweather"/>
              <a:sym typeface="Merriweather"/>
            </a:endParaRPr>
          </a:p>
          <a:p>
            <a:pPr indent="0" lvl="0" marL="457200" rtl="0" algn="l">
              <a:spcBef>
                <a:spcPts val="1200"/>
              </a:spcBef>
              <a:spcAft>
                <a:spcPts val="1200"/>
              </a:spcAft>
              <a:buNone/>
            </a:pPr>
            <a:r>
              <a:t/>
            </a:r>
            <a:endParaRPr>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Jobs UI</a:t>
            </a:r>
            <a:endParaRPr>
              <a:latin typeface="Merriweather"/>
              <a:ea typeface="Merriweather"/>
              <a:cs typeface="Merriweather"/>
              <a:sym typeface="Merriweathe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Jobs Information Section</a:t>
            </a:r>
            <a:endParaRPr/>
          </a:p>
          <a:p>
            <a:pPr indent="-317500" lvl="1" marL="914400" rtl="0" algn="l">
              <a:spcBef>
                <a:spcPts val="0"/>
              </a:spcBef>
              <a:spcAft>
                <a:spcPts val="0"/>
              </a:spcAft>
              <a:buSzPts val="1400"/>
              <a:buAutoNum type="arabicPeriod"/>
            </a:pPr>
            <a:r>
              <a:rPr lang="en"/>
              <a:t>Job count, Add job button</a:t>
            </a:r>
            <a:endParaRPr/>
          </a:p>
          <a:p>
            <a:pPr indent="-342900" lvl="0" marL="457200" rtl="0" algn="l">
              <a:spcBef>
                <a:spcPts val="0"/>
              </a:spcBef>
              <a:spcAft>
                <a:spcPts val="0"/>
              </a:spcAft>
              <a:buSzPts val="1800"/>
              <a:buAutoNum type="arabicPeriod"/>
            </a:pPr>
            <a:r>
              <a:rPr lang="en"/>
              <a:t>Jobs List</a:t>
            </a:r>
            <a:endParaRPr/>
          </a:p>
          <a:p>
            <a:pPr indent="-342900" lvl="0" marL="457200" rtl="0" algn="l">
              <a:spcBef>
                <a:spcPts val="0"/>
              </a:spcBef>
              <a:spcAft>
                <a:spcPts val="0"/>
              </a:spcAft>
              <a:buSzPts val="1800"/>
              <a:buAutoNum type="arabicPeriod"/>
            </a:pPr>
            <a:r>
              <a:rPr lang="en"/>
              <a:t>Job Popup</a:t>
            </a:r>
            <a:endParaRPr/>
          </a:p>
          <a:p>
            <a:pPr indent="-317500" lvl="1" marL="914400" rtl="0" algn="l">
              <a:spcBef>
                <a:spcPts val="0"/>
              </a:spcBef>
              <a:spcAft>
                <a:spcPts val="0"/>
              </a:spcAft>
              <a:buSzPts val="1400"/>
              <a:buAutoNum type="arabicPeriod"/>
            </a:pPr>
            <a:r>
              <a:rPr lang="en"/>
              <a:t>Edit job button, Delete job button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7"/>
          <p:cNvPicPr preferRelativeResize="0"/>
          <p:nvPr/>
        </p:nvPicPr>
        <p:blipFill>
          <a:blip r:embed="rId3">
            <a:alphaModFix/>
          </a:blip>
          <a:stretch>
            <a:fillRect/>
          </a:stretch>
        </p:blipFill>
        <p:spPr>
          <a:xfrm>
            <a:off x="1002550" y="152400"/>
            <a:ext cx="7138898" cy="48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Jobs Functionality</a:t>
            </a:r>
            <a:endParaRPr>
              <a:latin typeface="Merriweather"/>
              <a:ea typeface="Merriweather"/>
              <a:cs typeface="Merriweather"/>
              <a:sym typeface="Merriweather"/>
            </a:endParaRPr>
          </a:p>
        </p:txBody>
      </p:sp>
      <p:sp>
        <p:nvSpPr>
          <p:cNvPr id="144" name="Google Shape;14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Add Job</a:t>
            </a:r>
            <a:endParaRPr/>
          </a:p>
          <a:p>
            <a:pPr indent="-317500" lvl="1" marL="914400" rtl="0" algn="l">
              <a:spcBef>
                <a:spcPts val="0"/>
              </a:spcBef>
              <a:spcAft>
                <a:spcPts val="0"/>
              </a:spcAft>
              <a:buSzPts val="1400"/>
              <a:buAutoNum type="arabicPeriod"/>
            </a:pPr>
            <a:r>
              <a:rPr lang="en"/>
              <a:t>When a user saves a new job entry, the form data will be sent to the database to create the Job record. That record will be returned to the frontend to add to the users list of jobs.</a:t>
            </a:r>
            <a:endParaRPr/>
          </a:p>
          <a:p>
            <a:pPr indent="-342900" lvl="0" marL="457200" rtl="0" algn="l">
              <a:spcBef>
                <a:spcPts val="0"/>
              </a:spcBef>
              <a:spcAft>
                <a:spcPts val="0"/>
              </a:spcAft>
              <a:buSzPts val="1800"/>
              <a:buAutoNum type="arabicPeriod"/>
            </a:pPr>
            <a:r>
              <a:rPr lang="en"/>
              <a:t>Job List</a:t>
            </a:r>
            <a:endParaRPr/>
          </a:p>
          <a:p>
            <a:pPr indent="-317500" lvl="1" marL="914400" rtl="0" algn="l">
              <a:spcBef>
                <a:spcPts val="0"/>
              </a:spcBef>
              <a:spcAft>
                <a:spcPts val="0"/>
              </a:spcAft>
              <a:buSzPts val="1400"/>
              <a:buAutoNum type="arabicPeriod"/>
            </a:pPr>
            <a:r>
              <a:rPr lang="en"/>
              <a:t>Fetch users jobs for the specified group</a:t>
            </a:r>
            <a:endParaRPr/>
          </a:p>
          <a:p>
            <a:pPr indent="-342900" lvl="0" marL="457200" rtl="0" algn="l">
              <a:spcBef>
                <a:spcPts val="0"/>
              </a:spcBef>
              <a:spcAft>
                <a:spcPts val="0"/>
              </a:spcAft>
              <a:buSzPts val="1800"/>
              <a:buAutoNum type="arabicPeriod"/>
            </a:pPr>
            <a:r>
              <a:rPr lang="en"/>
              <a:t>Job Popup</a:t>
            </a:r>
            <a:endParaRPr/>
          </a:p>
          <a:p>
            <a:pPr indent="-317500" lvl="1" marL="914400" rtl="0" algn="l">
              <a:spcBef>
                <a:spcPts val="0"/>
              </a:spcBef>
              <a:spcAft>
                <a:spcPts val="0"/>
              </a:spcAft>
              <a:buSzPts val="1400"/>
              <a:buAutoNum type="arabicPeriod"/>
            </a:pPr>
            <a:r>
              <a:rPr lang="en"/>
              <a:t>Fetch job details for the selected job</a:t>
            </a:r>
            <a:endParaRPr/>
          </a:p>
          <a:p>
            <a:pPr indent="-317500" lvl="1" marL="914400" rtl="0" algn="l">
              <a:spcBef>
                <a:spcPts val="0"/>
              </a:spcBef>
              <a:spcAft>
                <a:spcPts val="0"/>
              </a:spcAft>
              <a:buSzPts val="1400"/>
              <a:buAutoNum type="arabicPeriod"/>
            </a:pPr>
            <a:r>
              <a:rPr lang="en"/>
              <a:t>Editing jobs entails sending a PUT HTTP request with the updated Job object and updating the job entry that is displayed</a:t>
            </a:r>
            <a:endParaRPr/>
          </a:p>
          <a:p>
            <a:pPr indent="-317500" lvl="1" marL="914400" rtl="0" algn="l">
              <a:spcBef>
                <a:spcPts val="0"/>
              </a:spcBef>
              <a:spcAft>
                <a:spcPts val="0"/>
              </a:spcAft>
              <a:buSzPts val="1400"/>
              <a:buAutoNum type="arabicPeriod"/>
            </a:pPr>
            <a:r>
              <a:rPr lang="en"/>
              <a:t>Deleting jobs entails sending a DELETE HTTP request for the specified Job and removing it from the list of jobs that is displayed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Groups UI</a:t>
            </a:r>
            <a:endParaRPr>
              <a:latin typeface="Merriweather"/>
              <a:ea typeface="Merriweather"/>
              <a:cs typeface="Merriweather"/>
              <a:sym typeface="Merriweather"/>
            </a:endParaRPr>
          </a:p>
        </p:txBody>
      </p:sp>
      <p:sp>
        <p:nvSpPr>
          <p:cNvPr id="150" name="Google Shape;15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Group List</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Add </a:t>
            </a:r>
            <a:r>
              <a:rPr lang="en">
                <a:latin typeface="Merriweather"/>
                <a:ea typeface="Merriweather"/>
                <a:cs typeface="Merriweather"/>
                <a:sym typeface="Merriweather"/>
              </a:rPr>
              <a:t>group</a:t>
            </a:r>
            <a:r>
              <a:rPr lang="en">
                <a:latin typeface="Merriweather"/>
                <a:ea typeface="Merriweather"/>
                <a:cs typeface="Merriweather"/>
                <a:sym typeface="Merriweather"/>
              </a:rPr>
              <a:t> button</a:t>
            </a:r>
            <a:endParaRPr>
              <a:latin typeface="Merriweather"/>
              <a:ea typeface="Merriweather"/>
              <a:cs typeface="Merriweather"/>
              <a:sym typeface="Merriweather"/>
            </a:endParaRPr>
          </a:p>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Group Popup</a:t>
            </a:r>
            <a:endParaRPr>
              <a:latin typeface="Merriweather"/>
              <a:ea typeface="Merriweather"/>
              <a:cs typeface="Merriweather"/>
              <a:sym typeface="Merriweathe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Groups Functionality</a:t>
            </a:r>
            <a:endParaRPr>
              <a:latin typeface="Merriweather"/>
              <a:ea typeface="Merriweather"/>
              <a:cs typeface="Merriweather"/>
              <a:sym typeface="Merriweather"/>
            </a:endParaRPr>
          </a:p>
        </p:txBody>
      </p:sp>
      <p:sp>
        <p:nvSpPr>
          <p:cNvPr id="156" name="Google Shape;15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Group List</a:t>
            </a:r>
            <a:endParaRPr/>
          </a:p>
          <a:p>
            <a:pPr indent="-317500" lvl="1" marL="914400" rtl="0" algn="l">
              <a:spcBef>
                <a:spcPts val="0"/>
              </a:spcBef>
              <a:spcAft>
                <a:spcPts val="0"/>
              </a:spcAft>
              <a:buSzPts val="1400"/>
              <a:buAutoNum type="arabicPeriod"/>
            </a:pPr>
            <a:r>
              <a:rPr lang="en"/>
              <a:t>Fetch a users groups and the jobs associated with them</a:t>
            </a:r>
            <a:endParaRPr/>
          </a:p>
          <a:p>
            <a:pPr indent="-342900" lvl="0" marL="457200" rtl="0" algn="l">
              <a:spcBef>
                <a:spcPts val="0"/>
              </a:spcBef>
              <a:spcAft>
                <a:spcPts val="0"/>
              </a:spcAft>
              <a:buSzPts val="1800"/>
              <a:buAutoNum type="arabicPeriod"/>
            </a:pPr>
            <a:r>
              <a:rPr lang="en"/>
              <a:t>Add Group</a:t>
            </a:r>
            <a:endParaRPr/>
          </a:p>
          <a:p>
            <a:pPr indent="-317500" lvl="1" marL="914400" rtl="0" algn="l">
              <a:spcBef>
                <a:spcPts val="0"/>
              </a:spcBef>
              <a:spcAft>
                <a:spcPts val="0"/>
              </a:spcAft>
              <a:buSzPts val="1400"/>
              <a:buAutoNum type="arabicPeriod"/>
            </a:pPr>
            <a:r>
              <a:rPr lang="en"/>
              <a:t>Send POST HTTP request with form data to create a new group</a:t>
            </a:r>
            <a:endParaRPr/>
          </a:p>
          <a:p>
            <a:pPr indent="-317500" lvl="1" marL="914400" rtl="0" algn="l">
              <a:spcBef>
                <a:spcPts val="0"/>
              </a:spcBef>
              <a:spcAft>
                <a:spcPts val="0"/>
              </a:spcAft>
              <a:buSzPts val="1400"/>
              <a:buAutoNum type="arabicPeriod"/>
            </a:pPr>
            <a:r>
              <a:rPr lang="en"/>
              <a:t>Add new group to group list</a:t>
            </a:r>
            <a:endParaRPr/>
          </a:p>
          <a:p>
            <a:pPr indent="-342900" lvl="0" marL="457200" rtl="0" algn="l">
              <a:spcBef>
                <a:spcPts val="0"/>
              </a:spcBef>
              <a:spcAft>
                <a:spcPts val="0"/>
              </a:spcAft>
              <a:buSzPts val="1800"/>
              <a:buAutoNum type="arabicPeriod"/>
            </a:pPr>
            <a:r>
              <a:rPr lang="en"/>
              <a:t>Group Popup</a:t>
            </a:r>
            <a:endParaRPr/>
          </a:p>
          <a:p>
            <a:pPr indent="-317500" lvl="1" marL="914400" rtl="0" algn="l">
              <a:spcBef>
                <a:spcPts val="0"/>
              </a:spcBef>
              <a:spcAft>
                <a:spcPts val="0"/>
              </a:spcAft>
              <a:buSzPts val="1400"/>
              <a:buAutoNum type="arabicPeriod"/>
            </a:pPr>
            <a:r>
              <a:rPr lang="en"/>
              <a:t>Fetch the </a:t>
            </a:r>
            <a:r>
              <a:rPr lang="en"/>
              <a:t>details</a:t>
            </a:r>
            <a:r>
              <a:rPr lang="en"/>
              <a:t> for the selected group</a:t>
            </a:r>
            <a:endParaRPr/>
          </a:p>
          <a:p>
            <a:pPr indent="-317500" lvl="1" marL="914400" rtl="0" algn="l">
              <a:spcBef>
                <a:spcPts val="0"/>
              </a:spcBef>
              <a:spcAft>
                <a:spcPts val="0"/>
              </a:spcAft>
              <a:buSzPts val="1400"/>
              <a:buAutoNum type="arabicPeriod"/>
            </a:pPr>
            <a:r>
              <a:rPr lang="en"/>
              <a:t>Editing group entails sending PUT request with updated Group object</a:t>
            </a:r>
            <a:endParaRPr/>
          </a:p>
          <a:p>
            <a:pPr indent="-317500" lvl="1" marL="914400" rtl="0" algn="l">
              <a:spcBef>
                <a:spcPts val="0"/>
              </a:spcBef>
              <a:spcAft>
                <a:spcPts val="0"/>
              </a:spcAft>
              <a:buSzPts val="1400"/>
              <a:buAutoNum type="arabicPeriod"/>
            </a:pPr>
            <a:r>
              <a:rPr lang="en"/>
              <a:t>Deleting group entails sending DELETE request for the specified Group</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Statistics UI</a:t>
            </a:r>
            <a:endParaRPr>
              <a:latin typeface="Merriweather"/>
              <a:ea typeface="Merriweather"/>
              <a:cs typeface="Merriweather"/>
              <a:sym typeface="Merriweather"/>
            </a:endParaRPr>
          </a:p>
          <a:p>
            <a:pPr indent="0" lvl="0" marL="0" rtl="0" algn="l">
              <a:spcBef>
                <a:spcPts val="0"/>
              </a:spcBef>
              <a:spcAft>
                <a:spcPts val="0"/>
              </a:spcAft>
              <a:buNone/>
            </a:pPr>
            <a:r>
              <a:t/>
            </a:r>
            <a:endParaRPr>
              <a:latin typeface="Merriweather"/>
              <a:ea typeface="Merriweather"/>
              <a:cs typeface="Merriweather"/>
              <a:sym typeface="Merriweather"/>
            </a:endParaRPr>
          </a:p>
        </p:txBody>
      </p:sp>
      <p:sp>
        <p:nvSpPr>
          <p:cNvPr id="162" name="Google Shape;16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Statistics Graphics</a:t>
            </a:r>
            <a:endParaRPr/>
          </a:p>
          <a:p>
            <a:pPr indent="-317500" lvl="1" marL="914400" rtl="0" algn="l">
              <a:spcBef>
                <a:spcPts val="0"/>
              </a:spcBef>
              <a:spcAft>
                <a:spcPts val="0"/>
              </a:spcAft>
              <a:buSzPts val="1400"/>
              <a:buAutoNum type="arabicPeriod"/>
            </a:pPr>
            <a:r>
              <a:rPr lang="en"/>
              <a:t>Square graphics for users statistics such as:</a:t>
            </a:r>
            <a:endParaRPr/>
          </a:p>
          <a:p>
            <a:pPr indent="-317500" lvl="2" marL="1371600" rtl="0" algn="l">
              <a:spcBef>
                <a:spcPts val="0"/>
              </a:spcBef>
              <a:spcAft>
                <a:spcPts val="0"/>
              </a:spcAft>
              <a:buSzPts val="1400"/>
              <a:buAutoNum type="arabicPeriod"/>
            </a:pPr>
            <a:r>
              <a:rPr lang="en"/>
              <a:t>Total number of jobs applied to, number of applications submitted this month, average application submitted per </a:t>
            </a:r>
            <a:r>
              <a:rPr lang="en"/>
              <a:t>month, application-to-interview ratio, application-to-offer ratio, and interview-to-offer ratio</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Abstract</a:t>
            </a:r>
            <a:endParaRPr>
              <a:latin typeface="Merriweather"/>
              <a:ea typeface="Merriweather"/>
              <a:cs typeface="Merriweather"/>
              <a:sym typeface="Merriweathe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Font typeface="Merriweather"/>
              <a:buChar char="●"/>
            </a:pPr>
            <a:r>
              <a:rPr lang="en">
                <a:latin typeface="Merriweather"/>
                <a:ea typeface="Merriweather"/>
                <a:cs typeface="Merriweather"/>
                <a:sym typeface="Merriweather"/>
              </a:rPr>
              <a:t>Looking for a job can be stressful</a:t>
            </a:r>
            <a:endParaRPr>
              <a:latin typeface="Merriweather"/>
              <a:ea typeface="Merriweather"/>
              <a:cs typeface="Merriweather"/>
              <a:sym typeface="Merriweather"/>
            </a:endParaRPr>
          </a:p>
          <a:p>
            <a:pPr indent="-304165" lvl="1" marL="914400" rtl="0" algn="l">
              <a:spcBef>
                <a:spcPts val="0"/>
              </a:spcBef>
              <a:spcAft>
                <a:spcPts val="0"/>
              </a:spcAft>
              <a:buSzPct val="100000"/>
              <a:buFont typeface="Merriweather"/>
              <a:buChar char="○"/>
            </a:pPr>
            <a:r>
              <a:rPr lang="en">
                <a:latin typeface="Merriweather"/>
                <a:ea typeface="Merriweather"/>
                <a:cs typeface="Merriweather"/>
                <a:sym typeface="Merriweather"/>
              </a:rPr>
              <a:t>Continuously sending new applications through various platforms</a:t>
            </a:r>
            <a:endParaRPr>
              <a:latin typeface="Merriweather"/>
              <a:ea typeface="Merriweather"/>
              <a:cs typeface="Merriweather"/>
              <a:sym typeface="Merriweather"/>
            </a:endParaRPr>
          </a:p>
          <a:p>
            <a:pPr indent="-304165" lvl="1" marL="914400" rtl="0" algn="l">
              <a:spcBef>
                <a:spcPts val="0"/>
              </a:spcBef>
              <a:spcAft>
                <a:spcPts val="0"/>
              </a:spcAft>
              <a:buSzPct val="100000"/>
              <a:buFont typeface="Merriweather"/>
              <a:buChar char="○"/>
            </a:pPr>
            <a:r>
              <a:rPr lang="en">
                <a:latin typeface="Merriweather"/>
                <a:ea typeface="Merriweather"/>
                <a:cs typeface="Merriweather"/>
                <a:sym typeface="Merriweather"/>
              </a:rPr>
              <a:t>Keeping track of all your pending applications</a:t>
            </a:r>
            <a:endParaRPr>
              <a:latin typeface="Merriweather"/>
              <a:ea typeface="Merriweather"/>
              <a:cs typeface="Merriweather"/>
              <a:sym typeface="Merriweather"/>
            </a:endParaRPr>
          </a:p>
          <a:p>
            <a:pPr indent="-304165" lvl="1" marL="914400" rtl="0" algn="l">
              <a:spcBef>
                <a:spcPts val="0"/>
              </a:spcBef>
              <a:spcAft>
                <a:spcPts val="0"/>
              </a:spcAft>
              <a:buSzPct val="100000"/>
              <a:buFont typeface="Merriweather"/>
              <a:buChar char="○"/>
            </a:pPr>
            <a:r>
              <a:rPr lang="en">
                <a:latin typeface="Merriweather"/>
                <a:ea typeface="Merriweather"/>
                <a:cs typeface="Merriweather"/>
                <a:sym typeface="Merriweather"/>
              </a:rPr>
              <a:t>Remembering to send follow ups</a:t>
            </a:r>
            <a:endParaRPr>
              <a:latin typeface="Merriweather"/>
              <a:ea typeface="Merriweather"/>
              <a:cs typeface="Merriweather"/>
              <a:sym typeface="Merriweather"/>
            </a:endParaRPr>
          </a:p>
          <a:p>
            <a:pPr indent="-304165" lvl="1" marL="914400" rtl="0" algn="l">
              <a:spcBef>
                <a:spcPts val="0"/>
              </a:spcBef>
              <a:spcAft>
                <a:spcPts val="0"/>
              </a:spcAft>
              <a:buSzPct val="100000"/>
              <a:buFont typeface="Merriweather"/>
              <a:buChar char="○"/>
            </a:pPr>
            <a:r>
              <a:rPr lang="en">
                <a:latin typeface="Merriweather"/>
                <a:ea typeface="Merriweather"/>
                <a:cs typeface="Merriweather"/>
                <a:sym typeface="Merriweather"/>
              </a:rPr>
              <a:t>Updating and tailoring resumes and cover letters</a:t>
            </a:r>
            <a:endParaRPr>
              <a:latin typeface="Merriweather"/>
              <a:ea typeface="Merriweather"/>
              <a:cs typeface="Merriweather"/>
              <a:sym typeface="Merriweather"/>
            </a:endParaRPr>
          </a:p>
          <a:p>
            <a:pPr indent="0" lvl="0" marL="0" rtl="0" algn="l">
              <a:spcBef>
                <a:spcPts val="1200"/>
              </a:spcBef>
              <a:spcAft>
                <a:spcPts val="0"/>
              </a:spcAft>
              <a:buNone/>
            </a:pPr>
            <a:r>
              <a:t/>
            </a:r>
            <a:endParaRPr>
              <a:latin typeface="Merriweather"/>
              <a:ea typeface="Merriweather"/>
              <a:cs typeface="Merriweather"/>
              <a:sym typeface="Merriweather"/>
            </a:endParaRPr>
          </a:p>
          <a:p>
            <a:pPr indent="-325755" lvl="0" marL="457200" rtl="0" algn="l">
              <a:spcBef>
                <a:spcPts val="1200"/>
              </a:spcBef>
              <a:spcAft>
                <a:spcPts val="0"/>
              </a:spcAft>
              <a:buSzPct val="100000"/>
              <a:buFont typeface="Merriweather"/>
              <a:buChar char="●"/>
            </a:pPr>
            <a:r>
              <a:rPr lang="en">
                <a:latin typeface="Merriweather"/>
                <a:ea typeface="Merriweather"/>
                <a:cs typeface="Merriweather"/>
                <a:sym typeface="Merriweather"/>
              </a:rPr>
              <a:t>We aim to simplify the process</a:t>
            </a:r>
            <a:endParaRPr>
              <a:latin typeface="Merriweather"/>
              <a:ea typeface="Merriweather"/>
              <a:cs typeface="Merriweather"/>
              <a:sym typeface="Merriweather"/>
            </a:endParaRPr>
          </a:p>
          <a:p>
            <a:pPr indent="-304165" lvl="1" marL="914400" rtl="0" algn="l">
              <a:spcBef>
                <a:spcPts val="0"/>
              </a:spcBef>
              <a:spcAft>
                <a:spcPts val="0"/>
              </a:spcAft>
              <a:buSzPct val="100000"/>
              <a:buFont typeface="Merriweather"/>
              <a:buChar char="○"/>
            </a:pPr>
            <a:r>
              <a:rPr lang="en">
                <a:latin typeface="Merriweather"/>
                <a:ea typeface="Merriweather"/>
                <a:cs typeface="Merriweather"/>
                <a:sym typeface="Merriweather"/>
              </a:rPr>
              <a:t>A single dashboard to manage all applications</a:t>
            </a:r>
            <a:endParaRPr>
              <a:latin typeface="Merriweather"/>
              <a:ea typeface="Merriweather"/>
              <a:cs typeface="Merriweather"/>
              <a:sym typeface="Merriweather"/>
            </a:endParaRPr>
          </a:p>
          <a:p>
            <a:pPr indent="-304165" lvl="1" marL="914400" rtl="0" algn="l">
              <a:spcBef>
                <a:spcPts val="0"/>
              </a:spcBef>
              <a:spcAft>
                <a:spcPts val="0"/>
              </a:spcAft>
              <a:buSzPct val="100000"/>
              <a:buFont typeface="Merriweather"/>
              <a:buChar char="○"/>
            </a:pPr>
            <a:r>
              <a:rPr lang="en">
                <a:latin typeface="Merriweather"/>
                <a:ea typeface="Merriweather"/>
                <a:cs typeface="Merriweather"/>
                <a:sym typeface="Merriweather"/>
              </a:rPr>
              <a:t>Group related job applications by location, desired job title, or any other category that fits your needs</a:t>
            </a:r>
            <a:endParaRPr>
              <a:latin typeface="Merriweather"/>
              <a:ea typeface="Merriweather"/>
              <a:cs typeface="Merriweather"/>
              <a:sym typeface="Merriweather"/>
            </a:endParaRPr>
          </a:p>
          <a:p>
            <a:pPr indent="-304165" lvl="1" marL="914400" rtl="0" algn="l">
              <a:spcBef>
                <a:spcPts val="0"/>
              </a:spcBef>
              <a:spcAft>
                <a:spcPts val="0"/>
              </a:spcAft>
              <a:buSzPct val="100000"/>
              <a:buFont typeface="Merriweather"/>
              <a:buChar char="○"/>
            </a:pPr>
            <a:r>
              <a:rPr lang="en">
                <a:latin typeface="Merriweather"/>
                <a:ea typeface="Merriweather"/>
                <a:cs typeface="Merriweather"/>
                <a:sym typeface="Merriweather"/>
              </a:rPr>
              <a:t>Keep copies of resumes and cover letters that you used for each application for future reference</a:t>
            </a:r>
            <a:endParaRPr>
              <a:latin typeface="Merriweather"/>
              <a:ea typeface="Merriweather"/>
              <a:cs typeface="Merriweather"/>
              <a:sym typeface="Merriweather"/>
            </a:endParaRPr>
          </a:p>
          <a:p>
            <a:pPr indent="-304165" lvl="1" marL="914400" rtl="0" algn="l">
              <a:spcBef>
                <a:spcPts val="0"/>
              </a:spcBef>
              <a:spcAft>
                <a:spcPts val="0"/>
              </a:spcAft>
              <a:buSzPct val="100000"/>
              <a:buFont typeface="Merriweather"/>
              <a:buChar char="○"/>
            </a:pPr>
            <a:r>
              <a:rPr lang="en">
                <a:latin typeface="Merriweather"/>
                <a:ea typeface="Merriweather"/>
                <a:cs typeface="Merriweather"/>
                <a:sym typeface="Merriweather"/>
              </a:rPr>
              <a:t>Analyze your data to improve your job search process and land a job</a:t>
            </a:r>
            <a:endParaRPr>
              <a:latin typeface="Merriweather"/>
              <a:ea typeface="Merriweather"/>
              <a:cs typeface="Merriweather"/>
              <a:sym typeface="Merriweather"/>
            </a:endParaRPr>
          </a:p>
          <a:p>
            <a:pPr indent="0" lvl="0" marL="0" rtl="0" algn="l">
              <a:spcBef>
                <a:spcPts val="1200"/>
              </a:spcBef>
              <a:spcAft>
                <a:spcPts val="1200"/>
              </a:spcAft>
              <a:buNone/>
            </a:pPr>
            <a:r>
              <a:t/>
            </a:r>
            <a:endParaRPr>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Statistics Functionality</a:t>
            </a:r>
            <a:endParaRPr>
              <a:latin typeface="Merriweather"/>
              <a:ea typeface="Merriweather"/>
              <a:cs typeface="Merriweather"/>
              <a:sym typeface="Merriweather"/>
            </a:endParaRPr>
          </a:p>
        </p:txBody>
      </p:sp>
      <p:sp>
        <p:nvSpPr>
          <p:cNvPr id="168" name="Google Shape;16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Statistics Calculations</a:t>
            </a:r>
            <a:endParaRPr/>
          </a:p>
          <a:p>
            <a:pPr indent="-317500" lvl="1" marL="914400" rtl="0" algn="l">
              <a:spcBef>
                <a:spcPts val="0"/>
              </a:spcBef>
              <a:spcAft>
                <a:spcPts val="0"/>
              </a:spcAft>
              <a:buSzPts val="1400"/>
              <a:buAutoNum type="arabicPeriod"/>
            </a:pPr>
            <a:r>
              <a:rPr lang="en"/>
              <a:t>When a user logs in, there statistics will be calculated and stored in browser memory.</a:t>
            </a:r>
            <a:endParaRPr/>
          </a:p>
          <a:p>
            <a:pPr indent="-317500" lvl="1" marL="914400" rtl="0" algn="l">
              <a:spcBef>
                <a:spcPts val="0"/>
              </a:spcBef>
              <a:spcAft>
                <a:spcPts val="0"/>
              </a:spcAft>
              <a:buSzPts val="1400"/>
              <a:buAutoNum type="arabicPeriod"/>
            </a:pPr>
            <a:r>
              <a:rPr lang="en"/>
              <a:t>When a user makes an update, such as changing the status of a job, or adding a new job, their statistics will be recalculated and the displayed stats will be updated.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Documents UI</a:t>
            </a:r>
            <a:endParaRPr>
              <a:latin typeface="Merriweather"/>
              <a:ea typeface="Merriweather"/>
              <a:cs typeface="Merriweather"/>
              <a:sym typeface="Merriweather"/>
            </a:endParaRPr>
          </a:p>
        </p:txBody>
      </p:sp>
      <p:sp>
        <p:nvSpPr>
          <p:cNvPr id="174" name="Google Shape;17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Add Documents Button</a:t>
            </a:r>
            <a:endParaRPr/>
          </a:p>
          <a:p>
            <a:pPr indent="-317500" lvl="1" marL="914400" rtl="0" algn="l">
              <a:spcBef>
                <a:spcPts val="0"/>
              </a:spcBef>
              <a:spcAft>
                <a:spcPts val="0"/>
              </a:spcAft>
              <a:buSzPts val="1400"/>
              <a:buAutoNum type="arabicPeriod"/>
            </a:pPr>
            <a:r>
              <a:rPr lang="en"/>
              <a:t>Popup menu for user to select PDF or DOCX document</a:t>
            </a:r>
            <a:endParaRPr/>
          </a:p>
          <a:p>
            <a:pPr indent="-342900" lvl="0" marL="457200" rtl="0" algn="l">
              <a:spcBef>
                <a:spcPts val="0"/>
              </a:spcBef>
              <a:spcAft>
                <a:spcPts val="0"/>
              </a:spcAft>
              <a:buSzPts val="1800"/>
              <a:buAutoNum type="arabicPeriod"/>
            </a:pPr>
            <a:r>
              <a:rPr lang="en"/>
              <a:t>Documents List</a:t>
            </a:r>
            <a:endParaRPr/>
          </a:p>
          <a:p>
            <a:pPr indent="-317500" lvl="1" marL="914400" rtl="0" algn="l">
              <a:spcBef>
                <a:spcPts val="0"/>
              </a:spcBef>
              <a:spcAft>
                <a:spcPts val="0"/>
              </a:spcAft>
              <a:buSzPts val="1400"/>
              <a:buAutoNum type="arabicPeriod"/>
            </a:pPr>
            <a:r>
              <a:rPr lang="en"/>
              <a:t>A formatted list of the documents that a user has previously uploaded</a:t>
            </a:r>
            <a:endParaRPr/>
          </a:p>
          <a:p>
            <a:pPr indent="-317500" lvl="1" marL="914400" rtl="0" algn="l">
              <a:spcBef>
                <a:spcPts val="0"/>
              </a:spcBef>
              <a:spcAft>
                <a:spcPts val="0"/>
              </a:spcAft>
              <a:buSzPts val="1400"/>
              <a:buAutoNum type="arabicPeriod"/>
            </a:pPr>
            <a:r>
              <a:rPr lang="en"/>
              <a:t>A trash can button to delete previously uploaded documents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Documents Functionality</a:t>
            </a:r>
            <a:endParaRPr>
              <a:latin typeface="Merriweather"/>
              <a:ea typeface="Merriweather"/>
              <a:cs typeface="Merriweather"/>
              <a:sym typeface="Merriweather"/>
            </a:endParaRPr>
          </a:p>
        </p:txBody>
      </p:sp>
      <p:sp>
        <p:nvSpPr>
          <p:cNvPr id="180" name="Google Shape;18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Add Documents</a:t>
            </a:r>
            <a:endParaRPr/>
          </a:p>
          <a:p>
            <a:pPr indent="-317500" lvl="1" marL="914400" rtl="0" algn="l">
              <a:spcBef>
                <a:spcPts val="0"/>
              </a:spcBef>
              <a:spcAft>
                <a:spcPts val="0"/>
              </a:spcAft>
              <a:buSzPts val="1400"/>
              <a:buAutoNum type="arabicPeriod"/>
            </a:pPr>
            <a:r>
              <a:rPr lang="en"/>
              <a:t>Document is sent to Supabase Storage using the Supabase client, the frontend will wait for the response to confirm the document was uploaded properly and display a message to confirm the </a:t>
            </a:r>
            <a:r>
              <a:rPr lang="en"/>
              <a:t>successful</a:t>
            </a:r>
            <a:r>
              <a:rPr lang="en"/>
              <a:t> upload or alert that there was an issue with the upload.</a:t>
            </a:r>
            <a:endParaRPr/>
          </a:p>
          <a:p>
            <a:pPr indent="-342900" lvl="0" marL="457200" rtl="0" algn="l">
              <a:spcBef>
                <a:spcPts val="0"/>
              </a:spcBef>
              <a:spcAft>
                <a:spcPts val="0"/>
              </a:spcAft>
              <a:buSzPts val="1800"/>
              <a:buAutoNum type="arabicPeriod"/>
            </a:pPr>
            <a:r>
              <a:rPr lang="en"/>
              <a:t>Documents List</a:t>
            </a:r>
            <a:endParaRPr/>
          </a:p>
          <a:p>
            <a:pPr indent="-317500" lvl="1" marL="914400" rtl="0" algn="l">
              <a:spcBef>
                <a:spcPts val="0"/>
              </a:spcBef>
              <a:spcAft>
                <a:spcPts val="0"/>
              </a:spcAft>
              <a:buSzPts val="1400"/>
              <a:buAutoNum type="arabicPeriod"/>
            </a:pPr>
            <a:r>
              <a:rPr lang="en"/>
              <a:t>Fetch all the documents a user has uploaded</a:t>
            </a:r>
            <a:endParaRPr/>
          </a:p>
          <a:p>
            <a:pPr indent="-317500" lvl="1" marL="914400" rtl="0" algn="l">
              <a:spcBef>
                <a:spcPts val="0"/>
              </a:spcBef>
              <a:spcAft>
                <a:spcPts val="0"/>
              </a:spcAft>
              <a:buSzPts val="1400"/>
              <a:buAutoNum type="arabicPeriod"/>
            </a:pPr>
            <a:r>
              <a:rPr lang="en"/>
              <a:t>Deleting documents entails sending a DELETE request to Supabase Storage for the specified document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Static Pages - FAQ, About us, Contact</a:t>
            </a:r>
            <a:endParaRPr>
              <a:latin typeface="Merriweather"/>
              <a:ea typeface="Merriweather"/>
              <a:cs typeface="Merriweather"/>
              <a:sym typeface="Merriweather"/>
            </a:endParaRPr>
          </a:p>
        </p:txBody>
      </p:sp>
      <p:sp>
        <p:nvSpPr>
          <p:cNvPr id="186" name="Google Shape;18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AutoNum type="arabicPeriod"/>
            </a:pPr>
            <a:r>
              <a:rPr lang="en"/>
              <a:t>FAQ</a:t>
            </a:r>
            <a:endParaRPr/>
          </a:p>
          <a:p>
            <a:pPr indent="-310832" lvl="1" marL="914400" rtl="0" algn="l">
              <a:spcBef>
                <a:spcPts val="0"/>
              </a:spcBef>
              <a:spcAft>
                <a:spcPts val="0"/>
              </a:spcAft>
              <a:buSzPct val="100000"/>
              <a:buAutoNum type="arabicPeriod"/>
            </a:pPr>
            <a:r>
              <a:rPr lang="en"/>
              <a:t>This page will hold some frequently asked questions and their answers.</a:t>
            </a:r>
            <a:endParaRPr/>
          </a:p>
          <a:p>
            <a:pPr indent="0" lvl="0" marL="1371600" rtl="0" algn="l">
              <a:spcBef>
                <a:spcPts val="1200"/>
              </a:spcBef>
              <a:spcAft>
                <a:spcPts val="0"/>
              </a:spcAft>
              <a:buNone/>
            </a:pPr>
            <a:r>
              <a:rPr lang="en" sz="1291"/>
              <a:t>Q: What are Groups and why should i make a group and add jobs to it?</a:t>
            </a:r>
            <a:endParaRPr sz="1291"/>
          </a:p>
          <a:p>
            <a:pPr indent="0" lvl="0" marL="1371600" rtl="0" algn="l">
              <a:spcBef>
                <a:spcPts val="1200"/>
              </a:spcBef>
              <a:spcAft>
                <a:spcPts val="0"/>
              </a:spcAft>
              <a:buNone/>
            </a:pPr>
            <a:r>
              <a:rPr lang="en" sz="1291"/>
              <a:t>A: A Group can be any category that is useful to your job search. You could make a group of jobs for your city, and another group of jobs nationwide for your dream title. For example, one group could be named “Clarksville” and have all the jobs you’ve applied to in Clarksville. Another group could be called “Software” and contain all the software positions that you’ve applied for, whether they are in Clarksville or not. Then you can easily look through your different groups and manage jobs.</a:t>
            </a:r>
            <a:endParaRPr sz="1291"/>
          </a:p>
          <a:p>
            <a:pPr indent="-304482" lvl="0" marL="457200" rtl="0" algn="l">
              <a:spcBef>
                <a:spcPts val="1200"/>
              </a:spcBef>
              <a:spcAft>
                <a:spcPts val="0"/>
              </a:spcAft>
              <a:buSzPct val="100000"/>
              <a:buAutoNum type="arabicPeriod"/>
            </a:pPr>
            <a:r>
              <a:rPr lang="en" sz="1291"/>
              <a:t>About Us </a:t>
            </a:r>
            <a:endParaRPr sz="1291"/>
          </a:p>
          <a:p>
            <a:pPr indent="-304482" lvl="1" marL="914400" rtl="0" algn="l">
              <a:spcBef>
                <a:spcPts val="0"/>
              </a:spcBef>
              <a:spcAft>
                <a:spcPts val="0"/>
              </a:spcAft>
              <a:buSzPct val="100000"/>
              <a:buAutoNum type="arabicPeriod"/>
            </a:pPr>
            <a:r>
              <a:rPr lang="en" sz="1291"/>
              <a:t>This page will have the team members names and basic information, along with the idea for the app and the story of its creation.</a:t>
            </a:r>
            <a:endParaRPr sz="1291"/>
          </a:p>
          <a:p>
            <a:pPr indent="-304482" lvl="0" marL="457200" rtl="0" algn="l">
              <a:spcBef>
                <a:spcPts val="0"/>
              </a:spcBef>
              <a:spcAft>
                <a:spcPts val="0"/>
              </a:spcAft>
              <a:buSzPct val="100000"/>
              <a:buAutoNum type="arabicPeriod"/>
            </a:pPr>
            <a:r>
              <a:rPr lang="en" sz="1291"/>
              <a:t>Contact</a:t>
            </a:r>
            <a:endParaRPr sz="1291"/>
          </a:p>
          <a:p>
            <a:pPr indent="-304482" lvl="1" marL="914400" rtl="0" algn="l">
              <a:spcBef>
                <a:spcPts val="0"/>
              </a:spcBef>
              <a:spcAft>
                <a:spcPts val="0"/>
              </a:spcAft>
              <a:buSzPct val="100000"/>
              <a:buAutoNum type="arabicPeriod"/>
            </a:pPr>
            <a:r>
              <a:rPr lang="en" sz="1291"/>
              <a:t>This page will have some basic contact information for user feedback, questions, or concerns.</a:t>
            </a:r>
            <a:endParaRPr sz="1291"/>
          </a:p>
          <a:p>
            <a:pPr indent="0" lvl="0" marL="1371600" rtl="0" algn="l">
              <a:spcBef>
                <a:spcPts val="1200"/>
              </a:spcBef>
              <a:spcAft>
                <a:spcPts val="1200"/>
              </a:spcAft>
              <a:buNone/>
            </a:pPr>
            <a:r>
              <a:t/>
            </a:r>
            <a:endParaRPr sz="129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Team</a:t>
            </a:r>
            <a:endParaRPr>
              <a:latin typeface="Merriweather"/>
              <a:ea typeface="Merriweather"/>
              <a:cs typeface="Merriweather"/>
              <a:sym typeface="Merriweather"/>
            </a:endParaRPr>
          </a:p>
        </p:txBody>
      </p:sp>
      <p:graphicFrame>
        <p:nvGraphicFramePr>
          <p:cNvPr id="67" name="Google Shape;67;p15"/>
          <p:cNvGraphicFramePr/>
          <p:nvPr/>
        </p:nvGraphicFramePr>
        <p:xfrm>
          <a:off x="53925" y="1093425"/>
          <a:ext cx="3000000" cy="3000000"/>
        </p:xfrm>
        <a:graphic>
          <a:graphicData uri="http://schemas.openxmlformats.org/drawingml/2006/table">
            <a:tbl>
              <a:tblPr>
                <a:noFill/>
                <a:tableStyleId>{184AF84F-4E35-4B7C-8A23-EBA4A75BF236}</a:tableStyleId>
              </a:tblPr>
              <a:tblGrid>
                <a:gridCol w="3008900"/>
                <a:gridCol w="3008900"/>
                <a:gridCol w="3008900"/>
              </a:tblGrid>
              <a:tr h="461825">
                <a:tc>
                  <a:txBody>
                    <a:bodyPr/>
                    <a:lstStyle/>
                    <a:p>
                      <a:pPr indent="0" lvl="0" marL="0" rtl="0" algn="l">
                        <a:spcBef>
                          <a:spcPts val="0"/>
                        </a:spcBef>
                        <a:spcAft>
                          <a:spcPts val="0"/>
                        </a:spcAft>
                        <a:buNone/>
                      </a:pPr>
                      <a:r>
                        <a:rPr b="1" lang="en">
                          <a:latin typeface="Merriweather"/>
                          <a:ea typeface="Merriweather"/>
                          <a:cs typeface="Merriweather"/>
                          <a:sym typeface="Merriweather"/>
                        </a:rPr>
                        <a:t>Team Member</a:t>
                      </a:r>
                      <a:endParaRPr b="1">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b="1" lang="en">
                          <a:latin typeface="Merriweather"/>
                          <a:ea typeface="Merriweather"/>
                          <a:cs typeface="Merriweather"/>
                          <a:sym typeface="Merriweather"/>
                        </a:rPr>
                        <a:t>Role</a:t>
                      </a:r>
                      <a:endParaRPr b="1">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b="1" lang="en">
                          <a:latin typeface="Merriweather"/>
                          <a:ea typeface="Merriweather"/>
                          <a:cs typeface="Merriweather"/>
                          <a:sym typeface="Merriweather"/>
                        </a:rPr>
                        <a:t>Responsibilities</a:t>
                      </a:r>
                      <a:endParaRPr b="1">
                        <a:latin typeface="Merriweather"/>
                        <a:ea typeface="Merriweather"/>
                        <a:cs typeface="Merriweather"/>
                        <a:sym typeface="Merriweather"/>
                      </a:endParaRPr>
                    </a:p>
                  </a:txBody>
                  <a:tcPr marT="91425" marB="91425" marR="91425" marL="91425"/>
                </a:tc>
              </a:tr>
              <a:tr h="669425">
                <a:tc>
                  <a:txBody>
                    <a:bodyPr/>
                    <a:lstStyle/>
                    <a:p>
                      <a:pPr indent="0" lvl="0" marL="0" rtl="0" algn="l">
                        <a:spcBef>
                          <a:spcPts val="0"/>
                        </a:spcBef>
                        <a:spcAft>
                          <a:spcPts val="0"/>
                        </a:spcAft>
                        <a:buNone/>
                      </a:pPr>
                      <a:r>
                        <a:rPr lang="en">
                          <a:latin typeface="Merriweather"/>
                          <a:ea typeface="Merriweather"/>
                          <a:cs typeface="Merriweather"/>
                          <a:sym typeface="Merriweather"/>
                        </a:rPr>
                        <a:t>Jacqueline Justice</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Frontend Developer (UI/UX)</a:t>
                      </a:r>
                      <a:endParaRPr>
                        <a:latin typeface="Merriweather"/>
                        <a:ea typeface="Merriweather"/>
                        <a:cs typeface="Merriweather"/>
                        <a:sym typeface="Merriweather"/>
                      </a:endParaRPr>
                    </a:p>
                  </a:txBody>
                  <a:tcPr marT="91425" marB="91425" marR="91425" marL="91425"/>
                </a:tc>
                <a:tc>
                  <a:txBody>
                    <a:bodyPr/>
                    <a:lstStyle/>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Design</a:t>
                      </a:r>
                      <a:r>
                        <a:rPr lang="en" sz="1200">
                          <a:latin typeface="Merriweather"/>
                          <a:ea typeface="Merriweather"/>
                          <a:cs typeface="Merriweather"/>
                          <a:sym typeface="Merriweather"/>
                        </a:rPr>
                        <a:t> interface pages</a:t>
                      </a:r>
                      <a:endParaRPr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Develop/Style interface using React and CSS</a:t>
                      </a:r>
                      <a:endParaRPr sz="1200">
                        <a:latin typeface="Merriweather"/>
                        <a:ea typeface="Merriweather"/>
                        <a:cs typeface="Merriweather"/>
                        <a:sym typeface="Merriweather"/>
                      </a:endParaRPr>
                    </a:p>
                  </a:txBody>
                  <a:tcPr marT="91425" marB="91425" marR="91425" marL="91425"/>
                </a:tc>
              </a:tr>
              <a:tr h="726775">
                <a:tc>
                  <a:txBody>
                    <a:bodyPr/>
                    <a:lstStyle/>
                    <a:p>
                      <a:pPr indent="0" lvl="0" marL="0" rtl="0" algn="l">
                        <a:spcBef>
                          <a:spcPts val="0"/>
                        </a:spcBef>
                        <a:spcAft>
                          <a:spcPts val="0"/>
                        </a:spcAft>
                        <a:buNone/>
                      </a:pPr>
                      <a:r>
                        <a:rPr lang="en">
                          <a:latin typeface="Merriweather"/>
                          <a:ea typeface="Merriweather"/>
                          <a:cs typeface="Merriweather"/>
                          <a:sym typeface="Merriweather"/>
                        </a:rPr>
                        <a:t>Mason Luna</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Fullstack Developer</a:t>
                      </a:r>
                      <a:endParaRPr>
                        <a:latin typeface="Merriweather"/>
                        <a:ea typeface="Merriweather"/>
                        <a:cs typeface="Merriweather"/>
                        <a:sym typeface="Merriweather"/>
                      </a:endParaRPr>
                    </a:p>
                  </a:txBody>
                  <a:tcPr marT="91425" marB="91425" marR="91425" marL="91425"/>
                </a:tc>
                <a:tc>
                  <a:txBody>
                    <a:bodyPr/>
                    <a:lstStyle/>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Implement React component </a:t>
                      </a:r>
                      <a:r>
                        <a:rPr lang="en" sz="1200">
                          <a:latin typeface="Merriweather"/>
                          <a:ea typeface="Merriweather"/>
                          <a:cs typeface="Merriweather"/>
                          <a:sym typeface="Merriweather"/>
                        </a:rPr>
                        <a:t>hierarchy</a:t>
                      </a:r>
                      <a:endParaRPr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Handle HTTP requests/responses</a:t>
                      </a:r>
                      <a:endParaRPr sz="1200">
                        <a:latin typeface="Merriweather"/>
                        <a:ea typeface="Merriweather"/>
                        <a:cs typeface="Merriweather"/>
                        <a:sym typeface="Merriweather"/>
                      </a:endParaRPr>
                    </a:p>
                  </a:txBody>
                  <a:tcPr marT="91425" marB="91425" marR="91425" marL="91425"/>
                </a:tc>
              </a:tr>
              <a:tr h="785950">
                <a:tc>
                  <a:txBody>
                    <a:bodyPr/>
                    <a:lstStyle/>
                    <a:p>
                      <a:pPr indent="0" lvl="0" marL="0" rtl="0" algn="l">
                        <a:spcBef>
                          <a:spcPts val="0"/>
                        </a:spcBef>
                        <a:spcAft>
                          <a:spcPts val="0"/>
                        </a:spcAft>
                        <a:buNone/>
                      </a:pPr>
                      <a:r>
                        <a:rPr lang="en">
                          <a:latin typeface="Merriweather"/>
                          <a:ea typeface="Merriweather"/>
                          <a:cs typeface="Merriweather"/>
                          <a:sym typeface="Merriweather"/>
                        </a:rPr>
                        <a:t>Mason Krause</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Database Design/API Integration</a:t>
                      </a:r>
                      <a:endParaRPr>
                        <a:latin typeface="Merriweather"/>
                        <a:ea typeface="Merriweather"/>
                        <a:cs typeface="Merriweather"/>
                        <a:sym typeface="Merriweather"/>
                      </a:endParaRPr>
                    </a:p>
                  </a:txBody>
                  <a:tcPr marT="91425" marB="91425" marR="91425" marL="91425"/>
                </a:tc>
                <a:tc>
                  <a:txBody>
                    <a:bodyPr/>
                    <a:lstStyle/>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Create entity relationship diagram</a:t>
                      </a:r>
                      <a:endParaRPr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Implement database schema</a:t>
                      </a:r>
                      <a:endParaRPr sz="1200">
                        <a:latin typeface="Merriweather"/>
                        <a:ea typeface="Merriweather"/>
                        <a:cs typeface="Merriweather"/>
                        <a:sym typeface="Merriweather"/>
                      </a:endParaRPr>
                    </a:p>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Handle HTTP requests/responses</a:t>
                      </a:r>
                      <a:endParaRPr sz="1200">
                        <a:latin typeface="Merriweather"/>
                        <a:ea typeface="Merriweather"/>
                        <a:cs typeface="Merriweather"/>
                        <a:sym typeface="Merriweather"/>
                      </a:endParaRPr>
                    </a:p>
                  </a:txBody>
                  <a:tcPr marT="91425" marB="91425" marR="91425" marL="91425"/>
                </a:tc>
              </a:tr>
              <a:tr h="817325">
                <a:tc>
                  <a:txBody>
                    <a:bodyPr/>
                    <a:lstStyle/>
                    <a:p>
                      <a:pPr indent="0" lvl="0" marL="0" rtl="0" algn="l">
                        <a:spcBef>
                          <a:spcPts val="0"/>
                        </a:spcBef>
                        <a:spcAft>
                          <a:spcPts val="0"/>
                        </a:spcAft>
                        <a:buNone/>
                      </a:pPr>
                      <a:r>
                        <a:rPr lang="en">
                          <a:latin typeface="Merriweather"/>
                          <a:ea typeface="Merriweather"/>
                          <a:cs typeface="Merriweather"/>
                          <a:sym typeface="Merriweather"/>
                        </a:rPr>
                        <a:t>Jason Moss</a:t>
                      </a:r>
                      <a:endParaRPr>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lang="en">
                          <a:latin typeface="Merriweather"/>
                          <a:ea typeface="Merriweather"/>
                          <a:cs typeface="Merriweather"/>
                          <a:sym typeface="Merriweather"/>
                        </a:rPr>
                        <a:t>Fullstack Developer</a:t>
                      </a:r>
                      <a:endParaRPr>
                        <a:latin typeface="Merriweather"/>
                        <a:ea typeface="Merriweather"/>
                        <a:cs typeface="Merriweather"/>
                        <a:sym typeface="Merriweather"/>
                      </a:endParaRPr>
                    </a:p>
                  </a:txBody>
                  <a:tcPr marT="91425" marB="91425" marR="91425" marL="91425"/>
                </a:tc>
                <a:tc>
                  <a:txBody>
                    <a:bodyPr/>
                    <a:lstStyle/>
                    <a:p>
                      <a:pPr indent="-304800" lvl="0" marL="457200" rtl="0" algn="l">
                        <a:spcBef>
                          <a:spcPts val="0"/>
                        </a:spcBef>
                        <a:spcAft>
                          <a:spcPts val="0"/>
                        </a:spcAft>
                        <a:buSzPts val="1200"/>
                        <a:buFont typeface="Merriweather"/>
                        <a:buChar char="●"/>
                      </a:pPr>
                      <a:r>
                        <a:rPr lang="en" sz="1200">
                          <a:latin typeface="Merriweather"/>
                          <a:ea typeface="Merriweather"/>
                          <a:cs typeface="Merriweather"/>
                          <a:sym typeface="Merriweather"/>
                        </a:rPr>
                        <a:t>Javascript functionality of React components</a:t>
                      </a:r>
                      <a:endParaRPr sz="1200">
                        <a:latin typeface="Merriweather"/>
                        <a:ea typeface="Merriweather"/>
                        <a:cs typeface="Merriweather"/>
                        <a:sym typeface="Merriweather"/>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Tools and Technologies</a:t>
            </a:r>
            <a:endParaRPr>
              <a:latin typeface="Merriweather"/>
              <a:ea typeface="Merriweather"/>
              <a:cs typeface="Merriweather"/>
              <a:sym typeface="Merriweather"/>
            </a:endParaRPr>
          </a:p>
        </p:txBody>
      </p:sp>
      <p:sp>
        <p:nvSpPr>
          <p:cNvPr id="73" name="Google Shape;73;p16"/>
          <p:cNvSpPr txBox="1"/>
          <p:nvPr>
            <p:ph idx="1" type="body"/>
          </p:nvPr>
        </p:nvSpPr>
        <p:spPr>
          <a:xfrm>
            <a:off x="-114725" y="1152475"/>
            <a:ext cx="4545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Tech Stack</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Frontend</a:t>
            </a:r>
            <a:endParaRPr>
              <a:latin typeface="Merriweather"/>
              <a:ea typeface="Merriweather"/>
              <a:cs typeface="Merriweather"/>
              <a:sym typeface="Merriweather"/>
            </a:endParaRPr>
          </a:p>
          <a:p>
            <a:pPr indent="-317500" lvl="2" marL="1371600" rtl="0" algn="l">
              <a:spcBef>
                <a:spcPts val="0"/>
              </a:spcBef>
              <a:spcAft>
                <a:spcPts val="0"/>
              </a:spcAft>
              <a:buSzPts val="1400"/>
              <a:buFont typeface="Merriweather"/>
              <a:buChar char="■"/>
            </a:pPr>
            <a:r>
              <a:rPr lang="en">
                <a:latin typeface="Merriweather"/>
                <a:ea typeface="Merriweather"/>
                <a:cs typeface="Merriweather"/>
                <a:sym typeface="Merriweather"/>
              </a:rPr>
              <a:t>Vercel - Frontend Hosting</a:t>
            </a:r>
            <a:endParaRPr>
              <a:latin typeface="Merriweather"/>
              <a:ea typeface="Merriweather"/>
              <a:cs typeface="Merriweather"/>
              <a:sym typeface="Merriweather"/>
            </a:endParaRPr>
          </a:p>
          <a:p>
            <a:pPr indent="-317500" lvl="2" marL="1371600" rtl="0" algn="l">
              <a:spcBef>
                <a:spcPts val="0"/>
              </a:spcBef>
              <a:spcAft>
                <a:spcPts val="0"/>
              </a:spcAft>
              <a:buSzPts val="1400"/>
              <a:buFont typeface="Merriweather"/>
              <a:buChar char="■"/>
            </a:pPr>
            <a:r>
              <a:rPr lang="en">
                <a:latin typeface="Merriweather"/>
                <a:ea typeface="Merriweather"/>
                <a:cs typeface="Merriweather"/>
                <a:sym typeface="Merriweather"/>
              </a:rPr>
              <a:t>React.js - HTML, CSS, Javascript</a:t>
            </a:r>
            <a:endParaRPr>
              <a:latin typeface="Merriweather"/>
              <a:ea typeface="Merriweather"/>
              <a:cs typeface="Merriweather"/>
              <a:sym typeface="Merriweather"/>
            </a:endParaRPr>
          </a:p>
          <a:p>
            <a:pPr indent="-317500" lvl="2" marL="1371600" rtl="0" algn="l">
              <a:spcBef>
                <a:spcPts val="0"/>
              </a:spcBef>
              <a:spcAft>
                <a:spcPts val="0"/>
              </a:spcAft>
              <a:buSzPts val="1400"/>
              <a:buFont typeface="Merriweather"/>
              <a:buChar char="■"/>
            </a:pPr>
            <a:r>
              <a:rPr lang="en">
                <a:latin typeface="Merriweather"/>
                <a:ea typeface="Merriweather"/>
                <a:cs typeface="Merriweather"/>
                <a:sym typeface="Merriweather"/>
              </a:rPr>
              <a:t>HTTP</a:t>
            </a:r>
            <a:endParaRPr>
              <a:latin typeface="Merriweather"/>
              <a:ea typeface="Merriweather"/>
              <a:cs typeface="Merriweather"/>
              <a:sym typeface="Merriweather"/>
            </a:endParaRPr>
          </a:p>
          <a:p>
            <a:pPr indent="-317500" lvl="3" marL="1828800" rtl="0" algn="l">
              <a:spcBef>
                <a:spcPts val="0"/>
              </a:spcBef>
              <a:spcAft>
                <a:spcPts val="0"/>
              </a:spcAft>
              <a:buSzPts val="1400"/>
              <a:buFont typeface="Merriweather"/>
              <a:buChar char="●"/>
            </a:pPr>
            <a:r>
              <a:rPr lang="en">
                <a:latin typeface="Merriweather"/>
                <a:ea typeface="Merriweather"/>
                <a:cs typeface="Merriweather"/>
                <a:sym typeface="Merriweather"/>
              </a:rPr>
              <a:t>JSON</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Backend</a:t>
            </a:r>
            <a:endParaRPr>
              <a:latin typeface="Merriweather"/>
              <a:ea typeface="Merriweather"/>
              <a:cs typeface="Merriweather"/>
              <a:sym typeface="Merriweather"/>
            </a:endParaRPr>
          </a:p>
          <a:p>
            <a:pPr indent="-317500" lvl="2" marL="1371600" rtl="0" algn="l">
              <a:spcBef>
                <a:spcPts val="0"/>
              </a:spcBef>
              <a:spcAft>
                <a:spcPts val="0"/>
              </a:spcAft>
              <a:buSzPts val="1400"/>
              <a:buFont typeface="Merriweather"/>
              <a:buChar char="■"/>
            </a:pPr>
            <a:r>
              <a:rPr lang="en">
                <a:latin typeface="Merriweather"/>
                <a:ea typeface="Merriweather"/>
                <a:cs typeface="Merriweather"/>
                <a:sym typeface="Merriweather"/>
              </a:rPr>
              <a:t>Supabase - Backend Service</a:t>
            </a:r>
            <a:endParaRPr>
              <a:latin typeface="Merriweather"/>
              <a:ea typeface="Merriweather"/>
              <a:cs typeface="Merriweather"/>
              <a:sym typeface="Merriweather"/>
            </a:endParaRPr>
          </a:p>
          <a:p>
            <a:pPr indent="-317500" lvl="3" marL="1828800" rtl="0" algn="l">
              <a:spcBef>
                <a:spcPts val="0"/>
              </a:spcBef>
              <a:spcAft>
                <a:spcPts val="0"/>
              </a:spcAft>
              <a:buSzPts val="1400"/>
              <a:buFont typeface="Merriweather"/>
              <a:buChar char="●"/>
            </a:pPr>
            <a:r>
              <a:rPr lang="en">
                <a:latin typeface="Merriweather"/>
                <a:ea typeface="Merriweather"/>
                <a:cs typeface="Merriweather"/>
                <a:sym typeface="Merriweather"/>
              </a:rPr>
              <a:t>Authentication</a:t>
            </a:r>
            <a:endParaRPr>
              <a:latin typeface="Merriweather"/>
              <a:ea typeface="Merriweather"/>
              <a:cs typeface="Merriweather"/>
              <a:sym typeface="Merriweather"/>
            </a:endParaRPr>
          </a:p>
          <a:p>
            <a:pPr indent="-317500" lvl="3" marL="1828800" rtl="0" algn="l">
              <a:spcBef>
                <a:spcPts val="0"/>
              </a:spcBef>
              <a:spcAft>
                <a:spcPts val="0"/>
              </a:spcAft>
              <a:buSzPts val="1400"/>
              <a:buFont typeface="Merriweather"/>
              <a:buChar char="●"/>
            </a:pPr>
            <a:r>
              <a:rPr lang="en">
                <a:latin typeface="Merriweather"/>
                <a:ea typeface="Merriweather"/>
                <a:cs typeface="Merriweather"/>
                <a:sym typeface="Merriweather"/>
              </a:rPr>
              <a:t>HTTP request handling</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Database</a:t>
            </a:r>
            <a:endParaRPr>
              <a:latin typeface="Merriweather"/>
              <a:ea typeface="Merriweather"/>
              <a:cs typeface="Merriweather"/>
              <a:sym typeface="Merriweather"/>
            </a:endParaRPr>
          </a:p>
          <a:p>
            <a:pPr indent="-317500" lvl="2" marL="1371600" rtl="0" algn="l">
              <a:spcBef>
                <a:spcPts val="0"/>
              </a:spcBef>
              <a:spcAft>
                <a:spcPts val="0"/>
              </a:spcAft>
              <a:buSzPts val="1400"/>
              <a:buFont typeface="Merriweather"/>
              <a:buChar char="■"/>
            </a:pPr>
            <a:r>
              <a:rPr lang="en">
                <a:latin typeface="Merriweather"/>
                <a:ea typeface="Merriweather"/>
                <a:cs typeface="Merriweather"/>
                <a:sym typeface="Merriweather"/>
              </a:rPr>
              <a:t>Supabase - Database Hosting</a:t>
            </a:r>
            <a:endParaRPr>
              <a:latin typeface="Merriweather"/>
              <a:ea typeface="Merriweather"/>
              <a:cs typeface="Merriweather"/>
              <a:sym typeface="Merriweather"/>
            </a:endParaRPr>
          </a:p>
          <a:p>
            <a:pPr indent="-317500" lvl="2" marL="1371600" rtl="0" algn="l">
              <a:spcBef>
                <a:spcPts val="0"/>
              </a:spcBef>
              <a:spcAft>
                <a:spcPts val="0"/>
              </a:spcAft>
              <a:buSzPts val="1400"/>
              <a:buFont typeface="Merriweather"/>
              <a:buChar char="■"/>
            </a:pPr>
            <a:r>
              <a:rPr lang="en">
                <a:latin typeface="Merriweather"/>
                <a:ea typeface="Merriweather"/>
                <a:cs typeface="Merriweather"/>
                <a:sym typeface="Merriweather"/>
              </a:rPr>
              <a:t>PostgreSQL database</a:t>
            </a:r>
            <a:endParaRPr>
              <a:latin typeface="Merriweather"/>
              <a:ea typeface="Merriweather"/>
              <a:cs typeface="Merriweather"/>
              <a:sym typeface="Merriweather"/>
            </a:endParaRPr>
          </a:p>
        </p:txBody>
      </p:sp>
      <p:sp>
        <p:nvSpPr>
          <p:cNvPr id="74" name="Google Shape;74;p16"/>
          <p:cNvSpPr txBox="1"/>
          <p:nvPr>
            <p:ph idx="1" type="body"/>
          </p:nvPr>
        </p:nvSpPr>
        <p:spPr>
          <a:xfrm>
            <a:off x="4572000" y="1276200"/>
            <a:ext cx="4545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erriweather"/>
              <a:buChar char="●"/>
            </a:pPr>
            <a:r>
              <a:rPr lang="en">
                <a:latin typeface="Merriweather"/>
                <a:ea typeface="Merriweather"/>
                <a:cs typeface="Merriweather"/>
                <a:sym typeface="Merriweather"/>
              </a:rPr>
              <a:t>Tools</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IDE</a:t>
            </a:r>
            <a:endParaRPr>
              <a:latin typeface="Merriweather"/>
              <a:ea typeface="Merriweather"/>
              <a:cs typeface="Merriweather"/>
              <a:sym typeface="Merriweather"/>
            </a:endParaRPr>
          </a:p>
          <a:p>
            <a:pPr indent="-317500" lvl="2" marL="1371600" rtl="0" algn="l">
              <a:spcBef>
                <a:spcPts val="0"/>
              </a:spcBef>
              <a:spcAft>
                <a:spcPts val="0"/>
              </a:spcAft>
              <a:buSzPts val="1400"/>
              <a:buFont typeface="Merriweather"/>
              <a:buChar char="■"/>
            </a:pPr>
            <a:r>
              <a:rPr lang="en">
                <a:latin typeface="Merriweather"/>
                <a:ea typeface="Merriweather"/>
                <a:cs typeface="Merriweather"/>
                <a:sym typeface="Merriweather"/>
              </a:rPr>
              <a:t>VSCode</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Communication</a:t>
            </a:r>
            <a:endParaRPr>
              <a:latin typeface="Merriweather"/>
              <a:ea typeface="Merriweather"/>
              <a:cs typeface="Merriweather"/>
              <a:sym typeface="Merriweather"/>
            </a:endParaRPr>
          </a:p>
          <a:p>
            <a:pPr indent="-317500" lvl="2" marL="1371600" rtl="0" algn="l">
              <a:spcBef>
                <a:spcPts val="0"/>
              </a:spcBef>
              <a:spcAft>
                <a:spcPts val="0"/>
              </a:spcAft>
              <a:buSzPts val="1400"/>
              <a:buFont typeface="Merriweather"/>
              <a:buChar char="■"/>
            </a:pPr>
            <a:r>
              <a:rPr lang="en">
                <a:latin typeface="Merriweather"/>
                <a:ea typeface="Merriweather"/>
                <a:cs typeface="Merriweather"/>
                <a:sym typeface="Merriweather"/>
              </a:rPr>
              <a:t>Discord</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Char char="○"/>
            </a:pPr>
            <a:r>
              <a:rPr lang="en">
                <a:latin typeface="Merriweather"/>
                <a:ea typeface="Merriweather"/>
                <a:cs typeface="Merriweather"/>
                <a:sym typeface="Merriweather"/>
              </a:rPr>
              <a:t>Browser</a:t>
            </a:r>
            <a:endParaRPr>
              <a:latin typeface="Merriweather"/>
              <a:ea typeface="Merriweather"/>
              <a:cs typeface="Merriweather"/>
              <a:sym typeface="Merriweather"/>
            </a:endParaRPr>
          </a:p>
          <a:p>
            <a:pPr indent="-317500" lvl="2" marL="1371600" rtl="0" algn="l">
              <a:spcBef>
                <a:spcPts val="0"/>
              </a:spcBef>
              <a:spcAft>
                <a:spcPts val="0"/>
              </a:spcAft>
              <a:buSzPts val="1400"/>
              <a:buFont typeface="Merriweather"/>
              <a:buChar char="■"/>
            </a:pPr>
            <a:r>
              <a:rPr lang="en">
                <a:latin typeface="Merriweather"/>
                <a:ea typeface="Merriweather"/>
                <a:cs typeface="Merriweather"/>
                <a:sym typeface="Merriweather"/>
              </a:rPr>
              <a:t>Chrome (dev tools)</a:t>
            </a:r>
            <a:endParaRPr>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Login Form UI</a:t>
            </a:r>
            <a:endParaRPr>
              <a:latin typeface="Merriweather"/>
              <a:ea typeface="Merriweather"/>
              <a:cs typeface="Merriweather"/>
              <a:sym typeface="Merriweathe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Login Form</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Page title/Header text: “Busybee Login”</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App logo</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Text input box for email</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Password input box for password</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Login button</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a:t>
            </a:r>
            <a:r>
              <a:rPr lang="en" u="sng">
                <a:latin typeface="Merriweather"/>
                <a:ea typeface="Merriweather"/>
                <a:cs typeface="Merriweather"/>
                <a:sym typeface="Merriweather"/>
              </a:rPr>
              <a:t>Forgot password</a:t>
            </a:r>
            <a:r>
              <a:rPr lang="en">
                <a:latin typeface="Merriweather"/>
                <a:ea typeface="Merriweather"/>
                <a:cs typeface="Merriweather"/>
                <a:sym typeface="Merriweather"/>
              </a:rPr>
              <a:t>?” link</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“No account? </a:t>
            </a:r>
            <a:r>
              <a:rPr lang="en" u="sng">
                <a:latin typeface="Merriweather"/>
                <a:ea typeface="Merriweather"/>
                <a:cs typeface="Merriweather"/>
                <a:sym typeface="Merriweather"/>
              </a:rPr>
              <a:t>Sign up</a:t>
            </a:r>
            <a:r>
              <a:rPr lang="en">
                <a:latin typeface="Merriweather"/>
                <a:ea typeface="Merriweather"/>
                <a:cs typeface="Merriweather"/>
                <a:sym typeface="Merriweather"/>
              </a:rPr>
              <a:t> for free” link</a:t>
            </a:r>
            <a:endParaRPr>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8"/>
          <p:cNvPicPr preferRelativeResize="0"/>
          <p:nvPr/>
        </p:nvPicPr>
        <p:blipFill>
          <a:blip r:embed="rId3">
            <a:alphaModFix/>
          </a:blip>
          <a:stretch>
            <a:fillRect/>
          </a:stretch>
        </p:blipFill>
        <p:spPr>
          <a:xfrm>
            <a:off x="794223" y="264723"/>
            <a:ext cx="5143501" cy="4429725"/>
          </a:xfrm>
          <a:prstGeom prst="rect">
            <a:avLst/>
          </a:prstGeom>
          <a:noFill/>
          <a:ln>
            <a:noFill/>
          </a:ln>
        </p:spPr>
      </p:pic>
      <p:pic>
        <p:nvPicPr>
          <p:cNvPr id="86" name="Google Shape;86;p18"/>
          <p:cNvPicPr preferRelativeResize="0"/>
          <p:nvPr/>
        </p:nvPicPr>
        <p:blipFill>
          <a:blip r:embed="rId4">
            <a:alphaModFix/>
          </a:blip>
          <a:stretch>
            <a:fillRect/>
          </a:stretch>
        </p:blipFill>
        <p:spPr>
          <a:xfrm>
            <a:off x="6313025" y="854288"/>
            <a:ext cx="2435974" cy="3434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Login Form Functionality</a:t>
            </a:r>
            <a:endParaRPr/>
          </a:p>
        </p:txBody>
      </p:sp>
      <p:sp>
        <p:nvSpPr>
          <p:cNvPr id="92" name="Google Shape;92;p19"/>
          <p:cNvSpPr txBox="1"/>
          <p:nvPr>
            <p:ph idx="1" type="body"/>
          </p:nvPr>
        </p:nvSpPr>
        <p:spPr>
          <a:xfrm>
            <a:off x="311700" y="1017725"/>
            <a:ext cx="8520600" cy="4077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Login Button</a:t>
            </a:r>
            <a:endParaRPr/>
          </a:p>
          <a:p>
            <a:pPr indent="-317500" lvl="1" marL="914400" rtl="0" algn="l">
              <a:spcBef>
                <a:spcPts val="0"/>
              </a:spcBef>
              <a:spcAft>
                <a:spcPts val="0"/>
              </a:spcAft>
              <a:buSzPts val="1400"/>
              <a:buAutoNum type="arabicPeriod"/>
            </a:pPr>
            <a:r>
              <a:rPr lang="en"/>
              <a:t>Validate input fields</a:t>
            </a:r>
            <a:endParaRPr/>
          </a:p>
          <a:p>
            <a:pPr indent="-317500" lvl="1" marL="914400" rtl="0" algn="l">
              <a:spcBef>
                <a:spcPts val="0"/>
              </a:spcBef>
              <a:spcAft>
                <a:spcPts val="0"/>
              </a:spcAft>
              <a:buSzPts val="1400"/>
              <a:buAutoNum type="arabicPeriod"/>
            </a:pPr>
            <a:r>
              <a:rPr lang="en"/>
              <a:t>Use Supabase client to send form data for authentication</a:t>
            </a:r>
            <a:endParaRPr/>
          </a:p>
          <a:p>
            <a:pPr indent="-317500" lvl="1" marL="914400" rtl="0" algn="l">
              <a:spcBef>
                <a:spcPts val="0"/>
              </a:spcBef>
              <a:spcAft>
                <a:spcPts val="0"/>
              </a:spcAft>
              <a:buSzPts val="1400"/>
              <a:buAutoNum type="arabicPeriod"/>
            </a:pPr>
            <a:r>
              <a:rPr lang="en"/>
              <a:t>Respond accordingly</a:t>
            </a:r>
            <a:endParaRPr/>
          </a:p>
          <a:p>
            <a:pPr indent="-317500" lvl="2" marL="1371600" rtl="0" algn="l">
              <a:spcBef>
                <a:spcPts val="0"/>
              </a:spcBef>
              <a:spcAft>
                <a:spcPts val="0"/>
              </a:spcAft>
              <a:buSzPts val="1400"/>
              <a:buAutoNum type="arabicPeriod"/>
            </a:pPr>
            <a:r>
              <a:rPr lang="en"/>
              <a:t>User authenticated → Home dashboard, notify (“Welcome {first_name}”)</a:t>
            </a:r>
            <a:endParaRPr/>
          </a:p>
          <a:p>
            <a:pPr indent="-317500" lvl="2" marL="1371600" rtl="0" algn="l">
              <a:spcBef>
                <a:spcPts val="0"/>
              </a:spcBef>
              <a:spcAft>
                <a:spcPts val="0"/>
              </a:spcAft>
              <a:buSzPts val="1400"/>
              <a:buAutoNum type="arabicPeriod"/>
            </a:pPr>
            <a:r>
              <a:rPr lang="en"/>
              <a:t>Email exists but wrong password → Login form, notify “Invalid Credentials”</a:t>
            </a:r>
            <a:endParaRPr/>
          </a:p>
          <a:p>
            <a:pPr indent="-317500" lvl="2" marL="1371600" rtl="0" algn="l">
              <a:spcBef>
                <a:spcPts val="0"/>
              </a:spcBef>
              <a:spcAft>
                <a:spcPts val="0"/>
              </a:spcAft>
              <a:buSzPts val="1400"/>
              <a:buAutoNum type="arabicPeriod"/>
            </a:pPr>
            <a:r>
              <a:rPr lang="en"/>
              <a:t>No account with that email → Registration form, notify “No account found with that email”</a:t>
            </a:r>
            <a:endParaRPr/>
          </a:p>
          <a:p>
            <a:pPr indent="-342900" lvl="0" marL="457200" rtl="0" algn="l">
              <a:spcBef>
                <a:spcPts val="0"/>
              </a:spcBef>
              <a:spcAft>
                <a:spcPts val="0"/>
              </a:spcAft>
              <a:buSzPts val="1800"/>
              <a:buAutoNum type="arabicPeriod"/>
            </a:pPr>
            <a:r>
              <a:rPr lang="en"/>
              <a:t>Forgot Password Link</a:t>
            </a:r>
            <a:endParaRPr/>
          </a:p>
          <a:p>
            <a:pPr indent="-317500" lvl="1" marL="914400" rtl="0" algn="l">
              <a:spcBef>
                <a:spcPts val="0"/>
              </a:spcBef>
              <a:spcAft>
                <a:spcPts val="0"/>
              </a:spcAft>
              <a:buSzPts val="1400"/>
              <a:buAutoNum type="arabicPeriod"/>
            </a:pPr>
            <a:r>
              <a:rPr lang="en"/>
              <a:t>Present forgot password form with email input field and submit button.</a:t>
            </a:r>
            <a:endParaRPr/>
          </a:p>
          <a:p>
            <a:pPr indent="-317500" lvl="2" marL="1371600" rtl="0" algn="l">
              <a:spcBef>
                <a:spcPts val="0"/>
              </a:spcBef>
              <a:spcAft>
                <a:spcPts val="0"/>
              </a:spcAft>
              <a:buSzPts val="1400"/>
              <a:buAutoNum type="arabicPeriod"/>
            </a:pPr>
            <a:r>
              <a:rPr lang="en"/>
              <a:t>Once submitted, if an account is registered with that email, a link to reset their password will be sent.</a:t>
            </a:r>
            <a:endParaRPr/>
          </a:p>
          <a:p>
            <a:pPr indent="-342900" lvl="0" marL="457200" rtl="0" algn="l">
              <a:spcBef>
                <a:spcPts val="0"/>
              </a:spcBef>
              <a:spcAft>
                <a:spcPts val="0"/>
              </a:spcAft>
              <a:buSzPts val="1800"/>
              <a:buAutoNum type="arabicPeriod"/>
            </a:pPr>
            <a:r>
              <a:rPr lang="en"/>
              <a:t>Sign Up Instead Link</a:t>
            </a:r>
            <a:endParaRPr/>
          </a:p>
          <a:p>
            <a:pPr indent="-317500" lvl="1" marL="914400" rtl="0" algn="l">
              <a:spcBef>
                <a:spcPts val="0"/>
              </a:spcBef>
              <a:spcAft>
                <a:spcPts val="0"/>
              </a:spcAft>
              <a:buSzPts val="1400"/>
              <a:buAutoNum type="arabicPeriod"/>
            </a:pPr>
            <a:r>
              <a:rPr lang="en"/>
              <a:t>Reroute to the registration form.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Merriweather"/>
                <a:ea typeface="Merriweather"/>
                <a:cs typeface="Merriweather"/>
                <a:sym typeface="Merriweather"/>
              </a:rPr>
              <a:t>Registration Form UI</a:t>
            </a:r>
            <a:endParaRPr>
              <a:latin typeface="Merriweather"/>
              <a:ea typeface="Merriweather"/>
              <a:cs typeface="Merriweather"/>
              <a:sym typeface="Merriweathe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Merriweather"/>
              <a:buAutoNum type="arabicPeriod"/>
            </a:pPr>
            <a:r>
              <a:rPr lang="en">
                <a:latin typeface="Merriweather"/>
                <a:ea typeface="Merriweather"/>
                <a:cs typeface="Merriweather"/>
                <a:sym typeface="Merriweather"/>
              </a:rPr>
              <a:t>Registration Form</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Page title/Header text: “Sign up for Busybee”</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Text input box first name, last name</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Email input box for email</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Password input box for password</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Password input box for confirming password</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Sign up button</a:t>
            </a:r>
            <a:endParaRPr>
              <a:latin typeface="Merriweather"/>
              <a:ea typeface="Merriweather"/>
              <a:cs typeface="Merriweather"/>
              <a:sym typeface="Merriweather"/>
            </a:endParaRPr>
          </a:p>
          <a:p>
            <a:pPr indent="-317500" lvl="1" marL="914400" rtl="0" algn="l">
              <a:spcBef>
                <a:spcPts val="0"/>
              </a:spcBef>
              <a:spcAft>
                <a:spcPts val="0"/>
              </a:spcAft>
              <a:buSzPts val="1400"/>
              <a:buFont typeface="Merriweather"/>
              <a:buAutoNum type="arabicPeriod"/>
            </a:pPr>
            <a:r>
              <a:rPr lang="en">
                <a:latin typeface="Merriweather"/>
                <a:ea typeface="Merriweather"/>
                <a:cs typeface="Merriweather"/>
                <a:sym typeface="Merriweather"/>
              </a:rPr>
              <a:t>“Already have an account? </a:t>
            </a:r>
            <a:r>
              <a:rPr lang="en" u="sng">
                <a:latin typeface="Merriweather"/>
                <a:ea typeface="Merriweather"/>
                <a:cs typeface="Merriweather"/>
                <a:sym typeface="Merriweather"/>
              </a:rPr>
              <a:t>Login</a:t>
            </a:r>
            <a:r>
              <a:rPr lang="en">
                <a:latin typeface="Merriweather"/>
                <a:ea typeface="Merriweather"/>
                <a:cs typeface="Merriweather"/>
                <a:sym typeface="Merriweather"/>
              </a:rPr>
              <a:t> instead” link</a:t>
            </a:r>
            <a:endParaRPr>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1"/>
          <p:cNvPicPr preferRelativeResize="0"/>
          <p:nvPr/>
        </p:nvPicPr>
        <p:blipFill>
          <a:blip r:embed="rId3">
            <a:alphaModFix/>
          </a:blip>
          <a:stretch>
            <a:fillRect/>
          </a:stretch>
        </p:blipFill>
        <p:spPr>
          <a:xfrm>
            <a:off x="3" y="-3"/>
            <a:ext cx="5368126" cy="4200526"/>
          </a:xfrm>
          <a:prstGeom prst="rect">
            <a:avLst/>
          </a:prstGeom>
          <a:noFill/>
          <a:ln>
            <a:noFill/>
          </a:ln>
        </p:spPr>
      </p:pic>
      <p:pic>
        <p:nvPicPr>
          <p:cNvPr id="104" name="Google Shape;104;p21"/>
          <p:cNvPicPr preferRelativeResize="0"/>
          <p:nvPr/>
        </p:nvPicPr>
        <p:blipFill>
          <a:blip r:embed="rId4">
            <a:alphaModFix/>
          </a:blip>
          <a:stretch>
            <a:fillRect/>
          </a:stretch>
        </p:blipFill>
        <p:spPr>
          <a:xfrm>
            <a:off x="3711400" y="2119504"/>
            <a:ext cx="5432602" cy="3024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