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7/1/2025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958093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7/1/2025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63979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7/1/2025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271644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7/1/2025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276196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7/1/2025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06482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7/1/2025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031415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7/1/2025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414174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7/1/2025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747525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7/1/2025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2322659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7/1/2025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837459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7/1/2025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68073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7/1/2025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‹N›</a:t>
            </a:fld>
            <a:endParaRPr lang="en-US"/>
          </a:p>
        </p:txBody>
      </p:sp>
    </p:spTree>
    <p:extLst>
      <p:ext uri="{BB962C8B-B14F-4D97-AF65-F5344CB8AC3E}">
        <p14:creationId xmlns:p14="http://schemas.microsoft.com/office/powerpoint/2010/main" val="224456006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a:extLst>
              <a:ext uri="{FF2B5EF4-FFF2-40B4-BE49-F238E27FC236}">
                <a16:creationId xmlns:a16="http://schemas.microsoft.com/office/drawing/2014/main" id="{C89CAE13-C625-4677-7896-41229B1639A0}"/>
              </a:ext>
            </a:extLst>
          </p:cNvPr>
          <p:cNvPicPr>
            <a:picLocks noChangeAspect="1"/>
          </p:cNvPicPr>
          <p:nvPr/>
        </p:nvPicPr>
        <p:blipFill>
          <a:blip r:embed="rId2"/>
          <a:srcRect l="9091" t="11619" b="5904"/>
          <a:stretch>
            <a:fillRect/>
          </a:stretch>
        </p:blipFill>
        <p:spPr>
          <a:xfrm>
            <a:off x="20" y="10"/>
            <a:ext cx="12191979" cy="6857990"/>
          </a:xfrm>
          <a:prstGeom prst="rect">
            <a:avLst/>
          </a:prstGeom>
        </p:spPr>
      </p:pic>
      <p:sp>
        <p:nvSpPr>
          <p:cNvPr id="22" name="Rectangle 21">
            <a:extLst>
              <a:ext uri="{FF2B5EF4-FFF2-40B4-BE49-F238E27FC236}">
                <a16:creationId xmlns:a16="http://schemas.microsoft.com/office/drawing/2014/main" id="{DF15DF8A-891A-1965-E372-1BA1F3B94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79"/>
            <a:ext cx="6858002" cy="6511640"/>
          </a:xfrm>
          <a:prstGeom prst="rect">
            <a:avLst/>
          </a:prstGeom>
          <a:gradFill>
            <a:gsLst>
              <a:gs pos="0">
                <a:schemeClr val="bg1">
                  <a:alpha val="0"/>
                </a:schemeClr>
              </a:gs>
              <a:gs pos="46000">
                <a:schemeClr val="bg1">
                  <a:alpha val="33000"/>
                </a:schemeClr>
              </a:gs>
              <a:gs pos="26000">
                <a:schemeClr val="bg1">
                  <a:alpha val="20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olo 1">
            <a:extLst>
              <a:ext uri="{FF2B5EF4-FFF2-40B4-BE49-F238E27FC236}">
                <a16:creationId xmlns:a16="http://schemas.microsoft.com/office/drawing/2014/main" id="{75AEDBAE-0D2E-5865-CE16-506A09ABB454}"/>
              </a:ext>
            </a:extLst>
          </p:cNvPr>
          <p:cNvSpPr>
            <a:spLocks noGrp="1"/>
          </p:cNvSpPr>
          <p:nvPr>
            <p:ph type="ctrTitle"/>
          </p:nvPr>
        </p:nvSpPr>
        <p:spPr>
          <a:xfrm>
            <a:off x="7473219" y="898373"/>
            <a:ext cx="4470544" cy="3474720"/>
          </a:xfrm>
        </p:spPr>
        <p:txBody>
          <a:bodyPr anchor="b">
            <a:normAutofit/>
          </a:bodyPr>
          <a:lstStyle/>
          <a:p>
            <a:pPr algn="l"/>
            <a:r>
              <a:rPr lang="it-IT" sz="5800"/>
              <a:t>DESM</a:t>
            </a:r>
          </a:p>
        </p:txBody>
      </p:sp>
      <p:sp>
        <p:nvSpPr>
          <p:cNvPr id="3" name="Sottotitolo 2">
            <a:extLst>
              <a:ext uri="{FF2B5EF4-FFF2-40B4-BE49-F238E27FC236}">
                <a16:creationId xmlns:a16="http://schemas.microsoft.com/office/drawing/2014/main" id="{C9890D63-7DF9-59EA-A7A4-789B67510075}"/>
              </a:ext>
            </a:extLst>
          </p:cNvPr>
          <p:cNvSpPr>
            <a:spLocks noGrp="1"/>
          </p:cNvSpPr>
          <p:nvPr>
            <p:ph type="subTitle" idx="1"/>
          </p:nvPr>
        </p:nvSpPr>
        <p:spPr>
          <a:xfrm>
            <a:off x="7482646" y="4495013"/>
            <a:ext cx="4116410" cy="1386840"/>
          </a:xfrm>
        </p:spPr>
        <p:txBody>
          <a:bodyPr anchor="t">
            <a:normAutofit/>
          </a:bodyPr>
          <a:lstStyle/>
          <a:p>
            <a:pPr algn="l">
              <a:lnSpc>
                <a:spcPct val="110000"/>
              </a:lnSpc>
            </a:pPr>
            <a:r>
              <a:rPr lang="it-IT" sz="1700"/>
              <a:t>Made by Christian Colombo for the Distributed and Pervasive systems course </a:t>
            </a:r>
          </a:p>
          <a:p>
            <a:pPr algn="l">
              <a:lnSpc>
                <a:spcPct val="110000"/>
              </a:lnSpc>
            </a:pPr>
            <a:r>
              <a:rPr lang="it-IT" sz="1700"/>
              <a:t>A.Y. 2024-2025</a:t>
            </a:r>
          </a:p>
        </p:txBody>
      </p:sp>
    </p:spTree>
    <p:extLst>
      <p:ext uri="{BB962C8B-B14F-4D97-AF65-F5344CB8AC3E}">
        <p14:creationId xmlns:p14="http://schemas.microsoft.com/office/powerpoint/2010/main" val="14997412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D7AADAC-3434-334B-B923-AE4BD3552307}"/>
              </a:ext>
            </a:extLst>
          </p:cNvPr>
          <p:cNvSpPr>
            <a:spLocks noGrp="1"/>
          </p:cNvSpPr>
          <p:nvPr>
            <p:ph type="title"/>
          </p:nvPr>
        </p:nvSpPr>
        <p:spPr>
          <a:xfrm>
            <a:off x="612648" y="548640"/>
            <a:ext cx="10945037" cy="1133856"/>
          </a:xfrm>
        </p:spPr>
        <p:txBody>
          <a:bodyPr anchor="t">
            <a:normAutofit/>
          </a:bodyPr>
          <a:lstStyle/>
          <a:p>
            <a:r>
              <a:rPr lang="it-IT" dirty="0" err="1"/>
              <a:t>Communication</a:t>
            </a:r>
            <a:r>
              <a:rPr lang="it-IT" dirty="0"/>
              <a:t> </a:t>
            </a:r>
            <a:r>
              <a:rPr lang="it-IT" dirty="0" err="1"/>
              <a:t>scheme</a:t>
            </a:r>
            <a:endParaRPr lang="it-IT" dirty="0"/>
          </a:p>
        </p:txBody>
      </p:sp>
      <p:graphicFrame>
        <p:nvGraphicFramePr>
          <p:cNvPr id="5" name="Segnaposto contenuto 4">
            <a:extLst>
              <a:ext uri="{FF2B5EF4-FFF2-40B4-BE49-F238E27FC236}">
                <a16:creationId xmlns:a16="http://schemas.microsoft.com/office/drawing/2014/main" id="{2C8E99D4-1771-BB33-0C75-52FD9555EE58}"/>
              </a:ext>
            </a:extLst>
          </p:cNvPr>
          <p:cNvGraphicFramePr>
            <a:graphicFrameLocks noGrp="1"/>
          </p:cNvGraphicFramePr>
          <p:nvPr>
            <p:ph idx="1"/>
            <p:extLst>
              <p:ext uri="{D42A27DB-BD31-4B8C-83A1-F6EECF244321}">
                <p14:modId xmlns:p14="http://schemas.microsoft.com/office/powerpoint/2010/main" val="876724290"/>
              </p:ext>
            </p:extLst>
          </p:nvPr>
        </p:nvGraphicFramePr>
        <p:xfrm>
          <a:off x="612646" y="1524787"/>
          <a:ext cx="10945039" cy="4340499"/>
        </p:xfrm>
        <a:graphic>
          <a:graphicData uri="http://schemas.openxmlformats.org/drawingml/2006/table">
            <a:tbl>
              <a:tblPr firstRow="1" bandRow="1">
                <a:tableStyleId>{5C22544A-7EE6-4342-B048-85BDC9FD1C3A}</a:tableStyleId>
              </a:tblPr>
              <a:tblGrid>
                <a:gridCol w="2988848">
                  <a:extLst>
                    <a:ext uri="{9D8B030D-6E8A-4147-A177-3AD203B41FA5}">
                      <a16:colId xmlns:a16="http://schemas.microsoft.com/office/drawing/2014/main" val="1366780074"/>
                    </a:ext>
                  </a:extLst>
                </a:gridCol>
                <a:gridCol w="4870608">
                  <a:extLst>
                    <a:ext uri="{9D8B030D-6E8A-4147-A177-3AD203B41FA5}">
                      <a16:colId xmlns:a16="http://schemas.microsoft.com/office/drawing/2014/main" val="3951406458"/>
                    </a:ext>
                  </a:extLst>
                </a:gridCol>
                <a:gridCol w="3085583">
                  <a:extLst>
                    <a:ext uri="{9D8B030D-6E8A-4147-A177-3AD203B41FA5}">
                      <a16:colId xmlns:a16="http://schemas.microsoft.com/office/drawing/2014/main" val="1948672915"/>
                    </a:ext>
                  </a:extLst>
                </a:gridCol>
              </a:tblGrid>
              <a:tr h="338621">
                <a:tc>
                  <a:txBody>
                    <a:bodyPr/>
                    <a:lstStyle/>
                    <a:p>
                      <a:r>
                        <a:rPr lang="it-IT" sz="1500"/>
                        <a:t>Component</a:t>
                      </a:r>
                    </a:p>
                  </a:txBody>
                  <a:tcPr marL="76959" marR="76959" marT="38480" marB="38480"/>
                </a:tc>
                <a:tc>
                  <a:txBody>
                    <a:bodyPr/>
                    <a:lstStyle/>
                    <a:p>
                      <a:r>
                        <a:rPr lang="it-IT" sz="1500" dirty="0" err="1"/>
                        <a:t>Communication</a:t>
                      </a:r>
                      <a:r>
                        <a:rPr lang="it-IT" sz="1500" dirty="0"/>
                        <a:t> </a:t>
                      </a:r>
                      <a:r>
                        <a:rPr lang="it-IT" sz="1500" dirty="0" err="1"/>
                        <a:t>Protocol</a:t>
                      </a:r>
                      <a:endParaRPr lang="it-IT" sz="1500" dirty="0"/>
                    </a:p>
                  </a:txBody>
                  <a:tcPr marL="76959" marR="76959" marT="38480" marB="38480"/>
                </a:tc>
                <a:tc>
                  <a:txBody>
                    <a:bodyPr/>
                    <a:lstStyle/>
                    <a:p>
                      <a:r>
                        <a:rPr lang="it-IT" sz="1500"/>
                        <a:t>Purpose of Communication</a:t>
                      </a:r>
                    </a:p>
                  </a:txBody>
                  <a:tcPr marL="76959" marR="76959" marT="38480" marB="38480"/>
                </a:tc>
                <a:extLst>
                  <a:ext uri="{0D108BD9-81ED-4DB2-BD59-A6C34878D82A}">
                    <a16:rowId xmlns:a16="http://schemas.microsoft.com/office/drawing/2014/main" val="3387921535"/>
                  </a:ext>
                </a:extLst>
              </a:tr>
              <a:tr h="1031253">
                <a:tc>
                  <a:txBody>
                    <a:bodyPr/>
                    <a:lstStyle/>
                    <a:p>
                      <a:r>
                        <a:rPr lang="it-IT" sz="1500"/>
                        <a:t>ThermalPowerPlant (TPP)</a:t>
                      </a:r>
                    </a:p>
                  </a:txBody>
                  <a:tcPr marL="76959" marR="76959" marT="38480" marB="38480"/>
                </a:tc>
                <a:tc>
                  <a:txBody>
                    <a:bodyPr/>
                    <a:lstStyle/>
                    <a:p>
                      <a:r>
                        <a:rPr lang="it-IT" sz="1500" b="1" i="0" kern="1200">
                          <a:solidFill>
                            <a:schemeClr val="dk1"/>
                          </a:solidFill>
                          <a:effectLst/>
                          <a:latin typeface="+mn-lt"/>
                          <a:ea typeface="+mn-ea"/>
                          <a:cs typeface="+mn-cs"/>
                        </a:rPr>
                        <a:t>gRPC</a:t>
                      </a:r>
                      <a:r>
                        <a:rPr lang="it-IT" sz="1500" b="0" i="0" kern="1200">
                          <a:solidFill>
                            <a:schemeClr val="dk1"/>
                          </a:solidFill>
                          <a:effectLst/>
                          <a:latin typeface="+mn-lt"/>
                          <a:ea typeface="+mn-ea"/>
                          <a:cs typeface="+mn-cs"/>
                        </a:rPr>
                        <a:t> (Client/Server), </a:t>
                      </a:r>
                      <a:r>
                        <a:rPr lang="it-IT" sz="1500" b="1" i="0" kern="1200">
                          <a:solidFill>
                            <a:schemeClr val="dk1"/>
                          </a:solidFill>
                          <a:effectLst/>
                          <a:latin typeface="+mn-lt"/>
                          <a:ea typeface="+mn-ea"/>
                          <a:cs typeface="+mn-cs"/>
                        </a:rPr>
                        <a:t>MQTT</a:t>
                      </a:r>
                      <a:r>
                        <a:rPr lang="it-IT" sz="1500" b="0" i="0" kern="1200">
                          <a:solidFill>
                            <a:schemeClr val="dk1"/>
                          </a:solidFill>
                          <a:effectLst/>
                          <a:latin typeface="+mn-lt"/>
                          <a:ea typeface="+mn-ea"/>
                          <a:cs typeface="+mn-cs"/>
                        </a:rPr>
                        <a:t> (Client), </a:t>
                      </a:r>
                      <a:r>
                        <a:rPr lang="it-IT" sz="1500" b="1" i="0" kern="1200">
                          <a:solidFill>
                            <a:schemeClr val="dk1"/>
                          </a:solidFill>
                          <a:effectLst/>
                          <a:latin typeface="+mn-lt"/>
                          <a:ea typeface="+mn-ea"/>
                          <a:cs typeface="+mn-cs"/>
                        </a:rPr>
                        <a:t>REST</a:t>
                      </a:r>
                      <a:r>
                        <a:rPr lang="it-IT" sz="1500" b="0" i="0" kern="1200">
                          <a:solidFill>
                            <a:schemeClr val="dk1"/>
                          </a:solidFill>
                          <a:effectLst/>
                          <a:latin typeface="+mn-lt"/>
                          <a:ea typeface="+mn-ea"/>
                          <a:cs typeface="+mn-cs"/>
                        </a:rPr>
                        <a:t> (Client)</a:t>
                      </a:r>
                      <a:endParaRPr lang="it-IT" sz="1500"/>
                    </a:p>
                  </a:txBody>
                  <a:tcPr marL="76959" marR="76959" marT="38480" marB="38480"/>
                </a:tc>
                <a:tc>
                  <a:txBody>
                    <a:bodyPr/>
                    <a:lstStyle/>
                    <a:p>
                      <a:r>
                        <a:rPr lang="en-US" sz="1500" b="0" i="0" kern="1200">
                          <a:solidFill>
                            <a:schemeClr val="dk1"/>
                          </a:solidFill>
                          <a:effectLst/>
                          <a:latin typeface="+mn-lt"/>
                          <a:ea typeface="+mn-ea"/>
                          <a:cs typeface="+mn-cs"/>
                        </a:rPr>
                        <a:t>Communicates with peers (gRPC), receives triggers (MQTT), registers itself and reports data (REST/MQTT).</a:t>
                      </a:r>
                      <a:endParaRPr lang="it-IT" sz="1500"/>
                    </a:p>
                  </a:txBody>
                  <a:tcPr marL="76959" marR="76959" marT="38480" marB="38480"/>
                </a:tc>
                <a:extLst>
                  <a:ext uri="{0D108BD9-81ED-4DB2-BD59-A6C34878D82A}">
                    <a16:rowId xmlns:a16="http://schemas.microsoft.com/office/drawing/2014/main" val="2427225432"/>
                  </a:ext>
                </a:extLst>
              </a:tr>
              <a:tr h="1031253">
                <a:tc>
                  <a:txBody>
                    <a:bodyPr/>
                    <a:lstStyle/>
                    <a:p>
                      <a:r>
                        <a:rPr lang="it-IT" sz="1500"/>
                        <a:t>Administrator</a:t>
                      </a:r>
                    </a:p>
                  </a:txBody>
                  <a:tcPr marL="76959" marR="76959" marT="38480" marB="38480"/>
                </a:tc>
                <a:tc>
                  <a:txBody>
                    <a:bodyPr/>
                    <a:lstStyle/>
                    <a:p>
                      <a:r>
                        <a:rPr lang="it-IT" sz="1500" b="1" i="0" kern="1200">
                          <a:solidFill>
                            <a:schemeClr val="dk1"/>
                          </a:solidFill>
                          <a:effectLst/>
                          <a:latin typeface="+mn-lt"/>
                          <a:ea typeface="+mn-ea"/>
                          <a:cs typeface="+mn-cs"/>
                        </a:rPr>
                        <a:t>REST</a:t>
                      </a:r>
                      <a:r>
                        <a:rPr lang="it-IT" sz="1500" b="0" i="0" kern="1200">
                          <a:solidFill>
                            <a:schemeClr val="dk1"/>
                          </a:solidFill>
                          <a:effectLst/>
                          <a:latin typeface="+mn-lt"/>
                          <a:ea typeface="+mn-ea"/>
                          <a:cs typeface="+mn-cs"/>
                        </a:rPr>
                        <a:t> (Server), </a:t>
                      </a:r>
                      <a:r>
                        <a:rPr lang="it-IT" sz="1500" b="1" i="0" kern="1200">
                          <a:solidFill>
                            <a:schemeClr val="dk1"/>
                          </a:solidFill>
                          <a:effectLst/>
                          <a:latin typeface="+mn-lt"/>
                          <a:ea typeface="+mn-ea"/>
                          <a:cs typeface="+mn-cs"/>
                        </a:rPr>
                        <a:t>MQTT</a:t>
                      </a:r>
                      <a:r>
                        <a:rPr lang="it-IT" sz="1500" b="0" i="0" kern="1200">
                          <a:solidFill>
                            <a:schemeClr val="dk1"/>
                          </a:solidFill>
                          <a:effectLst/>
                          <a:latin typeface="+mn-lt"/>
                          <a:ea typeface="+mn-ea"/>
                          <a:cs typeface="+mn-cs"/>
                        </a:rPr>
                        <a:t> (Client)</a:t>
                      </a:r>
                      <a:endParaRPr lang="it-IT" sz="1500"/>
                    </a:p>
                  </a:txBody>
                  <a:tcPr marL="76959" marR="76959" marT="38480" marB="38480"/>
                </a:tc>
                <a:tc>
                  <a:txBody>
                    <a:bodyPr/>
                    <a:lstStyle/>
                    <a:p>
                      <a:r>
                        <a:rPr lang="en-US" sz="1500" b="0" i="0" kern="1200">
                          <a:solidFill>
                            <a:schemeClr val="dk1"/>
                          </a:solidFill>
                          <a:effectLst/>
                          <a:latin typeface="+mn-lt"/>
                          <a:ea typeface="+mn-ea"/>
                          <a:cs typeface="+mn-cs"/>
                        </a:rPr>
                        <a:t>Exposes management APIs, aggregates pollution data via MQTT, and manages the primary work queue.</a:t>
                      </a:r>
                      <a:endParaRPr lang="it-IT" sz="1500"/>
                    </a:p>
                  </a:txBody>
                  <a:tcPr marL="76959" marR="76959" marT="38480" marB="38480"/>
                </a:tc>
                <a:extLst>
                  <a:ext uri="{0D108BD9-81ED-4DB2-BD59-A6C34878D82A}">
                    <a16:rowId xmlns:a16="http://schemas.microsoft.com/office/drawing/2014/main" val="148269867"/>
                  </a:ext>
                </a:extLst>
              </a:tr>
              <a:tr h="800376">
                <a:tc>
                  <a:txBody>
                    <a:bodyPr/>
                    <a:lstStyle/>
                    <a:p>
                      <a:r>
                        <a:rPr lang="it-IT" sz="1500" dirty="0" err="1"/>
                        <a:t>ArbiterServer</a:t>
                      </a:r>
                      <a:r>
                        <a:rPr lang="it-IT" sz="1500" dirty="0"/>
                        <a:t> </a:t>
                      </a:r>
                    </a:p>
                  </a:txBody>
                  <a:tcPr marL="76959" marR="76959" marT="38480" marB="38480"/>
                </a:tc>
                <a:tc>
                  <a:txBody>
                    <a:bodyPr/>
                    <a:lstStyle/>
                    <a:p>
                      <a:r>
                        <a:rPr lang="it-IT" sz="1500" b="1" i="0" kern="1200">
                          <a:solidFill>
                            <a:schemeClr val="dk1"/>
                          </a:solidFill>
                          <a:effectLst/>
                          <a:latin typeface="+mn-lt"/>
                          <a:ea typeface="+mn-ea"/>
                          <a:cs typeface="+mn-cs"/>
                        </a:rPr>
                        <a:t>gRPC</a:t>
                      </a:r>
                      <a:r>
                        <a:rPr lang="it-IT" sz="1500" b="0" i="0" kern="1200">
                          <a:solidFill>
                            <a:schemeClr val="dk1"/>
                          </a:solidFill>
                          <a:effectLst/>
                          <a:latin typeface="+mn-lt"/>
                          <a:ea typeface="+mn-ea"/>
                          <a:cs typeface="+mn-cs"/>
                        </a:rPr>
                        <a:t> (Server)</a:t>
                      </a:r>
                      <a:endParaRPr lang="it-IT" sz="1500"/>
                    </a:p>
                  </a:txBody>
                  <a:tcPr marL="76959" marR="76959" marT="38480" marB="38480"/>
                </a:tc>
                <a:tc>
                  <a:txBody>
                    <a:bodyPr/>
                    <a:lstStyle/>
                    <a:p>
                      <a:r>
                        <a:rPr lang="en-US" sz="1500" b="0" i="0" kern="1200">
                          <a:solidFill>
                            <a:schemeClr val="dk1"/>
                          </a:solidFill>
                          <a:effectLst/>
                          <a:latin typeface="+mn-lt"/>
                          <a:ea typeface="+mn-ea"/>
                          <a:cs typeface="+mn-cs"/>
                        </a:rPr>
                        <a:t>Acts as a distributed lock/semaphore for the election process.</a:t>
                      </a:r>
                      <a:endParaRPr lang="it-IT" sz="1500"/>
                    </a:p>
                  </a:txBody>
                  <a:tcPr marL="76959" marR="76959" marT="38480" marB="38480"/>
                </a:tc>
                <a:extLst>
                  <a:ext uri="{0D108BD9-81ED-4DB2-BD59-A6C34878D82A}">
                    <a16:rowId xmlns:a16="http://schemas.microsoft.com/office/drawing/2014/main" val="84895830"/>
                  </a:ext>
                </a:extLst>
              </a:tr>
              <a:tr h="569498">
                <a:tc>
                  <a:txBody>
                    <a:bodyPr/>
                    <a:lstStyle/>
                    <a:p>
                      <a:r>
                        <a:rPr lang="it-IT" sz="1500"/>
                        <a:t>RenewableEnergyProvider</a:t>
                      </a:r>
                    </a:p>
                  </a:txBody>
                  <a:tcPr marL="76959" marR="76959" marT="38480" marB="38480"/>
                </a:tc>
                <a:tc>
                  <a:txBody>
                    <a:bodyPr/>
                    <a:lstStyle/>
                    <a:p>
                      <a:r>
                        <a:rPr lang="it-IT" sz="1500" b="1" i="0" kern="1200">
                          <a:solidFill>
                            <a:schemeClr val="dk1"/>
                          </a:solidFill>
                          <a:effectLst/>
                          <a:latin typeface="+mn-lt"/>
                          <a:ea typeface="+mn-ea"/>
                          <a:cs typeface="+mn-cs"/>
                        </a:rPr>
                        <a:t>MQTT</a:t>
                      </a:r>
                      <a:r>
                        <a:rPr lang="it-IT" sz="1500" b="0" i="0" kern="1200">
                          <a:solidFill>
                            <a:schemeClr val="dk1"/>
                          </a:solidFill>
                          <a:effectLst/>
                          <a:latin typeface="+mn-lt"/>
                          <a:ea typeface="+mn-ea"/>
                          <a:cs typeface="+mn-cs"/>
                        </a:rPr>
                        <a:t> (Publisher)</a:t>
                      </a:r>
                      <a:endParaRPr lang="it-IT" sz="1500"/>
                    </a:p>
                  </a:txBody>
                  <a:tcPr marL="76959" marR="76959" marT="38480" marB="38480"/>
                </a:tc>
                <a:tc>
                  <a:txBody>
                    <a:bodyPr/>
                    <a:lstStyle/>
                    <a:p>
                      <a:r>
                        <a:rPr lang="en-US" sz="1500" b="0" i="0" kern="1200">
                          <a:solidFill>
                            <a:schemeClr val="dk1"/>
                          </a:solidFill>
                          <a:effectLst/>
                          <a:latin typeface="+mn-lt"/>
                          <a:ea typeface="+mn-ea"/>
                          <a:cs typeface="+mn-cs"/>
                        </a:rPr>
                        <a:t>Generates and publishes work requests.</a:t>
                      </a:r>
                      <a:endParaRPr lang="it-IT" sz="1500"/>
                    </a:p>
                  </a:txBody>
                  <a:tcPr marL="76959" marR="76959" marT="38480" marB="38480"/>
                </a:tc>
                <a:extLst>
                  <a:ext uri="{0D108BD9-81ED-4DB2-BD59-A6C34878D82A}">
                    <a16:rowId xmlns:a16="http://schemas.microsoft.com/office/drawing/2014/main" val="1494542789"/>
                  </a:ext>
                </a:extLst>
              </a:tr>
              <a:tr h="569498">
                <a:tc>
                  <a:txBody>
                    <a:bodyPr/>
                    <a:lstStyle/>
                    <a:p>
                      <a:r>
                        <a:rPr lang="it-IT" sz="1500"/>
                        <a:t>ClientAdmin</a:t>
                      </a:r>
                    </a:p>
                  </a:txBody>
                  <a:tcPr marL="76959" marR="76959" marT="38480" marB="38480"/>
                </a:tc>
                <a:tc>
                  <a:txBody>
                    <a:bodyPr/>
                    <a:lstStyle/>
                    <a:p>
                      <a:r>
                        <a:rPr lang="it-IT" sz="1500" b="1" i="0" kern="1200">
                          <a:solidFill>
                            <a:schemeClr val="dk1"/>
                          </a:solidFill>
                          <a:effectLst/>
                          <a:latin typeface="+mn-lt"/>
                          <a:ea typeface="+mn-ea"/>
                          <a:cs typeface="+mn-cs"/>
                        </a:rPr>
                        <a:t>REST</a:t>
                      </a:r>
                      <a:r>
                        <a:rPr lang="it-IT" sz="1500" b="0" i="0" kern="1200">
                          <a:solidFill>
                            <a:schemeClr val="dk1"/>
                          </a:solidFill>
                          <a:effectLst/>
                          <a:latin typeface="+mn-lt"/>
                          <a:ea typeface="+mn-ea"/>
                          <a:cs typeface="+mn-cs"/>
                        </a:rPr>
                        <a:t> (Client)</a:t>
                      </a:r>
                      <a:endParaRPr lang="it-IT" sz="1500"/>
                    </a:p>
                  </a:txBody>
                  <a:tcPr marL="76959" marR="76959" marT="38480" marB="38480"/>
                </a:tc>
                <a:tc>
                  <a:txBody>
                    <a:bodyPr/>
                    <a:lstStyle/>
                    <a:p>
                      <a:r>
                        <a:rPr lang="en-US" sz="1500" b="0" i="0" kern="1200" dirty="0">
                          <a:solidFill>
                            <a:schemeClr val="dk1"/>
                          </a:solidFill>
                          <a:effectLst/>
                          <a:latin typeface="+mn-lt"/>
                          <a:ea typeface="+mn-ea"/>
                          <a:cs typeface="+mn-cs"/>
                        </a:rPr>
                        <a:t>Interacts with the Administrator for monitoring purposes</a:t>
                      </a:r>
                      <a:endParaRPr lang="it-IT" sz="1500" dirty="0"/>
                    </a:p>
                  </a:txBody>
                  <a:tcPr marL="76959" marR="76959" marT="38480" marB="38480"/>
                </a:tc>
                <a:extLst>
                  <a:ext uri="{0D108BD9-81ED-4DB2-BD59-A6C34878D82A}">
                    <a16:rowId xmlns:a16="http://schemas.microsoft.com/office/drawing/2014/main" val="3883503225"/>
                  </a:ext>
                </a:extLst>
              </a:tr>
            </a:tbl>
          </a:graphicData>
        </a:graphic>
      </p:graphicFrame>
    </p:spTree>
    <p:extLst>
      <p:ext uri="{BB962C8B-B14F-4D97-AF65-F5344CB8AC3E}">
        <p14:creationId xmlns:p14="http://schemas.microsoft.com/office/powerpoint/2010/main" val="712230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2C34AC-046A-EFDF-5655-F82430D5EC5F}"/>
              </a:ext>
            </a:extLst>
          </p:cNvPr>
          <p:cNvSpPr>
            <a:spLocks noGrp="1"/>
          </p:cNvSpPr>
          <p:nvPr>
            <p:ph type="title"/>
          </p:nvPr>
        </p:nvSpPr>
        <p:spPr>
          <a:xfrm>
            <a:off x="612648" y="603504"/>
            <a:ext cx="11173968" cy="667512"/>
          </a:xfrm>
        </p:spPr>
        <p:txBody>
          <a:bodyPr anchor="b">
            <a:normAutofit/>
          </a:bodyPr>
          <a:lstStyle/>
          <a:p>
            <a:r>
              <a:rPr lang="en-US" sz="3300" dirty="0"/>
              <a:t>Network Topology Consistency (Who is in the ring?)</a:t>
            </a:r>
            <a:endParaRPr lang="it-IT" sz="3300" dirty="0"/>
          </a:p>
        </p:txBody>
      </p:sp>
      <p:sp>
        <p:nvSpPr>
          <p:cNvPr id="3" name="Segnaposto contenuto 2">
            <a:extLst>
              <a:ext uri="{FF2B5EF4-FFF2-40B4-BE49-F238E27FC236}">
                <a16:creationId xmlns:a16="http://schemas.microsoft.com/office/drawing/2014/main" id="{FD7521BC-9BAA-7ABD-A247-82DE2349CF17}"/>
              </a:ext>
            </a:extLst>
          </p:cNvPr>
          <p:cNvSpPr>
            <a:spLocks noGrp="1"/>
          </p:cNvSpPr>
          <p:nvPr>
            <p:ph idx="1"/>
          </p:nvPr>
        </p:nvSpPr>
        <p:spPr>
          <a:xfrm>
            <a:off x="612648" y="1481328"/>
            <a:ext cx="11356848" cy="4828032"/>
          </a:xfrm>
        </p:spPr>
        <p:txBody>
          <a:bodyPr>
            <a:normAutofit/>
          </a:bodyPr>
          <a:lstStyle/>
          <a:p>
            <a:pPr marL="0" indent="0">
              <a:lnSpc>
                <a:spcPct val="110000"/>
              </a:lnSpc>
              <a:buNone/>
            </a:pPr>
            <a:r>
              <a:rPr lang="en-US" sz="1800" b="1" dirty="0"/>
              <a:t>Scenario:</a:t>
            </a:r>
            <a:r>
              <a:rPr lang="en-US" sz="1800" dirty="0"/>
              <a:t> A new TPP joins the network. How does it learn about all other peers, and conversely, how do the others learn about it consistently, without creating partitioned or inconsistent rings?</a:t>
            </a:r>
          </a:p>
          <a:p>
            <a:pPr marL="0" indent="0">
              <a:lnSpc>
                <a:spcPct val="110000"/>
              </a:lnSpc>
              <a:buNone/>
            </a:pPr>
            <a:r>
              <a:rPr lang="en-US" sz="1800" b="1" dirty="0"/>
              <a:t>Solution: Centralized Registry (Administrator).</a:t>
            </a:r>
            <a:endParaRPr lang="en-US" sz="1800" dirty="0"/>
          </a:p>
          <a:p>
            <a:pPr lvl="1">
              <a:lnSpc>
                <a:spcPct val="110000"/>
              </a:lnSpc>
            </a:pPr>
            <a:r>
              <a:rPr lang="en-US" dirty="0"/>
              <a:t>On startup, every TPP must register with the </a:t>
            </a:r>
            <a:r>
              <a:rPr lang="en-US" b="1" dirty="0"/>
              <a:t>Administrator</a:t>
            </a:r>
            <a:r>
              <a:rPr lang="en-US" dirty="0"/>
              <a:t> via a REST call. The Administrator maintains the complete list and returns it to the newly registered TPP.</a:t>
            </a:r>
          </a:p>
          <a:p>
            <a:pPr lvl="1">
              <a:lnSpc>
                <a:spcPct val="110000"/>
              </a:lnSpc>
            </a:pPr>
            <a:r>
              <a:rPr lang="en-US" dirty="0"/>
              <a:t>This ensures that every new node, upon joining, obtains an </a:t>
            </a:r>
            <a:r>
              <a:rPr lang="en-US" b="1" dirty="0"/>
              <a:t>atomic and consistent</a:t>
            </a:r>
            <a:r>
              <a:rPr lang="en-US" dirty="0"/>
              <a:t> view of the entire network, allowing it to correctly build the ring topology.</a:t>
            </a:r>
          </a:p>
          <a:p>
            <a:pPr lvl="1">
              <a:lnSpc>
                <a:spcPct val="110000"/>
              </a:lnSpc>
            </a:pPr>
            <a:r>
              <a:rPr lang="en-US" dirty="0"/>
              <a:t>The addition of a new TPP is handled by the synchronized </a:t>
            </a:r>
            <a:r>
              <a:rPr lang="en-US" i="1" dirty="0" err="1"/>
              <a:t>AddPlant</a:t>
            </a:r>
            <a:r>
              <a:rPr lang="en-US" i="1" dirty="0"/>
              <a:t>() </a:t>
            </a:r>
            <a:r>
              <a:rPr lang="en-US" dirty="0"/>
              <a:t>method, which ensures that only one thread at the time can access this service.</a:t>
            </a:r>
          </a:p>
          <a:p>
            <a:pPr>
              <a:lnSpc>
                <a:spcPct val="110000"/>
              </a:lnSpc>
            </a:pPr>
            <a:endParaRPr lang="it-IT" sz="1400" dirty="0"/>
          </a:p>
        </p:txBody>
      </p:sp>
    </p:spTree>
    <p:extLst>
      <p:ext uri="{BB962C8B-B14F-4D97-AF65-F5344CB8AC3E}">
        <p14:creationId xmlns:p14="http://schemas.microsoft.com/office/powerpoint/2010/main" val="77019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DD77DC-E899-4DA1-ADFB-B8ED8322805B}"/>
              </a:ext>
            </a:extLst>
          </p:cNvPr>
          <p:cNvSpPr>
            <a:spLocks noGrp="1"/>
          </p:cNvSpPr>
          <p:nvPr>
            <p:ph type="title"/>
          </p:nvPr>
        </p:nvSpPr>
        <p:spPr>
          <a:xfrm>
            <a:off x="612648" y="548640"/>
            <a:ext cx="10653578" cy="539496"/>
          </a:xfrm>
        </p:spPr>
        <p:txBody>
          <a:bodyPr>
            <a:normAutofit fontScale="90000"/>
          </a:bodyPr>
          <a:lstStyle/>
          <a:p>
            <a:r>
              <a:rPr lang="en-US"/>
              <a:t>TPP Joins During an Active Election</a:t>
            </a:r>
            <a:br>
              <a:rPr lang="en-US" b="0"/>
            </a:br>
            <a:endParaRPr lang="it-IT" dirty="0"/>
          </a:p>
        </p:txBody>
      </p:sp>
      <p:sp>
        <p:nvSpPr>
          <p:cNvPr id="3" name="Segnaposto contenuto 2">
            <a:extLst>
              <a:ext uri="{FF2B5EF4-FFF2-40B4-BE49-F238E27FC236}">
                <a16:creationId xmlns:a16="http://schemas.microsoft.com/office/drawing/2014/main" id="{46E44117-84C1-D320-42B0-3A21FA728760}"/>
              </a:ext>
            </a:extLst>
          </p:cNvPr>
          <p:cNvSpPr>
            <a:spLocks noGrp="1"/>
          </p:cNvSpPr>
          <p:nvPr>
            <p:ph idx="1"/>
          </p:nvPr>
        </p:nvSpPr>
        <p:spPr>
          <a:xfrm>
            <a:off x="612647" y="1088136"/>
            <a:ext cx="10653579" cy="5221224"/>
          </a:xfrm>
        </p:spPr>
        <p:txBody>
          <a:bodyPr>
            <a:normAutofit fontScale="62500" lnSpcReduction="20000"/>
          </a:bodyPr>
          <a:lstStyle/>
          <a:p>
            <a:pPr marL="0" indent="0">
              <a:buNone/>
            </a:pPr>
            <a:r>
              <a:rPr lang="en-US" sz="1800" b="1"/>
              <a:t>Scenario:</a:t>
            </a:r>
            <a:r>
              <a:rPr lang="en-US" sz="1800"/>
              <a:t> An election for Request-A is already in progress. An ElectionMessage is circulating the ring. What happens if a new TPP (TPP-5) joins the network at this exact moment?</a:t>
            </a:r>
          </a:p>
          <a:p>
            <a:r>
              <a:rPr lang="en-US" b="1"/>
              <a:t>Registration is Atomic and Independent (Handled by Administrator)</a:t>
            </a:r>
            <a:endParaRPr lang="en-US"/>
          </a:p>
          <a:p>
            <a:pPr lvl="1"/>
            <a:r>
              <a:rPr lang="en-US"/>
              <a:t>TPP-5 registers with the Administrator via REST. This is an atomic operation.</a:t>
            </a:r>
          </a:p>
          <a:p>
            <a:pPr lvl="1"/>
            <a:r>
              <a:rPr lang="en-US"/>
              <a:t>It receives the full list of peers [1, 2, 3, 5] and correctly identifies its successor as TPP-1.</a:t>
            </a:r>
          </a:p>
          <a:p>
            <a:pPr lvl="1"/>
            <a:r>
              <a:rPr lang="en-US" b="1"/>
              <a:t>Crucially:</a:t>
            </a:r>
            <a:r>
              <a:rPr lang="en-US"/>
              <a:t> At this point, only TPP-5 knows about the complete ring. The existing nodes (1, 2, 3) are still operating on their old topology and are unaware of TPP-5.</a:t>
            </a:r>
          </a:p>
          <a:p>
            <a:r>
              <a:rPr lang="en-US" b="1"/>
              <a:t>The New Node's Behavior (TPP-5)</a:t>
            </a:r>
            <a:endParaRPr lang="en-US"/>
          </a:p>
          <a:p>
            <a:r>
              <a:rPr lang="en-US" sz="1800"/>
              <a:t>After joining, TPP-5 starts its NetManager and transitions to the IDLE state.</a:t>
            </a:r>
          </a:p>
          <a:p>
            <a:r>
              <a:rPr lang="en-US" sz="1800"/>
              <a:t>It will </a:t>
            </a:r>
            <a:r>
              <a:rPr lang="en-US" sz="1800" b="1"/>
              <a:t>not</a:t>
            </a:r>
            <a:r>
              <a:rPr lang="en-US" sz="1800"/>
              <a:t> participate in the ongoing election for Request-A because it never received the initial MQTT trigger for it, nor will it receive the ElectionMessage token, as it is not yet part of the active communication ring.</a:t>
            </a:r>
          </a:p>
          <a:p>
            <a:r>
              <a:rPr lang="en-US" sz="1800"/>
              <a:t>TPP-5 will remain IDLE, waiting for the </a:t>
            </a:r>
            <a:r>
              <a:rPr lang="en-US" sz="1800" i="1"/>
              <a:t>next</a:t>
            </a:r>
            <a:r>
              <a:rPr lang="en-US" sz="1800"/>
              <a:t> work cycle.</a:t>
            </a:r>
          </a:p>
          <a:p>
            <a:r>
              <a:rPr lang="en-US" b="1"/>
              <a:t>The Existing Ring's Behavior (Unaffected Election)</a:t>
            </a:r>
            <a:endParaRPr lang="en-US"/>
          </a:p>
          <a:p>
            <a:pPr lvl="1"/>
            <a:r>
              <a:rPr lang="en-US"/>
              <a:t>The ElectionMessage for Request-A continues its journey on the </a:t>
            </a:r>
            <a:r>
              <a:rPr lang="en-US" b="1"/>
              <a:t>old ring topology</a:t>
            </a:r>
            <a:r>
              <a:rPr lang="en-US"/>
              <a:t> (1 -&gt; 2 -&gt; 3 -&gt; 1).</a:t>
            </a:r>
          </a:p>
          <a:p>
            <a:pPr lvl="1"/>
            <a:r>
              <a:rPr lang="en-US"/>
              <a:t>When TPP-3 sends the message, it sends it to TPP-1 (its old successor), completely bypassing TPP-5.</a:t>
            </a:r>
          </a:p>
          <a:p>
            <a:pPr lvl="1"/>
            <a:r>
              <a:rPr lang="en-US"/>
              <a:t>The election for Request-A concludes correctly among the original participants. The winner acquires the lock from the Arbiter, and the ElectedMessage propagates, all without interference from TPP-5.</a:t>
            </a:r>
          </a:p>
          <a:p>
            <a:r>
              <a:rPr lang="en-US" b="1"/>
              <a:t>Network Convergence (Post-Election)</a:t>
            </a:r>
            <a:endParaRPr lang="en-US"/>
          </a:p>
          <a:p>
            <a:pPr lvl="1"/>
            <a:r>
              <a:rPr lang="en-US" b="1"/>
              <a:t>Proactive (announcePresence):</a:t>
            </a:r>
            <a:r>
              <a:rPr lang="en-US"/>
              <a:t> TPP-5 may send a gRPC announcePresence call to the other nodes. An existing TPP receiving this call will atomically update its local peer list and recalculate its nextInRing pointer </a:t>
            </a:r>
            <a:r>
              <a:rPr lang="en-US" i="1"/>
              <a:t>after its current operation completes</a:t>
            </a:r>
            <a:r>
              <a:rPr lang="en-US"/>
              <a:t>.</a:t>
            </a:r>
          </a:p>
          <a:p>
            <a:pPr lvl="1"/>
            <a:r>
              <a:rPr lang="en-US"/>
              <a:t>The ring converges to the new topology [1, 2, 3, 5] and will be fully consistent for the </a:t>
            </a:r>
            <a:r>
              <a:rPr lang="en-US" b="1"/>
              <a:t>next election</a:t>
            </a:r>
            <a:r>
              <a:rPr lang="en-US"/>
              <a:t>.</a:t>
            </a:r>
          </a:p>
          <a:p>
            <a:pPr marL="0" indent="0">
              <a:buNone/>
            </a:pPr>
            <a:endParaRPr lang="it-IT" dirty="0"/>
          </a:p>
        </p:txBody>
      </p:sp>
    </p:spTree>
    <p:extLst>
      <p:ext uri="{BB962C8B-B14F-4D97-AF65-F5344CB8AC3E}">
        <p14:creationId xmlns:p14="http://schemas.microsoft.com/office/powerpoint/2010/main" val="371034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4F4E2E-4D5E-6705-7EAB-6C004F2FDA6F}"/>
              </a:ext>
            </a:extLst>
          </p:cNvPr>
          <p:cNvSpPr>
            <a:spLocks noGrp="1"/>
          </p:cNvSpPr>
          <p:nvPr>
            <p:ph type="title"/>
          </p:nvPr>
        </p:nvSpPr>
        <p:spPr/>
        <p:txBody>
          <a:bodyPr>
            <a:normAutofit fontScale="90000"/>
          </a:bodyPr>
          <a:lstStyle/>
          <a:p>
            <a:r>
              <a:rPr lang="en-US" dirty="0"/>
              <a:t>Topology Change During Consensus Message Processing</a:t>
            </a:r>
            <a:br>
              <a:rPr lang="en-US" b="0" dirty="0"/>
            </a:br>
            <a:endParaRPr lang="it-IT" dirty="0"/>
          </a:p>
        </p:txBody>
      </p:sp>
      <p:sp>
        <p:nvSpPr>
          <p:cNvPr id="3" name="Segnaposto contenuto 2">
            <a:extLst>
              <a:ext uri="{FF2B5EF4-FFF2-40B4-BE49-F238E27FC236}">
                <a16:creationId xmlns:a16="http://schemas.microsoft.com/office/drawing/2014/main" id="{08308A14-67A0-8698-E843-4A45DC2A510F}"/>
              </a:ext>
            </a:extLst>
          </p:cNvPr>
          <p:cNvSpPr>
            <a:spLocks noGrp="1"/>
          </p:cNvSpPr>
          <p:nvPr>
            <p:ph idx="1"/>
          </p:nvPr>
        </p:nvSpPr>
        <p:spPr/>
        <p:txBody>
          <a:bodyPr>
            <a:normAutofit fontScale="70000" lnSpcReduction="20000"/>
          </a:bodyPr>
          <a:lstStyle/>
          <a:p>
            <a:pPr marL="0" indent="0">
              <a:buNone/>
            </a:pPr>
            <a:r>
              <a:rPr lang="it-IT" dirty="0"/>
              <a:t>The </a:t>
            </a:r>
            <a:r>
              <a:rPr lang="it-IT" dirty="0" err="1"/>
              <a:t>netManager</a:t>
            </a:r>
            <a:r>
              <a:rPr lang="it-IT" dirty="0"/>
              <a:t> </a:t>
            </a:r>
            <a:r>
              <a:rPr lang="it-IT" dirty="0" err="1"/>
              <a:t>has</a:t>
            </a:r>
            <a:r>
              <a:rPr lang="it-IT" dirty="0"/>
              <a:t> </a:t>
            </a:r>
            <a:r>
              <a:rPr lang="it-IT" dirty="0" err="1"/>
              <a:t>two</a:t>
            </a:r>
            <a:r>
              <a:rPr lang="it-IT" dirty="0"/>
              <a:t> key </a:t>
            </a:r>
            <a:r>
              <a:rPr lang="it-IT" dirty="0" err="1"/>
              <a:t>locks</a:t>
            </a:r>
            <a:r>
              <a:rPr lang="it-IT" dirty="0"/>
              <a:t>:</a:t>
            </a:r>
          </a:p>
          <a:p>
            <a:r>
              <a:rPr lang="en-US" dirty="0" err="1"/>
              <a:t>peerStateLock</a:t>
            </a:r>
            <a:r>
              <a:rPr lang="en-US" dirty="0"/>
              <a:t>: Protects the </a:t>
            </a:r>
            <a:r>
              <a:rPr lang="en-US" dirty="0" err="1"/>
              <a:t>networkPeers</a:t>
            </a:r>
            <a:r>
              <a:rPr lang="en-US" dirty="0"/>
              <a:t> map and the </a:t>
            </a:r>
            <a:r>
              <a:rPr lang="en-US" dirty="0" err="1"/>
              <a:t>nextInRing</a:t>
            </a:r>
            <a:r>
              <a:rPr lang="en-US" dirty="0"/>
              <a:t> pointer.</a:t>
            </a:r>
          </a:p>
          <a:p>
            <a:r>
              <a:rPr lang="en-US" dirty="0" err="1"/>
              <a:t>electionStateLock</a:t>
            </a:r>
            <a:r>
              <a:rPr lang="en-US" dirty="0"/>
              <a:t>: Protects election-related flags like </a:t>
            </a:r>
            <a:r>
              <a:rPr lang="en-US" dirty="0" err="1"/>
              <a:t>isElectionRunning</a:t>
            </a:r>
            <a:r>
              <a:rPr lang="en-US" dirty="0"/>
              <a:t>, </a:t>
            </a:r>
            <a:r>
              <a:rPr lang="en-US" dirty="0" err="1"/>
              <a:t>currentElectionId</a:t>
            </a:r>
            <a:r>
              <a:rPr lang="en-US" dirty="0"/>
              <a:t>, and the </a:t>
            </a:r>
            <a:r>
              <a:rPr lang="en-US" dirty="0" err="1"/>
              <a:t>activeElections</a:t>
            </a:r>
            <a:r>
              <a:rPr lang="en-US" dirty="0"/>
              <a:t> map.</a:t>
            </a:r>
            <a:endParaRPr lang="it-IT" dirty="0"/>
          </a:p>
          <a:p>
            <a:pPr marL="0" indent="0">
              <a:buNone/>
            </a:pPr>
            <a:r>
              <a:rPr lang="en-US" b="1" dirty="0"/>
              <a:t>Scenario: </a:t>
            </a:r>
            <a:r>
              <a:rPr lang="en-US" b="1" dirty="0" err="1"/>
              <a:t>announcePresence</a:t>
            </a:r>
            <a:r>
              <a:rPr lang="en-US" b="1" dirty="0"/>
              <a:t> arrives while processing </a:t>
            </a:r>
            <a:r>
              <a:rPr lang="en-US" b="1" dirty="0" err="1"/>
              <a:t>handleElectionMessage</a:t>
            </a:r>
            <a:r>
              <a:rPr lang="en-US" b="1" dirty="0"/>
              <a:t> (same for </a:t>
            </a:r>
            <a:r>
              <a:rPr lang="en-US" b="1" dirty="0" err="1"/>
              <a:t>handleElectiedMessage</a:t>
            </a:r>
            <a:r>
              <a:rPr lang="en-US" b="1" dirty="0"/>
              <a:t>)</a:t>
            </a:r>
          </a:p>
          <a:p>
            <a:pPr marL="252000" indent="-252000">
              <a:spcBef>
                <a:spcPts val="600"/>
              </a:spcBef>
              <a:buFont typeface="+mj-lt"/>
              <a:buAutoNum type="arabicPeriod"/>
            </a:pPr>
            <a:r>
              <a:rPr lang="en-US" b="1" dirty="0"/>
              <a:t>Thread A (Election Thread)</a:t>
            </a:r>
            <a:r>
              <a:rPr lang="en-US" dirty="0"/>
              <a:t> is executing </a:t>
            </a:r>
            <a:r>
              <a:rPr lang="en-US" dirty="0" err="1"/>
              <a:t>handleElectionMessage</a:t>
            </a:r>
            <a:r>
              <a:rPr lang="en-US" dirty="0"/>
              <a:t>. It enters its synchronized (</a:t>
            </a:r>
            <a:r>
              <a:rPr lang="en-US" dirty="0" err="1"/>
              <a:t>peerStateLock</a:t>
            </a:r>
            <a:r>
              <a:rPr lang="en-US" dirty="0"/>
              <a:t>) block and reads the value of </a:t>
            </a:r>
            <a:r>
              <a:rPr lang="en-US" dirty="0" err="1"/>
              <a:t>nextInRing</a:t>
            </a:r>
            <a:r>
              <a:rPr lang="en-US" dirty="0"/>
              <a:t> (which is TPP-1) into a local variable </a:t>
            </a:r>
            <a:r>
              <a:rPr lang="en-US" dirty="0" err="1"/>
              <a:t>currentNextInRing</a:t>
            </a:r>
            <a:r>
              <a:rPr lang="en-US" dirty="0"/>
              <a:t>. It then exits the synchronized block.</a:t>
            </a:r>
          </a:p>
          <a:p>
            <a:pPr marL="252000" indent="-252000">
              <a:spcBef>
                <a:spcPts val="600"/>
              </a:spcBef>
              <a:buFont typeface="+mj-lt"/>
              <a:buAutoNum type="arabicPeriod"/>
            </a:pPr>
            <a:r>
              <a:rPr lang="en-US" b="1" dirty="0"/>
              <a:t>Thread B (</a:t>
            </a:r>
            <a:r>
              <a:rPr lang="en-US" b="1" dirty="0" err="1"/>
              <a:t>gRPC</a:t>
            </a:r>
            <a:r>
              <a:rPr lang="en-US" b="1" dirty="0"/>
              <a:t> Server Thread)</a:t>
            </a:r>
            <a:r>
              <a:rPr lang="en-US" dirty="0"/>
              <a:t> tries to execute </a:t>
            </a:r>
            <a:r>
              <a:rPr lang="en-US" dirty="0" err="1"/>
              <a:t>handleAnnouncePresence</a:t>
            </a:r>
            <a:r>
              <a:rPr lang="en-US" dirty="0"/>
              <a:t> for TPP-5. It will block if Thread A is still inside its synchronized block. If Thread A has already exited, Thread B can now acquire the </a:t>
            </a:r>
            <a:r>
              <a:rPr lang="en-US" dirty="0" err="1"/>
              <a:t>peerStateLock</a:t>
            </a:r>
            <a:r>
              <a:rPr lang="en-US" dirty="0"/>
              <a:t>.</a:t>
            </a:r>
          </a:p>
          <a:p>
            <a:pPr marL="252000" indent="-252000">
              <a:spcBef>
                <a:spcPts val="600"/>
              </a:spcBef>
              <a:buFont typeface="+mj-lt"/>
              <a:buAutoNum type="arabicPeriod"/>
            </a:pPr>
            <a:r>
              <a:rPr lang="en-US" b="1" dirty="0"/>
              <a:t>Thread B</a:t>
            </a:r>
            <a:r>
              <a:rPr lang="en-US" dirty="0"/>
              <a:t> now safely modifies the </a:t>
            </a:r>
            <a:r>
              <a:rPr lang="en-US" dirty="0" err="1"/>
              <a:t>networkPeers</a:t>
            </a:r>
            <a:r>
              <a:rPr lang="en-US" dirty="0"/>
              <a:t> map and calls </a:t>
            </a:r>
            <a:r>
              <a:rPr lang="en-US" dirty="0" err="1"/>
              <a:t>recalculateRingUnsafe</a:t>
            </a:r>
            <a:r>
              <a:rPr lang="en-US" dirty="0"/>
              <a:t>(). The </a:t>
            </a:r>
            <a:r>
              <a:rPr lang="en-US" dirty="0" err="1"/>
              <a:t>nextInRing</a:t>
            </a:r>
            <a:r>
              <a:rPr lang="en-US" dirty="0"/>
              <a:t> pointer for TPP-3 is updated from TPP-1 to TPP-5. Thread B then releases the lock.</a:t>
            </a:r>
          </a:p>
          <a:p>
            <a:pPr marL="252000" indent="-252000">
              <a:spcBef>
                <a:spcPts val="600"/>
              </a:spcBef>
              <a:buFont typeface="+mj-lt"/>
              <a:buAutoNum type="arabicPeriod"/>
            </a:pPr>
            <a:r>
              <a:rPr lang="en-US" b="1" dirty="0"/>
              <a:t>Thread A</a:t>
            </a:r>
            <a:r>
              <a:rPr lang="en-US" dirty="0"/>
              <a:t> continues its execution. </a:t>
            </a:r>
            <a:r>
              <a:rPr lang="en-US" b="1" dirty="0"/>
              <a:t>Crucially, it uses its local variable </a:t>
            </a:r>
            <a:r>
              <a:rPr lang="en-US" b="1" dirty="0" err="1"/>
              <a:t>currentNextInRing</a:t>
            </a:r>
            <a:r>
              <a:rPr lang="en-US" dirty="0"/>
              <a:t>, which still holds the value TPP-1.</a:t>
            </a:r>
          </a:p>
          <a:p>
            <a:pPr marL="252000" indent="-252000">
              <a:spcBef>
                <a:spcPts val="600"/>
              </a:spcBef>
              <a:buFont typeface="+mj-lt"/>
              <a:buAutoNum type="arabicPeriod"/>
            </a:pPr>
            <a:r>
              <a:rPr lang="en-US" b="1" dirty="0"/>
              <a:t>Result:</a:t>
            </a:r>
            <a:r>
              <a:rPr lang="en-US" dirty="0"/>
              <a:t> TPP-3 forwards the </a:t>
            </a:r>
            <a:r>
              <a:rPr lang="en-US" dirty="0" err="1"/>
              <a:t>ElectionMessage</a:t>
            </a:r>
            <a:r>
              <a:rPr lang="en-US" dirty="0"/>
              <a:t> to TPP-1. The election message continues along the </a:t>
            </a:r>
            <a:r>
              <a:rPr lang="en-US" b="1" dirty="0"/>
              <a:t>old topology snapshot</a:t>
            </a:r>
            <a:r>
              <a:rPr lang="en-US" dirty="0"/>
              <a:t>, just as we analyzed before. The topology change has been safely recorded but does not interfere with the in-flight operation.</a:t>
            </a:r>
          </a:p>
          <a:p>
            <a:endParaRPr lang="en-US" dirty="0"/>
          </a:p>
          <a:p>
            <a:pPr marL="0" indent="0">
              <a:buNone/>
            </a:pPr>
            <a:endParaRPr lang="it-IT" dirty="0"/>
          </a:p>
        </p:txBody>
      </p:sp>
    </p:spTree>
    <p:extLst>
      <p:ext uri="{BB962C8B-B14F-4D97-AF65-F5344CB8AC3E}">
        <p14:creationId xmlns:p14="http://schemas.microsoft.com/office/powerpoint/2010/main" val="386122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F0B7D8-F08E-6AC2-3524-6B2F8F937C96}"/>
              </a:ext>
            </a:extLst>
          </p:cNvPr>
          <p:cNvSpPr>
            <a:spLocks noGrp="1"/>
          </p:cNvSpPr>
          <p:nvPr>
            <p:ph type="title"/>
          </p:nvPr>
        </p:nvSpPr>
        <p:spPr/>
        <p:txBody>
          <a:bodyPr/>
          <a:lstStyle/>
          <a:p>
            <a:r>
              <a:rPr lang="en-US" dirty="0"/>
              <a:t>Handling "Zombie" Messages and Deadlocks in Elections</a:t>
            </a:r>
            <a:endParaRPr lang="it-IT" dirty="0"/>
          </a:p>
        </p:txBody>
      </p:sp>
      <p:sp>
        <p:nvSpPr>
          <p:cNvPr id="3" name="Segnaposto contenuto 2">
            <a:extLst>
              <a:ext uri="{FF2B5EF4-FFF2-40B4-BE49-F238E27FC236}">
                <a16:creationId xmlns:a16="http://schemas.microsoft.com/office/drawing/2014/main" id="{8E36C562-57DF-1689-D5E9-E275261648D0}"/>
              </a:ext>
            </a:extLst>
          </p:cNvPr>
          <p:cNvSpPr>
            <a:spLocks noGrp="1"/>
          </p:cNvSpPr>
          <p:nvPr>
            <p:ph idx="1"/>
          </p:nvPr>
        </p:nvSpPr>
        <p:spPr/>
        <p:txBody>
          <a:bodyPr>
            <a:normAutofit fontScale="92500"/>
          </a:bodyPr>
          <a:lstStyle/>
          <a:p>
            <a:r>
              <a:rPr lang="en-US" b="1" dirty="0"/>
              <a:t>Scenario 1 (Zombies):</a:t>
            </a:r>
            <a:r>
              <a:rPr lang="en-US" dirty="0"/>
              <a:t> An election concludes, but a message from that election is still in transit on the network due to latency. A TPP might receive it and attempt to participate in an already finished election.</a:t>
            </a:r>
          </a:p>
          <a:p>
            <a:r>
              <a:rPr lang="en-US" b="1" dirty="0"/>
              <a:t>Scenario 2 (Deadlocks):</a:t>
            </a:r>
            <a:r>
              <a:rPr lang="en-US" dirty="0"/>
              <a:t> A critical message (election or result) is lost, stalling the entire process. The ring would wait forever.</a:t>
            </a:r>
          </a:p>
          <a:p>
            <a:r>
              <a:rPr lang="en-US" b="1" dirty="0"/>
              <a:t>Solutions:</a:t>
            </a:r>
            <a:endParaRPr lang="en-US" dirty="0"/>
          </a:p>
          <a:p>
            <a:pPr lvl="1"/>
            <a:r>
              <a:rPr lang="en-US" b="1" dirty="0"/>
              <a:t>Validation with the Arbiter (for Zombies):</a:t>
            </a:r>
            <a:r>
              <a:rPr lang="en-US" dirty="0"/>
              <a:t> Before processing an election message, each TPP calls </a:t>
            </a:r>
            <a:r>
              <a:rPr lang="en-US" dirty="0" err="1"/>
              <a:t>checkRequestInQueue</a:t>
            </a:r>
            <a:r>
              <a:rPr lang="en-US" dirty="0"/>
              <a:t>() on the Arbiter. If the request is no longer in the Arbiter's queue (because it has already been completed), the message is discarded as a "zombie."</a:t>
            </a:r>
          </a:p>
          <a:p>
            <a:pPr lvl="1"/>
            <a:r>
              <a:rPr lang="en-US" b="1" dirty="0"/>
              <a:t>Watchdog Timer (for Deadlocks):</a:t>
            </a:r>
            <a:r>
              <a:rPr lang="en-US" dirty="0"/>
              <a:t> Each </a:t>
            </a:r>
            <a:r>
              <a:rPr lang="en-US" dirty="0" err="1"/>
              <a:t>NetManager</a:t>
            </a:r>
            <a:r>
              <a:rPr lang="en-US" dirty="0"/>
              <a:t> has a "watchdog" thread that activates periodically. If a TPP remains in the IDLE state for too long (indicating a potential stall), the watchdog proactively pushes it to check the Arbiter for new work, effectively restarting the process.</a:t>
            </a:r>
          </a:p>
          <a:p>
            <a:endParaRPr lang="it-IT" dirty="0"/>
          </a:p>
        </p:txBody>
      </p:sp>
    </p:spTree>
    <p:extLst>
      <p:ext uri="{BB962C8B-B14F-4D97-AF65-F5344CB8AC3E}">
        <p14:creationId xmlns:p14="http://schemas.microsoft.com/office/powerpoint/2010/main" val="89897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73887D-958D-7BC0-F4EA-AA13A63E7085}"/>
              </a:ext>
            </a:extLst>
          </p:cNvPr>
          <p:cNvSpPr>
            <a:spLocks noGrp="1"/>
          </p:cNvSpPr>
          <p:nvPr>
            <p:ph type="title"/>
          </p:nvPr>
        </p:nvSpPr>
        <p:spPr/>
        <p:txBody>
          <a:bodyPr/>
          <a:lstStyle/>
          <a:p>
            <a:r>
              <a:rPr lang="it-IT" dirty="0" err="1"/>
              <a:t>PollutionDetection</a:t>
            </a:r>
            <a:r>
              <a:rPr lang="it-IT" dirty="0"/>
              <a:t> </a:t>
            </a:r>
            <a:r>
              <a:rPr lang="it-IT" dirty="0" err="1"/>
              <a:t>synchronization</a:t>
            </a:r>
            <a:endParaRPr lang="it-IT" dirty="0"/>
          </a:p>
        </p:txBody>
      </p:sp>
      <p:sp>
        <p:nvSpPr>
          <p:cNvPr id="3" name="Segnaposto contenuto 2">
            <a:extLst>
              <a:ext uri="{FF2B5EF4-FFF2-40B4-BE49-F238E27FC236}">
                <a16:creationId xmlns:a16="http://schemas.microsoft.com/office/drawing/2014/main" id="{0CFA8C45-7F5C-7E5A-857F-FC496688121D}"/>
              </a:ext>
            </a:extLst>
          </p:cNvPr>
          <p:cNvSpPr>
            <a:spLocks noGrp="1"/>
          </p:cNvSpPr>
          <p:nvPr>
            <p:ph idx="1"/>
          </p:nvPr>
        </p:nvSpPr>
        <p:spPr>
          <a:xfrm>
            <a:off x="612647" y="1197864"/>
            <a:ext cx="10653579" cy="5111496"/>
          </a:xfrm>
        </p:spPr>
        <p:txBody>
          <a:bodyPr>
            <a:normAutofit fontScale="77500" lnSpcReduction="20000"/>
          </a:bodyPr>
          <a:lstStyle/>
          <a:p>
            <a:pPr marL="0" indent="0">
              <a:buNone/>
            </a:pPr>
            <a:r>
              <a:rPr lang="en-US" dirty="0"/>
              <a:t>The </a:t>
            </a:r>
            <a:r>
              <a:rPr lang="en-US" dirty="0" err="1"/>
              <a:t>SlidingWindowBuffer</a:t>
            </a:r>
            <a:r>
              <a:rPr lang="en-US" dirty="0"/>
              <a:t> is a shared resource accessed by at least two different threads concurrently:</a:t>
            </a:r>
          </a:p>
          <a:p>
            <a:r>
              <a:rPr lang="en-US" b="1" dirty="0"/>
              <a:t>The Producer (</a:t>
            </a:r>
            <a:r>
              <a:rPr lang="en-US" b="1" dirty="0" err="1"/>
              <a:t>PollutionSensor</a:t>
            </a:r>
            <a:r>
              <a:rPr lang="en-US" b="1" dirty="0"/>
              <a:t> thread):</a:t>
            </a:r>
            <a:r>
              <a:rPr lang="en-US" dirty="0"/>
              <a:t> Continuously calls </a:t>
            </a:r>
            <a:r>
              <a:rPr lang="en-US" dirty="0" err="1"/>
              <a:t>addMeasurement</a:t>
            </a:r>
            <a:r>
              <a:rPr lang="en-US" dirty="0"/>
              <a:t>(m). This method modifies the internal </a:t>
            </a:r>
            <a:r>
              <a:rPr lang="en-US" dirty="0" err="1"/>
              <a:t>measurementsWindow</a:t>
            </a:r>
            <a:r>
              <a:rPr lang="en-US" dirty="0"/>
              <a:t> list.</a:t>
            </a:r>
          </a:p>
          <a:p>
            <a:r>
              <a:rPr lang="en-US" b="1" dirty="0"/>
              <a:t>The Consumer (TPP's Timer thread):</a:t>
            </a:r>
            <a:r>
              <a:rPr lang="en-US" dirty="0"/>
              <a:t> Periodically calls </a:t>
            </a:r>
            <a:r>
              <a:rPr lang="en-US" dirty="0" err="1"/>
              <a:t>getComputedAveragesAndClear</a:t>
            </a:r>
            <a:r>
              <a:rPr lang="en-US" dirty="0"/>
              <a:t>(). This method reads and then clears the </a:t>
            </a:r>
            <a:r>
              <a:rPr lang="en-US" dirty="0" err="1"/>
              <a:t>computedAverages</a:t>
            </a:r>
            <a:r>
              <a:rPr lang="en-US" dirty="0"/>
              <a:t> list.</a:t>
            </a:r>
          </a:p>
          <a:p>
            <a:pPr marL="0" indent="0">
              <a:buNone/>
            </a:pPr>
            <a:r>
              <a:rPr lang="it-IT" dirty="0"/>
              <a:t>The </a:t>
            </a:r>
            <a:r>
              <a:rPr lang="en-US" dirty="0" err="1"/>
              <a:t>SlidingWindowBuffer</a:t>
            </a:r>
            <a:r>
              <a:rPr lang="en-US" dirty="0"/>
              <a:t> correctly solves this by using a private lock object and synchronized blocks.</a:t>
            </a:r>
          </a:p>
          <a:p>
            <a:r>
              <a:rPr lang="en-US" b="1" dirty="0"/>
              <a:t>Mutual Exclusion:</a:t>
            </a:r>
            <a:r>
              <a:rPr lang="en-US" dirty="0"/>
              <a:t> The synchronized (lock) block ensures that only one thread—either the producer or the consumer—can be executing code within a synchronized block on the </a:t>
            </a:r>
            <a:r>
              <a:rPr lang="en-US" i="1" dirty="0"/>
              <a:t>same</a:t>
            </a:r>
            <a:r>
              <a:rPr lang="en-US" dirty="0"/>
              <a:t> </a:t>
            </a:r>
            <a:r>
              <a:rPr lang="en-US" dirty="0" err="1"/>
              <a:t>SlidingWindowBuffer</a:t>
            </a:r>
            <a:r>
              <a:rPr lang="en-US" dirty="0"/>
              <a:t> instance at any given time.</a:t>
            </a:r>
          </a:p>
          <a:p>
            <a:r>
              <a:rPr lang="en-US" b="1" dirty="0"/>
              <a:t>Atomicity:</a:t>
            </a:r>
            <a:r>
              <a:rPr lang="en-US" dirty="0"/>
              <a:t> When the </a:t>
            </a:r>
            <a:r>
              <a:rPr lang="en-US" dirty="0" err="1"/>
              <a:t>PollutionSensor</a:t>
            </a:r>
            <a:r>
              <a:rPr lang="en-US" dirty="0"/>
              <a:t> thread calls </a:t>
            </a:r>
            <a:r>
              <a:rPr lang="en-US" dirty="0" err="1"/>
              <a:t>addMeasurement</a:t>
            </a:r>
            <a:r>
              <a:rPr lang="en-US" dirty="0"/>
              <a:t>, it acquires the lock. The entire sequence of adding a measurement, checking the size, computing an average, and sliding the window happens as a </a:t>
            </a:r>
            <a:r>
              <a:rPr lang="en-US" b="1" dirty="0"/>
              <a:t>single, indivisible (atomic) operation</a:t>
            </a:r>
            <a:r>
              <a:rPr lang="en-US" dirty="0"/>
              <a:t>. The Timer thread cannot interrupt it halfway through.</a:t>
            </a:r>
          </a:p>
          <a:p>
            <a:r>
              <a:rPr lang="en-US" b="1" dirty="0"/>
              <a:t>Visibility:</a:t>
            </a:r>
            <a:r>
              <a:rPr lang="en-US" dirty="0"/>
              <a:t> The synchronized keyword also guarantees a "happens-before" relationship. When the </a:t>
            </a:r>
            <a:r>
              <a:rPr lang="en-US" dirty="0" err="1"/>
              <a:t>PollutionSensor</a:t>
            </a:r>
            <a:r>
              <a:rPr lang="en-US" dirty="0"/>
              <a:t> thread releases the lock, all changes it made to the shared variables (</a:t>
            </a:r>
            <a:r>
              <a:rPr lang="en-US" dirty="0" err="1"/>
              <a:t>measurementsWindow</a:t>
            </a:r>
            <a:r>
              <a:rPr lang="en-US" dirty="0"/>
              <a:t>, </a:t>
            </a:r>
            <a:r>
              <a:rPr lang="en-US" dirty="0" err="1"/>
              <a:t>computedAverages</a:t>
            </a:r>
            <a:r>
              <a:rPr lang="en-US" dirty="0"/>
              <a:t>) are guaranteed to be visible to the Timer thread when it subsequently acquires the same lock. This prevents the Timer from seeing stale data.</a:t>
            </a:r>
          </a:p>
          <a:p>
            <a:pPr marL="0" indent="0">
              <a:buNone/>
            </a:pPr>
            <a:endParaRPr lang="it-IT" dirty="0"/>
          </a:p>
        </p:txBody>
      </p:sp>
    </p:spTree>
    <p:extLst>
      <p:ext uri="{BB962C8B-B14F-4D97-AF65-F5344CB8AC3E}">
        <p14:creationId xmlns:p14="http://schemas.microsoft.com/office/powerpoint/2010/main" val="135892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5B3488-C2B9-6995-D954-916D48AF5505}"/>
              </a:ext>
            </a:extLst>
          </p:cNvPr>
          <p:cNvSpPr>
            <a:spLocks noGrp="1"/>
          </p:cNvSpPr>
          <p:nvPr>
            <p:ph type="title"/>
          </p:nvPr>
        </p:nvSpPr>
        <p:spPr/>
        <p:txBody>
          <a:bodyPr>
            <a:normAutofit fontScale="90000"/>
          </a:bodyPr>
          <a:lstStyle/>
          <a:p>
            <a:r>
              <a:rPr lang="en-US" dirty="0"/>
              <a:t>Problem 2: Data Aggregation on the Administrator Side</a:t>
            </a:r>
            <a:br>
              <a:rPr lang="en-US" b="0" dirty="0"/>
            </a:br>
            <a:endParaRPr lang="it-IT" dirty="0"/>
          </a:p>
        </p:txBody>
      </p:sp>
      <p:sp>
        <p:nvSpPr>
          <p:cNvPr id="3" name="Segnaposto contenuto 2">
            <a:extLst>
              <a:ext uri="{FF2B5EF4-FFF2-40B4-BE49-F238E27FC236}">
                <a16:creationId xmlns:a16="http://schemas.microsoft.com/office/drawing/2014/main" id="{0A34924E-E748-8AAA-1D07-5D8D29C3DA5F}"/>
              </a:ext>
            </a:extLst>
          </p:cNvPr>
          <p:cNvSpPr>
            <a:spLocks noGrp="1"/>
          </p:cNvSpPr>
          <p:nvPr>
            <p:ph idx="1"/>
          </p:nvPr>
        </p:nvSpPr>
        <p:spPr/>
        <p:txBody>
          <a:bodyPr>
            <a:normAutofit fontScale="92500" lnSpcReduction="20000"/>
          </a:bodyPr>
          <a:lstStyle/>
          <a:p>
            <a:pPr marL="0" indent="0">
              <a:buNone/>
            </a:pPr>
            <a:r>
              <a:rPr lang="en-US" dirty="0"/>
              <a:t>The Administrator server is a single Spring Boot application that receives pollution data from </a:t>
            </a:r>
            <a:r>
              <a:rPr lang="en-US" i="1" dirty="0"/>
              <a:t>all</a:t>
            </a:r>
            <a:r>
              <a:rPr lang="en-US" dirty="0"/>
              <a:t> TPPs simultaneously. Each MQTT message arrives on a separate thread from the MQTT client's thread pool. These threads all try to write to the central </a:t>
            </a:r>
            <a:r>
              <a:rPr lang="en-US" dirty="0" err="1"/>
              <a:t>pollutionDataByPlantId</a:t>
            </a:r>
            <a:r>
              <a:rPr lang="en-US" dirty="0"/>
              <a:t> map.</a:t>
            </a:r>
          </a:p>
          <a:p>
            <a:pPr marL="0" indent="0">
              <a:buNone/>
            </a:pPr>
            <a:r>
              <a:rPr lang="en-US" b="1" dirty="0"/>
              <a:t>The Solution: A Dedicated Lock for the Data Structure</a:t>
            </a:r>
          </a:p>
          <a:p>
            <a:r>
              <a:rPr lang="en-US" b="1" dirty="0"/>
              <a:t>Thread-Safe Writes:</a:t>
            </a:r>
            <a:r>
              <a:rPr lang="en-US" dirty="0"/>
              <a:t> When multiple MQTT threads call </a:t>
            </a:r>
            <a:r>
              <a:rPr lang="en-US" dirty="0" err="1"/>
              <a:t>recordPollutionData</a:t>
            </a:r>
            <a:r>
              <a:rPr lang="en-US" dirty="0"/>
              <a:t> at the same time, the synchronized (</a:t>
            </a:r>
            <a:r>
              <a:rPr lang="en-US" dirty="0" err="1"/>
              <a:t>pollutionDataLock</a:t>
            </a:r>
            <a:r>
              <a:rPr lang="en-US" dirty="0"/>
              <a:t>) block serializes their access to the </a:t>
            </a:r>
            <a:r>
              <a:rPr lang="en-US" dirty="0" err="1"/>
              <a:t>pollutionDataByPlantId</a:t>
            </a:r>
            <a:r>
              <a:rPr lang="en-US" dirty="0"/>
              <a:t> map. Each thread's write operation is atomic. The use of </a:t>
            </a:r>
            <a:r>
              <a:rPr lang="en-US" dirty="0" err="1"/>
              <a:t>computeIfAbsent</a:t>
            </a:r>
            <a:r>
              <a:rPr lang="en-US" dirty="0"/>
              <a:t> is also done safely within this locked block.</a:t>
            </a:r>
          </a:p>
          <a:p>
            <a:r>
              <a:rPr lang="en-US" b="1" dirty="0"/>
              <a:t>Thread-Safe Reads:</a:t>
            </a:r>
            <a:r>
              <a:rPr lang="en-US" dirty="0"/>
              <a:t> When an administrator makes a REST call to </a:t>
            </a:r>
            <a:r>
              <a:rPr lang="en-US" dirty="0" err="1"/>
              <a:t>getPollution</a:t>
            </a:r>
            <a:r>
              <a:rPr lang="en-US" dirty="0"/>
              <a:t>/{t1}/{t2}, the controller thread calls </a:t>
            </a:r>
            <a:r>
              <a:rPr lang="en-US" dirty="0" err="1"/>
              <a:t>getAveragePollutionBetweenAsMap</a:t>
            </a:r>
            <a:r>
              <a:rPr lang="en-US" dirty="0"/>
              <a:t>. This method also acquires the </a:t>
            </a:r>
            <a:r>
              <a:rPr lang="en-US" b="1" dirty="0"/>
              <a:t>same lock</a:t>
            </a:r>
            <a:r>
              <a:rPr lang="en-US" dirty="0"/>
              <a:t> before iterating over the map. This is crucial because it prevents the REST thread from reading the map while an MQTT thread is in the middle of writing to it, ensuring a consistent and non-corrupt view of the data.</a:t>
            </a:r>
          </a:p>
          <a:p>
            <a:pPr marL="0" indent="0">
              <a:buNone/>
            </a:pPr>
            <a:endParaRPr lang="it-IT" dirty="0"/>
          </a:p>
        </p:txBody>
      </p:sp>
    </p:spTree>
    <p:extLst>
      <p:ext uri="{BB962C8B-B14F-4D97-AF65-F5344CB8AC3E}">
        <p14:creationId xmlns:p14="http://schemas.microsoft.com/office/powerpoint/2010/main" val="40326720"/>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153</TotalTime>
  <Words>1449</Words>
  <Application>Microsoft Office PowerPoint</Application>
  <PresentationFormat>Widescreen</PresentationFormat>
  <Paragraphs>74</Paragraphs>
  <Slides>8</Slides>
  <Notes>0</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8</vt:i4>
      </vt:variant>
    </vt:vector>
  </HeadingPairs>
  <TitlesOfParts>
    <vt:vector size="11" baseType="lpstr">
      <vt:lpstr>Arial</vt:lpstr>
      <vt:lpstr>Neue Haas Grotesk Text Pro</vt:lpstr>
      <vt:lpstr>VanillaVTI</vt:lpstr>
      <vt:lpstr>DESM</vt:lpstr>
      <vt:lpstr>Communication scheme</vt:lpstr>
      <vt:lpstr>Network Topology Consistency (Who is in the ring?)</vt:lpstr>
      <vt:lpstr>TPP Joins During an Active Election </vt:lpstr>
      <vt:lpstr>Topology Change During Consensus Message Processing </vt:lpstr>
      <vt:lpstr>Handling "Zombie" Messages and Deadlocks in Elections</vt:lpstr>
      <vt:lpstr>PollutionDetection synchronization</vt:lpstr>
      <vt:lpstr>Problem 2: Data Aggregation on the Administrator Side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Famiglia Colombo</dc:creator>
  <cp:lastModifiedBy>Famiglia Colombo</cp:lastModifiedBy>
  <cp:revision>5</cp:revision>
  <dcterms:created xsi:type="dcterms:W3CDTF">2025-07-01T07:35:10Z</dcterms:created>
  <dcterms:modified xsi:type="dcterms:W3CDTF">2025-07-01T10:09:04Z</dcterms:modified>
</cp:coreProperties>
</file>