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sldIdLst>
    <p:sldId id="264" r:id="rId6"/>
    <p:sldId id="271" r:id="rId7"/>
    <p:sldId id="263" r:id="rId8"/>
    <p:sldId id="272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AD2"/>
    <a:srgbClr val="3300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7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D5F-85DA-4443-BBC0-4D91180D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E6394-5077-4217-BA29-8B70303A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5E56-3211-4622-B7C7-BB0D0A71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A74-96BB-4930-A532-43DE6209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4A69-4E14-47E6-AB5E-6C6E2ECB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BCD1-0651-4594-9B28-EC523E8B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6E573-5273-499E-A15F-EAA5A2E64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CF08-CBDE-4514-83F0-B76F1AF7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2FA1-246C-45C7-AD1D-7613D835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B7CA8-5949-480F-8752-D007539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939B-E078-484D-81CC-F91B4AE64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CAD12-7F81-4923-9DB5-C3B1B3A8F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C1B6-A18E-4C65-8EF6-429FC5B8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77E-B689-4C34-AEB7-80C6045B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5BBD-961C-4731-B29C-DFE9A0A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6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7537-D87D-45F1-B227-BD95280D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1F56-3268-45A3-9AF0-422805753E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A8F3-68B1-430E-ADD0-27CEF1FDD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6808-34F0-4382-BEEC-E39343FA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F2DB-848F-48A0-9F5D-BD1A0DDE4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2C4C-0983-4C6B-9EE9-DBA6FDF5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F3EE-A994-4FF4-A8D0-F323AD40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EBCA-D890-4108-9231-84E18278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D6C8-AC42-4F3D-A35F-6BEE38F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6580-FB7A-40A9-B49A-DBE7034F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677C-0AEA-4665-8493-B471D59C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2753-3DBF-444C-BBE2-333BA132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C226-4E09-4382-8F53-0F682C6E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08D3-A8D8-45EB-A920-5915FB05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98D9-17C1-424D-93D0-AF0F7A9F9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0FE6E-4421-4E14-BD7D-251C073E3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12967-895E-453C-9001-34CBBA8E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50CA4-7D6F-464D-81B2-3F48E43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9136-F1D0-4B44-9F52-ADCA8BE8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4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451C-9962-40E9-A4AA-B25676CE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8012-BA6C-4918-B688-1F4925A5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FBC2D-DD59-401D-B403-F4C043158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F9209-5C0C-4F46-BD91-2C1C63C96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4F28D-E69B-4711-9E43-9A16416A4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D0CE-3CA2-4465-82A7-D6DA138C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DBA61-E661-448B-8E92-0DA01FB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BC66D-5022-4232-AD51-608A49E4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5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731E-155A-41DA-8B3D-F78B249E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63803-874D-4863-A0F9-ABA2E00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DAC0A-5FC9-42FF-967B-E2011604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F41A1-D851-4FD3-A826-F9EBF9AF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2FA6-86A7-4E41-ACF3-DBA9D077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471BE-3AB8-4571-B311-7CC519B4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4259C-D084-47AE-A740-CB98C2D4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3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6EC1-71F2-4ED4-97D9-9B29D2AA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E99C-9ABB-418D-9555-8A7CA25F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61D28-EE63-45C1-87CE-B50B79B7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7AEA-B773-4AE1-88BE-AA5B701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8B766-8A9C-4266-B6D6-19B31C82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487B9-8448-4831-B4EE-9FF56B46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9F99-9830-45DB-AFCA-84782B97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6A54F-C257-47CB-A420-3F23F5B99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B6807-9243-4FAB-A647-3BD103627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D5144-EAA4-47B9-91E3-11F4BCF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27C81C-7717-42E8-B6F0-DFCCDD99013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F195-EEE9-4D9A-AB03-F3A9ACCE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8DEF-741B-4763-9D47-31637274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BF7D5-4129-4060-BACD-07BE7EB1A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0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80526F-D0A7-4F58-8F99-A0CFBA721164}"/>
              </a:ext>
            </a:extLst>
          </p:cNvPr>
          <p:cNvSpPr/>
          <p:nvPr userDrawn="1"/>
        </p:nvSpPr>
        <p:spPr>
          <a:xfrm>
            <a:off x="0" y="0"/>
            <a:ext cx="9144000" cy="523875"/>
          </a:xfrm>
          <a:prstGeom prst="rect">
            <a:avLst/>
          </a:prstGeom>
          <a:gradFill flip="none" rotWithShape="1">
            <a:gsLst>
              <a:gs pos="37000">
                <a:srgbClr val="7030A0"/>
              </a:gs>
              <a:gs pos="9000">
                <a:srgbClr val="34006F"/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9DFEDB-B644-49E7-8444-28038FEB08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9625"/>
          <a:stretch/>
        </p:blipFill>
        <p:spPr>
          <a:xfrm>
            <a:off x="0" y="-1"/>
            <a:ext cx="576263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D91C83-07E5-4BA8-B638-2AEFBACC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144" y="-14118"/>
            <a:ext cx="78867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CEC1-5E71-4D79-99D1-2C6D2B3F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0ACA-D74E-4C27-A043-728A1E647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599" y="15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A6277-4082-4136-A950-5BF86426FA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E6B63C6-8576-41B3-9651-F58941D703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6" y="-50460"/>
            <a:ext cx="651783" cy="6517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02A03-2CA2-4AD1-A3A6-73FAA0E8C5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495300"/>
            <a:ext cx="9143999" cy="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F4E237-3B89-4080-88EF-F284B888645F}"/>
              </a:ext>
            </a:extLst>
          </p:cNvPr>
          <p:cNvCxnSpPr>
            <a:cxnSpLocks/>
          </p:cNvCxnSpPr>
          <p:nvPr userDrawn="1"/>
        </p:nvCxnSpPr>
        <p:spPr>
          <a:xfrm>
            <a:off x="93206" y="0"/>
            <a:ext cx="0" cy="6858000"/>
          </a:xfrm>
          <a:prstGeom prst="line">
            <a:avLst/>
          </a:prstGeom>
          <a:ln>
            <a:solidFill>
              <a:srgbClr val="330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7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9B98C-2E88-419A-8EAC-2C1BADA7A09E}"/>
              </a:ext>
            </a:extLst>
          </p:cNvPr>
          <p:cNvSpPr/>
          <p:nvPr/>
        </p:nvSpPr>
        <p:spPr>
          <a:xfrm>
            <a:off x="200785" y="660559"/>
            <a:ext cx="8824647" cy="2726723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1AF00-4CB1-4456-B427-28A1D967EDC5}"/>
              </a:ext>
            </a:extLst>
          </p:cNvPr>
          <p:cNvSpPr txBox="1"/>
          <p:nvPr/>
        </p:nvSpPr>
        <p:spPr>
          <a:xfrm>
            <a:off x="456903" y="525653"/>
            <a:ext cx="17395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 dirty="0"/>
              <a:t>Overall Concept: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B4AFE-30BB-4050-9C00-9B098C9B59F1}"/>
              </a:ext>
            </a:extLst>
          </p:cNvPr>
          <p:cNvCxnSpPr>
            <a:cxnSpLocks/>
          </p:cNvCxnSpPr>
          <p:nvPr/>
        </p:nvCxnSpPr>
        <p:spPr>
          <a:xfrm flipH="1" flipV="1">
            <a:off x="4399778" y="790959"/>
            <a:ext cx="49800" cy="246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2639F6-3546-4558-833C-83816D2734F0}"/>
              </a:ext>
            </a:extLst>
          </p:cNvPr>
          <p:cNvSpPr txBox="1"/>
          <p:nvPr/>
        </p:nvSpPr>
        <p:spPr>
          <a:xfrm rot="20757549">
            <a:off x="395697" y="1323694"/>
            <a:ext cx="2232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System Diagram/ Concept Poster</a:t>
            </a:r>
          </a:p>
        </p:txBody>
      </p: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351440-54B6-4106-B185-C42AC92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35245"/>
              </p:ext>
            </p:extLst>
          </p:nvPr>
        </p:nvGraphicFramePr>
        <p:xfrm>
          <a:off x="4984436" y="722115"/>
          <a:ext cx="3664135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106">
                  <a:extLst>
                    <a:ext uri="{9D8B030D-6E8A-4147-A177-3AD203B41FA5}">
                      <a16:colId xmlns:a16="http://schemas.microsoft.com/office/drawing/2014/main" val="3541889289"/>
                    </a:ext>
                  </a:extLst>
                </a:gridCol>
                <a:gridCol w="1284029">
                  <a:extLst>
                    <a:ext uri="{9D8B030D-6E8A-4147-A177-3AD203B41FA5}">
                      <a16:colId xmlns:a16="http://schemas.microsoft.com/office/drawing/2014/main" val="1172428822"/>
                    </a:ext>
                  </a:extLst>
                </a:gridCol>
              </a:tblGrid>
              <a:tr h="270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Project Deliverable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28973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70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063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5055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7058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981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2905"/>
                  </a:ext>
                </a:extLst>
              </a:tr>
              <a:tr h="2703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663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4900AB-D880-4C9B-AD94-FDD549EC525C}"/>
              </a:ext>
            </a:extLst>
          </p:cNvPr>
          <p:cNvSpPr txBox="1"/>
          <p:nvPr/>
        </p:nvSpPr>
        <p:spPr>
          <a:xfrm rot="20763346">
            <a:off x="2987169" y="1784877"/>
            <a:ext cx="28750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Minimal Changes Week to Week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5F0CC-6122-445D-B588-444FFF9E6766}"/>
              </a:ext>
            </a:extLst>
          </p:cNvPr>
          <p:cNvSpPr/>
          <p:nvPr/>
        </p:nvSpPr>
        <p:spPr>
          <a:xfrm>
            <a:off x="4543527" y="3099555"/>
            <a:ext cx="4218224" cy="256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is On Schedule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EAE871-BECF-4A06-8274-E33244956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" b="734"/>
          <a:stretch/>
        </p:blipFill>
        <p:spPr>
          <a:xfrm>
            <a:off x="914400" y="3692012"/>
            <a:ext cx="7574277" cy="308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D4D313-A2EB-4045-BF70-57A24446B974}"/>
              </a:ext>
            </a:extLst>
          </p:cNvPr>
          <p:cNvSpPr txBox="1"/>
          <p:nvPr/>
        </p:nvSpPr>
        <p:spPr>
          <a:xfrm>
            <a:off x="7619755" y="-57467"/>
            <a:ext cx="147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Name</a:t>
            </a:r>
            <a:br>
              <a:rPr lang="en-US" sz="1600" dirty="0"/>
            </a:br>
            <a:r>
              <a:rPr lang="en-US" sz="1600" dirty="0"/>
              <a:t>Team Members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11BF-81FC-40B0-8D4C-9DC147032CF4}"/>
              </a:ext>
            </a:extLst>
          </p:cNvPr>
          <p:cNvSpPr/>
          <p:nvPr/>
        </p:nvSpPr>
        <p:spPr>
          <a:xfrm>
            <a:off x="3239135" y="-119022"/>
            <a:ext cx="2160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Overview</a:t>
            </a:r>
            <a:endParaRPr lang="en-US" sz="4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F485E-679A-4D71-9519-1D18B6122FE2}"/>
              </a:ext>
            </a:extLst>
          </p:cNvPr>
          <p:cNvSpPr txBox="1"/>
          <p:nvPr/>
        </p:nvSpPr>
        <p:spPr>
          <a:xfrm rot="20763346">
            <a:off x="3750251" y="5158649"/>
            <a:ext cx="235833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 soon as this is available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EAE63-FA09-432F-82FD-9D4CF6F29B17}"/>
              </a:ext>
            </a:extLst>
          </p:cNvPr>
          <p:cNvSpPr/>
          <p:nvPr/>
        </p:nvSpPr>
        <p:spPr>
          <a:xfrm>
            <a:off x="200785" y="3585914"/>
            <a:ext cx="8824647" cy="3194249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4F9E-4C1B-4AE1-8C73-9828F3C4D2DC}"/>
              </a:ext>
            </a:extLst>
          </p:cNvPr>
          <p:cNvSpPr txBox="1"/>
          <p:nvPr/>
        </p:nvSpPr>
        <p:spPr>
          <a:xfrm>
            <a:off x="456903" y="3425316"/>
            <a:ext cx="2219903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 dirty="0"/>
              <a:t>Gantt Chart/Schedule</a:t>
            </a:r>
          </a:p>
        </p:txBody>
      </p:sp>
    </p:spTree>
    <p:extLst>
      <p:ext uri="{BB962C8B-B14F-4D97-AF65-F5344CB8AC3E}">
        <p14:creationId xmlns:p14="http://schemas.microsoft.com/office/powerpoint/2010/main" val="1799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6">
            <a:extLst>
              <a:ext uri="{FF2B5EF4-FFF2-40B4-BE49-F238E27FC236}">
                <a16:creationId xmlns:a16="http://schemas.microsoft.com/office/drawing/2014/main" id="{78819C4F-69B3-4386-A99B-17D54439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72630"/>
              </p:ext>
            </p:extLst>
          </p:nvPr>
        </p:nvGraphicFramePr>
        <p:xfrm>
          <a:off x="221539" y="2830755"/>
          <a:ext cx="8696329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D85949-64CD-4465-9566-2F22B0516668}"/>
              </a:ext>
            </a:extLst>
          </p:cNvPr>
          <p:cNvSpPr txBox="1"/>
          <p:nvPr/>
        </p:nvSpPr>
        <p:spPr>
          <a:xfrm>
            <a:off x="7619755" y="-47591"/>
            <a:ext cx="147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Name</a:t>
            </a:r>
            <a:br>
              <a:rPr lang="en-US" sz="1600" dirty="0"/>
            </a:br>
            <a:r>
              <a:rPr lang="en-US" sz="1600" dirty="0"/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27F7-75AD-48CF-AD1D-170673091027}"/>
              </a:ext>
            </a:extLst>
          </p:cNvPr>
          <p:cNvSpPr txBox="1"/>
          <p:nvPr/>
        </p:nvSpPr>
        <p:spPr>
          <a:xfrm>
            <a:off x="148161" y="444749"/>
            <a:ext cx="247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Previous Meeting Action Items: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B2EC-F603-42B9-8197-4F8C39EE47BB}"/>
              </a:ext>
            </a:extLst>
          </p:cNvPr>
          <p:cNvSpPr txBox="1"/>
          <p:nvPr/>
        </p:nvSpPr>
        <p:spPr>
          <a:xfrm>
            <a:off x="148161" y="2528736"/>
            <a:ext cx="184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Biweekly Action Items: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58006-0322-4006-B300-BABBD4727410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Significant Roadblocks/ Non-developing Items: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D3858F-82DA-4B0B-9F1A-DB985FFC1E90}"/>
              </a:ext>
            </a:extLst>
          </p:cNvPr>
          <p:cNvGraphicFramePr>
            <a:graphicFrameLocks noGrp="1"/>
          </p:cNvGraphicFramePr>
          <p:nvPr/>
        </p:nvGraphicFramePr>
        <p:xfrm>
          <a:off x="4929943" y="5885016"/>
          <a:ext cx="4165605" cy="894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2725059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0583726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646459979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9756965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848629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177235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6129361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9805865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766857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5216863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65269796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35845234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68736262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72455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896744407"/>
                    </a:ext>
                  </a:extLst>
                </a:gridCol>
              </a:tblGrid>
              <a:tr h="145408">
                <a:tc gridSpan="15">
                  <a:txBody>
                    <a:bodyPr/>
                    <a:lstStyle/>
                    <a:p>
                      <a:r>
                        <a:rPr lang="en-US" sz="1200" dirty="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 dirty="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1641"/>
                  </a:ext>
                </a:extLst>
              </a:tr>
              <a:tr h="145575">
                <a:tc>
                  <a:txBody>
                    <a:bodyPr/>
                    <a:lstStyle/>
                    <a:p>
                      <a:r>
                        <a:rPr lang="en-US" sz="900" dirty="0"/>
                        <a:t>31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6268"/>
                  </a:ext>
                </a:extLst>
              </a:tr>
              <a:tr h="538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1A8F5A5-1446-41FE-88B6-3887907B3268}"/>
              </a:ext>
            </a:extLst>
          </p:cNvPr>
          <p:cNvSpPr txBox="1"/>
          <p:nvPr/>
        </p:nvSpPr>
        <p:spPr>
          <a:xfrm>
            <a:off x="4860695" y="5577239"/>
            <a:ext cx="173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Short Term Schedule:</a:t>
            </a:r>
          </a:p>
        </p:txBody>
      </p:sp>
      <p:graphicFrame>
        <p:nvGraphicFramePr>
          <p:cNvPr id="76" name="Table 6">
            <a:extLst>
              <a:ext uri="{FF2B5EF4-FFF2-40B4-BE49-F238E27FC236}">
                <a16:creationId xmlns:a16="http://schemas.microsoft.com/office/drawing/2014/main" id="{43E3DD7A-8603-4A44-8236-BFEFA12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69540"/>
              </p:ext>
            </p:extLst>
          </p:nvPr>
        </p:nvGraphicFramePr>
        <p:xfrm>
          <a:off x="226131" y="718827"/>
          <a:ext cx="8696329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</a:tbl>
          </a:graphicData>
        </a:graphic>
      </p:graphicFrame>
      <p:sp>
        <p:nvSpPr>
          <p:cNvPr id="107" name="Rectangle 106">
            <a:extLst>
              <a:ext uri="{FF2B5EF4-FFF2-40B4-BE49-F238E27FC236}">
                <a16:creationId xmlns:a16="http://schemas.microsoft.com/office/drawing/2014/main" id="{CEF15A41-66DD-4654-8565-CC12161CF523}"/>
              </a:ext>
            </a:extLst>
          </p:cNvPr>
          <p:cNvSpPr/>
          <p:nvPr/>
        </p:nvSpPr>
        <p:spPr>
          <a:xfrm>
            <a:off x="221539" y="4840448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05653C-AF8C-4D3E-8085-6A06052DCFA8}"/>
              </a:ext>
            </a:extLst>
          </p:cNvPr>
          <p:cNvSpPr/>
          <p:nvPr/>
        </p:nvSpPr>
        <p:spPr>
          <a:xfrm>
            <a:off x="4929945" y="4840448"/>
            <a:ext cx="4165600" cy="75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87566B-07AB-4DAF-AFA0-783DF3C6927F}"/>
              </a:ext>
            </a:extLst>
          </p:cNvPr>
          <p:cNvSpPr txBox="1"/>
          <p:nvPr/>
        </p:nvSpPr>
        <p:spPr>
          <a:xfrm>
            <a:off x="4929944" y="483779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Budget: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420A3-98A8-43B2-9E07-08586507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42913"/>
              </p:ext>
            </p:extLst>
          </p:nvPr>
        </p:nvGraphicFramePr>
        <p:xfrm>
          <a:off x="4929944" y="5162344"/>
          <a:ext cx="4165600" cy="43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1066551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704404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7022683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9088940"/>
                    </a:ext>
                  </a:extLst>
                </a:gridCol>
              </a:tblGrid>
              <a:tr h="215837">
                <a:tc>
                  <a:txBody>
                    <a:bodyPr/>
                    <a:lstStyle/>
                    <a:p>
                      <a:r>
                        <a:rPr lang="en-US" sz="800" dirty="0"/>
                        <a:t>Total 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Used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Used Vs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693"/>
                  </a:ext>
                </a:extLst>
              </a:tr>
              <a:tr h="215837">
                <a:tc>
                  <a:txBody>
                    <a:bodyPr/>
                    <a:lstStyle/>
                    <a:p>
                      <a:r>
                        <a:rPr lang="en-US" sz="800" dirty="0"/>
                        <a:t>$</a:t>
                      </a:r>
                      <a:r>
                        <a:rPr lang="en-US" sz="800" dirty="0" err="1"/>
                        <a:t>xxxx</a:t>
                      </a:r>
                      <a:r>
                        <a:rPr lang="en-US" sz="800" dirty="0"/>
                        <a:t>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$000USD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$000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+/-$000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8244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2728D7A5-17E0-45E5-A552-B96466CDE5E3}"/>
              </a:ext>
            </a:extLst>
          </p:cNvPr>
          <p:cNvSpPr/>
          <p:nvPr/>
        </p:nvSpPr>
        <p:spPr>
          <a:xfrm>
            <a:off x="3054169" y="-143064"/>
            <a:ext cx="2517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Short-Term</a:t>
            </a:r>
            <a:endParaRPr lang="en-US" sz="4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CA9A20-5BA9-44A6-A6BD-8C4CCB6E52C0}"/>
              </a:ext>
            </a:extLst>
          </p:cNvPr>
          <p:cNvSpPr txBox="1"/>
          <p:nvPr/>
        </p:nvSpPr>
        <p:spPr>
          <a:xfrm rot="20763346">
            <a:off x="5939101" y="5049562"/>
            <a:ext cx="235833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 soon as this is available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209D3-632A-4EFF-80C4-A880307516ED}"/>
              </a:ext>
            </a:extLst>
          </p:cNvPr>
          <p:cNvSpPr txBox="1"/>
          <p:nvPr/>
        </p:nvSpPr>
        <p:spPr>
          <a:xfrm>
            <a:off x="221539" y="5864065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Request for teaching staff: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4CFCB-DA2A-4148-A786-03FE187DF216}"/>
              </a:ext>
            </a:extLst>
          </p:cNvPr>
          <p:cNvSpPr/>
          <p:nvPr/>
        </p:nvSpPr>
        <p:spPr>
          <a:xfrm>
            <a:off x="221539" y="5864065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86BF-C386-4D53-A107-796473E8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38713">
            <a:off x="61913" y="3097213"/>
            <a:ext cx="9020175" cy="663574"/>
          </a:xfrm>
        </p:spPr>
        <p:txBody>
          <a:bodyPr/>
          <a:lstStyle/>
          <a:p>
            <a:r>
              <a:rPr lang="en-US" dirty="0"/>
              <a:t>Add Detail sheets as necessary to clarify activity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29702D-F2FC-4455-BF0E-9696814AE015}"/>
              </a:ext>
            </a:extLst>
          </p:cNvPr>
          <p:cNvSpPr/>
          <p:nvPr/>
        </p:nvSpPr>
        <p:spPr>
          <a:xfrm>
            <a:off x="200785" y="660559"/>
            <a:ext cx="8824647" cy="5808607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4CEC8-E19A-4466-9003-F204C9F34EC9}"/>
              </a:ext>
            </a:extLst>
          </p:cNvPr>
          <p:cNvSpPr/>
          <p:nvPr/>
        </p:nvSpPr>
        <p:spPr>
          <a:xfrm>
            <a:off x="3871146" y="-109147"/>
            <a:ext cx="1397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Detail</a:t>
            </a:r>
            <a:endParaRPr lang="en-US" sz="4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043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322BB-3217-4E99-B977-491075C7B2B7}"/>
              </a:ext>
            </a:extLst>
          </p:cNvPr>
          <p:cNvSpPr txBox="1"/>
          <p:nvPr/>
        </p:nvSpPr>
        <p:spPr>
          <a:xfrm>
            <a:off x="3422422" y="3013501"/>
            <a:ext cx="229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093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629F8E9-0823-468A-829A-FC30C1DF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31" y="3670407"/>
            <a:ext cx="5967768" cy="310975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EB15F1-E424-411E-9F20-499F4F00A853}"/>
              </a:ext>
            </a:extLst>
          </p:cNvPr>
          <p:cNvSpPr/>
          <p:nvPr/>
        </p:nvSpPr>
        <p:spPr>
          <a:xfrm rot="10800000">
            <a:off x="3445719" y="1129716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DEEF8F-24E2-4271-BFE7-E2B2B926EA9C}"/>
              </a:ext>
            </a:extLst>
          </p:cNvPr>
          <p:cNvSpPr/>
          <p:nvPr/>
        </p:nvSpPr>
        <p:spPr>
          <a:xfrm rot="10800000">
            <a:off x="3445719" y="936124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AA0614-A3DE-48AC-A4BA-7D227F5C0BC7}"/>
              </a:ext>
            </a:extLst>
          </p:cNvPr>
          <p:cNvSpPr/>
          <p:nvPr/>
        </p:nvSpPr>
        <p:spPr>
          <a:xfrm rot="5400000">
            <a:off x="3211040" y="890030"/>
            <a:ext cx="130560" cy="33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0EC8C-616E-4189-B8F3-4EE0E0261AED}"/>
              </a:ext>
            </a:extLst>
          </p:cNvPr>
          <p:cNvSpPr/>
          <p:nvPr/>
        </p:nvSpPr>
        <p:spPr>
          <a:xfrm rot="1321648">
            <a:off x="2919879" y="1031895"/>
            <a:ext cx="124977" cy="73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09B98C-2E88-419A-8EAC-2C1BADA7A09E}"/>
              </a:ext>
            </a:extLst>
          </p:cNvPr>
          <p:cNvSpPr/>
          <p:nvPr/>
        </p:nvSpPr>
        <p:spPr>
          <a:xfrm>
            <a:off x="200785" y="660559"/>
            <a:ext cx="8824647" cy="2726723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1AF00-4CB1-4456-B427-28A1D967EDC5}"/>
              </a:ext>
            </a:extLst>
          </p:cNvPr>
          <p:cNvSpPr txBox="1"/>
          <p:nvPr/>
        </p:nvSpPr>
        <p:spPr>
          <a:xfrm>
            <a:off x="456903" y="525653"/>
            <a:ext cx="1739579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 dirty="0"/>
              <a:t>Overall Concept: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FB4AFE-30BB-4050-9C00-9B098C9B59F1}"/>
              </a:ext>
            </a:extLst>
          </p:cNvPr>
          <p:cNvCxnSpPr>
            <a:cxnSpLocks/>
          </p:cNvCxnSpPr>
          <p:nvPr/>
        </p:nvCxnSpPr>
        <p:spPr>
          <a:xfrm flipH="1" flipV="1">
            <a:off x="4399778" y="790959"/>
            <a:ext cx="49800" cy="246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3">
            <a:extLst>
              <a:ext uri="{FF2B5EF4-FFF2-40B4-BE49-F238E27FC236}">
                <a16:creationId xmlns:a16="http://schemas.microsoft.com/office/drawing/2014/main" id="{0E351440-54B6-4106-B185-C42AC9270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91705"/>
              </p:ext>
            </p:extLst>
          </p:nvPr>
        </p:nvGraphicFramePr>
        <p:xfrm>
          <a:off x="4694424" y="722115"/>
          <a:ext cx="4037414" cy="251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3676">
                  <a:extLst>
                    <a:ext uri="{9D8B030D-6E8A-4147-A177-3AD203B41FA5}">
                      <a16:colId xmlns:a16="http://schemas.microsoft.com/office/drawing/2014/main" val="3541889289"/>
                    </a:ext>
                  </a:extLst>
                </a:gridCol>
                <a:gridCol w="1073738">
                  <a:extLst>
                    <a:ext uri="{9D8B030D-6E8A-4147-A177-3AD203B41FA5}">
                      <a16:colId xmlns:a16="http://schemas.microsoft.com/office/drawing/2014/main" val="1172428822"/>
                    </a:ext>
                  </a:extLst>
                </a:gridCol>
              </a:tblGrid>
              <a:tr h="271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Project Deliverable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28973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Project Scope Decision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⬛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800" dirty="0"/>
                        <a:t>⬛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800" dirty="0"/>
                        <a:t>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7081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Complete Electrical Block Diagram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⬛</a:t>
                      </a:r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⬛🟥⬜</a:t>
                      </a:r>
                      <a:r>
                        <a:rPr lang="en-US" sz="800" dirty="0"/>
                        <a:t>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129362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Complete 3D CAD for mechanical design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⬛⬜⬜⬜⬜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230638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Component selection/BOM selection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⬜⬜⬜⬜⬜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550555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Test Plan Creation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⬜⬜⬜⬜⬜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87058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Electrical Bench Test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⬜⬜⬜⬜⬜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4981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Mechanical Construction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⬜⬜⬜⬜⬜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92905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Testing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⬜⬜⬜⬜⬜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66324"/>
                  </a:ext>
                </a:extLst>
              </a:tr>
              <a:tr h="246633">
                <a:tc>
                  <a:txBody>
                    <a:bodyPr/>
                    <a:lstStyle/>
                    <a:p>
                      <a:r>
                        <a:rPr lang="en-US" sz="1000" dirty="0"/>
                        <a:t>Design Correction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⬜⬜⬜⬜⬜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354336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C3A5F0CC-6122-445D-B588-444FFF9E6766}"/>
              </a:ext>
            </a:extLst>
          </p:cNvPr>
          <p:cNvSpPr/>
          <p:nvPr/>
        </p:nvSpPr>
        <p:spPr>
          <a:xfrm>
            <a:off x="4543527" y="3168651"/>
            <a:ext cx="4218224" cy="187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Project is On Schedule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4D313-A2EB-4045-BF70-57A24446B974}"/>
              </a:ext>
            </a:extLst>
          </p:cNvPr>
          <p:cNvSpPr txBox="1"/>
          <p:nvPr/>
        </p:nvSpPr>
        <p:spPr>
          <a:xfrm>
            <a:off x="7619755" y="-57467"/>
            <a:ext cx="147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Name</a:t>
            </a:r>
            <a:br>
              <a:rPr lang="en-US" sz="1600" dirty="0"/>
            </a:br>
            <a:r>
              <a:rPr lang="en-US" sz="1600" dirty="0"/>
              <a:t>Team Members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11BF-81FC-40B0-8D4C-9DC147032CF4}"/>
              </a:ext>
            </a:extLst>
          </p:cNvPr>
          <p:cNvSpPr/>
          <p:nvPr/>
        </p:nvSpPr>
        <p:spPr>
          <a:xfrm>
            <a:off x="3239135" y="-119022"/>
            <a:ext cx="2160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Overview</a:t>
            </a:r>
            <a:endParaRPr lang="en-US" sz="4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CEEAE63-FA09-432F-82FD-9D4CF6F29B17}"/>
              </a:ext>
            </a:extLst>
          </p:cNvPr>
          <p:cNvSpPr/>
          <p:nvPr/>
        </p:nvSpPr>
        <p:spPr>
          <a:xfrm>
            <a:off x="200785" y="3585914"/>
            <a:ext cx="8824647" cy="3194249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E4F9E-4C1B-4AE1-8C73-9828F3C4D2DC}"/>
              </a:ext>
            </a:extLst>
          </p:cNvPr>
          <p:cNvSpPr txBox="1"/>
          <p:nvPr/>
        </p:nvSpPr>
        <p:spPr>
          <a:xfrm>
            <a:off x="456903" y="3425316"/>
            <a:ext cx="2219903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 dirty="0"/>
              <a:t>Gantt Chart/Schedule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86E62C-5565-4FD2-8651-804A098490CF}"/>
              </a:ext>
            </a:extLst>
          </p:cNvPr>
          <p:cNvSpPr/>
          <p:nvPr/>
        </p:nvSpPr>
        <p:spPr>
          <a:xfrm>
            <a:off x="2462394" y="1685583"/>
            <a:ext cx="121350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A11CE0-1484-467C-A8E6-A9789116E0B7}"/>
              </a:ext>
            </a:extLst>
          </p:cNvPr>
          <p:cNvSpPr/>
          <p:nvPr/>
        </p:nvSpPr>
        <p:spPr>
          <a:xfrm>
            <a:off x="2462394" y="1830913"/>
            <a:ext cx="264920" cy="264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8A55C1-5C56-494A-BC70-233C9201A0F0}"/>
              </a:ext>
            </a:extLst>
          </p:cNvPr>
          <p:cNvSpPr/>
          <p:nvPr/>
        </p:nvSpPr>
        <p:spPr>
          <a:xfrm>
            <a:off x="3410977" y="1819482"/>
            <a:ext cx="264920" cy="264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7F6DB-7012-4F33-ABFA-D1B7410F5D90}"/>
              </a:ext>
            </a:extLst>
          </p:cNvPr>
          <p:cNvSpPr/>
          <p:nvPr/>
        </p:nvSpPr>
        <p:spPr>
          <a:xfrm>
            <a:off x="3057032" y="989041"/>
            <a:ext cx="135669" cy="135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EE4452-1BE9-488B-9FF6-45CC9545E1CD}"/>
              </a:ext>
            </a:extLst>
          </p:cNvPr>
          <p:cNvSpPr/>
          <p:nvPr/>
        </p:nvSpPr>
        <p:spPr>
          <a:xfrm rot="5400000">
            <a:off x="3349648" y="1031975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3EC6E-48CF-4552-AB15-9C2948BCB784}"/>
              </a:ext>
            </a:extLst>
          </p:cNvPr>
          <p:cNvSpPr txBox="1"/>
          <p:nvPr/>
        </p:nvSpPr>
        <p:spPr>
          <a:xfrm>
            <a:off x="487329" y="2215413"/>
            <a:ext cx="2994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remote-controlled Wheeled Robot with grasper capable of lifting 50 </a:t>
            </a:r>
            <a:r>
              <a:rPr lang="en-US" sz="1100" dirty="0" err="1"/>
              <a:t>lbs</a:t>
            </a:r>
            <a:endParaRPr lang="en-US" sz="11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D113DF-8B92-4614-B056-20F8AB2F853C}"/>
              </a:ext>
            </a:extLst>
          </p:cNvPr>
          <p:cNvGrpSpPr/>
          <p:nvPr/>
        </p:nvGrpSpPr>
        <p:grpSpPr>
          <a:xfrm>
            <a:off x="693881" y="1169664"/>
            <a:ext cx="1290768" cy="894469"/>
            <a:chOff x="363681" y="1133476"/>
            <a:chExt cx="1290768" cy="89446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B450CC-D6E3-45AC-B6CB-21774A72D0CF}"/>
                </a:ext>
              </a:extLst>
            </p:cNvPr>
            <p:cNvSpPr/>
            <p:nvPr/>
          </p:nvSpPr>
          <p:spPr>
            <a:xfrm>
              <a:off x="363681" y="1133476"/>
              <a:ext cx="649360" cy="894469"/>
            </a:xfrm>
            <a:custGeom>
              <a:avLst/>
              <a:gdLst>
                <a:gd name="connsiteX0" fmla="*/ 643001 w 643001"/>
                <a:gd name="connsiteY0" fmla="*/ 86267 h 900843"/>
                <a:gd name="connsiteX1" fmla="*/ 274701 w 643001"/>
                <a:gd name="connsiteY1" fmla="*/ 73567 h 900843"/>
                <a:gd name="connsiteX2" fmla="*/ 1651 w 643001"/>
                <a:gd name="connsiteY2" fmla="*/ 880017 h 900843"/>
                <a:gd name="connsiteX3" fmla="*/ 401701 w 643001"/>
                <a:gd name="connsiteY3" fmla="*/ 657767 h 900843"/>
                <a:gd name="connsiteX4" fmla="*/ 592201 w 643001"/>
                <a:gd name="connsiteY4" fmla="*/ 600617 h 900843"/>
                <a:gd name="connsiteX0" fmla="*/ 649360 w 649360"/>
                <a:gd name="connsiteY0" fmla="*/ 69574 h 915900"/>
                <a:gd name="connsiteX1" fmla="*/ 274710 w 649360"/>
                <a:gd name="connsiteY1" fmla="*/ 88624 h 915900"/>
                <a:gd name="connsiteX2" fmla="*/ 1660 w 649360"/>
                <a:gd name="connsiteY2" fmla="*/ 895074 h 915900"/>
                <a:gd name="connsiteX3" fmla="*/ 401710 w 649360"/>
                <a:gd name="connsiteY3" fmla="*/ 672824 h 915900"/>
                <a:gd name="connsiteX4" fmla="*/ 592210 w 649360"/>
                <a:gd name="connsiteY4" fmla="*/ 615674 h 915900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592210 w 649360"/>
                <a:gd name="connsiteY4" fmla="*/ 594243 h 894469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617610 w 649360"/>
                <a:gd name="connsiteY4" fmla="*/ 587893 h 894469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617610 w 649360"/>
                <a:gd name="connsiteY4" fmla="*/ 587893 h 894469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649360 w 649360"/>
                <a:gd name="connsiteY4" fmla="*/ 587893 h 89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360" h="894469">
                  <a:moveTo>
                    <a:pt x="649360" y="48143"/>
                  </a:moveTo>
                  <a:cubicBezTo>
                    <a:pt x="499606" y="45497"/>
                    <a:pt x="382660" y="-70390"/>
                    <a:pt x="274710" y="67193"/>
                  </a:cubicBezTo>
                  <a:cubicBezTo>
                    <a:pt x="166760" y="204776"/>
                    <a:pt x="-19507" y="776276"/>
                    <a:pt x="1660" y="873643"/>
                  </a:cubicBezTo>
                  <a:cubicBezTo>
                    <a:pt x="22827" y="971010"/>
                    <a:pt x="303285" y="697960"/>
                    <a:pt x="401710" y="651393"/>
                  </a:cubicBezTo>
                  <a:cubicBezTo>
                    <a:pt x="500135" y="604826"/>
                    <a:pt x="476322" y="593184"/>
                    <a:pt x="649360" y="5878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8A12C6-06AF-41EA-AFED-49BF519AEEB0}"/>
                </a:ext>
              </a:extLst>
            </p:cNvPr>
            <p:cNvSpPr/>
            <p:nvPr/>
          </p:nvSpPr>
          <p:spPr>
            <a:xfrm flipH="1">
              <a:off x="1005089" y="1133476"/>
              <a:ext cx="649360" cy="894469"/>
            </a:xfrm>
            <a:custGeom>
              <a:avLst/>
              <a:gdLst>
                <a:gd name="connsiteX0" fmla="*/ 643001 w 643001"/>
                <a:gd name="connsiteY0" fmla="*/ 86267 h 900843"/>
                <a:gd name="connsiteX1" fmla="*/ 274701 w 643001"/>
                <a:gd name="connsiteY1" fmla="*/ 73567 h 900843"/>
                <a:gd name="connsiteX2" fmla="*/ 1651 w 643001"/>
                <a:gd name="connsiteY2" fmla="*/ 880017 h 900843"/>
                <a:gd name="connsiteX3" fmla="*/ 401701 w 643001"/>
                <a:gd name="connsiteY3" fmla="*/ 657767 h 900843"/>
                <a:gd name="connsiteX4" fmla="*/ 592201 w 643001"/>
                <a:gd name="connsiteY4" fmla="*/ 600617 h 900843"/>
                <a:gd name="connsiteX0" fmla="*/ 649360 w 649360"/>
                <a:gd name="connsiteY0" fmla="*/ 69574 h 915900"/>
                <a:gd name="connsiteX1" fmla="*/ 274710 w 649360"/>
                <a:gd name="connsiteY1" fmla="*/ 88624 h 915900"/>
                <a:gd name="connsiteX2" fmla="*/ 1660 w 649360"/>
                <a:gd name="connsiteY2" fmla="*/ 895074 h 915900"/>
                <a:gd name="connsiteX3" fmla="*/ 401710 w 649360"/>
                <a:gd name="connsiteY3" fmla="*/ 672824 h 915900"/>
                <a:gd name="connsiteX4" fmla="*/ 592210 w 649360"/>
                <a:gd name="connsiteY4" fmla="*/ 615674 h 915900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592210 w 649360"/>
                <a:gd name="connsiteY4" fmla="*/ 594243 h 894469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617610 w 649360"/>
                <a:gd name="connsiteY4" fmla="*/ 587893 h 894469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617610 w 649360"/>
                <a:gd name="connsiteY4" fmla="*/ 587893 h 894469"/>
                <a:gd name="connsiteX0" fmla="*/ 649360 w 649360"/>
                <a:gd name="connsiteY0" fmla="*/ 48143 h 894469"/>
                <a:gd name="connsiteX1" fmla="*/ 274710 w 649360"/>
                <a:gd name="connsiteY1" fmla="*/ 67193 h 894469"/>
                <a:gd name="connsiteX2" fmla="*/ 1660 w 649360"/>
                <a:gd name="connsiteY2" fmla="*/ 873643 h 894469"/>
                <a:gd name="connsiteX3" fmla="*/ 401710 w 649360"/>
                <a:gd name="connsiteY3" fmla="*/ 651393 h 894469"/>
                <a:gd name="connsiteX4" fmla="*/ 649360 w 649360"/>
                <a:gd name="connsiteY4" fmla="*/ 587893 h 89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360" h="894469">
                  <a:moveTo>
                    <a:pt x="649360" y="48143"/>
                  </a:moveTo>
                  <a:cubicBezTo>
                    <a:pt x="499606" y="45497"/>
                    <a:pt x="382660" y="-70390"/>
                    <a:pt x="274710" y="67193"/>
                  </a:cubicBezTo>
                  <a:cubicBezTo>
                    <a:pt x="166760" y="204776"/>
                    <a:pt x="-19507" y="776276"/>
                    <a:pt x="1660" y="873643"/>
                  </a:cubicBezTo>
                  <a:cubicBezTo>
                    <a:pt x="22827" y="971010"/>
                    <a:pt x="303285" y="697960"/>
                    <a:pt x="401710" y="651393"/>
                  </a:cubicBezTo>
                  <a:cubicBezTo>
                    <a:pt x="500135" y="604826"/>
                    <a:pt x="476322" y="593184"/>
                    <a:pt x="649360" y="5878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B8CE1-936F-4A35-9398-6670BA5FF68E}"/>
              </a:ext>
            </a:extLst>
          </p:cNvPr>
          <p:cNvSpPr/>
          <p:nvPr/>
        </p:nvSpPr>
        <p:spPr>
          <a:xfrm>
            <a:off x="1117600" y="1356988"/>
            <a:ext cx="470487" cy="279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D9F348B-C41C-4B86-8F5E-0DE7F4CC88E3}"/>
              </a:ext>
            </a:extLst>
          </p:cNvPr>
          <p:cNvSpPr/>
          <p:nvPr/>
        </p:nvSpPr>
        <p:spPr>
          <a:xfrm>
            <a:off x="1630069" y="1568674"/>
            <a:ext cx="209630" cy="209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383DEB-3B37-4272-9EE5-C21A3310C112}"/>
              </a:ext>
            </a:extLst>
          </p:cNvPr>
          <p:cNvSpPr/>
          <p:nvPr/>
        </p:nvSpPr>
        <p:spPr>
          <a:xfrm>
            <a:off x="850155" y="1568674"/>
            <a:ext cx="209630" cy="2096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D2290-2D79-4755-9AF0-C8782582708F}"/>
              </a:ext>
            </a:extLst>
          </p:cNvPr>
          <p:cNvCxnSpPr>
            <a:cxnSpLocks/>
          </p:cNvCxnSpPr>
          <p:nvPr/>
        </p:nvCxnSpPr>
        <p:spPr>
          <a:xfrm flipH="1" flipV="1">
            <a:off x="424498" y="2154321"/>
            <a:ext cx="35318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8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6">
            <a:extLst>
              <a:ext uri="{FF2B5EF4-FFF2-40B4-BE49-F238E27FC236}">
                <a16:creationId xmlns:a16="http://schemas.microsoft.com/office/drawing/2014/main" id="{78819C4F-69B3-4386-A99B-17D544395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27129"/>
              </p:ext>
            </p:extLst>
          </p:nvPr>
        </p:nvGraphicFramePr>
        <p:xfrm>
          <a:off x="221539" y="2830755"/>
          <a:ext cx="8696329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Decide microcontroller (Arduino vs Raspberry 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⬜⬜⬜⬜⬜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Finalize Motor Torque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04-Feb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⬜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outer frame 3D 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09-Feb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⬛⬜⬜⬜⬜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controller 3D CAD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09-Feb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⬜⬜⬜⬜⬜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Robot Block Diagram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07-Feb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⬜⬜⬜⬜⬜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Controller Block Diagram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B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12-Feb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⬜⬜⬜⬜⬜</a:t>
                      </a:r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D85949-64CD-4465-9566-2F22B0516668}"/>
              </a:ext>
            </a:extLst>
          </p:cNvPr>
          <p:cNvSpPr txBox="1"/>
          <p:nvPr/>
        </p:nvSpPr>
        <p:spPr>
          <a:xfrm>
            <a:off x="7619755" y="-47591"/>
            <a:ext cx="147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Project Name</a:t>
            </a:r>
            <a:br>
              <a:rPr lang="en-US" sz="1600" dirty="0"/>
            </a:br>
            <a:r>
              <a:rPr lang="en-US" sz="1600" dirty="0"/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F27F7-75AD-48CF-AD1D-170673091027}"/>
              </a:ext>
            </a:extLst>
          </p:cNvPr>
          <p:cNvSpPr txBox="1"/>
          <p:nvPr/>
        </p:nvSpPr>
        <p:spPr>
          <a:xfrm>
            <a:off x="148161" y="444749"/>
            <a:ext cx="2470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Previous Meeting Action Items: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2B2EC-F603-42B9-8197-4F8C39EE47BB}"/>
              </a:ext>
            </a:extLst>
          </p:cNvPr>
          <p:cNvSpPr txBox="1"/>
          <p:nvPr/>
        </p:nvSpPr>
        <p:spPr>
          <a:xfrm>
            <a:off x="148161" y="2528736"/>
            <a:ext cx="1841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Biweekly Action Items: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58006-0322-4006-B300-BABBD4727410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Significant Roadblocks/ Non-developing Items: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8D3858F-82DA-4B0B-9F1A-DB985FFC1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11493"/>
              </p:ext>
            </p:extLst>
          </p:nvPr>
        </p:nvGraphicFramePr>
        <p:xfrm>
          <a:off x="4929943" y="5885016"/>
          <a:ext cx="4165605" cy="894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707">
                  <a:extLst>
                    <a:ext uri="{9D8B030D-6E8A-4147-A177-3AD203B41FA5}">
                      <a16:colId xmlns:a16="http://schemas.microsoft.com/office/drawing/2014/main" val="427250594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0583726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646459979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97569650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9848629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177235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16129361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980586501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07668578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521686307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652697966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358452345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3687362622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817245500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1896744407"/>
                    </a:ext>
                  </a:extLst>
                </a:gridCol>
              </a:tblGrid>
              <a:tr h="145408">
                <a:tc gridSpan="15">
                  <a:txBody>
                    <a:bodyPr/>
                    <a:lstStyle/>
                    <a:p>
                      <a:r>
                        <a:rPr lang="en-US" sz="1200" dirty="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200" dirty="0"/>
                        <a:t>Feb</a:t>
                      </a:r>
                    </a:p>
                  </a:txBody>
                  <a:tcPr marT="9144" marB="9144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91641"/>
                  </a:ext>
                </a:extLst>
              </a:tr>
              <a:tr h="145575">
                <a:tc>
                  <a:txBody>
                    <a:bodyPr/>
                    <a:lstStyle/>
                    <a:p>
                      <a:r>
                        <a:rPr lang="en-US" sz="900" dirty="0"/>
                        <a:t>31</a:t>
                      </a:r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7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14</a:t>
                      </a:r>
                    </a:p>
                  </a:txBody>
                  <a:tcPr marL="9144" marR="9144" marT="9144" marB="9144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9144" marR="9144" marT="9144" marB="9144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6268"/>
                  </a:ext>
                </a:extLst>
              </a:tr>
              <a:tr h="538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178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1A8F5A5-1446-41FE-88B6-3887907B3268}"/>
              </a:ext>
            </a:extLst>
          </p:cNvPr>
          <p:cNvSpPr txBox="1"/>
          <p:nvPr/>
        </p:nvSpPr>
        <p:spPr>
          <a:xfrm>
            <a:off x="4860695" y="5577239"/>
            <a:ext cx="1736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Short Term Schedule:</a:t>
            </a:r>
          </a:p>
        </p:txBody>
      </p:sp>
      <p:graphicFrame>
        <p:nvGraphicFramePr>
          <p:cNvPr id="76" name="Table 6">
            <a:extLst>
              <a:ext uri="{FF2B5EF4-FFF2-40B4-BE49-F238E27FC236}">
                <a16:creationId xmlns:a16="http://schemas.microsoft.com/office/drawing/2014/main" id="{43E3DD7A-8603-4A44-8236-BFEFA12E6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03241"/>
              </p:ext>
            </p:extLst>
          </p:nvPr>
        </p:nvGraphicFramePr>
        <p:xfrm>
          <a:off x="226131" y="718827"/>
          <a:ext cx="8696329" cy="1851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59">
                  <a:extLst>
                    <a:ext uri="{9D8B030D-6E8A-4147-A177-3AD203B41FA5}">
                      <a16:colId xmlns:a16="http://schemas.microsoft.com/office/drawing/2014/main" val="3278104020"/>
                    </a:ext>
                  </a:extLst>
                </a:gridCol>
                <a:gridCol w="5144104">
                  <a:extLst>
                    <a:ext uri="{9D8B030D-6E8A-4147-A177-3AD203B41FA5}">
                      <a16:colId xmlns:a16="http://schemas.microsoft.com/office/drawing/2014/main" val="258091882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573404557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287580564"/>
                    </a:ext>
                  </a:extLst>
                </a:gridCol>
                <a:gridCol w="1078754">
                  <a:extLst>
                    <a:ext uri="{9D8B030D-6E8A-4147-A177-3AD203B41FA5}">
                      <a16:colId xmlns:a16="http://schemas.microsoft.com/office/drawing/2014/main" val="1114253572"/>
                    </a:ext>
                  </a:extLst>
                </a:gridCol>
              </a:tblGrid>
              <a:tr h="1701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Item</a:t>
                      </a: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Date</a:t>
                      </a:r>
                    </a:p>
                  </a:txBody>
                  <a:tcP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52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Robot Manipulator Brainstorm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02-Feb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⬛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33353585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Motor Torque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⬜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1594289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Evaluate wireless communication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Student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24-Jan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⬛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⬛</a:t>
                      </a:r>
                      <a:r>
                        <a:rPr lang="en-US" sz="1000" dirty="0"/>
                        <a:t>⬛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122103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710251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877133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741279"/>
                  </a:ext>
                </a:extLst>
              </a:tr>
            </a:tbl>
          </a:graphicData>
        </a:graphic>
      </p:graphicFrame>
      <p:sp>
        <p:nvSpPr>
          <p:cNvPr id="108" name="Rectangle 107">
            <a:extLst>
              <a:ext uri="{FF2B5EF4-FFF2-40B4-BE49-F238E27FC236}">
                <a16:creationId xmlns:a16="http://schemas.microsoft.com/office/drawing/2014/main" id="{5E05653C-AF8C-4D3E-8085-6A06052DCFA8}"/>
              </a:ext>
            </a:extLst>
          </p:cNvPr>
          <p:cNvSpPr/>
          <p:nvPr/>
        </p:nvSpPr>
        <p:spPr>
          <a:xfrm>
            <a:off x="4929945" y="4840448"/>
            <a:ext cx="4165600" cy="75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387566B-07AB-4DAF-AFA0-783DF3C6927F}"/>
              </a:ext>
            </a:extLst>
          </p:cNvPr>
          <p:cNvSpPr txBox="1"/>
          <p:nvPr/>
        </p:nvSpPr>
        <p:spPr>
          <a:xfrm>
            <a:off x="4929944" y="4837790"/>
            <a:ext cx="752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Budget: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1420A3-98A8-43B2-9E07-08586507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03538"/>
              </p:ext>
            </p:extLst>
          </p:nvPr>
        </p:nvGraphicFramePr>
        <p:xfrm>
          <a:off x="4929944" y="5162344"/>
          <a:ext cx="4165600" cy="43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21066551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77044049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470226836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99088940"/>
                    </a:ext>
                  </a:extLst>
                </a:gridCol>
              </a:tblGrid>
              <a:tr h="215837">
                <a:tc>
                  <a:txBody>
                    <a:bodyPr/>
                    <a:lstStyle/>
                    <a:p>
                      <a:r>
                        <a:rPr lang="en-US" sz="800" dirty="0"/>
                        <a:t>Total 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Plan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Used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Used Vs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6693"/>
                  </a:ext>
                </a:extLst>
              </a:tr>
              <a:tr h="215837">
                <a:tc>
                  <a:txBody>
                    <a:bodyPr/>
                    <a:lstStyle/>
                    <a:p>
                      <a:r>
                        <a:rPr lang="en-US" sz="800" dirty="0"/>
                        <a:t>$1,250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$000USD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$000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+/-$000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88244"/>
                  </a:ext>
                </a:extLst>
              </a:tr>
            </a:tbl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2728D7A5-17E0-45E5-A552-B96466CDE5E3}"/>
              </a:ext>
            </a:extLst>
          </p:cNvPr>
          <p:cNvSpPr/>
          <p:nvPr/>
        </p:nvSpPr>
        <p:spPr>
          <a:xfrm>
            <a:off x="3310736" y="-109147"/>
            <a:ext cx="25179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Short-Term</a:t>
            </a:r>
            <a:endParaRPr lang="en-US" sz="4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DC3C0-D404-4DB4-8BFD-097F9B736256}"/>
              </a:ext>
            </a:extLst>
          </p:cNvPr>
          <p:cNvSpPr txBox="1"/>
          <p:nvPr/>
        </p:nvSpPr>
        <p:spPr>
          <a:xfrm>
            <a:off x="221538" y="5114260"/>
            <a:ext cx="373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-Bluetooth-compatible Arduino shield is out of stock</a:t>
            </a:r>
          </a:p>
          <a:p>
            <a:r>
              <a:rPr lang="en-US" sz="1200" dirty="0"/>
              <a:t>-Team is struggling to gain access to 3D CAD tools</a:t>
            </a:r>
          </a:p>
          <a:p>
            <a:r>
              <a:rPr lang="en-US" sz="1200" dirty="0"/>
              <a:t>-Motor Torque Calculation is taking longer than expected</a:t>
            </a:r>
          </a:p>
        </p:txBody>
      </p:sp>
      <p:sp>
        <p:nvSpPr>
          <p:cNvPr id="81" name="Star: 4 Points 80">
            <a:extLst>
              <a:ext uri="{FF2B5EF4-FFF2-40B4-BE49-F238E27FC236}">
                <a16:creationId xmlns:a16="http://schemas.microsoft.com/office/drawing/2014/main" id="{259D8F07-B534-47B9-9F7F-8CEF44FDFCB2}"/>
              </a:ext>
            </a:extLst>
          </p:cNvPr>
          <p:cNvSpPr/>
          <p:nvPr/>
        </p:nvSpPr>
        <p:spPr>
          <a:xfrm>
            <a:off x="5960370" y="6192793"/>
            <a:ext cx="247016" cy="215300"/>
          </a:xfrm>
          <a:prstGeom prst="star4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" name="Star: 4 Points 81">
            <a:extLst>
              <a:ext uri="{FF2B5EF4-FFF2-40B4-BE49-F238E27FC236}">
                <a16:creationId xmlns:a16="http://schemas.microsoft.com/office/drawing/2014/main" id="{5E304F1A-F309-486E-9A0A-F7EA6CFBB642}"/>
              </a:ext>
            </a:extLst>
          </p:cNvPr>
          <p:cNvSpPr/>
          <p:nvPr/>
        </p:nvSpPr>
        <p:spPr>
          <a:xfrm>
            <a:off x="6597132" y="6192793"/>
            <a:ext cx="247016" cy="215300"/>
          </a:xfrm>
          <a:prstGeom prst="star4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C1D36D-AE7B-4680-AC5F-20FA8F58F30F}"/>
              </a:ext>
            </a:extLst>
          </p:cNvPr>
          <p:cNvSpPr txBox="1"/>
          <p:nvPr/>
        </p:nvSpPr>
        <p:spPr>
          <a:xfrm>
            <a:off x="5866959" y="6417379"/>
            <a:ext cx="433837" cy="117725"/>
          </a:xfrm>
          <a:prstGeom prst="rect">
            <a:avLst/>
          </a:prstGeom>
          <a:solidFill>
            <a:schemeClr val="bg1"/>
          </a:solidFill>
        </p:spPr>
        <p:txBody>
          <a:bodyPr wrap="none" lIns="6858" tIns="6858" rIns="6858" bIns="6858" rtlCol="0">
            <a:spAutoFit/>
          </a:bodyPr>
          <a:lstStyle/>
          <a:p>
            <a:pPr defTabSz="685800"/>
            <a:r>
              <a:rPr lang="en-US" sz="675" dirty="0">
                <a:solidFill>
                  <a:prstClr val="black"/>
                </a:solidFill>
                <a:latin typeface="Calibri" panose="020F0502020204030204"/>
              </a:rPr>
              <a:t>Project Plan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825298-BE14-45E5-81A7-29556F421815}"/>
              </a:ext>
            </a:extLst>
          </p:cNvPr>
          <p:cNvSpPr txBox="1"/>
          <p:nvPr/>
        </p:nvSpPr>
        <p:spPr>
          <a:xfrm>
            <a:off x="6420365" y="6423006"/>
            <a:ext cx="600549" cy="117725"/>
          </a:xfrm>
          <a:prstGeom prst="rect">
            <a:avLst/>
          </a:prstGeom>
          <a:solidFill>
            <a:schemeClr val="bg1"/>
          </a:solidFill>
        </p:spPr>
        <p:txBody>
          <a:bodyPr wrap="none" lIns="6858" tIns="6858" rIns="6858" bIns="6858" rtlCol="0">
            <a:spAutoFit/>
          </a:bodyPr>
          <a:lstStyle/>
          <a:p>
            <a:pPr defTabSz="685800"/>
            <a:r>
              <a:rPr lang="en-US" sz="675" dirty="0">
                <a:solidFill>
                  <a:prstClr val="black"/>
                </a:solidFill>
                <a:latin typeface="Calibri" panose="020F0502020204030204"/>
              </a:rPr>
              <a:t>Initial Part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DFEDA2-C930-405B-A5CA-1B3C1BCFBB1B}"/>
              </a:ext>
            </a:extLst>
          </p:cNvPr>
          <p:cNvSpPr txBox="1"/>
          <p:nvPr/>
        </p:nvSpPr>
        <p:spPr>
          <a:xfrm>
            <a:off x="221539" y="4840448"/>
            <a:ext cx="357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Significant Roadblocks/ Non-developing Items: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2F10B-ACA9-43DC-8B9D-30FBA25B7C44}"/>
              </a:ext>
            </a:extLst>
          </p:cNvPr>
          <p:cNvSpPr/>
          <p:nvPr/>
        </p:nvSpPr>
        <p:spPr>
          <a:xfrm>
            <a:off x="221539" y="4840448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D960B-5B5C-4A98-B241-81BC07C3C83B}"/>
              </a:ext>
            </a:extLst>
          </p:cNvPr>
          <p:cNvSpPr txBox="1"/>
          <p:nvPr/>
        </p:nvSpPr>
        <p:spPr>
          <a:xfrm>
            <a:off x="221539" y="5864065"/>
            <a:ext cx="210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Request for teaching staff: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899DAF-9FAC-48F2-9C6C-A30874ADC5A2}"/>
              </a:ext>
            </a:extLst>
          </p:cNvPr>
          <p:cNvSpPr/>
          <p:nvPr/>
        </p:nvSpPr>
        <p:spPr>
          <a:xfrm>
            <a:off x="221539" y="5864065"/>
            <a:ext cx="4543407" cy="915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0DBF38-278C-4D4E-AA13-FA42CEA464CB}"/>
              </a:ext>
            </a:extLst>
          </p:cNvPr>
          <p:cNvSpPr txBox="1"/>
          <p:nvPr/>
        </p:nvSpPr>
        <p:spPr>
          <a:xfrm>
            <a:off x="204287" y="6094213"/>
            <a:ext cx="443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-Industry Mentor is being unresponsive.  Help push mentors to attend weekly meetings</a:t>
            </a:r>
          </a:p>
        </p:txBody>
      </p:sp>
    </p:spTree>
    <p:extLst>
      <p:ext uri="{BB962C8B-B14F-4D97-AF65-F5344CB8AC3E}">
        <p14:creationId xmlns:p14="http://schemas.microsoft.com/office/powerpoint/2010/main" val="17484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6B20581-57EF-4086-B676-92C215951C11}"/>
              </a:ext>
            </a:extLst>
          </p:cNvPr>
          <p:cNvSpPr/>
          <p:nvPr/>
        </p:nvSpPr>
        <p:spPr>
          <a:xfrm rot="835732">
            <a:off x="3468880" y="1348439"/>
            <a:ext cx="124977" cy="73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E93FAD-D9D4-49CE-893F-B21C2CBA8F1E}"/>
              </a:ext>
            </a:extLst>
          </p:cNvPr>
          <p:cNvSpPr/>
          <p:nvPr/>
        </p:nvSpPr>
        <p:spPr>
          <a:xfrm>
            <a:off x="200785" y="660559"/>
            <a:ext cx="8824647" cy="5808607"/>
          </a:xfrm>
          <a:prstGeom prst="roundRect">
            <a:avLst>
              <a:gd name="adj" fmla="val 10722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796D6-DE5B-4D5C-80EB-A494D48B0CB5}"/>
              </a:ext>
            </a:extLst>
          </p:cNvPr>
          <p:cNvSpPr/>
          <p:nvPr/>
        </p:nvSpPr>
        <p:spPr>
          <a:xfrm rot="10800000">
            <a:off x="1767181" y="1361462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38379-CC60-4B21-AE95-49A1686B5A04}"/>
              </a:ext>
            </a:extLst>
          </p:cNvPr>
          <p:cNvSpPr/>
          <p:nvPr/>
        </p:nvSpPr>
        <p:spPr>
          <a:xfrm rot="10800000">
            <a:off x="1767181" y="1167870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05C1E-8E14-458F-9E2D-1B9BA2169EF8}"/>
              </a:ext>
            </a:extLst>
          </p:cNvPr>
          <p:cNvSpPr/>
          <p:nvPr/>
        </p:nvSpPr>
        <p:spPr>
          <a:xfrm rot="5400000">
            <a:off x="1532502" y="1121776"/>
            <a:ext cx="130560" cy="33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0B238-64B2-4A8E-AFFB-01B48F0F458B}"/>
              </a:ext>
            </a:extLst>
          </p:cNvPr>
          <p:cNvSpPr/>
          <p:nvPr/>
        </p:nvSpPr>
        <p:spPr>
          <a:xfrm rot="1321648">
            <a:off x="1241341" y="1263641"/>
            <a:ext cx="124977" cy="73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A6657A-525C-4644-A7FB-50A60CE19C79}"/>
              </a:ext>
            </a:extLst>
          </p:cNvPr>
          <p:cNvSpPr/>
          <p:nvPr/>
        </p:nvSpPr>
        <p:spPr>
          <a:xfrm>
            <a:off x="1378494" y="1220787"/>
            <a:ext cx="135669" cy="135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04DA0-0708-4647-AA54-D89CD82337CA}"/>
              </a:ext>
            </a:extLst>
          </p:cNvPr>
          <p:cNvSpPr/>
          <p:nvPr/>
        </p:nvSpPr>
        <p:spPr>
          <a:xfrm rot="5400000">
            <a:off x="1671110" y="1263721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84787F-973D-4CCF-BFBF-B07BD694A87F}"/>
              </a:ext>
            </a:extLst>
          </p:cNvPr>
          <p:cNvSpPr/>
          <p:nvPr/>
        </p:nvSpPr>
        <p:spPr>
          <a:xfrm rot="10800000">
            <a:off x="3657878" y="1404967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4BD17-918B-49B8-B390-2294EAD63B0A}"/>
              </a:ext>
            </a:extLst>
          </p:cNvPr>
          <p:cNvSpPr/>
          <p:nvPr/>
        </p:nvSpPr>
        <p:spPr>
          <a:xfrm rot="10800000">
            <a:off x="3657878" y="1211375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234BA-6B8E-43B7-B87C-D44C5C48E559}"/>
              </a:ext>
            </a:extLst>
          </p:cNvPr>
          <p:cNvSpPr/>
          <p:nvPr/>
        </p:nvSpPr>
        <p:spPr>
          <a:xfrm rot="5400000">
            <a:off x="3423199" y="1165281"/>
            <a:ext cx="130560" cy="33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55AE6-B8FD-422F-9255-103A1F2D5D09}"/>
              </a:ext>
            </a:extLst>
          </p:cNvPr>
          <p:cNvSpPr/>
          <p:nvPr/>
        </p:nvSpPr>
        <p:spPr>
          <a:xfrm rot="1321648">
            <a:off x="3132038" y="1307146"/>
            <a:ext cx="124977" cy="73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9B8265-705C-4FA9-8C28-2345F9328545}"/>
              </a:ext>
            </a:extLst>
          </p:cNvPr>
          <p:cNvSpPr/>
          <p:nvPr/>
        </p:nvSpPr>
        <p:spPr>
          <a:xfrm>
            <a:off x="3269191" y="1264292"/>
            <a:ext cx="135669" cy="135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CBD3B8-078D-451E-BB4D-73C81256EEDF}"/>
              </a:ext>
            </a:extLst>
          </p:cNvPr>
          <p:cNvSpPr/>
          <p:nvPr/>
        </p:nvSpPr>
        <p:spPr>
          <a:xfrm rot="5400000">
            <a:off x="3561807" y="1307226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7CFD1-7C12-4258-B623-8F4B755D7E48}"/>
              </a:ext>
            </a:extLst>
          </p:cNvPr>
          <p:cNvSpPr txBox="1"/>
          <p:nvPr/>
        </p:nvSpPr>
        <p:spPr>
          <a:xfrm>
            <a:off x="456903" y="525653"/>
            <a:ext cx="1566454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r>
              <a:rPr lang="en-US" u="sng" dirty="0"/>
              <a:t>2 Week Recap: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7914A-4709-4A87-94A2-5F8F4719A65D}"/>
              </a:ext>
            </a:extLst>
          </p:cNvPr>
          <p:cNvSpPr txBox="1"/>
          <p:nvPr/>
        </p:nvSpPr>
        <p:spPr>
          <a:xfrm>
            <a:off x="899364" y="2096940"/>
            <a:ext cx="687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Option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0194A2-8D16-4FCE-B94C-01A8E635C2FD}"/>
              </a:ext>
            </a:extLst>
          </p:cNvPr>
          <p:cNvSpPr txBox="1"/>
          <p:nvPr/>
        </p:nvSpPr>
        <p:spPr>
          <a:xfrm>
            <a:off x="2997957" y="2103623"/>
            <a:ext cx="687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Option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BD821B-5056-44A1-B5F0-EAF8ED8B8840}"/>
              </a:ext>
            </a:extLst>
          </p:cNvPr>
          <p:cNvSpPr txBox="1"/>
          <p:nvPr/>
        </p:nvSpPr>
        <p:spPr>
          <a:xfrm>
            <a:off x="4920408" y="2091935"/>
            <a:ext cx="687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Option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AE1918-50EF-42C8-9D20-FA54759EB5D5}"/>
              </a:ext>
            </a:extLst>
          </p:cNvPr>
          <p:cNvSpPr txBox="1"/>
          <p:nvPr/>
        </p:nvSpPr>
        <p:spPr>
          <a:xfrm>
            <a:off x="6916480" y="2091935"/>
            <a:ext cx="687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Option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A34A2A-2C46-49F7-9100-7CD29816AAC4}"/>
              </a:ext>
            </a:extLst>
          </p:cNvPr>
          <p:cNvSpPr/>
          <p:nvPr/>
        </p:nvSpPr>
        <p:spPr>
          <a:xfrm rot="12333197">
            <a:off x="5606783" y="1326046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446F03-59FD-4C15-903C-07A8B2D124C4}"/>
              </a:ext>
            </a:extLst>
          </p:cNvPr>
          <p:cNvSpPr/>
          <p:nvPr/>
        </p:nvSpPr>
        <p:spPr>
          <a:xfrm rot="9431607">
            <a:off x="5614772" y="1196430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26E0B8-B8AE-4C05-9A1C-EE0372E195B7}"/>
              </a:ext>
            </a:extLst>
          </p:cNvPr>
          <p:cNvSpPr/>
          <p:nvPr/>
        </p:nvSpPr>
        <p:spPr>
          <a:xfrm rot="5400000">
            <a:off x="5423545" y="1116268"/>
            <a:ext cx="130560" cy="33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04883E-17C8-450E-8C92-71FBA2D1C5AF}"/>
              </a:ext>
            </a:extLst>
          </p:cNvPr>
          <p:cNvSpPr/>
          <p:nvPr/>
        </p:nvSpPr>
        <p:spPr>
          <a:xfrm rot="1321648">
            <a:off x="5132384" y="1258133"/>
            <a:ext cx="124977" cy="739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A52324-AFC1-40F7-93A9-2FE1BD4D0E12}"/>
              </a:ext>
            </a:extLst>
          </p:cNvPr>
          <p:cNvSpPr/>
          <p:nvPr/>
        </p:nvSpPr>
        <p:spPr>
          <a:xfrm>
            <a:off x="5269537" y="1215279"/>
            <a:ext cx="135669" cy="135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A550-7983-425F-B139-AC08886CD0DB}"/>
              </a:ext>
            </a:extLst>
          </p:cNvPr>
          <p:cNvSpPr/>
          <p:nvPr/>
        </p:nvSpPr>
        <p:spPr>
          <a:xfrm rot="12333197">
            <a:off x="7616694" y="1340665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8D752-BCD0-4FF7-95D2-4C84B1334368}"/>
              </a:ext>
            </a:extLst>
          </p:cNvPr>
          <p:cNvSpPr/>
          <p:nvPr/>
        </p:nvSpPr>
        <p:spPr>
          <a:xfrm rot="9431607">
            <a:off x="7624683" y="1211049"/>
            <a:ext cx="241946" cy="49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6AC24D-1120-48FB-831E-2BD26A0628EA}"/>
              </a:ext>
            </a:extLst>
          </p:cNvPr>
          <p:cNvSpPr/>
          <p:nvPr/>
        </p:nvSpPr>
        <p:spPr>
          <a:xfrm rot="2104933">
            <a:off x="7310490" y="1178104"/>
            <a:ext cx="124977" cy="921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732FF1-6344-4CBB-B49D-F3C933011FD1}"/>
              </a:ext>
            </a:extLst>
          </p:cNvPr>
          <p:cNvSpPr/>
          <p:nvPr/>
        </p:nvSpPr>
        <p:spPr>
          <a:xfrm>
            <a:off x="7059441" y="1919312"/>
            <a:ext cx="135669" cy="135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73A46122-12BC-475C-A448-D944FD2CB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54856"/>
              </p:ext>
            </p:extLst>
          </p:nvPr>
        </p:nvGraphicFramePr>
        <p:xfrm>
          <a:off x="518365" y="2856157"/>
          <a:ext cx="7943370" cy="2292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674">
                  <a:extLst>
                    <a:ext uri="{9D8B030D-6E8A-4147-A177-3AD203B41FA5}">
                      <a16:colId xmlns:a16="http://schemas.microsoft.com/office/drawing/2014/main" val="3663254022"/>
                    </a:ext>
                  </a:extLst>
                </a:gridCol>
                <a:gridCol w="1588674">
                  <a:extLst>
                    <a:ext uri="{9D8B030D-6E8A-4147-A177-3AD203B41FA5}">
                      <a16:colId xmlns:a16="http://schemas.microsoft.com/office/drawing/2014/main" val="2871149673"/>
                    </a:ext>
                  </a:extLst>
                </a:gridCol>
                <a:gridCol w="1588674">
                  <a:extLst>
                    <a:ext uri="{9D8B030D-6E8A-4147-A177-3AD203B41FA5}">
                      <a16:colId xmlns:a16="http://schemas.microsoft.com/office/drawing/2014/main" val="724761152"/>
                    </a:ext>
                  </a:extLst>
                </a:gridCol>
                <a:gridCol w="1588674">
                  <a:extLst>
                    <a:ext uri="{9D8B030D-6E8A-4147-A177-3AD203B41FA5}">
                      <a16:colId xmlns:a16="http://schemas.microsoft.com/office/drawing/2014/main" val="1110823399"/>
                    </a:ext>
                  </a:extLst>
                </a:gridCol>
                <a:gridCol w="1588674">
                  <a:extLst>
                    <a:ext uri="{9D8B030D-6E8A-4147-A177-3AD203B41FA5}">
                      <a16:colId xmlns:a16="http://schemas.microsoft.com/office/drawing/2014/main" val="3897011310"/>
                    </a:ext>
                  </a:extLst>
                </a:gridCol>
              </a:tblGrid>
              <a:tr h="281221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Option 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Option 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Option 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Option 4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318827"/>
                  </a:ext>
                </a:extLst>
              </a:tr>
              <a:tr h="281221">
                <a:tc>
                  <a:txBody>
                    <a:bodyPr/>
                    <a:lstStyle/>
                    <a:p>
                      <a:r>
                        <a:rPr lang="en-US" sz="1100" dirty="0"/>
                        <a:t>Cost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12151"/>
                  </a:ext>
                </a:extLst>
              </a:tr>
              <a:tr h="323597">
                <a:tc>
                  <a:txBody>
                    <a:bodyPr/>
                    <a:lstStyle/>
                    <a:p>
                      <a:r>
                        <a:rPr lang="en-US" sz="1100" dirty="0"/>
                        <a:t>Number of Components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95069"/>
                  </a:ext>
                </a:extLst>
              </a:tr>
              <a:tr h="281221">
                <a:tc>
                  <a:txBody>
                    <a:bodyPr/>
                    <a:lstStyle/>
                    <a:p>
                      <a:r>
                        <a:rPr lang="en-US" sz="1100" dirty="0"/>
                        <a:t>Complexity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27639"/>
                  </a:ext>
                </a:extLst>
              </a:tr>
              <a:tr h="281221">
                <a:tc>
                  <a:txBody>
                    <a:bodyPr/>
                    <a:lstStyle/>
                    <a:p>
                      <a:r>
                        <a:rPr lang="en-US" sz="1100" dirty="0"/>
                        <a:t>Range of Motion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7975"/>
                  </a:ext>
                </a:extLst>
              </a:tr>
              <a:tr h="281221">
                <a:tc>
                  <a:txBody>
                    <a:bodyPr/>
                    <a:lstStyle/>
                    <a:p>
                      <a:r>
                        <a:rPr lang="en-US" sz="1100" dirty="0"/>
                        <a:t>Durability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4434"/>
                  </a:ext>
                </a:extLst>
              </a:tr>
              <a:tr h="281221">
                <a:tc>
                  <a:txBody>
                    <a:bodyPr/>
                    <a:lstStyle/>
                    <a:p>
                      <a:r>
                        <a:rPr lang="en-US" sz="1100" dirty="0"/>
                        <a:t>Grasping Ease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14862"/>
                  </a:ext>
                </a:extLst>
              </a:tr>
              <a:tr h="281221">
                <a:tc>
                  <a:txBody>
                    <a:bodyPr/>
                    <a:lstStyle/>
                    <a:p>
                      <a:r>
                        <a:rPr lang="en-US" sz="1100" dirty="0"/>
                        <a:t>Total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0219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6E8CB25E-607C-44C6-8FAC-3E2225A67049}"/>
              </a:ext>
            </a:extLst>
          </p:cNvPr>
          <p:cNvSpPr/>
          <p:nvPr/>
        </p:nvSpPr>
        <p:spPr>
          <a:xfrm>
            <a:off x="2380938" y="6010315"/>
            <a:ext cx="4218224" cy="187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Robot Grasper direction has been decided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C45BF1-5921-4420-A3F6-757AB55E12C4}"/>
              </a:ext>
            </a:extLst>
          </p:cNvPr>
          <p:cNvSpPr/>
          <p:nvPr/>
        </p:nvSpPr>
        <p:spPr>
          <a:xfrm>
            <a:off x="3871146" y="-109147"/>
            <a:ext cx="13971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Detail</a:t>
            </a:r>
            <a:endParaRPr lang="en-US" sz="40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066742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2cc30b-d92a-4e1c-aa4c-42d7d96b06ec" xsi:nil="true"/>
    <lcf76f155ced4ddcb4097134ff3c332f xmlns="74a3c7f9-2169-4bfe-bde9-9e0cb0b4946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C85C64ABE68439CEB533939FF0C16" ma:contentTypeVersion="15" ma:contentTypeDescription="Create a new document." ma:contentTypeScope="" ma:versionID="0883bccc45898e24edea525f2d8adf20">
  <xsd:schema xmlns:xsd="http://www.w3.org/2001/XMLSchema" xmlns:xs="http://www.w3.org/2001/XMLSchema" xmlns:p="http://schemas.microsoft.com/office/2006/metadata/properties" xmlns:ns2="74a3c7f9-2169-4bfe-bde9-9e0cb0b49461" xmlns:ns3="a92cc30b-d92a-4e1c-aa4c-42d7d96b06ec" targetNamespace="http://schemas.microsoft.com/office/2006/metadata/properties" ma:root="true" ma:fieldsID="4e2906ed258a8d2745bfaab8c0da65e7" ns2:_="" ns3:_="">
    <xsd:import namespace="74a3c7f9-2169-4bfe-bde9-9e0cb0b49461"/>
    <xsd:import namespace="a92cc30b-d92a-4e1c-aa4c-42d7d96b06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3c7f9-2169-4bfe-bde9-9e0cb0b49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20148b9-20a4-48a0-acba-ba52d68a37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c30b-d92a-4e1c-aa4c-42d7d96b06ec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201cfd43-78b3-4016-b7d7-627827b48454}" ma:internalName="TaxCatchAll" ma:showField="CatchAllData" ma:web="a92cc30b-d92a-4e1c-aa4c-42d7d96b06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64F60-42B2-4232-A3DE-1DD0F3C4F8B3}">
  <ds:schemaRefs>
    <ds:schemaRef ds:uri="http://schemas.microsoft.com/office/2006/metadata/properties"/>
    <ds:schemaRef ds:uri="http://schemas.microsoft.com/office/infopath/2007/PartnerControls"/>
    <ds:schemaRef ds:uri="a92cc30b-d92a-4e1c-aa4c-42d7d96b06ec"/>
    <ds:schemaRef ds:uri="74a3c7f9-2169-4bfe-bde9-9e0cb0b49461"/>
  </ds:schemaRefs>
</ds:datastoreItem>
</file>

<file path=customXml/itemProps2.xml><?xml version="1.0" encoding="utf-8"?>
<ds:datastoreItem xmlns:ds="http://schemas.openxmlformats.org/officeDocument/2006/customXml" ds:itemID="{8B8CC38C-9311-4617-9F26-7B5C76ACB2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C7AD8D-FD75-4107-8E3B-18C2C2BF3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a3c7f9-2169-4bfe-bde9-9e0cb0b49461"/>
    <ds:schemaRef ds:uri="a92cc30b-d92a-4e1c-aa4c-42d7d96b06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4032</TotalTime>
  <Words>482</Words>
  <Application>Microsoft Office PowerPoint</Application>
  <PresentationFormat>On-screen Show (4:3)</PresentationFormat>
  <Paragraphs>213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1_Custom Design</vt:lpstr>
      <vt:lpstr>PowerPoint Presentation</vt:lpstr>
      <vt:lpstr>PowerPoint Presentation</vt:lpstr>
      <vt:lpstr>Add Detail sheets as necessary to clarify activity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dakingoh@gmail.com</dc:creator>
  <cp:lastModifiedBy>dakingoh@gmail.com</cp:lastModifiedBy>
  <cp:revision>38</cp:revision>
  <dcterms:created xsi:type="dcterms:W3CDTF">2020-12-21T07:42:24Z</dcterms:created>
  <dcterms:modified xsi:type="dcterms:W3CDTF">2024-01-22T00:58:46Z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0x0101007E9C85C64ABE68439CEB533939FF0C16</vt:lpwstr>
  </property>
  <property fmtid="{D5CDD505-2E9C-101B-9397-08002B2CF9AE}" pid="3" name="MediaServiceImageTags">
    <vt:lpwstr/>
  </property>
</Properties>
</file>