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3" r:id="rId7"/>
    <p:sldId id="260"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5" d="100"/>
          <a:sy n="55" d="100"/>
        </p:scale>
        <p:origin x="174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204040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1798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7535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67869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051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65594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57089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272841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218009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6B3B6-16A5-49CB-ADF2-E4BCFD43247F}"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65463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6B3B6-16A5-49CB-ADF2-E4BCFD43247F}"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21275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6B3B6-16A5-49CB-ADF2-E4BCFD43247F}"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10835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6B3B6-16A5-49CB-ADF2-E4BCFD43247F}"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58118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6B3B6-16A5-49CB-ADF2-E4BCFD43247F}"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30772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6B3B6-16A5-49CB-ADF2-E4BCFD43247F}"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170958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6B3B6-16A5-49CB-ADF2-E4BCFD43247F}"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3CD0DC-7904-4C68-A58E-352C30A4C85B}" type="slidenum">
              <a:rPr lang="en-IN" smtClean="0"/>
              <a:t>‹#›</a:t>
            </a:fld>
            <a:endParaRPr lang="en-IN"/>
          </a:p>
        </p:txBody>
      </p:sp>
    </p:spTree>
    <p:extLst>
      <p:ext uri="{BB962C8B-B14F-4D97-AF65-F5344CB8AC3E}">
        <p14:creationId xmlns:p14="http://schemas.microsoft.com/office/powerpoint/2010/main" val="360571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C6B3B6-16A5-49CB-ADF2-E4BCFD43247F}" type="datetimeFigureOut">
              <a:rPr lang="en-IN" smtClean="0"/>
              <a:t>28-07-2024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3CD0DC-7904-4C68-A58E-352C30A4C85B}" type="slidenum">
              <a:rPr lang="en-IN" smtClean="0"/>
              <a:t>‹#›</a:t>
            </a:fld>
            <a:endParaRPr lang="en-IN"/>
          </a:p>
        </p:txBody>
      </p:sp>
    </p:spTree>
    <p:extLst>
      <p:ext uri="{BB962C8B-B14F-4D97-AF65-F5344CB8AC3E}">
        <p14:creationId xmlns:p14="http://schemas.microsoft.com/office/powerpoint/2010/main" val="1293674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05F-2BD0-A4FB-E520-BD96CB1B3D01}"/>
              </a:ext>
            </a:extLst>
          </p:cNvPr>
          <p:cNvSpPr>
            <a:spLocks noGrp="1"/>
          </p:cNvSpPr>
          <p:nvPr>
            <p:ph type="ctrTitle"/>
          </p:nvPr>
        </p:nvSpPr>
        <p:spPr>
          <a:xfrm>
            <a:off x="314429" y="916625"/>
            <a:ext cx="9574695" cy="3571153"/>
          </a:xfrm>
        </p:spPr>
        <p:txBody>
          <a:bodyPr/>
          <a:lstStyle/>
          <a:p>
            <a:pPr algn="ctr"/>
            <a:r>
              <a:rPr lang="en-US" sz="4500" b="1" dirty="0">
                <a:solidFill>
                  <a:schemeClr val="tx1"/>
                </a:solidFill>
                <a:latin typeface="Times New Roman" panose="02020603050405020304" pitchFamily="18" charset="0"/>
                <a:cs typeface="Times New Roman" panose="02020603050405020304" pitchFamily="18" charset="0"/>
              </a:rPr>
              <a:t>FROM INFIX TO POSTFIX:</a:t>
            </a:r>
            <a:br>
              <a:rPr lang="en-US" sz="4500"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EXPRESSION CONVERSION IN COMPILER DESIGN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38C900-9D8A-5955-70CC-931A752E18C6}"/>
              </a:ext>
            </a:extLst>
          </p:cNvPr>
          <p:cNvSpPr>
            <a:spLocks noGrp="1"/>
          </p:cNvSpPr>
          <p:nvPr>
            <p:ph type="subTitle" idx="1"/>
          </p:nvPr>
        </p:nvSpPr>
        <p:spPr>
          <a:xfrm>
            <a:off x="1218308" y="4782936"/>
            <a:ext cx="7766936" cy="1685880"/>
          </a:xfrm>
        </p:spPr>
        <p:txBody>
          <a:bodyPr>
            <a:normAutofit fontScale="25000" lnSpcReduction="20000"/>
          </a:bodyPr>
          <a:lstStyle/>
          <a:p>
            <a:r>
              <a:rPr lang="en-US" sz="8000" b="1" dirty="0">
                <a:solidFill>
                  <a:schemeClr val="tx1"/>
                </a:solidFill>
                <a:latin typeface="Times New Roman" panose="02020603050405020304" pitchFamily="18" charset="0"/>
                <a:cs typeface="Times New Roman" panose="02020603050405020304" pitchFamily="18" charset="0"/>
              </a:rPr>
              <a:t>By:</a:t>
            </a:r>
          </a:p>
          <a:p>
            <a:pPr>
              <a:lnSpc>
                <a:spcPct val="120000"/>
              </a:lnSpc>
              <a:spcAft>
                <a:spcPts val="800"/>
              </a:spcAft>
            </a:pPr>
            <a:r>
              <a:rPr lang="en-US"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 VENKATESH BABU (192210253)</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pPr>
            <a:r>
              <a:rPr lang="en-US"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 DURGA CHARAN (192210251)</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800"/>
              </a:spcAft>
            </a:pPr>
            <a:r>
              <a:rPr lang="en-US"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SK. MASOOD (192210246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153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C58-8CD6-EC03-55D6-BC50A699B0B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1E82C-E487-BACB-498F-7FCFDF28F6E6}"/>
              </a:ext>
            </a:extLst>
          </p:cNvPr>
          <p:cNvSpPr>
            <a:spLocks noGrp="1"/>
          </p:cNvSpPr>
          <p:nvPr>
            <p:ph idx="1"/>
          </p:nvPr>
        </p:nvSpPr>
        <p:spPr>
          <a:xfrm>
            <a:off x="677334" y="1930400"/>
            <a:ext cx="8596668" cy="3880773"/>
          </a:xfrm>
        </p:spPr>
        <p:txBody>
          <a:bodyPr>
            <a:noAutofit/>
          </a:bodyPr>
          <a:lstStyle/>
          <a:p>
            <a:pPr algn="just">
              <a:lnSpc>
                <a:spcPct val="106000"/>
              </a:lnSpc>
              <a:spcAft>
                <a:spcPts val="800"/>
              </a:spcAft>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Aho</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V., Lam, M. S., Sethi, R., &amp; Ullman, J. D. (2006). *Compilers: Principles, Techniques, and Tools* (2nd ed.). Addison-Wesley.</a:t>
            </a:r>
          </a:p>
          <a:p>
            <a:pPr algn="just">
              <a:lnSpc>
                <a:spcPct val="106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Dijkstra, E. W. (1961). *An algorithm for the recursive definitions of functions*.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Numerische</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Mathematik</a:t>
            </a:r>
            <a:r>
              <a:rPr lang="en-IN" dirty="0">
                <a:effectLst/>
                <a:latin typeface="Times New Roman" panose="02020603050405020304" pitchFamily="18" charset="0"/>
                <a:ea typeface="Calibri" panose="020F0502020204030204" pitchFamily="34" charset="0"/>
                <a:cs typeface="Times New Roman" panose="02020603050405020304" pitchFamily="18" charset="0"/>
              </a:rPr>
              <a:t>, 2, 312-318.</a:t>
            </a:r>
          </a:p>
          <a:p>
            <a:pPr algn="just">
              <a:lnSpc>
                <a:spcPct val="106000"/>
              </a:lnSpc>
              <a:spcAft>
                <a:spcPts val="800"/>
              </a:spcAft>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Grune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 Van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Reeuwijk</a:t>
            </a:r>
            <a:r>
              <a:rPr lang="en-IN" dirty="0">
                <a:effectLst/>
                <a:latin typeface="Times New Roman" panose="02020603050405020304" pitchFamily="18" charset="0"/>
                <a:ea typeface="Calibri" panose="020F0502020204030204" pitchFamily="34" charset="0"/>
                <a:cs typeface="Times New Roman" panose="02020603050405020304" pitchFamily="18" charset="0"/>
              </a:rPr>
              <a:t>, K., Bal, H. E., Jacobs, C. J. H., &amp;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Langendoen</a:t>
            </a:r>
            <a:r>
              <a:rPr lang="en-IN" dirty="0">
                <a:effectLst/>
                <a:latin typeface="Times New Roman" panose="02020603050405020304" pitchFamily="18" charset="0"/>
                <a:ea typeface="Calibri" panose="020F0502020204030204" pitchFamily="34" charset="0"/>
                <a:cs typeface="Times New Roman" panose="02020603050405020304" pitchFamily="18" charset="0"/>
              </a:rPr>
              <a:t>, K. (2012). *Modern Compiler Design* (2nd ed.). Springer.</a:t>
            </a:r>
          </a:p>
          <a:p>
            <a:pPr algn="just">
              <a:lnSpc>
                <a:spcPct val="106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Knuth, D. E. (1997). *The Art of Computer Programming, Volume 1: Fundamental Algorithms* (3rd ed.). Addison-Wesley.</a:t>
            </a:r>
          </a:p>
          <a:p>
            <a:pPr algn="just">
              <a:lnSpc>
                <a:spcPct val="106000"/>
              </a:lnSpc>
              <a:spcAft>
                <a:spcPts val="800"/>
              </a:spcAft>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Muchnick</a:t>
            </a:r>
            <a:r>
              <a:rPr lang="en-IN" dirty="0">
                <a:effectLst/>
                <a:latin typeface="Times New Roman" panose="02020603050405020304" pitchFamily="18" charset="0"/>
                <a:ea typeface="Calibri" panose="020F0502020204030204" pitchFamily="34" charset="0"/>
                <a:cs typeface="Times New Roman" panose="02020603050405020304" pitchFamily="18" charset="0"/>
              </a:rPr>
              <a:t>, S. S. (1997). *Advanced Compiler Design and Implementation*. Morgan Kaufmann.</a:t>
            </a:r>
          </a:p>
          <a:p>
            <a:endParaRPr lang="en-IN" dirty="0"/>
          </a:p>
        </p:txBody>
      </p:sp>
    </p:spTree>
    <p:extLst>
      <p:ext uri="{BB962C8B-B14F-4D97-AF65-F5344CB8AC3E}">
        <p14:creationId xmlns:p14="http://schemas.microsoft.com/office/powerpoint/2010/main" val="30582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84,900+ Thank You Stock Photos, Pictures &amp; Royalty-Free Images - iStock | Thank  you card, Appreciation, Gratitude">
            <a:extLst>
              <a:ext uri="{FF2B5EF4-FFF2-40B4-BE49-F238E27FC236}">
                <a16:creationId xmlns:a16="http://schemas.microsoft.com/office/drawing/2014/main" id="{AAE9D2B6-BAD9-6D70-6875-84344F55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39" y="1022638"/>
            <a:ext cx="9127697" cy="432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12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7D66-B74F-F9DE-F7EF-364292BE39F8}"/>
              </a:ext>
            </a:extLst>
          </p:cNvPr>
          <p:cNvSpPr>
            <a:spLocks noGrp="1"/>
          </p:cNvSpPr>
          <p:nvPr>
            <p:ph type="title"/>
          </p:nvPr>
        </p:nvSpPr>
        <p:spPr>
          <a:xfrm>
            <a:off x="677334" y="1385455"/>
            <a:ext cx="8596668" cy="132080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CB8F0-7B9C-27C3-9613-F3A47BEE7625}"/>
              </a:ext>
            </a:extLst>
          </p:cNvPr>
          <p:cNvSpPr>
            <a:spLocks noGrp="1"/>
          </p:cNvSpPr>
          <p:nvPr>
            <p:ph idx="1"/>
          </p:nvPr>
        </p:nvSpPr>
        <p:spPr/>
        <p:txBody>
          <a:bodyPr/>
          <a:lstStyle/>
          <a:p>
            <a:pPr algn="just">
              <a:lnSpc>
                <a:spcPct val="200000"/>
              </a:lnSpc>
            </a:pPr>
            <a:r>
              <a:rPr lang="en-US" sz="1800" dirty="0">
                <a:solidFill>
                  <a:srgbClr val="2C3249"/>
                </a:solidFill>
                <a:latin typeface="Lucida Bright" panose="02040602050505020304" pitchFamily="18" charset="0"/>
                <a:ea typeface="Martel Sans" pitchFamily="34" charset="-122"/>
                <a:cs typeface="Martel Sans" pitchFamily="34" charset="-120"/>
              </a:rPr>
              <a:t>Mastering the conversion between infix and postfix notations is a fundamental skill in compiler design. This presentation will guide you through the essential concepts, algorithms, and practical applications of this crucial topic.</a:t>
            </a:r>
            <a:endParaRPr lang="en-US" sz="1800" dirty="0">
              <a:latin typeface="Lucida Bright" panose="02040602050505020304" pitchFamily="18" charset="0"/>
            </a:endParaRPr>
          </a:p>
          <a:p>
            <a:endParaRPr lang="en-IN" dirty="0"/>
          </a:p>
        </p:txBody>
      </p:sp>
    </p:spTree>
    <p:extLst>
      <p:ext uri="{BB962C8B-B14F-4D97-AF65-F5344CB8AC3E}">
        <p14:creationId xmlns:p14="http://schemas.microsoft.com/office/powerpoint/2010/main" val="272297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DC36-504E-A62F-2039-14CAFDD6C06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313C08-0059-E143-B552-4CF0D94C65E1}"/>
              </a:ext>
            </a:extLst>
          </p:cNvPr>
          <p:cNvSpPr>
            <a:spLocks noGrp="1"/>
          </p:cNvSpPr>
          <p:nvPr>
            <p:ph idx="1"/>
          </p:nvPr>
        </p:nvSpPr>
        <p:spPr/>
        <p:txBody>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Expression conversion from infix to postfix notation is a critical process in compiler design, streamlining the parsing and evaluation of expressions. The conversion aids in overcoming the complexities associated with infix notation, such as operator precedence and parenthetical grouping, which can complicate direct computation. Postfix notation, also known as Reverse Polish Notation (RPN), offers a more straightforward method for expression evaluation, devoid of the need for parentheses, thus enhancing computational efficiency.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5857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7633-9AEB-E542-DD34-F231B436B2BF}"/>
              </a:ext>
            </a:extLst>
          </p:cNvPr>
          <p:cNvSpPr>
            <a:spLocks noGrp="1"/>
          </p:cNvSpPr>
          <p:nvPr>
            <p:ph type="title"/>
          </p:nvPr>
        </p:nvSpPr>
        <p:spPr>
          <a:xfrm>
            <a:off x="523047" y="1071418"/>
            <a:ext cx="8596668" cy="1320800"/>
          </a:xfrm>
        </p:spPr>
        <p:txBody>
          <a:bodyPr/>
          <a:lstStyle/>
          <a:p>
            <a:pPr algn="ctr"/>
            <a:r>
              <a:rPr lang="en-US" sz="3600" b="1" dirty="0">
                <a:latin typeface="Times New Roman" panose="02020603050405020304" pitchFamily="18" charset="0"/>
                <a:ea typeface="Kanit" pitchFamily="34" charset="-122"/>
                <a:cs typeface="Times New Roman" panose="02020603050405020304" pitchFamily="18" charset="0"/>
              </a:rPr>
              <a:t>The Need for Expression Conversion</a:t>
            </a:r>
            <a:br>
              <a:rPr lang="en-US" sz="3600" b="1" dirty="0">
                <a:latin typeface="Dancing Script" charset="0"/>
              </a:rPr>
            </a:br>
            <a:endParaRPr lang="en-IN" dirty="0"/>
          </a:p>
        </p:txBody>
      </p:sp>
      <p:sp>
        <p:nvSpPr>
          <p:cNvPr id="3" name="Content Placeholder 2">
            <a:extLst>
              <a:ext uri="{FF2B5EF4-FFF2-40B4-BE49-F238E27FC236}">
                <a16:creationId xmlns:a16="http://schemas.microsoft.com/office/drawing/2014/main" id="{E88DD493-B600-6C67-31E8-AE773C6674DF}"/>
              </a:ext>
            </a:extLst>
          </p:cNvPr>
          <p:cNvSpPr>
            <a:spLocks noGrp="1"/>
          </p:cNvSpPr>
          <p:nvPr>
            <p:ph idx="1"/>
          </p:nvPr>
        </p:nvSpPr>
        <p:spPr>
          <a:xfrm>
            <a:off x="3390476" y="2318327"/>
            <a:ext cx="2861810" cy="3880773"/>
          </a:xfrm>
        </p:spPr>
        <p:txBody>
          <a:bodyPr/>
          <a:lstStyle/>
          <a:p>
            <a:pPr marL="0" indent="0" algn="ctr">
              <a:buNone/>
            </a:pPr>
            <a:r>
              <a:rPr lang="en-US" b="1" dirty="0">
                <a:solidFill>
                  <a:schemeClr val="accent1"/>
                </a:solidFill>
                <a:latin typeface="Lucida Bright" panose="02040602050505020304" pitchFamily="18" charset="0"/>
                <a:ea typeface="Martel Sans" pitchFamily="34" charset="-122"/>
                <a:cs typeface="Martel Sans" pitchFamily="34" charset="-120"/>
              </a:rPr>
              <a:t>POSTFIX NOTATION</a:t>
            </a:r>
          </a:p>
          <a:p>
            <a:pPr marL="0" indent="0" algn="ctr">
              <a:buNone/>
            </a:pPr>
            <a:endParaRPr lang="en-US" dirty="0">
              <a:solidFill>
                <a:srgbClr val="2C3249"/>
              </a:solidFill>
              <a:latin typeface="Lucida Bright" panose="02040602050505020304" pitchFamily="18" charset="0"/>
              <a:ea typeface="Martel Sans" pitchFamily="34" charset="-122"/>
              <a:cs typeface="Martel Sans" pitchFamily="34" charset="-120"/>
            </a:endParaRPr>
          </a:p>
          <a:p>
            <a:pPr marL="0" indent="0" algn="ctr">
              <a:buNone/>
            </a:pPr>
            <a:r>
              <a:rPr lang="en-US" dirty="0">
                <a:solidFill>
                  <a:srgbClr val="2C3249"/>
                </a:solidFill>
                <a:latin typeface="Lucida Bright" panose="02040602050505020304" pitchFamily="18" charset="0"/>
                <a:ea typeface="Martel Sans" pitchFamily="34" charset="-122"/>
                <a:cs typeface="Martel Sans" pitchFamily="34" charset="-120"/>
              </a:rPr>
              <a:t>Also known as "reverse Polish notation", where operators come after their operands, simplifying expression evaluation.</a:t>
            </a:r>
            <a:endParaRPr lang="en-US" dirty="0">
              <a:latin typeface="Lucida Bright" panose="02040602050505020304" pitchFamily="18" charset="0"/>
            </a:endParaRPr>
          </a:p>
          <a:p>
            <a:endParaRPr lang="en-IN" dirty="0"/>
          </a:p>
        </p:txBody>
      </p:sp>
      <p:sp>
        <p:nvSpPr>
          <p:cNvPr id="8" name="TextBox 7">
            <a:extLst>
              <a:ext uri="{FF2B5EF4-FFF2-40B4-BE49-F238E27FC236}">
                <a16:creationId xmlns:a16="http://schemas.microsoft.com/office/drawing/2014/main" id="{AA916476-EAF8-49E4-42D9-20209664D8D3}"/>
              </a:ext>
            </a:extLst>
          </p:cNvPr>
          <p:cNvSpPr txBox="1"/>
          <p:nvPr/>
        </p:nvSpPr>
        <p:spPr>
          <a:xfrm>
            <a:off x="678872" y="2318327"/>
            <a:ext cx="2286000" cy="2308324"/>
          </a:xfrm>
          <a:prstGeom prst="rect">
            <a:avLst/>
          </a:prstGeom>
          <a:noFill/>
        </p:spPr>
        <p:txBody>
          <a:bodyPr wrap="square" rtlCol="0">
            <a:spAutoFit/>
          </a:bodyPr>
          <a:lstStyle/>
          <a:p>
            <a:pPr marL="0" indent="0" algn="ctr">
              <a:buNone/>
            </a:pPr>
            <a:r>
              <a:rPr lang="en-US" b="1" dirty="0">
                <a:solidFill>
                  <a:schemeClr val="accent1"/>
                </a:solidFill>
                <a:latin typeface="Times New Roman" panose="02020603050405020304" pitchFamily="18" charset="0"/>
                <a:ea typeface="Martel Sans" pitchFamily="34" charset="-122"/>
                <a:cs typeface="Times New Roman" panose="02020603050405020304" pitchFamily="18" charset="0"/>
              </a:rPr>
              <a:t>INFIX NOTATION</a:t>
            </a:r>
          </a:p>
          <a:p>
            <a:pPr marL="0" indent="0" algn="ctr">
              <a:buNone/>
            </a:pPr>
            <a:endParaRPr lang="en-US" b="1" dirty="0">
              <a:solidFill>
                <a:schemeClr val="accent1"/>
              </a:solidFill>
              <a:latin typeface="Lucida Bright" panose="02040602050505020304" pitchFamily="18" charset="0"/>
              <a:ea typeface="Martel Sans" pitchFamily="34" charset="-122"/>
              <a:cs typeface="Martel Sans" pitchFamily="34" charset="-120"/>
            </a:endParaRPr>
          </a:p>
          <a:p>
            <a:pPr marL="0" indent="0" algn="ctr">
              <a:buNone/>
            </a:pPr>
            <a:r>
              <a:rPr lang="en-US" dirty="0">
                <a:solidFill>
                  <a:srgbClr val="2C3249"/>
                </a:solidFill>
                <a:latin typeface="Lucida Bright" panose="02040602050505020304" pitchFamily="18" charset="0"/>
                <a:ea typeface="Martel Sans" pitchFamily="34" charset="-122"/>
                <a:cs typeface="Martel Sans" pitchFamily="34" charset="-120"/>
              </a:rPr>
              <a:t>The standard way of writing mathematical expressions, with operators placed between operands.</a:t>
            </a:r>
            <a:endParaRPr lang="en-US" dirty="0">
              <a:latin typeface="Lucida Bright" panose="02040602050505020304" pitchFamily="18" charset="0"/>
            </a:endParaRPr>
          </a:p>
        </p:txBody>
      </p:sp>
      <p:sp>
        <p:nvSpPr>
          <p:cNvPr id="9" name="TextBox 8">
            <a:extLst>
              <a:ext uri="{FF2B5EF4-FFF2-40B4-BE49-F238E27FC236}">
                <a16:creationId xmlns:a16="http://schemas.microsoft.com/office/drawing/2014/main" id="{06AF876F-97AE-BAEF-1518-5B75871CEAEE}"/>
              </a:ext>
            </a:extLst>
          </p:cNvPr>
          <p:cNvSpPr txBox="1"/>
          <p:nvPr/>
        </p:nvSpPr>
        <p:spPr>
          <a:xfrm>
            <a:off x="6677890" y="2318327"/>
            <a:ext cx="3186546" cy="2308324"/>
          </a:xfrm>
          <a:prstGeom prst="rect">
            <a:avLst/>
          </a:prstGeom>
          <a:noFill/>
        </p:spPr>
        <p:txBody>
          <a:bodyPr wrap="square" rtlCol="0">
            <a:spAutoFit/>
          </a:bodyPr>
          <a:lstStyle/>
          <a:p>
            <a:pPr marL="0" indent="0" algn="ctr">
              <a:buNone/>
            </a:pPr>
            <a:r>
              <a:rPr lang="en-US" b="1" dirty="0">
                <a:solidFill>
                  <a:schemeClr val="accent1"/>
                </a:solidFill>
                <a:latin typeface="Times New Roman" panose="02020603050405020304" pitchFamily="18" charset="0"/>
                <a:ea typeface="Martel Sans" pitchFamily="34" charset="-122"/>
                <a:cs typeface="Times New Roman" panose="02020603050405020304" pitchFamily="18" charset="0"/>
              </a:rPr>
              <a:t>CONVERSION BENEFITS</a:t>
            </a:r>
          </a:p>
          <a:p>
            <a:pPr marL="0" indent="0" algn="ctr">
              <a:buNone/>
            </a:pPr>
            <a:endParaRPr lang="en-US" dirty="0">
              <a:solidFill>
                <a:srgbClr val="2C3249"/>
              </a:solidFill>
              <a:latin typeface="Lucida Bright" panose="02040602050505020304" pitchFamily="18" charset="0"/>
              <a:ea typeface="Martel Sans" pitchFamily="34" charset="-122"/>
              <a:cs typeface="Martel Sans" pitchFamily="34" charset="-120"/>
            </a:endParaRPr>
          </a:p>
          <a:p>
            <a:pPr marL="0" indent="0" algn="ctr">
              <a:buNone/>
            </a:pPr>
            <a:r>
              <a:rPr lang="en-US" dirty="0">
                <a:solidFill>
                  <a:srgbClr val="2C3249"/>
                </a:solidFill>
                <a:latin typeface="Lucida Bright" panose="02040602050505020304" pitchFamily="18" charset="0"/>
                <a:ea typeface="Martel Sans" pitchFamily="34" charset="-122"/>
                <a:cs typeface="Martel Sans" pitchFamily="34" charset="-120"/>
              </a:rPr>
              <a:t>Postfix notation is preferred for efficient computation and implementation in compilers and programming languages.</a:t>
            </a:r>
            <a:endParaRPr lang="en-US" dirty="0">
              <a:latin typeface="Lucida Bright" panose="02040602050505020304" pitchFamily="18" charset="0"/>
            </a:endParaRPr>
          </a:p>
        </p:txBody>
      </p:sp>
    </p:spTree>
    <p:extLst>
      <p:ext uri="{BB962C8B-B14F-4D97-AF65-F5344CB8AC3E}">
        <p14:creationId xmlns:p14="http://schemas.microsoft.com/office/powerpoint/2010/main" val="52264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B124E-AEE5-4C8E-A84F-944B574B66CC}"/>
              </a:ext>
            </a:extLst>
          </p:cNvPr>
          <p:cNvSpPr>
            <a:spLocks noGrp="1"/>
          </p:cNvSpPr>
          <p:nvPr>
            <p:ph type="title"/>
          </p:nvPr>
        </p:nvSpPr>
        <p:spPr>
          <a:xfrm>
            <a:off x="206279" y="816638"/>
            <a:ext cx="9935248" cy="1320800"/>
          </a:xfrm>
        </p:spPr>
        <p:txBody>
          <a:bodyPr/>
          <a:lstStyle/>
          <a:p>
            <a:r>
              <a:rPr lang="en-US" b="1" dirty="0">
                <a:latin typeface="Times New Roman" panose="02020603050405020304" pitchFamily="18" charset="0"/>
                <a:cs typeface="Times New Roman" panose="02020603050405020304" pitchFamily="18" charset="0"/>
              </a:rPr>
              <a:t>PRECENDENCE AND ASSOCIAVITY RULES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B2143E4-C746-BAD2-82DD-CD3DE0F38CDC}"/>
              </a:ext>
            </a:extLst>
          </p:cNvPr>
          <p:cNvSpPr>
            <a:spLocks noGrp="1"/>
          </p:cNvSpPr>
          <p:nvPr>
            <p:ph idx="1"/>
          </p:nvPr>
        </p:nvSpPr>
        <p:spPr/>
        <p:txBody>
          <a:bodyPr>
            <a:noAutofit/>
          </a:bodyPr>
          <a:lstStyle/>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Precedence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Precedence rules dictate which operators take priority over others in expressions without parentheses. Higher precedence operators are evaluated before lower precedence operators. For example, in the expression 3 + 4 * 5, the multiplication operator * has higher precedence than the addition operator +, so the expression is evaluated as 3 + (4 * 5).</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Associativity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Associativity rules define the order in which operators of the same precedence level are evaluated. Associativity can be left-to-right (left associativity) or right-to-left (right associativity).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96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4877-8CF0-3297-542B-FEB0358593A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CONVERSION</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F7FE716-603C-4C37-22A9-2CD724B08853}"/>
              </a:ext>
            </a:extLst>
          </p:cNvPr>
          <p:cNvGraphicFramePr>
            <a:graphicFrameLocks noGrp="1"/>
          </p:cNvGraphicFramePr>
          <p:nvPr>
            <p:ph idx="1"/>
            <p:extLst>
              <p:ext uri="{D42A27DB-BD31-4B8C-83A1-F6EECF244321}">
                <p14:modId xmlns:p14="http://schemas.microsoft.com/office/powerpoint/2010/main" val="3981831047"/>
              </p:ext>
            </p:extLst>
          </p:nvPr>
        </p:nvGraphicFramePr>
        <p:xfrm>
          <a:off x="1628530" y="1633884"/>
          <a:ext cx="6864308" cy="4614516"/>
        </p:xfrm>
        <a:graphic>
          <a:graphicData uri="http://schemas.openxmlformats.org/drawingml/2006/table">
            <a:tbl>
              <a:tblPr firstRow="1" firstCol="1" bandRow="1">
                <a:tableStyleId>{5C22544A-7EE6-4342-B048-85BDC9FD1C3A}</a:tableStyleId>
              </a:tblPr>
              <a:tblGrid>
                <a:gridCol w="1716077">
                  <a:extLst>
                    <a:ext uri="{9D8B030D-6E8A-4147-A177-3AD203B41FA5}">
                      <a16:colId xmlns:a16="http://schemas.microsoft.com/office/drawing/2014/main" val="2609113306"/>
                    </a:ext>
                  </a:extLst>
                </a:gridCol>
                <a:gridCol w="1716077">
                  <a:extLst>
                    <a:ext uri="{9D8B030D-6E8A-4147-A177-3AD203B41FA5}">
                      <a16:colId xmlns:a16="http://schemas.microsoft.com/office/drawing/2014/main" val="1488825746"/>
                    </a:ext>
                  </a:extLst>
                </a:gridCol>
                <a:gridCol w="1716077">
                  <a:extLst>
                    <a:ext uri="{9D8B030D-6E8A-4147-A177-3AD203B41FA5}">
                      <a16:colId xmlns:a16="http://schemas.microsoft.com/office/drawing/2014/main" val="3769476582"/>
                    </a:ext>
                  </a:extLst>
                </a:gridCol>
                <a:gridCol w="1716077">
                  <a:extLst>
                    <a:ext uri="{9D8B030D-6E8A-4147-A177-3AD203B41FA5}">
                      <a16:colId xmlns:a16="http://schemas.microsoft.com/office/drawing/2014/main" val="2440526190"/>
                    </a:ext>
                  </a:extLst>
                </a:gridCol>
              </a:tblGrid>
              <a:tr h="512724">
                <a:tc>
                  <a:txBody>
                    <a:bodyPr/>
                    <a:lstStyle/>
                    <a:p>
                      <a:pPr algn="ctr">
                        <a:lnSpc>
                          <a:spcPct val="150000"/>
                        </a:lnSpc>
                        <a:spcAft>
                          <a:spcPts val="800"/>
                        </a:spcAft>
                      </a:pPr>
                      <a:r>
                        <a:rPr lang="en-IN" sz="1600">
                          <a:effectLst/>
                        </a:rPr>
                        <a:t>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SYMBOL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STACK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OUTPUT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5869810"/>
                  </a:ext>
                </a:extLst>
              </a:tr>
              <a:tr h="512724">
                <a:tc>
                  <a:txBody>
                    <a:bodyPr/>
                    <a:lstStyle/>
                    <a:p>
                      <a:pPr algn="ctr">
                        <a:lnSpc>
                          <a:spcPct val="150000"/>
                        </a:lnSpc>
                        <a:spcAft>
                          <a:spcPts val="800"/>
                        </a:spcAft>
                      </a:pPr>
                      <a:r>
                        <a:rPr lang="en-IN" sz="16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833298"/>
                  </a:ext>
                </a:extLst>
              </a:tr>
              <a:tr h="512724">
                <a:tc>
                  <a:txBody>
                    <a:bodyPr/>
                    <a:lstStyle/>
                    <a:p>
                      <a:pPr algn="ctr">
                        <a:lnSpc>
                          <a:spcPct val="150000"/>
                        </a:lnSpc>
                        <a:spcAft>
                          <a:spcPts val="800"/>
                        </a:spcAft>
                      </a:pPr>
                      <a:r>
                        <a:rPr lang="en-IN" sz="16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3294"/>
                  </a:ext>
                </a:extLst>
              </a:tr>
              <a:tr h="512724">
                <a:tc>
                  <a:txBody>
                    <a:bodyPr/>
                    <a:lstStyle/>
                    <a:p>
                      <a:pPr algn="ctr">
                        <a:lnSpc>
                          <a:spcPct val="150000"/>
                        </a:lnSpc>
                        <a:spcAft>
                          <a:spcPts val="800"/>
                        </a:spcAft>
                      </a:pPr>
                      <a:r>
                        <a:rPr lang="en-IN"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312314"/>
                  </a:ext>
                </a:extLst>
              </a:tr>
              <a:tr h="512724">
                <a:tc>
                  <a:txBody>
                    <a:bodyPr/>
                    <a:lstStyle/>
                    <a:p>
                      <a:pPr algn="ctr">
                        <a:lnSpc>
                          <a:spcPct val="150000"/>
                        </a:lnSpc>
                        <a:spcAft>
                          <a:spcPts val="800"/>
                        </a:spcAft>
                      </a:pPr>
                      <a:r>
                        <a:rPr lang="en-IN" sz="16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0315959"/>
                  </a:ext>
                </a:extLst>
              </a:tr>
              <a:tr h="512724">
                <a:tc>
                  <a:txBody>
                    <a:bodyPr/>
                    <a:lstStyle/>
                    <a:p>
                      <a:pPr algn="ctr">
                        <a:lnSpc>
                          <a:spcPct val="150000"/>
                        </a:lnSpc>
                        <a:spcAft>
                          <a:spcPts val="800"/>
                        </a:spcAft>
                      </a:pPr>
                      <a:r>
                        <a:rPr lang="en-IN" sz="16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0112633"/>
                  </a:ext>
                </a:extLst>
              </a:tr>
              <a:tr h="512724">
                <a:tc>
                  <a:txBody>
                    <a:bodyPr/>
                    <a:lstStyle/>
                    <a:p>
                      <a:pPr algn="ctr">
                        <a:lnSpc>
                          <a:spcPct val="150000"/>
                        </a:lnSpc>
                        <a:spcAft>
                          <a:spcPts val="800"/>
                        </a:spcAft>
                      </a:pPr>
                      <a:r>
                        <a:rPr lang="en-IN" sz="16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31919"/>
                  </a:ext>
                </a:extLst>
              </a:tr>
              <a:tr h="512724">
                <a:tc>
                  <a:txBody>
                    <a:bodyPr/>
                    <a:lstStyle/>
                    <a:p>
                      <a:pPr algn="ctr">
                        <a:lnSpc>
                          <a:spcPct val="150000"/>
                        </a:lnSpc>
                        <a:spcAft>
                          <a:spcPts val="800"/>
                        </a:spcAft>
                      </a:pPr>
                      <a:r>
                        <a:rPr lang="en-IN" sz="16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ab*c-8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100590"/>
                  </a:ext>
                </a:extLst>
              </a:tr>
              <a:tr h="512724">
                <a:tc>
                  <a:txBody>
                    <a:bodyPr/>
                    <a:lstStyle/>
                    <a:p>
                      <a:pPr algn="ctr">
                        <a:lnSpc>
                          <a:spcPct val="150000"/>
                        </a:lnSpc>
                        <a:spcAft>
                          <a:spcPts val="800"/>
                        </a:spcAft>
                      </a:pPr>
                      <a:r>
                        <a:rPr lang="en-IN"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effectLst/>
                        </a:rPr>
                        <a:t>ab*c-8+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964952"/>
                  </a:ext>
                </a:extLst>
              </a:tr>
            </a:tbl>
          </a:graphicData>
        </a:graphic>
      </p:graphicFrame>
    </p:spTree>
    <p:extLst>
      <p:ext uri="{BB962C8B-B14F-4D97-AF65-F5344CB8AC3E}">
        <p14:creationId xmlns:p14="http://schemas.microsoft.com/office/powerpoint/2010/main" val="19005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D93E-4F03-A58E-8010-CE6B762D4B11}"/>
              </a:ext>
            </a:extLst>
          </p:cNvPr>
          <p:cNvSpPr>
            <a:spLocks noGrp="1"/>
          </p:cNvSpPr>
          <p:nvPr>
            <p:ph type="title"/>
          </p:nvPr>
        </p:nvSpPr>
        <p:spPr>
          <a:xfrm>
            <a:off x="677334" y="23151"/>
            <a:ext cx="8596668" cy="1320800"/>
          </a:xfrm>
        </p:spPr>
        <p:txBody>
          <a:bodyPr/>
          <a:lstStyle/>
          <a:p>
            <a:pPr algn="ctr"/>
            <a:r>
              <a:rPr lang="en-US" b="1" dirty="0">
                <a:latin typeface="Times New Roman" panose="02020603050405020304" pitchFamily="18" charset="0"/>
                <a:cs typeface="Times New Roman" panose="02020603050405020304" pitchFamily="18" charset="0"/>
              </a:rPr>
              <a:t>C CODE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5931BE-79A1-AD53-89A6-960CBAD87229}"/>
              </a:ext>
            </a:extLst>
          </p:cNvPr>
          <p:cNvSpPr txBox="1"/>
          <p:nvPr/>
        </p:nvSpPr>
        <p:spPr>
          <a:xfrm>
            <a:off x="4975668" y="683551"/>
            <a:ext cx="10224654" cy="563231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while ((c = infix[</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'\0') {</a:t>
            </a:r>
          </a:p>
          <a:p>
            <a:r>
              <a:rPr lang="en-IN" sz="1200" dirty="0">
                <a:latin typeface="Times New Roman" panose="02020603050405020304" pitchFamily="18" charset="0"/>
                <a:cs typeface="Times New Roman" panose="02020603050405020304" pitchFamily="18" charset="0"/>
              </a:rPr>
              <a:t>        if (</a:t>
            </a:r>
            <a:r>
              <a:rPr lang="en-IN" sz="1200" dirty="0" err="1">
                <a:latin typeface="Times New Roman" panose="02020603050405020304" pitchFamily="18" charset="0"/>
                <a:cs typeface="Times New Roman" panose="02020603050405020304" pitchFamily="18" charset="0"/>
              </a:rPr>
              <a:t>isalnum</a:t>
            </a:r>
            <a:r>
              <a:rPr lang="en-IN" sz="1200" dirty="0">
                <a:latin typeface="Times New Roman" panose="02020603050405020304" pitchFamily="18" charset="0"/>
                <a:cs typeface="Times New Roman" panose="02020603050405020304" pitchFamily="18" charset="0"/>
              </a:rPr>
              <a:t>(c))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c;</a:t>
            </a:r>
          </a:p>
          <a:p>
            <a:r>
              <a:rPr lang="en-IN" sz="1200" dirty="0">
                <a:latin typeface="Times New Roman" panose="02020603050405020304" pitchFamily="18" charset="0"/>
                <a:cs typeface="Times New Roman" panose="02020603050405020304" pitchFamily="18" charset="0"/>
              </a:rPr>
              <a:t>        } else if (c == '(') {</a:t>
            </a:r>
          </a:p>
          <a:p>
            <a:r>
              <a:rPr lang="en-IN" sz="1200" dirty="0">
                <a:latin typeface="Times New Roman" panose="02020603050405020304" pitchFamily="18" charset="0"/>
                <a:cs typeface="Times New Roman" panose="02020603050405020304" pitchFamily="18" charset="0"/>
              </a:rPr>
              <a:t>            push(c);</a:t>
            </a:r>
          </a:p>
          <a:p>
            <a:r>
              <a:rPr lang="en-IN" sz="1200" dirty="0">
                <a:latin typeface="Times New Roman" panose="02020603050405020304" pitchFamily="18" charset="0"/>
                <a:cs typeface="Times New Roman" panose="02020603050405020304" pitchFamily="18" charset="0"/>
              </a:rPr>
              <a:t>        } else if (c == ')') {</a:t>
            </a:r>
          </a:p>
          <a:p>
            <a:r>
              <a:rPr lang="en-IN" sz="1200" dirty="0">
                <a:latin typeface="Times New Roman" panose="02020603050405020304" pitchFamily="18" charset="0"/>
                <a:cs typeface="Times New Roman" panose="02020603050405020304" pitchFamily="18" charset="0"/>
              </a:rPr>
              <a:t>            while (stack[top] != '(')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pop();</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top--; // Pop the '('</a:t>
            </a:r>
          </a:p>
          <a:p>
            <a:r>
              <a:rPr lang="en-IN" sz="1200" dirty="0">
                <a:latin typeface="Times New Roman" panose="02020603050405020304" pitchFamily="18" charset="0"/>
                <a:cs typeface="Times New Roman" panose="02020603050405020304" pitchFamily="18" charset="0"/>
              </a:rPr>
              <a:t>        } else {</a:t>
            </a:r>
          </a:p>
          <a:p>
            <a:r>
              <a:rPr lang="en-IN" sz="1200" dirty="0">
                <a:latin typeface="Times New Roman" panose="02020603050405020304" pitchFamily="18" charset="0"/>
                <a:cs typeface="Times New Roman" panose="02020603050405020304" pitchFamily="18" charset="0"/>
              </a:rPr>
              <a:t>            while (top != -1 &amp;&amp; precedence(stack[top]) &gt;= precedence(c))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pop();</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push(c);</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while (top != -1) {</a:t>
            </a:r>
          </a:p>
          <a:p>
            <a:r>
              <a:rPr lang="en-IN" sz="1200" dirty="0">
                <a:latin typeface="Times New Roman" panose="02020603050405020304" pitchFamily="18" charset="0"/>
                <a:cs typeface="Times New Roman" panose="02020603050405020304" pitchFamily="18" charset="0"/>
              </a:rPr>
              <a:t>        postfix[</a:t>
            </a:r>
            <a:r>
              <a:rPr lang="en-IN" sz="1200" dirty="0" err="1">
                <a:latin typeface="Times New Roman" panose="02020603050405020304" pitchFamily="18" charset="0"/>
                <a:cs typeface="Times New Roman" panose="02020603050405020304" pitchFamily="18" charset="0"/>
              </a:rPr>
              <a:t>j++</a:t>
            </a:r>
            <a:r>
              <a:rPr lang="en-IN" sz="1200" dirty="0">
                <a:latin typeface="Times New Roman" panose="02020603050405020304" pitchFamily="18" charset="0"/>
                <a:cs typeface="Times New Roman" panose="02020603050405020304" pitchFamily="18" charset="0"/>
              </a:rPr>
              <a:t>] = pop();</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postfix[j] = '\0';</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int main() {</a:t>
            </a:r>
          </a:p>
          <a:p>
            <a:r>
              <a:rPr lang="en-IN" sz="1200" dirty="0">
                <a:latin typeface="Times New Roman" panose="02020603050405020304" pitchFamily="18" charset="0"/>
                <a:cs typeface="Times New Roman" panose="02020603050405020304" pitchFamily="18" charset="0"/>
              </a:rPr>
              <a:t>    char infix[MAX], postfix[MAX];</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("Enter infix expression: ");</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scanf</a:t>
            </a:r>
            <a:r>
              <a:rPr lang="en-IN" sz="1200" dirty="0">
                <a:latin typeface="Times New Roman" panose="02020603050405020304" pitchFamily="18" charset="0"/>
                <a:cs typeface="Times New Roman" panose="02020603050405020304" pitchFamily="18" charset="0"/>
              </a:rPr>
              <a:t>("%s", infix);</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infixToPostfix</a:t>
            </a:r>
            <a:r>
              <a:rPr lang="en-IN" sz="1200" dirty="0">
                <a:latin typeface="Times New Roman" panose="02020603050405020304" pitchFamily="18" charset="0"/>
                <a:cs typeface="Times New Roman" panose="02020603050405020304" pitchFamily="18" charset="0"/>
              </a:rPr>
              <a:t>(infix, postfix);</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("Postfix expression: %s\n", postfix);</a:t>
            </a:r>
          </a:p>
          <a:p>
            <a:r>
              <a:rPr lang="en-IN" sz="1200" dirty="0">
                <a:latin typeface="Times New Roman" panose="02020603050405020304" pitchFamily="18" charset="0"/>
                <a:cs typeface="Times New Roman" panose="02020603050405020304" pitchFamily="18" charset="0"/>
              </a:rPr>
              <a:t>    return 0;</a:t>
            </a:r>
          </a:p>
        </p:txBody>
      </p:sp>
      <p:sp>
        <p:nvSpPr>
          <p:cNvPr id="5" name="TextBox 4">
            <a:extLst>
              <a:ext uri="{FF2B5EF4-FFF2-40B4-BE49-F238E27FC236}">
                <a16:creationId xmlns:a16="http://schemas.microsoft.com/office/drawing/2014/main" id="{EFF66CD5-7ACE-EA9E-84FB-412B907529C3}"/>
              </a:ext>
            </a:extLst>
          </p:cNvPr>
          <p:cNvSpPr txBox="1"/>
          <p:nvPr/>
        </p:nvSpPr>
        <p:spPr>
          <a:xfrm>
            <a:off x="1482437" y="683551"/>
            <a:ext cx="5846618" cy="6001643"/>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#include &lt;</a:t>
            </a:r>
            <a:r>
              <a:rPr lang="en-IN" sz="1200" dirty="0" err="1">
                <a:latin typeface="Times New Roman" panose="02020603050405020304" pitchFamily="18" charset="0"/>
                <a:cs typeface="Times New Roman" panose="02020603050405020304" pitchFamily="18" charset="0"/>
              </a:rPr>
              <a:t>stdio.h</a:t>
            </a:r>
            <a:r>
              <a:rPr lang="en-IN" sz="1200" dirty="0">
                <a:latin typeface="Times New Roman" panose="02020603050405020304" pitchFamily="18" charset="0"/>
                <a:cs typeface="Times New Roman" panose="02020603050405020304" pitchFamily="18" charset="0"/>
              </a:rPr>
              <a:t>&gt;</a:t>
            </a:r>
          </a:p>
          <a:p>
            <a:r>
              <a:rPr lang="en-IN" sz="1200" dirty="0">
                <a:latin typeface="Times New Roman" panose="02020603050405020304" pitchFamily="18" charset="0"/>
                <a:cs typeface="Times New Roman" panose="02020603050405020304" pitchFamily="18" charset="0"/>
              </a:rPr>
              <a:t>#include &lt;</a:t>
            </a:r>
            <a:r>
              <a:rPr lang="en-IN" sz="1200" dirty="0" err="1">
                <a:latin typeface="Times New Roman" panose="02020603050405020304" pitchFamily="18" charset="0"/>
                <a:cs typeface="Times New Roman" panose="02020603050405020304" pitchFamily="18" charset="0"/>
              </a:rPr>
              <a:t>ctype.h</a:t>
            </a:r>
            <a:r>
              <a:rPr lang="en-IN" sz="1200" dirty="0">
                <a:latin typeface="Times New Roman" panose="02020603050405020304" pitchFamily="18" charset="0"/>
                <a:cs typeface="Times New Roman" panose="02020603050405020304" pitchFamily="18" charset="0"/>
              </a:rPr>
              <a:t>&gt;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#define MAX 100</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char stack[MAX];</a:t>
            </a:r>
          </a:p>
          <a:p>
            <a:r>
              <a:rPr lang="en-IN" sz="1200" dirty="0">
                <a:latin typeface="Times New Roman" panose="02020603050405020304" pitchFamily="18" charset="0"/>
                <a:cs typeface="Times New Roman" panose="02020603050405020304" pitchFamily="18" charset="0"/>
              </a:rPr>
              <a:t>int top = -1;</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void push(char c) {</a:t>
            </a:r>
          </a:p>
          <a:p>
            <a:r>
              <a:rPr lang="en-IN" sz="1200" dirty="0">
                <a:latin typeface="Times New Roman" panose="02020603050405020304" pitchFamily="18" charset="0"/>
                <a:cs typeface="Times New Roman" panose="02020603050405020304" pitchFamily="18" charset="0"/>
              </a:rPr>
              <a:t>    stack[++top] = c;</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char pop() {</a:t>
            </a:r>
          </a:p>
          <a:p>
            <a:r>
              <a:rPr lang="en-IN" sz="1200" dirty="0">
                <a:latin typeface="Times New Roman" panose="02020603050405020304" pitchFamily="18" charset="0"/>
                <a:cs typeface="Times New Roman" panose="02020603050405020304" pitchFamily="18" charset="0"/>
              </a:rPr>
              <a:t>    return stack[top--];</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int precedence(char c) {</a:t>
            </a:r>
          </a:p>
          <a:p>
            <a:r>
              <a:rPr lang="en-IN" sz="1200" dirty="0">
                <a:latin typeface="Times New Roman" panose="02020603050405020304" pitchFamily="18" charset="0"/>
                <a:cs typeface="Times New Roman" panose="02020603050405020304" pitchFamily="18" charset="0"/>
              </a:rPr>
              <a:t>    switch (c) {</a:t>
            </a:r>
          </a:p>
          <a:p>
            <a:r>
              <a:rPr lang="en-IN" sz="1200" dirty="0">
                <a:latin typeface="Times New Roman" panose="02020603050405020304" pitchFamily="18" charset="0"/>
                <a:cs typeface="Times New Roman" panose="02020603050405020304" pitchFamily="18" charset="0"/>
              </a:rPr>
              <a:t>        case '+':</a:t>
            </a:r>
          </a:p>
          <a:p>
            <a:r>
              <a:rPr lang="en-IN" sz="1200" dirty="0">
                <a:latin typeface="Times New Roman" panose="02020603050405020304" pitchFamily="18" charset="0"/>
                <a:cs typeface="Times New Roman" panose="02020603050405020304" pitchFamily="18" charset="0"/>
              </a:rPr>
              <a:t>        case '-': return 1;</a:t>
            </a:r>
          </a:p>
          <a:p>
            <a:r>
              <a:rPr lang="en-IN" sz="1200" dirty="0">
                <a:latin typeface="Times New Roman" panose="02020603050405020304" pitchFamily="18" charset="0"/>
                <a:cs typeface="Times New Roman" panose="02020603050405020304" pitchFamily="18" charset="0"/>
              </a:rPr>
              <a:t>        case '*':</a:t>
            </a:r>
          </a:p>
          <a:p>
            <a:r>
              <a:rPr lang="en-IN" sz="1200" dirty="0">
                <a:latin typeface="Times New Roman" panose="02020603050405020304" pitchFamily="18" charset="0"/>
                <a:cs typeface="Times New Roman" panose="02020603050405020304" pitchFamily="18" charset="0"/>
              </a:rPr>
              <a:t>        case '/': return 2;</a:t>
            </a:r>
          </a:p>
          <a:p>
            <a:r>
              <a:rPr lang="en-IN" sz="1200" dirty="0">
                <a:latin typeface="Times New Roman" panose="02020603050405020304" pitchFamily="18" charset="0"/>
                <a:cs typeface="Times New Roman" panose="02020603050405020304" pitchFamily="18" charset="0"/>
              </a:rPr>
              <a:t>        case '^': return 3;</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return 0;</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void </a:t>
            </a:r>
            <a:r>
              <a:rPr lang="en-IN" sz="1200" dirty="0" err="1">
                <a:latin typeface="Times New Roman" panose="02020603050405020304" pitchFamily="18" charset="0"/>
                <a:cs typeface="Times New Roman" panose="02020603050405020304" pitchFamily="18" charset="0"/>
              </a:rPr>
              <a:t>infixToPostfix</a:t>
            </a:r>
            <a:r>
              <a:rPr lang="en-IN" sz="1200" dirty="0">
                <a:latin typeface="Times New Roman" panose="02020603050405020304" pitchFamily="18" charset="0"/>
                <a:cs typeface="Times New Roman" panose="02020603050405020304" pitchFamily="18" charset="0"/>
              </a:rPr>
              <a:t>(char* infix, char* postfix) {</a:t>
            </a:r>
          </a:p>
          <a:p>
            <a:r>
              <a:rPr lang="en-IN" sz="1200" dirty="0">
                <a:latin typeface="Times New Roman" panose="02020603050405020304" pitchFamily="18" charset="0"/>
                <a:cs typeface="Times New Roman" panose="02020603050405020304" pitchFamily="18" charset="0"/>
              </a:rPr>
              <a:t>    int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 0, j = 0;</a:t>
            </a:r>
          </a:p>
          <a:p>
            <a:r>
              <a:rPr lang="en-IN" sz="1200" dirty="0">
                <a:latin typeface="Times New Roman" panose="02020603050405020304" pitchFamily="18" charset="0"/>
                <a:cs typeface="Times New Roman" panose="02020603050405020304" pitchFamily="18" charset="0"/>
              </a:rPr>
              <a:t>    char c;</a:t>
            </a:r>
          </a:p>
          <a:p>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8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63D2-6096-0949-D5E9-20C68A4E5C9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E32E581-A530-35E2-D792-F04B30B17D3D}"/>
              </a:ext>
            </a:extLst>
          </p:cNvPr>
          <p:cNvSpPr>
            <a:spLocks noChangeArrowheads="1"/>
          </p:cNvSpPr>
          <p:nvPr/>
        </p:nvSpPr>
        <p:spPr bwMode="auto">
          <a:xfrm>
            <a:off x="1274619" y="1557292"/>
            <a:ext cx="342112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Enter infix expression: a*b-c+8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Postfix expression: ab*c-8+</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073" name="Picture 1358526119" descr="Screenshot 2024-03-28 205532">
            <a:extLst>
              <a:ext uri="{FF2B5EF4-FFF2-40B4-BE49-F238E27FC236}">
                <a16:creationId xmlns:a16="http://schemas.microsoft.com/office/drawing/2014/main" id="{614CA221-CCCB-3A13-C8AF-7BC0C0C18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67" y="3429000"/>
            <a:ext cx="7947602" cy="21285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E3ED4C9-8239-6DCF-7E43-A3039279043E}"/>
              </a:ext>
            </a:extLst>
          </p:cNvPr>
          <p:cNvSpPr>
            <a:spLocks noChangeArrowheads="1"/>
          </p:cNvSpPr>
          <p:nvPr/>
        </p:nvSpPr>
        <p:spPr bwMode="auto">
          <a:xfrm>
            <a:off x="1510146" y="47521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6653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A321-A5FF-BA54-F635-A18FB2753F3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5FDF42-6A93-DC5D-3560-7C8E0F11C886}"/>
              </a:ext>
            </a:extLst>
          </p:cNvPr>
          <p:cNvSpPr>
            <a:spLocks noGrp="1"/>
          </p:cNvSpPr>
          <p:nvPr>
            <p:ph idx="1"/>
          </p:nvPr>
        </p:nvSpPr>
        <p:spPr>
          <a:xfrm>
            <a:off x="677334" y="1689535"/>
            <a:ext cx="8596668" cy="3880773"/>
          </a:xfrm>
        </p:spPr>
        <p:txBody>
          <a:bodyPr>
            <a:normAutofit/>
          </a:bodyPr>
          <a:lstStyle/>
          <a:p>
            <a:pPr marL="0" indent="0" algn="just">
              <a:lnSpc>
                <a:spcPct val="150000"/>
              </a:lnSpc>
              <a:buNone/>
            </a:pPr>
            <a:r>
              <a:rPr lang="en-US" sz="2000" dirty="0">
                <a:solidFill>
                  <a:schemeClr val="tx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process of converting infix expressions to postfix, an essential component in compiler design, offers significant advantages in parsing and evaluating mathematical expressions efficiently. Through the shunting-yard algorithm or other similar methods, compilers can seamlessly transform infix notation into postfix, simplifying the parsing process and reducing complexity. This conversion facilitates easier evaluation of expressions, particularly in stack-based architectures, while also enhancing readability and maintainability of compiler code.</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360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949</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Dancing Script</vt:lpstr>
      <vt:lpstr>Lucida Bright</vt:lpstr>
      <vt:lpstr>Times New Roman</vt:lpstr>
      <vt:lpstr>Trebuchet MS</vt:lpstr>
      <vt:lpstr>Wingdings 3</vt:lpstr>
      <vt:lpstr>Facet</vt:lpstr>
      <vt:lpstr>FROM INFIX TO POSTFIX:  EXPRESSION CONVERSION IN COMPILER DESIGN</vt:lpstr>
      <vt:lpstr>INTRODUCTION</vt:lpstr>
      <vt:lpstr>LITERATURE REVIEW</vt:lpstr>
      <vt:lpstr>The Need for Expression Conversion </vt:lpstr>
      <vt:lpstr>PRECENDENCE AND ASSOCIAVITY RULES</vt:lpstr>
      <vt:lpstr>CONVERSION</vt:lpstr>
      <vt:lpstr>C CODE</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Durga Charan</dc:creator>
  <cp:lastModifiedBy>Durga Charan</cp:lastModifiedBy>
  <cp:revision>1</cp:revision>
  <dcterms:created xsi:type="dcterms:W3CDTF">2024-07-28T08:57:06Z</dcterms:created>
  <dcterms:modified xsi:type="dcterms:W3CDTF">2024-07-28T10:39:38Z</dcterms:modified>
</cp:coreProperties>
</file>