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2"/>
  </p:notesMasterIdLst>
  <p:sldIdLst>
    <p:sldId id="257" r:id="rId2"/>
    <p:sldId id="260" r:id="rId3"/>
    <p:sldId id="268" r:id="rId4"/>
    <p:sldId id="266" r:id="rId5"/>
    <p:sldId id="265" r:id="rId6"/>
    <p:sldId id="269" r:id="rId7"/>
    <p:sldId id="271" r:id="rId8"/>
    <p:sldId id="262" r:id="rId9"/>
    <p:sldId id="264" r:id="rId10"/>
    <p:sldId id="272" r:id="rId11"/>
    <p:sldId id="273" r:id="rId12"/>
    <p:sldId id="275" r:id="rId13"/>
    <p:sldId id="263" r:id="rId14"/>
    <p:sldId id="258" r:id="rId15"/>
    <p:sldId id="274" r:id="rId16"/>
    <p:sldId id="261" r:id="rId17"/>
    <p:sldId id="278" r:id="rId18"/>
    <p:sldId id="277" r:id="rId19"/>
    <p:sldId id="276"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6" autoAdjust="0"/>
    <p:restoredTop sz="80322" autoAdjust="0"/>
  </p:normalViewPr>
  <p:slideViewPr>
    <p:cSldViewPr snapToGrid="0">
      <p:cViewPr varScale="1">
        <p:scale>
          <a:sx n="93" d="100"/>
          <a:sy n="93" d="100"/>
        </p:scale>
        <p:origin x="12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4DCC1-4CDF-4BA1-A121-3A45211E769C}" type="datetimeFigureOut">
              <a:rPr lang="en-US" smtClean="0"/>
              <a:t>2/23/2017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828DD-2AF9-4CB3-8A45-83E066A54CE7}" type="slidenum">
              <a:rPr lang="en-US" smtClean="0"/>
              <a:t>‹#›</a:t>
            </a:fld>
            <a:endParaRPr lang="en-US"/>
          </a:p>
        </p:txBody>
      </p:sp>
    </p:spTree>
    <p:extLst>
      <p:ext uri="{BB962C8B-B14F-4D97-AF65-F5344CB8AC3E}">
        <p14:creationId xmlns:p14="http://schemas.microsoft.com/office/powerpoint/2010/main" val="2202940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 is the number of clusters,</a:t>
            </a:r>
            <a:r>
              <a:rPr lang="en-US" baseline="0" dirty="0" smtClean="0"/>
              <a:t> and needs to be “guessed” in advanced. More on that later.</a:t>
            </a:r>
          </a:p>
          <a:p>
            <a:r>
              <a:rPr lang="en-US" baseline="0" dirty="0" smtClean="0"/>
              <a:t>“Similarity” can be chosen in different ways. It could be the correlation between two vectors, or in the case of text clustering, the cosine similarity.</a:t>
            </a:r>
          </a:p>
          <a:p>
            <a:r>
              <a:rPr lang="en-US" baseline="0" dirty="0" smtClean="0"/>
              <a:t>The total within cluster sum of square is the sum of the distances from each point to its cluster center, and summed after across all clusters. The smallest this number is, it means that the data is “tight” and points are correctly assigned to their centers.</a:t>
            </a:r>
            <a:endParaRPr lang="en-US" dirty="0"/>
          </a:p>
        </p:txBody>
      </p:sp>
      <p:sp>
        <p:nvSpPr>
          <p:cNvPr id="4" name="Slide Number Placeholder 3"/>
          <p:cNvSpPr>
            <a:spLocks noGrp="1"/>
          </p:cNvSpPr>
          <p:nvPr>
            <p:ph type="sldNum" sz="quarter" idx="10"/>
          </p:nvPr>
        </p:nvSpPr>
        <p:spPr/>
        <p:txBody>
          <a:bodyPr/>
          <a:lstStyle/>
          <a:p>
            <a:fld id="{598828DD-2AF9-4CB3-8A45-83E066A54CE7}" type="slidenum">
              <a:rPr lang="en-US" smtClean="0"/>
              <a:t>10</a:t>
            </a:fld>
            <a:endParaRPr lang="en-US"/>
          </a:p>
        </p:txBody>
      </p:sp>
    </p:spTree>
    <p:extLst>
      <p:ext uri="{BB962C8B-B14F-4D97-AF65-F5344CB8AC3E}">
        <p14:creationId xmlns:p14="http://schemas.microsoft.com/office/powerpoint/2010/main" val="3858157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8828DD-2AF9-4CB3-8A45-83E066A54CE7}" type="slidenum">
              <a:rPr lang="en-US" smtClean="0"/>
              <a:t>15</a:t>
            </a:fld>
            <a:endParaRPr lang="en-US"/>
          </a:p>
        </p:txBody>
      </p:sp>
    </p:spTree>
    <p:extLst>
      <p:ext uri="{BB962C8B-B14F-4D97-AF65-F5344CB8AC3E}">
        <p14:creationId xmlns:p14="http://schemas.microsoft.com/office/powerpoint/2010/main" val="356231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8828DD-2AF9-4CB3-8A45-83E066A54CE7}" type="slidenum">
              <a:rPr lang="en-US" smtClean="0"/>
              <a:t>19</a:t>
            </a:fld>
            <a:endParaRPr lang="en-US"/>
          </a:p>
        </p:txBody>
      </p:sp>
    </p:spTree>
    <p:extLst>
      <p:ext uri="{BB962C8B-B14F-4D97-AF65-F5344CB8AC3E}">
        <p14:creationId xmlns:p14="http://schemas.microsoft.com/office/powerpoint/2010/main" val="1475896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8828DD-2AF9-4CB3-8A45-83E066A54CE7}" type="slidenum">
              <a:rPr lang="en-US" smtClean="0"/>
              <a:t>20</a:t>
            </a:fld>
            <a:endParaRPr lang="en-US"/>
          </a:p>
        </p:txBody>
      </p:sp>
    </p:spTree>
    <p:extLst>
      <p:ext uri="{BB962C8B-B14F-4D97-AF65-F5344CB8AC3E}">
        <p14:creationId xmlns:p14="http://schemas.microsoft.com/office/powerpoint/2010/main" val="18416065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ic Title">
    <p:spTree>
      <p:nvGrpSpPr>
        <p:cNvPr id="1" name=""/>
        <p:cNvGrpSpPr/>
        <p:nvPr/>
      </p:nvGrpSpPr>
      <p:grpSpPr>
        <a:xfrm>
          <a:off x="0" y="0"/>
          <a:ext cx="0" cy="0"/>
          <a:chOff x="0" y="0"/>
          <a:chExt cx="0" cy="0"/>
        </a:xfrm>
      </p:grpSpPr>
      <p:pic>
        <p:nvPicPr>
          <p:cNvPr id="2" name="Obráze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65059" y="5561181"/>
            <a:ext cx="2743200" cy="535798"/>
          </a:xfrm>
          <a:prstGeom prst="rect">
            <a:avLst/>
          </a:prstGeom>
        </p:spPr>
      </p:pic>
      <p:sp>
        <p:nvSpPr>
          <p:cNvPr id="3" name="Title 4"/>
          <p:cNvSpPr txBox="1">
            <a:spLocks/>
          </p:cNvSpPr>
          <p:nvPr userDrawn="1"/>
        </p:nvSpPr>
        <p:spPr>
          <a:xfrm>
            <a:off x="709863" y="2763042"/>
            <a:ext cx="10798396" cy="902795"/>
          </a:xfrm>
          <a:prstGeom prst="rect">
            <a:avLst/>
          </a:prstGeom>
        </p:spPr>
        <p:txBody>
          <a:bodyPr lIns="0" tIns="0" rIns="0" bIns="0" anchor="b"/>
          <a:lstStyle>
            <a:lvl1pPr algn="l" defTabSz="914400" rtl="0" eaLnBrk="1" latinLnBrk="0" hangingPunct="1">
              <a:lnSpc>
                <a:spcPct val="90000"/>
              </a:lnSpc>
              <a:spcBef>
                <a:spcPct val="0"/>
              </a:spcBef>
              <a:buNone/>
              <a:defRPr sz="2800" b="1" kern="1200">
                <a:solidFill>
                  <a:srgbClr val="333333"/>
                </a:solidFill>
                <a:latin typeface="Segoe UI" panose="020B0502040204020203" pitchFamily="34" charset="0"/>
                <a:ea typeface="Segoe UI Black" panose="020B0A02040204020203" pitchFamily="34" charset="0"/>
                <a:cs typeface="Segoe UI" panose="020B0502040204020203" pitchFamily="34" charset="0"/>
              </a:defRPr>
            </a:lvl1pPr>
          </a:lstStyle>
          <a:p>
            <a:pPr>
              <a:lnSpc>
                <a:spcPct val="150000"/>
              </a:lnSpc>
            </a:pPr>
            <a:r>
              <a:rPr lang="cs-CZ" sz="3200" dirty="0" err="1" smtClean="0">
                <a:solidFill>
                  <a:srgbClr val="595959"/>
                </a:solidFill>
                <a:latin typeface="Segoe UI Black" panose="020B0A02040204020203" pitchFamily="34" charset="0"/>
                <a:cs typeface="Segoe UI Black" panose="020B0A02040204020203" pitchFamily="34" charset="0"/>
              </a:rPr>
              <a:t>Powerpoint</a:t>
            </a:r>
            <a:r>
              <a:rPr lang="cs-CZ" sz="3200" dirty="0" smtClean="0">
                <a:solidFill>
                  <a:srgbClr val="595959"/>
                </a:solidFill>
                <a:latin typeface="Segoe UI Black" panose="020B0A02040204020203" pitchFamily="34" charset="0"/>
                <a:cs typeface="Segoe UI Black" panose="020B0A02040204020203" pitchFamily="34" charset="0"/>
              </a:rPr>
              <a:t> </a:t>
            </a:r>
            <a:r>
              <a:rPr lang="cs-CZ" sz="3200" dirty="0" err="1" smtClean="0">
                <a:solidFill>
                  <a:srgbClr val="595959"/>
                </a:solidFill>
                <a:latin typeface="Segoe UI Black" panose="020B0A02040204020203" pitchFamily="34" charset="0"/>
                <a:cs typeface="Segoe UI Black" panose="020B0A02040204020203" pitchFamily="34" charset="0"/>
              </a:rPr>
              <a:t>template</a:t>
            </a:r>
            <a:endParaRPr lang="cs-CZ" sz="3200" dirty="0">
              <a:solidFill>
                <a:srgbClr val="595959"/>
              </a:solidFill>
              <a:latin typeface="Segoe UI Black" panose="020B0A02040204020203" pitchFamily="34" charset="0"/>
              <a:cs typeface="Segoe UI Black" panose="020B0A02040204020203" pitchFamily="34" charset="0"/>
            </a:endParaRPr>
          </a:p>
        </p:txBody>
      </p:sp>
      <p:sp>
        <p:nvSpPr>
          <p:cNvPr id="5" name="Zástupný symbol pro obrázek 4"/>
          <p:cNvSpPr>
            <a:spLocks noGrp="1"/>
          </p:cNvSpPr>
          <p:nvPr>
            <p:ph type="pic" sz="quarter" idx="10" hasCustomPrompt="1"/>
          </p:nvPr>
        </p:nvSpPr>
        <p:spPr>
          <a:xfrm>
            <a:off x="6990234" y="2763042"/>
            <a:ext cx="4518025" cy="1711325"/>
          </a:xfrm>
          <a:prstGeom prst="rect">
            <a:avLst/>
          </a:prstGeom>
        </p:spPr>
        <p:txBody>
          <a:bodyPr/>
          <a:lstStyle>
            <a:lvl1pPr marL="0" indent="0">
              <a:buNone/>
              <a:defRPr>
                <a:solidFill>
                  <a:srgbClr val="595959"/>
                </a:solidFill>
                <a:latin typeface="+mj-lt"/>
              </a:defRPr>
            </a:lvl1pPr>
          </a:lstStyle>
          <a:p>
            <a:r>
              <a:rPr lang="cs-CZ" dirty="0" smtClean="0"/>
              <a:t>Logo klienta</a:t>
            </a:r>
            <a:endParaRPr lang="cs-CZ" dirty="0"/>
          </a:p>
        </p:txBody>
      </p:sp>
    </p:spTree>
    <p:extLst>
      <p:ext uri="{BB962C8B-B14F-4D97-AF65-F5344CB8AC3E}">
        <p14:creationId xmlns:p14="http://schemas.microsoft.com/office/powerpoint/2010/main" val="29378088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34809" y="246743"/>
            <a:ext cx="10718991" cy="478971"/>
          </a:xfrm>
          <a:prstGeom prst="rect">
            <a:avLst/>
          </a:prstGeom>
        </p:spPr>
        <p:txBody>
          <a:bodyPr lIns="0" tIns="0" anchor="ctr" anchorCtr="0"/>
          <a:lstStyle>
            <a:lvl1pPr>
              <a:defRPr sz="2800" spc="-30" baseline="0">
                <a:solidFill>
                  <a:srgbClr val="FF3B1F"/>
                </a:solidFill>
                <a:latin typeface="Segoe UI" panose="020B0502040204020203" pitchFamily="34" charset="0"/>
                <a:cs typeface="Segoe UI" panose="020B0502040204020203" pitchFamily="34" charset="0"/>
              </a:defRPr>
            </a:lvl1pPr>
          </a:lstStyle>
          <a:p>
            <a:r>
              <a:rPr lang="en-US" dirty="0" smtClean="0"/>
              <a:t>Click to edit Master title style</a:t>
            </a:r>
            <a:endParaRPr lang="cs-CZ" dirty="0"/>
          </a:p>
        </p:txBody>
      </p:sp>
      <p:sp>
        <p:nvSpPr>
          <p:cNvPr id="7" name="Content Placeholder 2"/>
          <p:cNvSpPr>
            <a:spLocks noGrp="1"/>
          </p:cNvSpPr>
          <p:nvPr>
            <p:ph idx="1"/>
          </p:nvPr>
        </p:nvSpPr>
        <p:spPr>
          <a:xfrm>
            <a:off x="634809" y="1180618"/>
            <a:ext cx="10718991" cy="4996345"/>
          </a:xfrm>
          <a:prstGeom prst="rect">
            <a:avLst/>
          </a:prstGeom>
        </p:spPr>
        <p:txBody>
          <a:bodyPr lIns="0">
            <a:normAutofit/>
          </a:bodyPr>
          <a:lstStyle>
            <a:lvl1pPr marL="0" indent="0">
              <a:lnSpc>
                <a:spcPct val="100000"/>
              </a:lnSpc>
              <a:spcBef>
                <a:spcPts val="1800"/>
              </a:spcBef>
              <a:spcAft>
                <a:spcPts val="400"/>
              </a:spcAft>
              <a:buNone/>
              <a:defRPr sz="2000" b="1" i="0" baseline="0">
                <a:solidFill>
                  <a:srgbClr val="595959"/>
                </a:solidFill>
                <a:latin typeface="+mj-lt"/>
                <a:cs typeface="Segoe UI" panose="020B0502040204020203" pitchFamily="34" charset="0"/>
              </a:defRPr>
            </a:lvl1pPr>
            <a:lvl2pPr marL="0" indent="0">
              <a:lnSpc>
                <a:spcPct val="100000"/>
              </a:lnSpc>
              <a:spcAft>
                <a:spcPts val="400"/>
              </a:spcAft>
              <a:buFontTx/>
              <a:buNone/>
              <a:defRPr sz="2000">
                <a:solidFill>
                  <a:srgbClr val="757575"/>
                </a:solidFill>
                <a:latin typeface="+mn-lt"/>
              </a:defRPr>
            </a:lvl2pPr>
            <a:lvl3pPr marL="0">
              <a:lnSpc>
                <a:spcPct val="100000"/>
              </a:lnSpc>
              <a:spcAft>
                <a:spcPts val="400"/>
              </a:spcAft>
              <a:defRPr sz="2000">
                <a:solidFill>
                  <a:srgbClr val="757575"/>
                </a:solidFill>
              </a:defRPr>
            </a:lvl3pPr>
            <a:lvl4pPr marL="685800">
              <a:lnSpc>
                <a:spcPct val="100000"/>
              </a:lnSpc>
              <a:spcAft>
                <a:spcPts val="400"/>
              </a:spcAft>
              <a:defRPr sz="2000">
                <a:solidFill>
                  <a:srgbClr val="757575"/>
                </a:solidFill>
              </a:defRPr>
            </a:lvl4pPr>
            <a:lvl5pPr marL="1143000">
              <a:lnSpc>
                <a:spcPct val="100000"/>
              </a:lnSpc>
              <a:spcAft>
                <a:spcPts val="400"/>
              </a:spcAft>
              <a:defRPr sz="2000">
                <a:solidFill>
                  <a:srgbClr val="757575"/>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cs-CZ" dirty="0"/>
          </a:p>
        </p:txBody>
      </p:sp>
      <p:sp>
        <p:nvSpPr>
          <p:cNvPr id="8" name="Rectangle 7"/>
          <p:cNvSpPr/>
          <p:nvPr userDrawn="1"/>
        </p:nvSpPr>
        <p:spPr>
          <a:xfrm>
            <a:off x="0" y="299561"/>
            <a:ext cx="288608" cy="288608"/>
          </a:xfrm>
          <a:prstGeom prst="rect">
            <a:avLst/>
          </a:prstGeom>
          <a:solidFill>
            <a:srgbClr val="FF3B1F"/>
          </a:solidFill>
          <a:ln>
            <a:solidFill>
              <a:srgbClr val="FF3B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rgbClr val="FFFFFF"/>
              </a:solidFill>
            </a:endParaRPr>
          </a:p>
        </p:txBody>
      </p:sp>
      <p:pic>
        <p:nvPicPr>
          <p:cNvPr id="13" name="Obrázek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55299" y="314961"/>
            <a:ext cx="1753715" cy="342534"/>
          </a:xfrm>
          <a:prstGeom prst="rect">
            <a:avLst/>
          </a:prstGeom>
        </p:spPr>
      </p:pic>
    </p:spTree>
    <p:extLst>
      <p:ext uri="{BB962C8B-B14F-4D97-AF65-F5344CB8AC3E}">
        <p14:creationId xmlns:p14="http://schemas.microsoft.com/office/powerpoint/2010/main" val="3264288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Kapitola">
    <p:spTree>
      <p:nvGrpSpPr>
        <p:cNvPr id="1" name=""/>
        <p:cNvGrpSpPr/>
        <p:nvPr/>
      </p:nvGrpSpPr>
      <p:grpSpPr>
        <a:xfrm>
          <a:off x="0" y="0"/>
          <a:ext cx="0" cy="0"/>
          <a:chOff x="0" y="0"/>
          <a:chExt cx="0" cy="0"/>
        </a:xfrm>
      </p:grpSpPr>
      <p:sp>
        <p:nvSpPr>
          <p:cNvPr id="2" name="Title 1"/>
          <p:cNvSpPr>
            <a:spLocks noGrp="1"/>
          </p:cNvSpPr>
          <p:nvPr>
            <p:ph type="title"/>
          </p:nvPr>
        </p:nvSpPr>
        <p:spPr>
          <a:xfrm>
            <a:off x="522514" y="4441371"/>
            <a:ext cx="10831286" cy="1451429"/>
          </a:xfrm>
          <a:prstGeom prst="rect">
            <a:avLst/>
          </a:prstGeom>
        </p:spPr>
        <p:txBody>
          <a:bodyPr lIns="45720" tIns="0" rIns="0" bIns="0" anchor="b" anchorCtr="0">
            <a:normAutofit/>
          </a:bodyPr>
          <a:lstStyle>
            <a:lvl1pPr>
              <a:defRPr sz="4400" b="1">
                <a:solidFill>
                  <a:srgbClr val="595959"/>
                </a:solidFill>
                <a:latin typeface="+mj-lt"/>
                <a:cs typeface="Segoe UI" panose="020B0502040204020203" pitchFamily="34" charset="0"/>
              </a:defRPr>
            </a:lvl1pPr>
          </a:lstStyle>
          <a:p>
            <a:r>
              <a:rPr lang="en-US" dirty="0" smtClean="0"/>
              <a:t>Click to edit Master title style</a:t>
            </a:r>
            <a:endParaRPr lang="cs-CZ" dirty="0"/>
          </a:p>
        </p:txBody>
      </p:sp>
      <p:sp>
        <p:nvSpPr>
          <p:cNvPr id="9" name="Rectangle 8"/>
          <p:cNvSpPr/>
          <p:nvPr userDrawn="1"/>
        </p:nvSpPr>
        <p:spPr>
          <a:xfrm>
            <a:off x="0" y="299561"/>
            <a:ext cx="288608" cy="288608"/>
          </a:xfrm>
          <a:prstGeom prst="rect">
            <a:avLst/>
          </a:prstGeom>
          <a:solidFill>
            <a:srgbClr val="ED3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rgbClr val="FFFFFF"/>
              </a:solidFill>
            </a:endParaRPr>
          </a:p>
        </p:txBody>
      </p:sp>
      <p:pic>
        <p:nvPicPr>
          <p:cNvPr id="8" name="Obráze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55299" y="314961"/>
            <a:ext cx="1753715" cy="342534"/>
          </a:xfrm>
          <a:prstGeom prst="rect">
            <a:avLst/>
          </a:prstGeom>
        </p:spPr>
      </p:pic>
    </p:spTree>
    <p:extLst>
      <p:ext uri="{BB962C8B-B14F-4D97-AF65-F5344CB8AC3E}">
        <p14:creationId xmlns:p14="http://schemas.microsoft.com/office/powerpoint/2010/main" val="36987196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1_Kapitola">
    <p:bg>
      <p:bgPr>
        <a:solidFill>
          <a:srgbClr val="21212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2514" y="4441371"/>
            <a:ext cx="10831286" cy="1451429"/>
          </a:xfrm>
          <a:prstGeom prst="rect">
            <a:avLst/>
          </a:prstGeom>
        </p:spPr>
        <p:txBody>
          <a:bodyPr lIns="45720" tIns="0" rIns="0" bIns="0" anchor="b" anchorCtr="0">
            <a:normAutofit/>
          </a:bodyPr>
          <a:lstStyle>
            <a:lvl1pPr>
              <a:defRPr sz="4400" b="1">
                <a:solidFill>
                  <a:schemeClr val="bg1"/>
                </a:solidFill>
                <a:latin typeface="+mj-lt"/>
                <a:cs typeface="Segoe UI" panose="020B0502040204020203" pitchFamily="34" charset="0"/>
              </a:defRPr>
            </a:lvl1pPr>
          </a:lstStyle>
          <a:p>
            <a:r>
              <a:rPr lang="en-US" dirty="0" smtClean="0"/>
              <a:t>Click to edit Master title style</a:t>
            </a:r>
            <a:endParaRPr lang="cs-CZ" dirty="0"/>
          </a:p>
        </p:txBody>
      </p:sp>
      <p:sp>
        <p:nvSpPr>
          <p:cNvPr id="9" name="Rectangle 8"/>
          <p:cNvSpPr/>
          <p:nvPr userDrawn="1"/>
        </p:nvSpPr>
        <p:spPr>
          <a:xfrm>
            <a:off x="0" y="299561"/>
            <a:ext cx="288608" cy="288608"/>
          </a:xfrm>
          <a:prstGeom prst="rect">
            <a:avLst/>
          </a:prstGeom>
          <a:solidFill>
            <a:srgbClr val="ED3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rgbClr val="FFFFFF"/>
              </a:solidFill>
            </a:endParaRPr>
          </a:p>
        </p:txBody>
      </p:sp>
      <p:pic>
        <p:nvPicPr>
          <p:cNvPr id="8" name="Obráze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55299" y="314961"/>
            <a:ext cx="1753715" cy="342534"/>
          </a:xfrm>
          <a:prstGeom prst="rect">
            <a:avLst/>
          </a:prstGeom>
        </p:spPr>
      </p:pic>
    </p:spTree>
    <p:extLst>
      <p:ext uri="{BB962C8B-B14F-4D97-AF65-F5344CB8AC3E}">
        <p14:creationId xmlns:p14="http://schemas.microsoft.com/office/powerpoint/2010/main" val="12417398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2_Kapitola">
    <p:bg>
      <p:bgPr>
        <a:solidFill>
          <a:srgbClr val="5959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2514" y="4441371"/>
            <a:ext cx="10831286" cy="1451429"/>
          </a:xfrm>
          <a:prstGeom prst="rect">
            <a:avLst/>
          </a:prstGeom>
        </p:spPr>
        <p:txBody>
          <a:bodyPr lIns="45720" tIns="0" rIns="0" bIns="0" anchor="b" anchorCtr="0">
            <a:normAutofit/>
          </a:bodyPr>
          <a:lstStyle>
            <a:lvl1pPr>
              <a:defRPr sz="4400" b="1">
                <a:solidFill>
                  <a:schemeClr val="bg1"/>
                </a:solidFill>
                <a:latin typeface="+mj-lt"/>
                <a:cs typeface="Segoe UI" panose="020B0502040204020203" pitchFamily="34" charset="0"/>
              </a:defRPr>
            </a:lvl1pPr>
          </a:lstStyle>
          <a:p>
            <a:r>
              <a:rPr lang="en-US" dirty="0" smtClean="0"/>
              <a:t>Click to edit Master title style</a:t>
            </a:r>
            <a:endParaRPr lang="cs-CZ" dirty="0"/>
          </a:p>
        </p:txBody>
      </p:sp>
      <p:sp>
        <p:nvSpPr>
          <p:cNvPr id="9" name="Rectangle 8"/>
          <p:cNvSpPr/>
          <p:nvPr userDrawn="1"/>
        </p:nvSpPr>
        <p:spPr>
          <a:xfrm>
            <a:off x="0" y="299561"/>
            <a:ext cx="288608" cy="288608"/>
          </a:xfrm>
          <a:prstGeom prst="rect">
            <a:avLst/>
          </a:prstGeom>
          <a:solidFill>
            <a:srgbClr val="ED3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rgbClr val="FFFFFF"/>
              </a:solidFill>
            </a:endParaRPr>
          </a:p>
        </p:txBody>
      </p:sp>
      <p:pic>
        <p:nvPicPr>
          <p:cNvPr id="8" name="Obráze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55299" y="314961"/>
            <a:ext cx="1753715" cy="342534"/>
          </a:xfrm>
          <a:prstGeom prst="rect">
            <a:avLst/>
          </a:prstGeom>
        </p:spPr>
      </p:pic>
    </p:spTree>
    <p:extLst>
      <p:ext uri="{BB962C8B-B14F-4D97-AF65-F5344CB8AC3E}">
        <p14:creationId xmlns:p14="http://schemas.microsoft.com/office/powerpoint/2010/main" val="22768409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809" y="246743"/>
            <a:ext cx="10718991" cy="478971"/>
          </a:xfrm>
          <a:prstGeom prst="rect">
            <a:avLst/>
          </a:prstGeom>
        </p:spPr>
        <p:txBody>
          <a:bodyPr lIns="0" tIns="0" anchor="ctr" anchorCtr="0"/>
          <a:lstStyle>
            <a:lvl1pPr>
              <a:defRPr sz="2800" spc="-30" baseline="0">
                <a:solidFill>
                  <a:srgbClr val="FF3B1F"/>
                </a:solidFill>
                <a:latin typeface="Segoe UI" panose="020B0502040204020203" pitchFamily="34" charset="0"/>
                <a:cs typeface="Segoe UI" panose="020B0502040204020203" pitchFamily="34" charset="0"/>
              </a:defRPr>
            </a:lvl1pPr>
          </a:lstStyle>
          <a:p>
            <a:r>
              <a:rPr lang="cs-CZ" dirty="0" err="1" smtClean="0"/>
              <a:t>Contact</a:t>
            </a:r>
            <a:endParaRPr lang="cs-CZ" dirty="0"/>
          </a:p>
        </p:txBody>
      </p:sp>
      <p:sp>
        <p:nvSpPr>
          <p:cNvPr id="7" name="Content Placeholder 2"/>
          <p:cNvSpPr>
            <a:spLocks noGrp="1"/>
          </p:cNvSpPr>
          <p:nvPr>
            <p:ph idx="1" hasCustomPrompt="1"/>
          </p:nvPr>
        </p:nvSpPr>
        <p:spPr>
          <a:xfrm>
            <a:off x="634809" y="1180616"/>
            <a:ext cx="4349567" cy="4996345"/>
          </a:xfrm>
          <a:prstGeom prst="rect">
            <a:avLst/>
          </a:prstGeom>
        </p:spPr>
        <p:txBody>
          <a:bodyPr lIns="0">
            <a:normAutofit/>
          </a:bodyPr>
          <a:lstStyle>
            <a:lvl1pPr marL="0" indent="0">
              <a:lnSpc>
                <a:spcPct val="100000"/>
              </a:lnSpc>
              <a:spcBef>
                <a:spcPts val="1800"/>
              </a:spcBef>
              <a:spcAft>
                <a:spcPts val="400"/>
              </a:spcAft>
              <a:buNone/>
              <a:defRPr sz="2000" b="1" i="0" baseline="0">
                <a:solidFill>
                  <a:srgbClr val="595959"/>
                </a:solidFill>
                <a:latin typeface="+mn-lt"/>
                <a:cs typeface="Segoe UI" panose="020B0502040204020203" pitchFamily="34" charset="0"/>
              </a:defRPr>
            </a:lvl1pPr>
            <a:lvl2pPr marL="0" indent="0">
              <a:lnSpc>
                <a:spcPct val="100000"/>
              </a:lnSpc>
              <a:spcAft>
                <a:spcPts val="400"/>
              </a:spcAft>
              <a:buFontTx/>
              <a:buNone/>
              <a:defRPr sz="2000">
                <a:solidFill>
                  <a:srgbClr val="757575"/>
                </a:solidFill>
                <a:latin typeface="+mn-lt"/>
              </a:defRPr>
            </a:lvl2pPr>
            <a:lvl3pPr marL="0">
              <a:lnSpc>
                <a:spcPct val="100000"/>
              </a:lnSpc>
              <a:spcAft>
                <a:spcPts val="400"/>
              </a:spcAft>
              <a:defRPr sz="2000">
                <a:solidFill>
                  <a:srgbClr val="757575"/>
                </a:solidFill>
              </a:defRPr>
            </a:lvl3pPr>
            <a:lvl4pPr marL="685800">
              <a:lnSpc>
                <a:spcPct val="100000"/>
              </a:lnSpc>
              <a:spcAft>
                <a:spcPts val="400"/>
              </a:spcAft>
              <a:defRPr sz="2000">
                <a:solidFill>
                  <a:srgbClr val="757575"/>
                </a:solidFill>
              </a:defRPr>
            </a:lvl4pPr>
            <a:lvl5pPr marL="1143000">
              <a:lnSpc>
                <a:spcPct val="100000"/>
              </a:lnSpc>
              <a:spcAft>
                <a:spcPts val="400"/>
              </a:spcAft>
              <a:defRPr sz="2000">
                <a:solidFill>
                  <a:srgbClr val="757575"/>
                </a:solidFill>
              </a:defRPr>
            </a:lvl5pPr>
          </a:lstStyle>
          <a:p>
            <a:pPr>
              <a:spcBef>
                <a:spcPts val="0"/>
              </a:spcBef>
              <a:spcAft>
                <a:spcPts val="300"/>
              </a:spcAft>
              <a:buClr>
                <a:srgbClr val="FCC51D"/>
              </a:buClr>
            </a:pPr>
            <a:r>
              <a:rPr lang="en-US" altLang="de-DE" dirty="0" smtClean="0">
                <a:solidFill>
                  <a:schemeClr val="bg1">
                    <a:lumMod val="50000"/>
                  </a:schemeClr>
                </a:solidFill>
                <a:latin typeface="+mj-lt"/>
              </a:rPr>
              <a:t>Michal Popelář</a:t>
            </a:r>
          </a:p>
          <a:p>
            <a:pPr>
              <a:spcBef>
                <a:spcPts val="0"/>
              </a:spcBef>
              <a:spcAft>
                <a:spcPts val="300"/>
              </a:spcAft>
              <a:buClr>
                <a:srgbClr val="FCC51D"/>
              </a:buClr>
            </a:pPr>
            <a:r>
              <a:rPr lang="en-US" altLang="de-DE" b="0" dirty="0" smtClean="0">
                <a:solidFill>
                  <a:schemeClr val="bg1">
                    <a:lumMod val="50000"/>
                  </a:schemeClr>
                </a:solidFill>
                <a:latin typeface="+mj-lt"/>
              </a:rPr>
              <a:t>Managing Director</a:t>
            </a:r>
          </a:p>
          <a:p>
            <a:pPr>
              <a:spcBef>
                <a:spcPts val="0"/>
              </a:spcBef>
              <a:spcAft>
                <a:spcPts val="300"/>
              </a:spcAft>
              <a:buClr>
                <a:srgbClr val="FCC51D"/>
              </a:buClr>
            </a:pPr>
            <a:endParaRPr lang="en-US" altLang="de-DE" b="0" dirty="0" smtClean="0">
              <a:solidFill>
                <a:schemeClr val="bg1">
                  <a:lumMod val="50000"/>
                </a:schemeClr>
              </a:solidFill>
              <a:latin typeface="+mj-lt"/>
            </a:endParaRPr>
          </a:p>
          <a:p>
            <a:pPr>
              <a:spcBef>
                <a:spcPts val="0"/>
              </a:spcBef>
              <a:spcAft>
                <a:spcPts val="300"/>
              </a:spcAft>
              <a:buClr>
                <a:srgbClr val="FCC51D"/>
              </a:buClr>
            </a:pPr>
            <a:r>
              <a:rPr lang="en-US" altLang="de-DE" kern="0" dirty="0" smtClean="0">
                <a:solidFill>
                  <a:srgbClr val="FF0000"/>
                </a:solidFill>
                <a:latin typeface="+mj-lt"/>
                <a:cs typeface="Arial" charset="0"/>
              </a:rPr>
              <a:t>Actum+ </a:t>
            </a:r>
          </a:p>
          <a:p>
            <a:pPr>
              <a:spcBef>
                <a:spcPts val="0"/>
              </a:spcBef>
              <a:spcAft>
                <a:spcPts val="300"/>
              </a:spcAft>
              <a:buClr>
                <a:srgbClr val="FCC51D"/>
              </a:buClr>
            </a:pPr>
            <a:r>
              <a:rPr lang="en-US" altLang="de-DE" b="0" dirty="0" smtClean="0">
                <a:solidFill>
                  <a:schemeClr val="bg1">
                    <a:lumMod val="50000"/>
                  </a:schemeClr>
                </a:solidFill>
                <a:latin typeface="+mj-lt"/>
              </a:rPr>
              <a:t>City Green Court / </a:t>
            </a:r>
            <a:r>
              <a:rPr lang="en-US" altLang="de-DE" b="0" dirty="0" err="1" smtClean="0">
                <a:solidFill>
                  <a:schemeClr val="bg1">
                    <a:lumMod val="50000"/>
                  </a:schemeClr>
                </a:solidFill>
                <a:latin typeface="+mj-lt"/>
              </a:rPr>
              <a:t>Hvězdova</a:t>
            </a:r>
            <a:r>
              <a:rPr lang="en-US" altLang="de-DE" b="0" dirty="0" smtClean="0">
                <a:solidFill>
                  <a:schemeClr val="bg1">
                    <a:lumMod val="50000"/>
                  </a:schemeClr>
                </a:solidFill>
                <a:latin typeface="+mj-lt"/>
              </a:rPr>
              <a:t> 1734/2c </a:t>
            </a:r>
          </a:p>
          <a:p>
            <a:pPr>
              <a:spcBef>
                <a:spcPts val="0"/>
              </a:spcBef>
              <a:spcAft>
                <a:spcPts val="300"/>
              </a:spcAft>
              <a:buClr>
                <a:srgbClr val="FCC51D"/>
              </a:buClr>
            </a:pPr>
            <a:r>
              <a:rPr lang="en-US" altLang="de-DE" b="0" dirty="0" smtClean="0">
                <a:solidFill>
                  <a:schemeClr val="bg1">
                    <a:lumMod val="50000"/>
                  </a:schemeClr>
                </a:solidFill>
                <a:latin typeface="+mj-lt"/>
              </a:rPr>
              <a:t>14000 Praha 4</a:t>
            </a:r>
          </a:p>
          <a:p>
            <a:pPr>
              <a:spcBef>
                <a:spcPts val="0"/>
              </a:spcBef>
              <a:spcAft>
                <a:spcPts val="300"/>
              </a:spcAft>
              <a:buClr>
                <a:srgbClr val="FCC51D"/>
              </a:buClr>
            </a:pPr>
            <a:r>
              <a:rPr lang="en-US" altLang="de-DE" b="0" dirty="0" smtClean="0">
                <a:solidFill>
                  <a:schemeClr val="bg1">
                    <a:lumMod val="50000"/>
                  </a:schemeClr>
                </a:solidFill>
                <a:latin typeface="+mj-lt"/>
              </a:rPr>
              <a:t>Czech Republic</a:t>
            </a:r>
          </a:p>
          <a:p>
            <a:pPr>
              <a:spcBef>
                <a:spcPts val="0"/>
              </a:spcBef>
              <a:spcAft>
                <a:spcPts val="300"/>
              </a:spcAft>
              <a:buClr>
                <a:srgbClr val="FCC51D"/>
              </a:buClr>
            </a:pPr>
            <a:endParaRPr lang="en-US" altLang="de-DE" b="0" dirty="0" smtClean="0">
              <a:solidFill>
                <a:schemeClr val="bg1">
                  <a:lumMod val="50000"/>
                </a:schemeClr>
              </a:solidFill>
              <a:latin typeface="+mj-lt"/>
            </a:endParaRPr>
          </a:p>
          <a:p>
            <a:pPr>
              <a:spcBef>
                <a:spcPts val="0"/>
              </a:spcBef>
              <a:spcAft>
                <a:spcPts val="300"/>
              </a:spcAft>
              <a:buClr>
                <a:srgbClr val="FCC51D"/>
              </a:buClr>
              <a:tabLst>
                <a:tab pos="803275" algn="l"/>
              </a:tabLst>
            </a:pPr>
            <a:r>
              <a:rPr lang="en-US" altLang="de-DE" b="0" dirty="0" smtClean="0">
                <a:solidFill>
                  <a:schemeClr val="bg1">
                    <a:lumMod val="50000"/>
                  </a:schemeClr>
                </a:solidFill>
                <a:latin typeface="+mj-lt"/>
              </a:rPr>
              <a:t>+420 777 177 580 </a:t>
            </a:r>
            <a:r>
              <a:rPr lang="en-US" altLang="de-DE" b="0" u="sng" dirty="0" smtClean="0">
                <a:solidFill>
                  <a:schemeClr val="bg1">
                    <a:lumMod val="50000"/>
                  </a:schemeClr>
                </a:solidFill>
                <a:latin typeface="+mj-lt"/>
              </a:rPr>
              <a:t>michal.popelar@actum.cz</a:t>
            </a:r>
          </a:p>
        </p:txBody>
      </p:sp>
      <p:sp>
        <p:nvSpPr>
          <p:cNvPr id="8" name="Rectangle 7"/>
          <p:cNvSpPr/>
          <p:nvPr userDrawn="1"/>
        </p:nvSpPr>
        <p:spPr>
          <a:xfrm>
            <a:off x="0" y="299561"/>
            <a:ext cx="288608" cy="288608"/>
          </a:xfrm>
          <a:prstGeom prst="rect">
            <a:avLst/>
          </a:prstGeom>
          <a:solidFill>
            <a:srgbClr val="FF3B1F"/>
          </a:solidFill>
          <a:ln>
            <a:solidFill>
              <a:srgbClr val="FF3B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rgbClr val="FFFFFF"/>
              </a:solidFill>
            </a:endParaRPr>
          </a:p>
        </p:txBody>
      </p:sp>
      <p:sp>
        <p:nvSpPr>
          <p:cNvPr id="10" name="Date Placeholder 9"/>
          <p:cNvSpPr>
            <a:spLocks noGrp="1"/>
          </p:cNvSpPr>
          <p:nvPr>
            <p:ph type="dt" sz="half" idx="10"/>
          </p:nvPr>
        </p:nvSpPr>
        <p:spPr>
          <a:xfrm>
            <a:off x="634809" y="6356350"/>
            <a:ext cx="2743200" cy="365125"/>
          </a:xfrm>
        </p:spPr>
        <p:txBody>
          <a:bodyPr/>
          <a:lstStyle/>
          <a:p>
            <a:fld id="{464E2BCC-BD0D-4AB3-82EA-E8408C30676B}" type="datetimeFigureOut">
              <a:rPr lang="cs-CZ" smtClean="0">
                <a:solidFill>
                  <a:srgbClr val="212121">
                    <a:tint val="75000"/>
                  </a:srgbClr>
                </a:solidFill>
              </a:rPr>
              <a:pPr/>
              <a:t>23.02.2017</a:t>
            </a:fld>
            <a:endParaRPr lang="cs-CZ" dirty="0">
              <a:solidFill>
                <a:srgbClr val="212121">
                  <a:tint val="75000"/>
                </a:srgbClr>
              </a:solidFill>
            </a:endParaRPr>
          </a:p>
        </p:txBody>
      </p:sp>
      <p:sp>
        <p:nvSpPr>
          <p:cNvPr id="11" name="Footer Placeholder 10"/>
          <p:cNvSpPr>
            <a:spLocks noGrp="1"/>
          </p:cNvSpPr>
          <p:nvPr>
            <p:ph type="ftr" sz="quarter" idx="11"/>
          </p:nvPr>
        </p:nvSpPr>
        <p:spPr/>
        <p:txBody>
          <a:bodyPr/>
          <a:lstStyle/>
          <a:p>
            <a:endParaRPr lang="cs-CZ">
              <a:solidFill>
                <a:srgbClr val="212121">
                  <a:tint val="75000"/>
                </a:srgbClr>
              </a:solidFill>
            </a:endParaRPr>
          </a:p>
        </p:txBody>
      </p:sp>
      <p:sp>
        <p:nvSpPr>
          <p:cNvPr id="12" name="Slide Number Placeholder 11"/>
          <p:cNvSpPr>
            <a:spLocks noGrp="1"/>
          </p:cNvSpPr>
          <p:nvPr>
            <p:ph type="sldNum" sz="quarter" idx="12"/>
          </p:nvPr>
        </p:nvSpPr>
        <p:spPr>
          <a:xfrm>
            <a:off x="8610599" y="6356350"/>
            <a:ext cx="3089401" cy="365125"/>
          </a:xfrm>
        </p:spPr>
        <p:txBody>
          <a:bodyPr rIns="0"/>
          <a:lstStyle/>
          <a:p>
            <a:fld id="{EED19897-F286-42F3-AADA-6BD0743BCD17}" type="slidenum">
              <a:rPr lang="cs-CZ" smtClean="0">
                <a:solidFill>
                  <a:srgbClr val="212121">
                    <a:tint val="75000"/>
                  </a:srgbClr>
                </a:solidFill>
              </a:rPr>
              <a:pPr/>
              <a:t>‹#›</a:t>
            </a:fld>
            <a:endParaRPr lang="cs-CZ" dirty="0">
              <a:solidFill>
                <a:srgbClr val="212121">
                  <a:tint val="75000"/>
                </a:srgbClr>
              </a:solidFill>
            </a:endParaRPr>
          </a:p>
        </p:txBody>
      </p:sp>
      <p:pic>
        <p:nvPicPr>
          <p:cNvPr id="13" name="Obrázek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55299" y="314961"/>
            <a:ext cx="1753715" cy="342534"/>
          </a:xfrm>
          <a:prstGeom prst="rect">
            <a:avLst/>
          </a:prstGeom>
        </p:spPr>
      </p:pic>
      <p:sp>
        <p:nvSpPr>
          <p:cNvPr id="9" name="Content Placeholder 2"/>
          <p:cNvSpPr>
            <a:spLocks noGrp="1"/>
          </p:cNvSpPr>
          <p:nvPr>
            <p:ph idx="13" hasCustomPrompt="1"/>
          </p:nvPr>
        </p:nvSpPr>
        <p:spPr>
          <a:xfrm>
            <a:off x="7000836" y="1180615"/>
            <a:ext cx="4349567" cy="4996345"/>
          </a:xfrm>
          <a:prstGeom prst="rect">
            <a:avLst/>
          </a:prstGeom>
        </p:spPr>
        <p:txBody>
          <a:bodyPr lIns="0">
            <a:normAutofit/>
          </a:bodyPr>
          <a:lstStyle>
            <a:lvl1pPr marL="0" indent="0">
              <a:lnSpc>
                <a:spcPct val="100000"/>
              </a:lnSpc>
              <a:spcBef>
                <a:spcPts val="1800"/>
              </a:spcBef>
              <a:spcAft>
                <a:spcPts val="400"/>
              </a:spcAft>
              <a:buNone/>
              <a:defRPr sz="2000" b="1" i="0" baseline="0">
                <a:solidFill>
                  <a:srgbClr val="595959"/>
                </a:solidFill>
                <a:latin typeface="+mj-lt"/>
                <a:cs typeface="Segoe UI" panose="020B0502040204020203" pitchFamily="34" charset="0"/>
              </a:defRPr>
            </a:lvl1pPr>
            <a:lvl2pPr marL="0" indent="0">
              <a:lnSpc>
                <a:spcPct val="100000"/>
              </a:lnSpc>
              <a:spcAft>
                <a:spcPts val="400"/>
              </a:spcAft>
              <a:buFontTx/>
              <a:buNone/>
              <a:defRPr sz="2000">
                <a:solidFill>
                  <a:srgbClr val="757575"/>
                </a:solidFill>
                <a:latin typeface="+mn-lt"/>
              </a:defRPr>
            </a:lvl2pPr>
            <a:lvl3pPr marL="0">
              <a:lnSpc>
                <a:spcPct val="100000"/>
              </a:lnSpc>
              <a:spcAft>
                <a:spcPts val="400"/>
              </a:spcAft>
              <a:defRPr sz="2000">
                <a:solidFill>
                  <a:srgbClr val="757575"/>
                </a:solidFill>
              </a:defRPr>
            </a:lvl3pPr>
            <a:lvl4pPr marL="685800">
              <a:lnSpc>
                <a:spcPct val="100000"/>
              </a:lnSpc>
              <a:spcAft>
                <a:spcPts val="400"/>
              </a:spcAft>
              <a:defRPr sz="2000">
                <a:solidFill>
                  <a:srgbClr val="757575"/>
                </a:solidFill>
              </a:defRPr>
            </a:lvl4pPr>
            <a:lvl5pPr marL="1143000">
              <a:lnSpc>
                <a:spcPct val="100000"/>
              </a:lnSpc>
              <a:spcAft>
                <a:spcPts val="400"/>
              </a:spcAft>
              <a:defRPr sz="2000">
                <a:solidFill>
                  <a:srgbClr val="757575"/>
                </a:solidFill>
              </a:defRPr>
            </a:lvl5pPr>
          </a:lstStyle>
          <a:p>
            <a:pPr>
              <a:spcBef>
                <a:spcPts val="0"/>
              </a:spcBef>
              <a:spcAft>
                <a:spcPts val="300"/>
              </a:spcAft>
              <a:buClr>
                <a:srgbClr val="FCC51D"/>
              </a:buClr>
            </a:pPr>
            <a:r>
              <a:rPr lang="en-US" altLang="de-DE" dirty="0" smtClean="0">
                <a:solidFill>
                  <a:schemeClr val="bg1">
                    <a:lumMod val="50000"/>
                  </a:schemeClr>
                </a:solidFill>
                <a:latin typeface="+mj-lt"/>
              </a:rPr>
              <a:t>Michal Popelář</a:t>
            </a:r>
          </a:p>
          <a:p>
            <a:pPr>
              <a:spcBef>
                <a:spcPts val="0"/>
              </a:spcBef>
              <a:spcAft>
                <a:spcPts val="300"/>
              </a:spcAft>
              <a:buClr>
                <a:srgbClr val="FCC51D"/>
              </a:buClr>
            </a:pPr>
            <a:r>
              <a:rPr lang="en-US" altLang="de-DE" b="0" dirty="0" smtClean="0">
                <a:solidFill>
                  <a:schemeClr val="bg1">
                    <a:lumMod val="50000"/>
                  </a:schemeClr>
                </a:solidFill>
                <a:latin typeface="+mj-lt"/>
              </a:rPr>
              <a:t>Managing Director</a:t>
            </a:r>
          </a:p>
          <a:p>
            <a:pPr>
              <a:spcBef>
                <a:spcPts val="0"/>
              </a:spcBef>
              <a:spcAft>
                <a:spcPts val="300"/>
              </a:spcAft>
              <a:buClr>
                <a:srgbClr val="FCC51D"/>
              </a:buClr>
            </a:pPr>
            <a:endParaRPr lang="en-US" altLang="de-DE" b="0" dirty="0" smtClean="0">
              <a:solidFill>
                <a:schemeClr val="bg1">
                  <a:lumMod val="50000"/>
                </a:schemeClr>
              </a:solidFill>
              <a:latin typeface="+mj-lt"/>
            </a:endParaRPr>
          </a:p>
          <a:p>
            <a:pPr>
              <a:spcBef>
                <a:spcPts val="0"/>
              </a:spcBef>
              <a:spcAft>
                <a:spcPts val="300"/>
              </a:spcAft>
              <a:buClr>
                <a:srgbClr val="FCC51D"/>
              </a:buClr>
            </a:pPr>
            <a:r>
              <a:rPr lang="en-US" altLang="de-DE" kern="0" dirty="0" smtClean="0">
                <a:solidFill>
                  <a:srgbClr val="FF0000"/>
                </a:solidFill>
                <a:latin typeface="+mj-lt"/>
                <a:cs typeface="Arial" charset="0"/>
              </a:rPr>
              <a:t>Actum+ </a:t>
            </a:r>
          </a:p>
          <a:p>
            <a:pPr>
              <a:spcBef>
                <a:spcPts val="0"/>
              </a:spcBef>
              <a:spcAft>
                <a:spcPts val="300"/>
              </a:spcAft>
              <a:buClr>
                <a:srgbClr val="FCC51D"/>
              </a:buClr>
            </a:pPr>
            <a:r>
              <a:rPr lang="en-US" altLang="de-DE" b="0" dirty="0" smtClean="0">
                <a:solidFill>
                  <a:schemeClr val="bg1">
                    <a:lumMod val="50000"/>
                  </a:schemeClr>
                </a:solidFill>
                <a:latin typeface="+mj-lt"/>
              </a:rPr>
              <a:t>City Green Court / </a:t>
            </a:r>
            <a:r>
              <a:rPr lang="en-US" altLang="de-DE" b="0" dirty="0" err="1" smtClean="0">
                <a:solidFill>
                  <a:schemeClr val="bg1">
                    <a:lumMod val="50000"/>
                  </a:schemeClr>
                </a:solidFill>
                <a:latin typeface="+mj-lt"/>
              </a:rPr>
              <a:t>Hvězdova</a:t>
            </a:r>
            <a:r>
              <a:rPr lang="en-US" altLang="de-DE" b="0" dirty="0" smtClean="0">
                <a:solidFill>
                  <a:schemeClr val="bg1">
                    <a:lumMod val="50000"/>
                  </a:schemeClr>
                </a:solidFill>
                <a:latin typeface="+mj-lt"/>
              </a:rPr>
              <a:t> 1734/2c </a:t>
            </a:r>
          </a:p>
          <a:p>
            <a:pPr>
              <a:spcBef>
                <a:spcPts val="0"/>
              </a:spcBef>
              <a:spcAft>
                <a:spcPts val="300"/>
              </a:spcAft>
              <a:buClr>
                <a:srgbClr val="FCC51D"/>
              </a:buClr>
            </a:pPr>
            <a:r>
              <a:rPr lang="en-US" altLang="de-DE" b="0" dirty="0" smtClean="0">
                <a:solidFill>
                  <a:schemeClr val="bg1">
                    <a:lumMod val="50000"/>
                  </a:schemeClr>
                </a:solidFill>
                <a:latin typeface="+mj-lt"/>
              </a:rPr>
              <a:t>14000 Praha 4</a:t>
            </a:r>
          </a:p>
          <a:p>
            <a:pPr>
              <a:spcBef>
                <a:spcPts val="0"/>
              </a:spcBef>
              <a:spcAft>
                <a:spcPts val="300"/>
              </a:spcAft>
              <a:buClr>
                <a:srgbClr val="FCC51D"/>
              </a:buClr>
            </a:pPr>
            <a:r>
              <a:rPr lang="en-US" altLang="de-DE" b="0" dirty="0" smtClean="0">
                <a:solidFill>
                  <a:schemeClr val="bg1">
                    <a:lumMod val="50000"/>
                  </a:schemeClr>
                </a:solidFill>
                <a:latin typeface="+mj-lt"/>
              </a:rPr>
              <a:t>Czech Republic</a:t>
            </a:r>
          </a:p>
          <a:p>
            <a:pPr>
              <a:spcBef>
                <a:spcPts val="0"/>
              </a:spcBef>
              <a:spcAft>
                <a:spcPts val="300"/>
              </a:spcAft>
              <a:buClr>
                <a:srgbClr val="FCC51D"/>
              </a:buClr>
            </a:pPr>
            <a:endParaRPr lang="en-US" altLang="de-DE" b="0" dirty="0" smtClean="0">
              <a:solidFill>
                <a:schemeClr val="bg1">
                  <a:lumMod val="50000"/>
                </a:schemeClr>
              </a:solidFill>
              <a:latin typeface="+mj-lt"/>
            </a:endParaRPr>
          </a:p>
          <a:p>
            <a:pPr>
              <a:spcBef>
                <a:spcPts val="0"/>
              </a:spcBef>
              <a:spcAft>
                <a:spcPts val="300"/>
              </a:spcAft>
              <a:buClr>
                <a:srgbClr val="FCC51D"/>
              </a:buClr>
              <a:tabLst>
                <a:tab pos="803275" algn="l"/>
              </a:tabLst>
            </a:pPr>
            <a:r>
              <a:rPr lang="en-US" altLang="de-DE" b="0" dirty="0" smtClean="0">
                <a:solidFill>
                  <a:schemeClr val="bg1">
                    <a:lumMod val="50000"/>
                  </a:schemeClr>
                </a:solidFill>
                <a:latin typeface="+mj-lt"/>
              </a:rPr>
              <a:t>+420 777 177 580 </a:t>
            </a:r>
            <a:r>
              <a:rPr lang="en-US" altLang="de-DE" b="0" u="sng" dirty="0" smtClean="0">
                <a:solidFill>
                  <a:schemeClr val="bg1">
                    <a:lumMod val="50000"/>
                  </a:schemeClr>
                </a:solidFill>
                <a:latin typeface="+mj-lt"/>
              </a:rPr>
              <a:t>michal.popelar@actum.cz</a:t>
            </a:r>
          </a:p>
        </p:txBody>
      </p:sp>
    </p:spTree>
    <p:extLst>
      <p:ext uri="{BB962C8B-B14F-4D97-AF65-F5344CB8AC3E}">
        <p14:creationId xmlns:p14="http://schemas.microsoft.com/office/powerpoint/2010/main" val="19991900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Generic 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48385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E2BCC-BD0D-4AB3-82EA-E8408C30676B}" type="datetimeFigureOut">
              <a:rPr lang="cs-CZ" smtClean="0">
                <a:solidFill>
                  <a:srgbClr val="212121">
                    <a:tint val="75000"/>
                  </a:srgbClr>
                </a:solidFill>
              </a:rPr>
              <a:pPr/>
              <a:t>23.02.2017</a:t>
            </a:fld>
            <a:endParaRPr lang="cs-CZ" dirty="0">
              <a:solidFill>
                <a:srgbClr val="212121">
                  <a:tint val="75000"/>
                </a:srgb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solidFill>
                <a:srgbClr val="212121">
                  <a:tint val="75000"/>
                </a:srgb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19897-F286-42F3-AADA-6BD0743BCD17}" type="slidenum">
              <a:rPr lang="cs-CZ" smtClean="0">
                <a:solidFill>
                  <a:srgbClr val="212121">
                    <a:tint val="75000"/>
                  </a:srgbClr>
                </a:solidFill>
              </a:rPr>
              <a:pPr/>
              <a:t>‹#›</a:t>
            </a:fld>
            <a:endParaRPr lang="cs-CZ">
              <a:solidFill>
                <a:srgbClr val="212121">
                  <a:tint val="75000"/>
                </a:srgbClr>
              </a:solidFill>
            </a:endParaRPr>
          </a:p>
        </p:txBody>
      </p:sp>
      <p:sp>
        <p:nvSpPr>
          <p:cNvPr id="8" name="Title 4"/>
          <p:cNvSpPr txBox="1">
            <a:spLocks/>
          </p:cNvSpPr>
          <p:nvPr userDrawn="1"/>
        </p:nvSpPr>
        <p:spPr>
          <a:xfrm>
            <a:off x="709863" y="2763042"/>
            <a:ext cx="10798396" cy="902795"/>
          </a:xfrm>
          <a:prstGeom prst="rect">
            <a:avLst/>
          </a:prstGeom>
        </p:spPr>
        <p:txBody>
          <a:bodyPr lIns="0" tIns="0" rIns="0" bIns="0" anchor="b"/>
          <a:lstStyle>
            <a:lvl1pPr algn="l" defTabSz="914400" rtl="0" eaLnBrk="1" latinLnBrk="0" hangingPunct="1">
              <a:lnSpc>
                <a:spcPct val="90000"/>
              </a:lnSpc>
              <a:spcBef>
                <a:spcPct val="0"/>
              </a:spcBef>
              <a:buNone/>
              <a:defRPr sz="2800" b="1" kern="1200">
                <a:solidFill>
                  <a:srgbClr val="333333"/>
                </a:solidFill>
                <a:latin typeface="Segoe UI" panose="020B0502040204020203" pitchFamily="34" charset="0"/>
                <a:ea typeface="Segoe UI Black" panose="020B0A02040204020203" pitchFamily="34" charset="0"/>
                <a:cs typeface="Segoe UI" panose="020B0502040204020203" pitchFamily="34" charset="0"/>
              </a:defRPr>
            </a:lvl1pPr>
          </a:lstStyle>
          <a:p>
            <a:pPr>
              <a:lnSpc>
                <a:spcPct val="150000"/>
              </a:lnSpc>
            </a:pPr>
            <a:endParaRPr lang="cs-CZ" sz="3200" dirty="0">
              <a:solidFill>
                <a:srgbClr val="595959"/>
              </a:solidFill>
              <a:latin typeface="Segoe UI Black" panose="020B0A02040204020203" pitchFamily="34" charset="0"/>
              <a:cs typeface="Segoe UI Black" panose="020B0A02040204020203" pitchFamily="34" charset="0"/>
            </a:endParaRPr>
          </a:p>
        </p:txBody>
      </p:sp>
      <p:sp>
        <p:nvSpPr>
          <p:cNvPr id="9" name="Title 4"/>
          <p:cNvSpPr txBox="1">
            <a:spLocks/>
          </p:cNvSpPr>
          <p:nvPr userDrawn="1"/>
        </p:nvSpPr>
        <p:spPr>
          <a:xfrm>
            <a:off x="862263" y="2915442"/>
            <a:ext cx="10798396" cy="902795"/>
          </a:xfrm>
          <a:prstGeom prst="rect">
            <a:avLst/>
          </a:prstGeom>
        </p:spPr>
        <p:txBody>
          <a:bodyPr lIns="0" tIns="0" rIns="0" bIns="0" anchor="b"/>
          <a:lstStyle>
            <a:lvl1pPr algn="l" defTabSz="914400" rtl="0" eaLnBrk="1" latinLnBrk="0" hangingPunct="1">
              <a:lnSpc>
                <a:spcPct val="90000"/>
              </a:lnSpc>
              <a:spcBef>
                <a:spcPct val="0"/>
              </a:spcBef>
              <a:buNone/>
              <a:defRPr sz="2800" b="1" kern="1200">
                <a:solidFill>
                  <a:srgbClr val="333333"/>
                </a:solidFill>
                <a:latin typeface="Segoe UI" panose="020B0502040204020203" pitchFamily="34" charset="0"/>
                <a:ea typeface="Segoe UI Black" panose="020B0A02040204020203" pitchFamily="34" charset="0"/>
                <a:cs typeface="Segoe UI" panose="020B0502040204020203" pitchFamily="34" charset="0"/>
              </a:defRPr>
            </a:lvl1pPr>
          </a:lstStyle>
          <a:p>
            <a:pPr>
              <a:lnSpc>
                <a:spcPct val="150000"/>
              </a:lnSpc>
            </a:pPr>
            <a:endParaRPr lang="cs-CZ" sz="3200" dirty="0">
              <a:solidFill>
                <a:srgbClr val="595959"/>
              </a:solidFill>
              <a:latin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328602186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3200" b="1" kern="1200">
          <a:solidFill>
            <a:srgbClr val="ED3D25"/>
          </a:solidFill>
          <a:latin typeface="Source Sans Pro" panose="020B0503030403020204" pitchFamily="34" charset="-18"/>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800" kern="1200" dirty="0" smtClean="0">
          <a:solidFill>
            <a:schemeClr val="tx1"/>
          </a:solidFill>
          <a:latin typeface="Source Sans Pro" panose="020B0503030403020204" pitchFamily="34" charset="-18"/>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txBox="1">
            <a:spLocks/>
          </p:cNvSpPr>
          <p:nvPr/>
        </p:nvSpPr>
        <p:spPr>
          <a:xfrm>
            <a:off x="709863" y="2763042"/>
            <a:ext cx="10798396" cy="902795"/>
          </a:xfrm>
          <a:prstGeom prst="rect">
            <a:avLst/>
          </a:prstGeom>
        </p:spPr>
        <p:txBody>
          <a:bodyPr lIns="0" tIns="0" rIns="0" bIns="0" anchor="b"/>
          <a:lstStyle>
            <a:lvl1pPr algn="l" defTabSz="914400" rtl="0" eaLnBrk="1" latinLnBrk="0" hangingPunct="1">
              <a:lnSpc>
                <a:spcPct val="90000"/>
              </a:lnSpc>
              <a:spcBef>
                <a:spcPct val="0"/>
              </a:spcBef>
              <a:buNone/>
              <a:defRPr sz="2800" b="1" kern="1200">
                <a:solidFill>
                  <a:srgbClr val="333333"/>
                </a:solidFill>
                <a:latin typeface="Segoe UI" panose="020B0502040204020203" pitchFamily="34" charset="0"/>
                <a:ea typeface="Segoe UI Black" panose="020B0A02040204020203" pitchFamily="34" charset="0"/>
                <a:cs typeface="Segoe UI" panose="020B0502040204020203" pitchFamily="34" charset="0"/>
              </a:defRPr>
            </a:lvl1pPr>
          </a:lstStyle>
          <a:p>
            <a:r>
              <a:rPr lang="en-US" sz="4000" dirty="0" smtClean="0">
                <a:solidFill>
                  <a:srgbClr val="595959"/>
                </a:solidFill>
                <a:latin typeface="Segoe UI Black" panose="020B0A02040204020203" pitchFamily="34" charset="0"/>
                <a:cs typeface="Segoe UI Black" panose="020B0A02040204020203" pitchFamily="34" charset="0"/>
              </a:rPr>
              <a:t>RFM Segmentation</a:t>
            </a:r>
            <a:endParaRPr lang="cs-CZ" sz="4000" dirty="0">
              <a:solidFill>
                <a:srgbClr val="595959"/>
              </a:solidFill>
              <a:latin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1694233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46063"/>
            <a:ext cx="10718800" cy="479425"/>
          </a:xfrm>
          <a:prstGeom prst="rect">
            <a:avLst/>
          </a:prstGeom>
        </p:spPr>
        <p:txBody>
          <a:bodyPr/>
          <a:lstStyle/>
          <a:p>
            <a:r>
              <a:rPr lang="en-US" dirty="0" smtClean="0"/>
              <a:t>What does it do?</a:t>
            </a:r>
            <a:endParaRPr lang="en-US" dirty="0"/>
          </a:p>
        </p:txBody>
      </p:sp>
      <p:sp>
        <p:nvSpPr>
          <p:cNvPr id="4" name="Zástupný symbol pro obsah 2"/>
          <p:cNvSpPr txBox="1">
            <a:spLocks/>
          </p:cNvSpPr>
          <p:nvPr/>
        </p:nvSpPr>
        <p:spPr>
          <a:xfrm>
            <a:off x="2423434" y="1307171"/>
            <a:ext cx="7141740" cy="4716125"/>
          </a:xfrm>
          <a:prstGeom prst="rect">
            <a:avLst/>
          </a:prstGeom>
        </p:spPr>
        <p:txBody>
          <a:bodyPr lIns="0">
            <a:normAutofit/>
          </a:bodyPr>
          <a:lstStyle>
            <a:lvl1pPr marL="0" indent="0" algn="l" defTabSz="914400" rtl="0" eaLnBrk="1" latinLnBrk="0" hangingPunct="1">
              <a:lnSpc>
                <a:spcPct val="100000"/>
              </a:lnSpc>
              <a:spcBef>
                <a:spcPts val="1800"/>
              </a:spcBef>
              <a:spcAft>
                <a:spcPts val="400"/>
              </a:spcAft>
              <a:buFont typeface="Arial" panose="020B0604020202020204" pitchFamily="34" charset="0"/>
              <a:buNone/>
              <a:defRPr lang="en-US" sz="2000" b="1" i="0" kern="1200" baseline="0">
                <a:solidFill>
                  <a:srgbClr val="595959"/>
                </a:solidFill>
                <a:latin typeface="+mj-lt"/>
                <a:ea typeface="+mn-ea"/>
                <a:cs typeface="Segoe UI" panose="020B0502040204020203" pitchFamily="34" charset="0"/>
              </a:defRPr>
            </a:lvl1pPr>
            <a:lvl2pPr marL="0" indent="0" algn="l" defTabSz="914400" rtl="0" eaLnBrk="1" latinLnBrk="0" hangingPunct="1">
              <a:lnSpc>
                <a:spcPct val="100000"/>
              </a:lnSpc>
              <a:spcBef>
                <a:spcPts val="500"/>
              </a:spcBef>
              <a:spcAft>
                <a:spcPts val="400"/>
              </a:spcAft>
              <a:buFontTx/>
              <a:buNone/>
              <a:defRPr sz="2000" kern="1200">
                <a:solidFill>
                  <a:srgbClr val="757575"/>
                </a:solidFill>
                <a:latin typeface="+mn-lt"/>
                <a:ea typeface="+mn-ea"/>
                <a:cs typeface="+mn-cs"/>
              </a:defRPr>
            </a:lvl2pPr>
            <a:lvl3pPr marL="0" indent="-228600" algn="l" defTabSz="914400" rtl="0" eaLnBrk="1" latinLnBrk="0" hangingPunct="1">
              <a:lnSpc>
                <a:spcPct val="100000"/>
              </a:lnSpc>
              <a:spcBef>
                <a:spcPts val="500"/>
              </a:spcBef>
              <a:spcAft>
                <a:spcPts val="400"/>
              </a:spcAft>
              <a:buFont typeface="Arial" panose="020B0604020202020204" pitchFamily="34" charset="0"/>
              <a:buChar char="•"/>
              <a:defRPr sz="2000" kern="1200">
                <a:solidFill>
                  <a:srgbClr val="757575"/>
                </a:solidFill>
                <a:latin typeface="+mn-lt"/>
                <a:ea typeface="+mn-ea"/>
                <a:cs typeface="+mn-cs"/>
              </a:defRPr>
            </a:lvl3pPr>
            <a:lvl4pPr marL="685800" indent="-228600" algn="l" defTabSz="914400" rtl="0" eaLnBrk="1" latinLnBrk="0" hangingPunct="1">
              <a:lnSpc>
                <a:spcPct val="100000"/>
              </a:lnSpc>
              <a:spcBef>
                <a:spcPts val="500"/>
              </a:spcBef>
              <a:spcAft>
                <a:spcPts val="400"/>
              </a:spcAft>
              <a:buFont typeface="Arial" panose="020B0604020202020204" pitchFamily="34" charset="0"/>
              <a:buChar char="•"/>
              <a:defRPr sz="2000" kern="1200">
                <a:solidFill>
                  <a:srgbClr val="757575"/>
                </a:solidFill>
                <a:latin typeface="+mn-lt"/>
                <a:ea typeface="+mn-ea"/>
                <a:cs typeface="+mn-cs"/>
              </a:defRPr>
            </a:lvl4pPr>
            <a:lvl5pPr marL="1143000" indent="-228600" algn="l" defTabSz="914400" rtl="0" eaLnBrk="1" latinLnBrk="0" hangingPunct="1">
              <a:lnSpc>
                <a:spcPct val="100000"/>
              </a:lnSpc>
              <a:spcBef>
                <a:spcPts val="500"/>
              </a:spcBef>
              <a:spcAft>
                <a:spcPts val="400"/>
              </a:spcAft>
              <a:buFont typeface="Arial" panose="020B0604020202020204" pitchFamily="34" charset="0"/>
              <a:buChar char="•"/>
              <a:defRPr sz="2000" kern="1200">
                <a:solidFill>
                  <a:srgbClr val="75757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Clr>
                <a:srgbClr val="FF0000"/>
              </a:buClr>
              <a:buFont typeface="+mj-lt"/>
              <a:buAutoNum type="arabicPeriod"/>
            </a:pPr>
            <a:r>
              <a:rPr lang="en-US" b="0" dirty="0" smtClean="0">
                <a:latin typeface="+mn-lt"/>
              </a:rPr>
              <a:t>Choose </a:t>
            </a:r>
            <a:r>
              <a:rPr lang="en-US" dirty="0" smtClean="0">
                <a:latin typeface="+mn-lt"/>
              </a:rPr>
              <a:t>k </a:t>
            </a:r>
            <a:r>
              <a:rPr lang="en-US" b="0" dirty="0" smtClean="0">
                <a:latin typeface="+mn-lt"/>
              </a:rPr>
              <a:t>points from a given data set, randomly</a:t>
            </a:r>
            <a:endParaRPr lang="en-US" dirty="0" smtClean="0">
              <a:latin typeface="+mn-lt"/>
            </a:endParaRPr>
          </a:p>
          <a:p>
            <a:pPr marL="457200" indent="-457200">
              <a:lnSpc>
                <a:spcPct val="150000"/>
              </a:lnSpc>
              <a:buClr>
                <a:srgbClr val="FF0000"/>
              </a:buClr>
              <a:buFont typeface="+mj-lt"/>
              <a:buAutoNum type="arabicPeriod"/>
            </a:pPr>
            <a:r>
              <a:rPr lang="en-US" b="0" dirty="0" smtClean="0">
                <a:latin typeface="+mn-lt"/>
              </a:rPr>
              <a:t>For every point in the data set, calculate the </a:t>
            </a:r>
            <a:r>
              <a:rPr lang="en-US" dirty="0" smtClean="0">
                <a:latin typeface="+mn-lt"/>
              </a:rPr>
              <a:t>similarity </a:t>
            </a:r>
            <a:r>
              <a:rPr lang="en-US" b="0" dirty="0" smtClean="0">
                <a:latin typeface="+mn-lt"/>
              </a:rPr>
              <a:t>to all others, and assign each point to its closes center. The groups thus formed become the candidates for clusters.</a:t>
            </a:r>
          </a:p>
          <a:p>
            <a:pPr marL="457200" indent="-457200">
              <a:lnSpc>
                <a:spcPct val="150000"/>
              </a:lnSpc>
              <a:buClr>
                <a:srgbClr val="FF0000"/>
              </a:buClr>
              <a:buFont typeface="+mj-lt"/>
              <a:buAutoNum type="arabicPeriod"/>
            </a:pPr>
            <a:r>
              <a:rPr lang="en-US" b="0" dirty="0" smtClean="0">
                <a:latin typeface="+mn-lt"/>
              </a:rPr>
              <a:t>For every new cluster, take the average of this points as a new “center” of the cluster and repeat step 2 until the </a:t>
            </a:r>
            <a:r>
              <a:rPr lang="en-US" dirty="0" smtClean="0">
                <a:latin typeface="+mn-lt"/>
              </a:rPr>
              <a:t>total within-cluster square sum</a:t>
            </a:r>
            <a:r>
              <a:rPr lang="en-US" b="0" dirty="0" smtClean="0">
                <a:latin typeface="+mn-lt"/>
              </a:rPr>
              <a:t> stops decreasing.</a:t>
            </a:r>
          </a:p>
          <a:p>
            <a:pPr marL="457200" indent="-457200">
              <a:lnSpc>
                <a:spcPct val="150000"/>
              </a:lnSpc>
              <a:buClr>
                <a:srgbClr val="FF0000"/>
              </a:buClr>
              <a:buFont typeface="+mj-lt"/>
              <a:buAutoNum type="arabicPeriod"/>
            </a:pPr>
            <a:endParaRPr lang="en-US" dirty="0" smtClean="0">
              <a:latin typeface="+mn-lt"/>
            </a:endParaRPr>
          </a:p>
          <a:p>
            <a:pPr>
              <a:lnSpc>
                <a:spcPct val="150000"/>
              </a:lnSpc>
              <a:buClr>
                <a:srgbClr val="FF0000"/>
              </a:buClr>
            </a:pPr>
            <a:endParaRPr lang="en-US" b="0" dirty="0" smtClean="0"/>
          </a:p>
          <a:p>
            <a:pPr>
              <a:lnSpc>
                <a:spcPct val="150000"/>
              </a:lnSpc>
              <a:buClr>
                <a:srgbClr val="FF0000"/>
              </a:buClr>
            </a:pPr>
            <a:endParaRPr lang="en-US" b="0" dirty="0">
              <a:latin typeface="+mn-lt"/>
            </a:endParaRPr>
          </a:p>
        </p:txBody>
      </p:sp>
    </p:spTree>
    <p:extLst>
      <p:ext uri="{BB962C8B-B14F-4D97-AF65-F5344CB8AC3E}">
        <p14:creationId xmlns:p14="http://schemas.microsoft.com/office/powerpoint/2010/main" val="2853789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46063"/>
            <a:ext cx="10718800" cy="479425"/>
          </a:xfrm>
          <a:prstGeom prst="rect">
            <a:avLst/>
          </a:prstGeom>
        </p:spPr>
        <p:txBody>
          <a:bodyPr/>
          <a:lstStyle/>
          <a:p>
            <a:r>
              <a:rPr lang="en-US" dirty="0" smtClean="0"/>
              <a:t>Example</a:t>
            </a:r>
            <a:endParaRPr lang="en-US" dirty="0"/>
          </a:p>
        </p:txBody>
      </p:sp>
      <p:pic>
        <p:nvPicPr>
          <p:cNvPr id="6" name="Picture 5"/>
          <p:cNvPicPr>
            <a:picLocks noChangeAspect="1"/>
          </p:cNvPicPr>
          <p:nvPr/>
        </p:nvPicPr>
        <p:blipFill>
          <a:blip r:embed="rId2"/>
          <a:stretch>
            <a:fillRect/>
          </a:stretch>
        </p:blipFill>
        <p:spPr>
          <a:xfrm>
            <a:off x="634809" y="1026316"/>
            <a:ext cx="4952381" cy="3055238"/>
          </a:xfrm>
          <a:prstGeom prst="rect">
            <a:avLst/>
          </a:prstGeom>
        </p:spPr>
      </p:pic>
      <p:pic>
        <p:nvPicPr>
          <p:cNvPr id="7" name="Picture 6"/>
          <p:cNvPicPr>
            <a:picLocks noChangeAspect="1"/>
          </p:cNvPicPr>
          <p:nvPr/>
        </p:nvPicPr>
        <p:blipFill>
          <a:blip r:embed="rId3"/>
          <a:stretch>
            <a:fillRect/>
          </a:stretch>
        </p:blipFill>
        <p:spPr>
          <a:xfrm>
            <a:off x="6329500" y="3412344"/>
            <a:ext cx="4952381" cy="3055238"/>
          </a:xfrm>
          <a:prstGeom prst="rect">
            <a:avLst/>
          </a:prstGeom>
        </p:spPr>
      </p:pic>
      <p:sp>
        <p:nvSpPr>
          <p:cNvPr id="8" name="Bent Arrow 7"/>
          <p:cNvSpPr/>
          <p:nvPr/>
        </p:nvSpPr>
        <p:spPr>
          <a:xfrm rot="5400000">
            <a:off x="6485756" y="1314951"/>
            <a:ext cx="1250633" cy="3047766"/>
          </a:xfrm>
          <a:prstGeom prst="bentArrow">
            <a:avLst>
              <a:gd name="adj1" fmla="val 17668"/>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46028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46063"/>
            <a:ext cx="10718800" cy="479425"/>
          </a:xfrm>
          <a:prstGeom prst="rect">
            <a:avLst/>
          </a:prstGeom>
        </p:spPr>
        <p:txBody>
          <a:bodyPr/>
          <a:lstStyle/>
          <a:p>
            <a:r>
              <a:rPr lang="en-US" dirty="0" smtClean="0"/>
              <a:t>How many clusters are needed?</a:t>
            </a:r>
            <a:endParaRPr lang="en-US" dirty="0"/>
          </a:p>
        </p:txBody>
      </p:sp>
      <p:pic>
        <p:nvPicPr>
          <p:cNvPr id="4" name="Picture 3"/>
          <p:cNvPicPr>
            <a:picLocks noChangeAspect="1"/>
          </p:cNvPicPr>
          <p:nvPr/>
        </p:nvPicPr>
        <p:blipFill>
          <a:blip r:embed="rId2"/>
          <a:stretch>
            <a:fillRect/>
          </a:stretch>
        </p:blipFill>
        <p:spPr>
          <a:xfrm>
            <a:off x="995618" y="1486201"/>
            <a:ext cx="6190476" cy="3819048"/>
          </a:xfrm>
          <a:prstGeom prst="rect">
            <a:avLst/>
          </a:prstGeom>
        </p:spPr>
      </p:pic>
      <p:sp>
        <p:nvSpPr>
          <p:cNvPr id="5" name="Obdélník 19"/>
          <p:cNvSpPr/>
          <p:nvPr/>
        </p:nvSpPr>
        <p:spPr>
          <a:xfrm>
            <a:off x="7576525" y="2184022"/>
            <a:ext cx="3989102" cy="2554545"/>
          </a:xfrm>
          <a:prstGeom prst="rect">
            <a:avLst/>
          </a:prstGeom>
          <a:ln>
            <a:solidFill>
              <a:schemeClr val="bg2">
                <a:lumMod val="65000"/>
              </a:schemeClr>
            </a:solidFill>
            <a:prstDash val="lgDash"/>
          </a:ln>
        </p:spPr>
        <p:txBody>
          <a:bodyPr wrap="square">
            <a:spAutoFit/>
          </a:bodyPr>
          <a:lstStyle/>
          <a:p>
            <a:r>
              <a:rPr lang="en-US" sz="1600" dirty="0" smtClean="0"/>
              <a:t>There are many methods to determine the number of clusters. The </a:t>
            </a:r>
            <a:r>
              <a:rPr lang="en-US" sz="1600" b="1" dirty="0" smtClean="0"/>
              <a:t>elbow method </a:t>
            </a:r>
            <a:r>
              <a:rPr lang="en-US" sz="1600" dirty="0" smtClean="0"/>
              <a:t>goes as follows:</a:t>
            </a:r>
          </a:p>
          <a:p>
            <a:endParaRPr lang="en-US" sz="1600" b="1" dirty="0" smtClean="0"/>
          </a:p>
          <a:p>
            <a:pPr marL="285750" indent="-285750">
              <a:buFontTx/>
              <a:buChar char="-"/>
            </a:pPr>
            <a:r>
              <a:rPr lang="en-US" sz="1600" dirty="0" smtClean="0"/>
              <a:t>Run k-means for different values of k</a:t>
            </a:r>
          </a:p>
          <a:p>
            <a:pPr marL="285750" indent="-285750">
              <a:buFontTx/>
              <a:buChar char="-"/>
            </a:pPr>
            <a:r>
              <a:rPr lang="en-US" sz="1600" dirty="0" smtClean="0"/>
              <a:t>Store the total within cluster sum of squares</a:t>
            </a:r>
          </a:p>
          <a:p>
            <a:pPr marL="285750" indent="-285750">
              <a:buFontTx/>
              <a:buChar char="-"/>
            </a:pPr>
            <a:r>
              <a:rPr lang="en-US" sz="1600" dirty="0" smtClean="0"/>
              <a:t>Create the plot on the left, and visually find the inflection point or “elbow” of the curve.</a:t>
            </a:r>
            <a:endParaRPr lang="cs-CZ" sz="1600" dirty="0"/>
          </a:p>
        </p:txBody>
      </p:sp>
      <p:cxnSp>
        <p:nvCxnSpPr>
          <p:cNvPr id="6" name="Pravoúhlá spojnice 21"/>
          <p:cNvCxnSpPr/>
          <p:nvPr/>
        </p:nvCxnSpPr>
        <p:spPr>
          <a:xfrm rot="10800000" flipV="1">
            <a:off x="2392542" y="2691829"/>
            <a:ext cx="5137078" cy="904126"/>
          </a:xfrm>
          <a:prstGeom prst="bentConnector3">
            <a:avLst>
              <a:gd name="adj1" fmla="val 50000"/>
            </a:avLst>
          </a:prstGeom>
          <a:ln w="38100">
            <a:solidFill>
              <a:srgbClr val="FF3B1F"/>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25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3B1F"/>
        </a:solidFill>
        <a:effectLst/>
      </p:bgPr>
    </p:bg>
    <p:spTree>
      <p:nvGrpSpPr>
        <p:cNvPr id="1" name=""/>
        <p:cNvGrpSpPr/>
        <p:nvPr/>
      </p:nvGrpSpPr>
      <p:grpSpPr>
        <a:xfrm>
          <a:off x="0" y="0"/>
          <a:ext cx="0" cy="0"/>
          <a:chOff x="0" y="0"/>
          <a:chExt cx="0" cy="0"/>
        </a:xfrm>
      </p:grpSpPr>
      <p:sp>
        <p:nvSpPr>
          <p:cNvPr id="4" name="Nadpis 1"/>
          <p:cNvSpPr txBox="1">
            <a:spLocks/>
          </p:cNvSpPr>
          <p:nvPr/>
        </p:nvSpPr>
        <p:spPr>
          <a:xfrm>
            <a:off x="522514" y="3549317"/>
            <a:ext cx="10831286" cy="2343484"/>
          </a:xfrm>
          <a:prstGeom prst="rect">
            <a:avLst/>
          </a:prstGeom>
        </p:spPr>
        <p:txBody>
          <a:bodyPr lIns="45720" tIns="0" rIns="0" bIns="0" anchor="b" anchorCtr="0">
            <a:normAutofit/>
          </a:bodyPr>
          <a:lstStyle>
            <a:lvl1pPr algn="l" defTabSz="914400" rtl="0" eaLnBrk="1" latinLnBrk="0" hangingPunct="1">
              <a:lnSpc>
                <a:spcPct val="90000"/>
              </a:lnSpc>
              <a:spcBef>
                <a:spcPct val="0"/>
              </a:spcBef>
              <a:buNone/>
              <a:defRPr sz="4400" b="1" kern="1200">
                <a:solidFill>
                  <a:srgbClr val="595959"/>
                </a:solidFill>
                <a:latin typeface="+mj-lt"/>
                <a:ea typeface="+mj-ea"/>
                <a:cs typeface="Segoe UI" panose="020B0502040204020203" pitchFamily="34" charset="0"/>
              </a:defRPr>
            </a:lvl1pPr>
          </a:lstStyle>
          <a:p>
            <a:r>
              <a:rPr lang="en-US" dirty="0" smtClean="0">
                <a:solidFill>
                  <a:srgbClr val="FFFFFF"/>
                </a:solidFill>
              </a:rPr>
              <a:t>Workflow for RFM Segmentation</a:t>
            </a:r>
            <a:endParaRPr lang="cs-CZ" sz="3600" dirty="0">
              <a:solidFill>
                <a:srgbClr val="FFFFFF"/>
              </a:solidFill>
            </a:endParaRPr>
          </a:p>
        </p:txBody>
      </p:sp>
    </p:spTree>
    <p:extLst>
      <p:ext uri="{BB962C8B-B14F-4D97-AF65-F5344CB8AC3E}">
        <p14:creationId xmlns:p14="http://schemas.microsoft.com/office/powerpoint/2010/main" val="3180169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idx="4294967295"/>
          </p:nvPr>
        </p:nvSpPr>
        <p:spPr>
          <a:xfrm>
            <a:off x="0" y="246063"/>
            <a:ext cx="10718800" cy="479425"/>
          </a:xfrm>
          <a:prstGeom prst="rect">
            <a:avLst/>
          </a:prstGeom>
        </p:spPr>
        <p:txBody>
          <a:bodyPr/>
          <a:lstStyle/>
          <a:p>
            <a:r>
              <a:rPr lang="en-US" dirty="0" smtClean="0"/>
              <a:t>Steps</a:t>
            </a:r>
            <a:endParaRPr lang="cs-CZ" dirty="0"/>
          </a:p>
        </p:txBody>
      </p:sp>
      <p:graphicFrame>
        <p:nvGraphicFramePr>
          <p:cNvPr id="4" name="Tabulka 3"/>
          <p:cNvGraphicFramePr>
            <a:graphicFrameLocks noGrp="1"/>
          </p:cNvGraphicFramePr>
          <p:nvPr>
            <p:extLst>
              <p:ext uri="{D42A27DB-BD31-4B8C-83A1-F6EECF244321}">
                <p14:modId xmlns:p14="http://schemas.microsoft.com/office/powerpoint/2010/main" val="369424378"/>
              </p:ext>
            </p:extLst>
          </p:nvPr>
        </p:nvGraphicFramePr>
        <p:xfrm>
          <a:off x="634808" y="2422472"/>
          <a:ext cx="10718992" cy="2858448"/>
        </p:xfrm>
        <a:graphic>
          <a:graphicData uri="http://schemas.openxmlformats.org/drawingml/2006/table">
            <a:tbl>
              <a:tblPr firstRow="1" bandRow="1">
                <a:tableStyleId>{5C22544A-7EE6-4342-B048-85BDC9FD1C3A}</a:tableStyleId>
              </a:tblPr>
              <a:tblGrid>
                <a:gridCol w="688666"/>
                <a:gridCol w="10030326"/>
              </a:tblGrid>
              <a:tr h="714612">
                <a:tc>
                  <a:txBody>
                    <a:bodyPr/>
                    <a:lstStyle/>
                    <a:p>
                      <a:pPr algn="l"/>
                      <a:r>
                        <a:rPr lang="cs-CZ" sz="2000" b="1" dirty="0" smtClean="0">
                          <a:solidFill>
                            <a:srgbClr val="FF3B1F"/>
                          </a:solidFill>
                          <a:latin typeface="+mj-lt"/>
                        </a:rPr>
                        <a:t>1.</a:t>
                      </a:r>
                      <a:endParaRPr lang="cs-CZ" sz="2000" b="1" dirty="0">
                        <a:solidFill>
                          <a:srgbClr val="FF3B1F"/>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2000" b="1" dirty="0" smtClean="0">
                          <a:solidFill>
                            <a:srgbClr val="595959"/>
                          </a:solidFill>
                          <a:latin typeface="+mj-lt"/>
                        </a:rPr>
                        <a:t>Create RFM summary</a:t>
                      </a:r>
                      <a:endParaRPr lang="cs-CZ" sz="2000" b="1" dirty="0">
                        <a:solidFill>
                          <a:srgbClr val="595959"/>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714612">
                <a:tc>
                  <a:txBody>
                    <a:bodyPr/>
                    <a:lstStyle/>
                    <a:p>
                      <a:pPr algn="l"/>
                      <a:r>
                        <a:rPr lang="cs-CZ" sz="2000" b="1" dirty="0" smtClean="0">
                          <a:solidFill>
                            <a:srgbClr val="FF3B1F"/>
                          </a:solidFill>
                          <a:latin typeface="+mj-lt"/>
                        </a:rPr>
                        <a:t>2.</a:t>
                      </a:r>
                      <a:endParaRPr lang="cs-CZ" sz="2000" b="1" dirty="0">
                        <a:solidFill>
                          <a:srgbClr val="FF3B1F"/>
                        </a:solidFill>
                        <a:latin typeface="+mj-lt"/>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a:r>
                        <a:rPr lang="en-US" sz="2000" b="1" dirty="0" smtClean="0">
                          <a:solidFill>
                            <a:srgbClr val="595959"/>
                          </a:solidFill>
                          <a:latin typeface="+mj-lt"/>
                        </a:rPr>
                        <a:t>Binning / discretizing variables</a:t>
                      </a:r>
                      <a:endParaRPr lang="cs-CZ" sz="2000" b="1" dirty="0">
                        <a:solidFill>
                          <a:srgbClr val="595959"/>
                        </a:solidFill>
                        <a:latin typeface="+mj-lt"/>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714612">
                <a:tc>
                  <a:txBody>
                    <a:bodyPr/>
                    <a:lstStyle/>
                    <a:p>
                      <a:pPr algn="l"/>
                      <a:r>
                        <a:rPr lang="cs-CZ" sz="2000" b="1" dirty="0" smtClean="0">
                          <a:solidFill>
                            <a:srgbClr val="FF3B1F"/>
                          </a:solidFill>
                          <a:latin typeface="+mj-lt"/>
                        </a:rPr>
                        <a:t>3.</a:t>
                      </a:r>
                      <a:endParaRPr lang="cs-CZ" sz="2000" b="1" dirty="0">
                        <a:solidFill>
                          <a:srgbClr val="FF3B1F"/>
                        </a:solidFill>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2000" b="1" dirty="0" smtClean="0">
                          <a:solidFill>
                            <a:srgbClr val="595959"/>
                          </a:solidFill>
                          <a:latin typeface="+mj-lt"/>
                        </a:rPr>
                        <a:t>Clustering</a:t>
                      </a:r>
                      <a:endParaRPr lang="cs-CZ" sz="2000" b="1" dirty="0">
                        <a:solidFill>
                          <a:srgbClr val="595959"/>
                        </a:solidFill>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714612">
                <a:tc>
                  <a:txBody>
                    <a:bodyPr/>
                    <a:lstStyle/>
                    <a:p>
                      <a:pPr algn="l"/>
                      <a:r>
                        <a:rPr lang="cs-CZ" sz="2000" b="1" dirty="0" smtClean="0">
                          <a:solidFill>
                            <a:srgbClr val="FF3B1F"/>
                          </a:solidFill>
                          <a:latin typeface="+mj-lt"/>
                        </a:rPr>
                        <a:t>4.</a:t>
                      </a:r>
                      <a:endParaRPr lang="cs-CZ" sz="2000" b="1" dirty="0">
                        <a:solidFill>
                          <a:srgbClr val="FF3B1F"/>
                        </a:solidFill>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2000" b="1" dirty="0" smtClean="0">
                          <a:solidFill>
                            <a:srgbClr val="595959"/>
                          </a:solidFill>
                          <a:latin typeface="+mj-lt"/>
                        </a:rPr>
                        <a:t>Explain cluster results</a:t>
                      </a:r>
                      <a:endParaRPr lang="cs-CZ" sz="2000" b="1" dirty="0">
                        <a:solidFill>
                          <a:srgbClr val="595959"/>
                        </a:solidFill>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5" name="Obdélník 19"/>
          <p:cNvSpPr/>
          <p:nvPr/>
        </p:nvSpPr>
        <p:spPr>
          <a:xfrm>
            <a:off x="6729698" y="1660093"/>
            <a:ext cx="3989102" cy="1323439"/>
          </a:xfrm>
          <a:prstGeom prst="rect">
            <a:avLst/>
          </a:prstGeom>
          <a:ln>
            <a:solidFill>
              <a:schemeClr val="bg2">
                <a:lumMod val="65000"/>
              </a:schemeClr>
            </a:solidFill>
            <a:prstDash val="lgDash"/>
          </a:ln>
        </p:spPr>
        <p:txBody>
          <a:bodyPr wrap="square">
            <a:spAutoFit/>
          </a:bodyPr>
          <a:lstStyle/>
          <a:p>
            <a:r>
              <a:rPr lang="en-US" sz="1600" dirty="0" smtClean="0"/>
              <a:t>Basic customer summary:</a:t>
            </a:r>
          </a:p>
          <a:p>
            <a:pPr marL="285750" indent="-285750">
              <a:buFontTx/>
              <a:buChar char="-"/>
            </a:pPr>
            <a:r>
              <a:rPr lang="en-US" sz="1600" b="1" dirty="0" err="1" smtClean="0"/>
              <a:t>Recency</a:t>
            </a:r>
            <a:r>
              <a:rPr lang="en-US" sz="1600" b="1" dirty="0" smtClean="0"/>
              <a:t> </a:t>
            </a:r>
            <a:r>
              <a:rPr lang="en-US" sz="1600" dirty="0" smtClean="0"/>
              <a:t>is the number of days since last purchase.</a:t>
            </a:r>
          </a:p>
          <a:p>
            <a:pPr marL="285750" indent="-285750">
              <a:buFontTx/>
              <a:buChar char="-"/>
            </a:pPr>
            <a:r>
              <a:rPr lang="en-US" sz="1600" b="1" dirty="0" smtClean="0"/>
              <a:t>Frequency </a:t>
            </a:r>
            <a:r>
              <a:rPr lang="en-US" sz="1600" dirty="0" smtClean="0"/>
              <a:t>is the number of purchases.</a:t>
            </a:r>
          </a:p>
          <a:p>
            <a:pPr marL="285750" indent="-285750">
              <a:buFontTx/>
              <a:buChar char="-"/>
            </a:pPr>
            <a:r>
              <a:rPr lang="en-US" sz="1600" b="1" dirty="0" smtClean="0"/>
              <a:t>Monetary </a:t>
            </a:r>
            <a:r>
              <a:rPr lang="en-US" sz="1600" dirty="0" smtClean="0"/>
              <a:t>is the total money spent.</a:t>
            </a:r>
            <a:endParaRPr lang="cs-CZ" sz="1600" dirty="0"/>
          </a:p>
        </p:txBody>
      </p:sp>
      <p:cxnSp>
        <p:nvCxnSpPr>
          <p:cNvPr id="6" name="Pravoúhlá spojnice 21"/>
          <p:cNvCxnSpPr/>
          <p:nvPr/>
        </p:nvCxnSpPr>
        <p:spPr>
          <a:xfrm rot="10800000" flipV="1">
            <a:off x="4454638" y="2075592"/>
            <a:ext cx="2275060" cy="768809"/>
          </a:xfrm>
          <a:prstGeom prst="bentConnector3">
            <a:avLst>
              <a:gd name="adj1" fmla="val 50000"/>
            </a:avLst>
          </a:prstGeom>
          <a:ln w="38100">
            <a:solidFill>
              <a:srgbClr val="FF3B1F"/>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Obdélník 19"/>
          <p:cNvSpPr/>
          <p:nvPr/>
        </p:nvSpPr>
        <p:spPr>
          <a:xfrm>
            <a:off x="6729698" y="3606781"/>
            <a:ext cx="5250093" cy="1815882"/>
          </a:xfrm>
          <a:prstGeom prst="rect">
            <a:avLst/>
          </a:prstGeom>
          <a:ln>
            <a:solidFill>
              <a:schemeClr val="bg2">
                <a:lumMod val="65000"/>
              </a:schemeClr>
            </a:solidFill>
            <a:prstDash val="lgDash"/>
          </a:ln>
        </p:spPr>
        <p:txBody>
          <a:bodyPr wrap="square">
            <a:spAutoFit/>
          </a:bodyPr>
          <a:lstStyle/>
          <a:p>
            <a:r>
              <a:rPr lang="en-US" sz="1600" dirty="0" smtClean="0"/>
              <a:t>This step is </a:t>
            </a:r>
            <a:r>
              <a:rPr lang="en-US" sz="1600" dirty="0" smtClean="0"/>
              <a:t>important </a:t>
            </a:r>
            <a:r>
              <a:rPr lang="en-US" sz="1600" dirty="0" smtClean="0"/>
              <a:t>to</a:t>
            </a:r>
          </a:p>
          <a:p>
            <a:pPr marL="285750" indent="-285750">
              <a:buFontTx/>
              <a:buChar char="-"/>
            </a:pPr>
            <a:r>
              <a:rPr lang="en-US" sz="1600" b="1" dirty="0" smtClean="0"/>
              <a:t>Put all quantities in scale</a:t>
            </a:r>
          </a:p>
          <a:p>
            <a:pPr marL="285750" indent="-285750">
              <a:buFontTx/>
              <a:buChar char="-"/>
            </a:pPr>
            <a:r>
              <a:rPr lang="en-US" sz="1600" b="1" dirty="0" smtClean="0"/>
              <a:t>Do segmentation with business meaning:</a:t>
            </a:r>
          </a:p>
          <a:p>
            <a:pPr marL="742950" lvl="1" indent="-285750">
              <a:buFontTx/>
              <a:buChar char="-"/>
            </a:pPr>
            <a:r>
              <a:rPr lang="en-US" sz="1600" dirty="0" smtClean="0"/>
              <a:t>Big business difference between customers who spend 10 Euro vs those who spend 0; not so important between those spending 1000 Euro and 1010 Euro.</a:t>
            </a:r>
            <a:endParaRPr lang="cs-CZ" sz="1600" dirty="0"/>
          </a:p>
        </p:txBody>
      </p:sp>
      <p:cxnSp>
        <p:nvCxnSpPr>
          <p:cNvPr id="13" name="Pravoúhlá spojnice 21"/>
          <p:cNvCxnSpPr/>
          <p:nvPr/>
        </p:nvCxnSpPr>
        <p:spPr>
          <a:xfrm rot="10800000">
            <a:off x="5425344" y="3570310"/>
            <a:ext cx="1304355" cy="624197"/>
          </a:xfrm>
          <a:prstGeom prst="bentConnector3">
            <a:avLst>
              <a:gd name="adj1" fmla="val 50000"/>
            </a:avLst>
          </a:prstGeom>
          <a:ln w="38100">
            <a:solidFill>
              <a:srgbClr val="FF3B1F"/>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13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46063"/>
            <a:ext cx="10718800" cy="479425"/>
          </a:xfrm>
          <a:prstGeom prst="rect">
            <a:avLst/>
          </a:prstGeom>
        </p:spPr>
        <p:txBody>
          <a:bodyPr/>
          <a:lstStyle/>
          <a:p>
            <a:r>
              <a:rPr lang="en-US" dirty="0" smtClean="0"/>
              <a:t>Step 0: Load transaction data</a:t>
            </a:r>
            <a:endParaRPr lang="en-US" dirty="0"/>
          </a:p>
        </p:txBody>
      </p:sp>
      <p:sp>
        <p:nvSpPr>
          <p:cNvPr id="5" name="Rectangle 4"/>
          <p:cNvSpPr/>
          <p:nvPr/>
        </p:nvSpPr>
        <p:spPr>
          <a:xfrm>
            <a:off x="634809" y="1563822"/>
            <a:ext cx="5583293" cy="3785652"/>
          </a:xfrm>
          <a:prstGeom prst="rect">
            <a:avLst/>
          </a:prstGeom>
        </p:spPr>
        <p:txBody>
          <a:bodyPr wrap="square">
            <a:spAutoFit/>
          </a:bodyPr>
          <a:lstStyle/>
          <a:p>
            <a:r>
              <a:rPr lang="en-US" sz="1600" dirty="0" smtClean="0">
                <a:solidFill>
                  <a:srgbClr val="8000FF"/>
                </a:solidFill>
                <a:effectLst/>
                <a:latin typeface="Courier New" panose="02070309020205020404" pitchFamily="49" charset="0"/>
              </a:rPr>
              <a:t>library</a:t>
            </a:r>
            <a:r>
              <a:rPr lang="en-US" sz="1600" b="1" dirty="0"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dplyr</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r>
              <a:rPr lang="en-US" sz="1600" dirty="0" smtClean="0">
                <a:solidFill>
                  <a:srgbClr val="8000FF"/>
                </a:solidFill>
                <a:effectLst/>
                <a:latin typeface="Courier New" panose="02070309020205020404" pitchFamily="49" charset="0"/>
              </a:rPr>
              <a:t>library</a:t>
            </a:r>
            <a:r>
              <a:rPr lang="en-US" sz="1600" b="1" dirty="0"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stringr</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r>
              <a:rPr lang="en-US" sz="1600" dirty="0" err="1" smtClean="0">
                <a:solidFill>
                  <a:srgbClr val="8000FF"/>
                </a:solidFill>
                <a:effectLst/>
                <a:latin typeface="Courier New" panose="02070309020205020404" pitchFamily="49" charset="0"/>
              </a:rPr>
              <a:t>df</a:t>
            </a:r>
            <a:r>
              <a:rPr lang="en-US" sz="1600" dirty="0" smtClean="0">
                <a:solidFill>
                  <a:srgbClr val="000000"/>
                </a:solidFill>
                <a:effectLst/>
                <a:latin typeface="Courier New" panose="02070309020205020404" pitchFamily="49" charset="0"/>
              </a:rPr>
              <a:t> </a:t>
            </a:r>
            <a:r>
              <a:rPr lang="en-US" sz="1600" b="1" dirty="0" smtClean="0">
                <a:solidFill>
                  <a:srgbClr val="000080"/>
                </a:solidFill>
                <a:effectLst/>
                <a:latin typeface="Courier New" panose="02070309020205020404" pitchFamily="49" charset="0"/>
              </a:rPr>
              <a:t>&lt;-</a:t>
            </a:r>
            <a:r>
              <a:rPr lang="en-US" sz="1600" dirty="0" smtClean="0">
                <a:solidFill>
                  <a:srgbClr val="000000"/>
                </a:solidFill>
                <a:effectLst/>
                <a:latin typeface="Courier New" panose="02070309020205020404" pitchFamily="49" charset="0"/>
              </a:rPr>
              <a:t> read.csv</a:t>
            </a:r>
            <a:r>
              <a:rPr lang="en-US" sz="1600" b="1" dirty="0" smtClean="0">
                <a:solidFill>
                  <a:srgbClr val="000080"/>
                </a:solidFill>
                <a:effectLst/>
                <a:latin typeface="Courier New" panose="02070309020205020404" pitchFamily="49" charset="0"/>
              </a:rPr>
              <a:t>(</a:t>
            </a:r>
            <a:r>
              <a:rPr lang="en-US" sz="1600" dirty="0" smtClean="0">
                <a:solidFill>
                  <a:srgbClr val="808080"/>
                </a:solidFill>
                <a:effectLst/>
                <a:latin typeface="Courier New" panose="02070309020205020404" pitchFamily="49" charset="0"/>
              </a:rPr>
              <a:t>"./data/</a:t>
            </a:r>
            <a:r>
              <a:rPr lang="en-US" sz="1600" dirty="0" err="1" smtClean="0">
                <a:solidFill>
                  <a:srgbClr val="808080"/>
                </a:solidFill>
                <a:effectLst/>
                <a:latin typeface="Courier New" panose="02070309020205020404" pitchFamily="49" charset="0"/>
              </a:rPr>
              <a:t>out.c</a:t>
            </a:r>
            <a:r>
              <a:rPr lang="en-US" sz="1600" dirty="0" smtClean="0">
                <a:solidFill>
                  <a:srgbClr val="808080"/>
                </a:solidFill>
                <a:effectLst/>
                <a:latin typeface="Courier New" panose="02070309020205020404" pitchFamily="49" charset="0"/>
              </a:rPr>
              <a:t>-				pa.orders_refine.csv"</a:t>
            </a:r>
            <a:r>
              <a:rPr lang="en-US" sz="1600" dirty="0" smtClean="0">
                <a:solidFill>
                  <a:srgbClr val="000000"/>
                </a:solidFill>
                <a:effectLst/>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smtClean="0">
                <a:solidFill>
                  <a:srgbClr val="000000"/>
                </a:solidFill>
                <a:latin typeface="Courier New" panose="02070309020205020404" pitchFamily="49" charset="0"/>
              </a:rPr>
              <a:t>	</a:t>
            </a:r>
            <a:r>
              <a:rPr lang="en-US" sz="1600" dirty="0" smtClean="0">
                <a:solidFill>
                  <a:srgbClr val="000000"/>
                </a:solidFill>
                <a:effectLst/>
                <a:latin typeface="Courier New" panose="02070309020205020404" pitchFamily="49" charset="0"/>
              </a:rPr>
              <a:t>encoding </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smtClean="0">
                <a:solidFill>
                  <a:srgbClr val="808080"/>
                </a:solidFill>
                <a:effectLst/>
                <a:latin typeface="Courier New" panose="02070309020205020404" pitchFamily="49" charset="0"/>
              </a:rPr>
              <a:t>"UTF-8"</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r>
              <a:rPr lang="en-US" sz="1600" dirty="0" smtClean="0">
                <a:solidFill>
                  <a:srgbClr val="8000FF"/>
                </a:solidFill>
                <a:effectLst/>
                <a:latin typeface="Courier New" panose="02070309020205020404" pitchFamily="49" charset="0"/>
              </a:rPr>
              <a:t>head</a:t>
            </a:r>
            <a:r>
              <a:rPr lang="en-US" sz="1600" b="1" dirty="0" smtClean="0">
                <a:solidFill>
                  <a:srgbClr val="000080"/>
                </a:solidFill>
                <a:effectLst/>
                <a:latin typeface="Courier New" panose="02070309020205020404" pitchFamily="49" charset="0"/>
              </a:rPr>
              <a:t>(</a:t>
            </a:r>
            <a:r>
              <a:rPr lang="en-US" sz="1600" dirty="0" err="1" smtClean="0">
                <a:solidFill>
                  <a:srgbClr val="8000FF"/>
                </a:solidFill>
                <a:effectLst/>
                <a:latin typeface="Courier New" panose="02070309020205020404" pitchFamily="49" charset="0"/>
              </a:rPr>
              <a:t>df</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sz="1600" dirty="0" err="1" smtClean="0">
                <a:solidFill>
                  <a:srgbClr val="8000FF"/>
                </a:solidFill>
                <a:effectLst/>
                <a:latin typeface="Courier New" panose="02070309020205020404" pitchFamily="49" charset="0"/>
              </a:rPr>
              <a:t>df</a:t>
            </a:r>
            <a:r>
              <a:rPr lang="en-US" sz="1600" b="1" dirty="0" err="1"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DATE_UPDATED</a:t>
            </a:r>
            <a:r>
              <a:rPr lang="en-US" sz="1600" dirty="0" smtClean="0">
                <a:solidFill>
                  <a:srgbClr val="000000"/>
                </a:solidFill>
                <a:effectLst/>
                <a:latin typeface="Courier New" panose="02070309020205020404" pitchFamily="49" charset="0"/>
              </a:rPr>
              <a:t> </a:t>
            </a:r>
            <a:r>
              <a:rPr lang="en-US" sz="1600" b="1" dirty="0" smtClean="0">
                <a:solidFill>
                  <a:srgbClr val="000080"/>
                </a:solidFill>
                <a:effectLst/>
                <a:latin typeface="Courier New" panose="02070309020205020404" pitchFamily="49" charset="0"/>
              </a:rPr>
              <a:t>&lt;-</a:t>
            </a:r>
            <a:r>
              <a:rPr lang="en-US" sz="1600" dirty="0" smtClean="0">
                <a:solidFill>
                  <a:srgbClr val="000000"/>
                </a:solidFill>
                <a:effectLst/>
                <a:latin typeface="Courier New" panose="02070309020205020404" pitchFamily="49" charset="0"/>
              </a:rPr>
              <a:t> </a:t>
            </a:r>
            <a:r>
              <a:rPr lang="en-US" sz="1600" dirty="0" err="1" smtClean="0">
                <a:solidFill>
                  <a:srgbClr val="000000"/>
                </a:solidFill>
                <a:effectLst/>
                <a:latin typeface="Courier New" panose="02070309020205020404" pitchFamily="49" charset="0"/>
              </a:rPr>
              <a:t>as.Date</a:t>
            </a:r>
            <a:r>
              <a:rPr lang="en-US" sz="1600" b="1" dirty="0" smtClean="0">
                <a:solidFill>
                  <a:srgbClr val="000080"/>
                </a:solidFill>
                <a:effectLst/>
                <a:latin typeface="Courier New" panose="02070309020205020404" pitchFamily="49" charset="0"/>
              </a:rPr>
              <a:t>(</a:t>
            </a:r>
            <a:r>
              <a:rPr lang="en-US" sz="1600" dirty="0" err="1" smtClean="0">
                <a:solidFill>
                  <a:srgbClr val="8000FF"/>
                </a:solidFill>
                <a:effectLst/>
                <a:latin typeface="Courier New" panose="02070309020205020404" pitchFamily="49" charset="0"/>
              </a:rPr>
              <a:t>df</a:t>
            </a:r>
            <a:r>
              <a:rPr lang="en-US" sz="1600" b="1" dirty="0" err="1"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DATE_UPDATED</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endParaRPr lang="en-US" sz="1600" dirty="0" smtClean="0">
              <a:solidFill>
                <a:srgbClr val="000000"/>
              </a:solidFill>
              <a:effectLst/>
              <a:latin typeface="Courier New" panose="02070309020205020404" pitchFamily="49" charset="0"/>
            </a:endParaRPr>
          </a:p>
          <a:p>
            <a:r>
              <a:rPr lang="en-US" sz="1600" dirty="0" smtClean="0">
                <a:solidFill>
                  <a:srgbClr val="008000"/>
                </a:solidFill>
                <a:effectLst/>
                <a:latin typeface="Courier New" panose="02070309020205020404" pitchFamily="49" charset="0"/>
              </a:rPr>
              <a:t>#Assign a reference date for the analysis.</a:t>
            </a:r>
          </a:p>
          <a:p>
            <a:r>
              <a:rPr lang="en-US" sz="1600" dirty="0" smtClean="0">
                <a:solidFill>
                  <a:srgbClr val="008000"/>
                </a:solidFill>
                <a:latin typeface="Courier New" panose="02070309020205020404" pitchFamily="49" charset="0"/>
              </a:rPr>
              <a:t># This should be after the last date from the </a:t>
            </a:r>
          </a:p>
          <a:p>
            <a:r>
              <a:rPr lang="en-US" sz="1600" dirty="0" smtClean="0">
                <a:solidFill>
                  <a:srgbClr val="008000"/>
                </a:solidFill>
                <a:effectLst/>
                <a:latin typeface="Courier New" panose="02070309020205020404" pitchFamily="49" charset="0"/>
              </a:rPr>
              <a:t># transaction history.</a:t>
            </a:r>
          </a:p>
          <a:p>
            <a:endParaRPr lang="en-US" sz="1600" dirty="0" smtClean="0">
              <a:solidFill>
                <a:srgbClr val="000000"/>
              </a:solidFill>
              <a:effectLst/>
              <a:latin typeface="Courier New" panose="02070309020205020404" pitchFamily="49" charset="0"/>
            </a:endParaRPr>
          </a:p>
          <a:p>
            <a:r>
              <a:rPr lang="en-US" sz="1600" dirty="0" err="1" smtClean="0">
                <a:solidFill>
                  <a:srgbClr val="000000"/>
                </a:solidFill>
                <a:effectLst/>
                <a:latin typeface="Courier New" panose="02070309020205020404" pitchFamily="49" charset="0"/>
              </a:rPr>
              <a:t>ref_date</a:t>
            </a:r>
            <a:r>
              <a:rPr lang="en-US" sz="1600" dirty="0" smtClean="0">
                <a:solidFill>
                  <a:srgbClr val="000000"/>
                </a:solidFill>
                <a:effectLst/>
                <a:latin typeface="Courier New" panose="02070309020205020404" pitchFamily="49" charset="0"/>
              </a:rPr>
              <a:t> </a:t>
            </a:r>
            <a:r>
              <a:rPr lang="en-US" sz="1600" b="1" dirty="0" smtClean="0">
                <a:solidFill>
                  <a:srgbClr val="000080"/>
                </a:solidFill>
                <a:effectLst/>
                <a:latin typeface="Courier New" panose="02070309020205020404" pitchFamily="49" charset="0"/>
              </a:rPr>
              <a:t>&lt;-</a:t>
            </a:r>
            <a:r>
              <a:rPr lang="en-US" sz="1600" dirty="0" smtClean="0">
                <a:solidFill>
                  <a:srgbClr val="000000"/>
                </a:solidFill>
                <a:effectLst/>
                <a:latin typeface="Courier New" panose="02070309020205020404" pitchFamily="49" charset="0"/>
              </a:rPr>
              <a:t> </a:t>
            </a:r>
            <a:r>
              <a:rPr lang="en-US" sz="1600" dirty="0" err="1" smtClean="0">
                <a:solidFill>
                  <a:srgbClr val="000000"/>
                </a:solidFill>
                <a:effectLst/>
                <a:latin typeface="Courier New" panose="02070309020205020404" pitchFamily="49" charset="0"/>
              </a:rPr>
              <a:t>as.Date</a:t>
            </a:r>
            <a:r>
              <a:rPr lang="en-US" sz="1600" b="1" dirty="0" smtClean="0">
                <a:solidFill>
                  <a:srgbClr val="000080"/>
                </a:solidFill>
                <a:effectLst/>
                <a:latin typeface="Courier New" panose="02070309020205020404" pitchFamily="49" charset="0"/>
              </a:rPr>
              <a:t>(</a:t>
            </a:r>
            <a:r>
              <a:rPr lang="en-US" sz="1600" dirty="0" smtClean="0">
                <a:solidFill>
                  <a:srgbClr val="808080"/>
                </a:solidFill>
                <a:effectLst/>
                <a:latin typeface="Courier New" panose="02070309020205020404" pitchFamily="49" charset="0"/>
              </a:rPr>
              <a:t>"2016-05-18"</a:t>
            </a:r>
            <a:r>
              <a:rPr lang="en-US" sz="1600" b="1" dirty="0" smtClean="0">
                <a:solidFill>
                  <a:srgbClr val="000080"/>
                </a:solidFill>
                <a:effectLst/>
                <a:latin typeface="Courier New" panose="02070309020205020404" pitchFamily="49" charset="0"/>
              </a:rPr>
              <a:t>)</a:t>
            </a:r>
            <a:endParaRPr lang="en-US" sz="1600" dirty="0">
              <a:effectLst/>
            </a:endParaRPr>
          </a:p>
        </p:txBody>
      </p:sp>
      <p:pic>
        <p:nvPicPr>
          <p:cNvPr id="6" name="Picture 5"/>
          <p:cNvPicPr>
            <a:picLocks noChangeAspect="1"/>
          </p:cNvPicPr>
          <p:nvPr/>
        </p:nvPicPr>
        <p:blipFill>
          <a:blip r:embed="rId3"/>
          <a:stretch>
            <a:fillRect/>
          </a:stretch>
        </p:blipFill>
        <p:spPr>
          <a:xfrm>
            <a:off x="6298058" y="2285073"/>
            <a:ext cx="5753528" cy="2343150"/>
          </a:xfrm>
          <a:prstGeom prst="rect">
            <a:avLst/>
          </a:prstGeom>
        </p:spPr>
      </p:pic>
    </p:spTree>
    <p:extLst>
      <p:ext uri="{BB962C8B-B14F-4D97-AF65-F5344CB8AC3E}">
        <p14:creationId xmlns:p14="http://schemas.microsoft.com/office/powerpoint/2010/main" val="278346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idx="4294967295"/>
          </p:nvPr>
        </p:nvSpPr>
        <p:spPr>
          <a:xfrm>
            <a:off x="0" y="246063"/>
            <a:ext cx="10718800" cy="479425"/>
          </a:xfrm>
          <a:prstGeom prst="rect">
            <a:avLst/>
          </a:prstGeom>
        </p:spPr>
        <p:txBody>
          <a:bodyPr/>
          <a:lstStyle/>
          <a:p>
            <a:r>
              <a:rPr lang="cs-CZ" dirty="0"/>
              <a:t>Step 1: RFM </a:t>
            </a:r>
            <a:r>
              <a:rPr lang="cs-CZ" dirty="0" err="1" smtClean="0"/>
              <a:t>Summary</a:t>
            </a:r>
            <a:endParaRPr lang="cs-CZ" dirty="0"/>
          </a:p>
        </p:txBody>
      </p:sp>
      <p:sp>
        <p:nvSpPr>
          <p:cNvPr id="7" name="Rectangle 6"/>
          <p:cNvSpPr/>
          <p:nvPr/>
        </p:nvSpPr>
        <p:spPr>
          <a:xfrm>
            <a:off x="149208" y="1405116"/>
            <a:ext cx="6837220" cy="338554"/>
          </a:xfrm>
          <a:prstGeom prst="rect">
            <a:avLst/>
          </a:prstGeom>
        </p:spPr>
        <p:txBody>
          <a:bodyPr wrap="square">
            <a:spAutoFit/>
          </a:bodyPr>
          <a:lstStyle/>
          <a:p>
            <a:endParaRPr lang="en-US" sz="1600" dirty="0">
              <a:effectLst/>
            </a:endParaRPr>
          </a:p>
        </p:txBody>
      </p:sp>
      <p:pic>
        <p:nvPicPr>
          <p:cNvPr id="9" name="Picture 8"/>
          <p:cNvPicPr>
            <a:picLocks noChangeAspect="1"/>
          </p:cNvPicPr>
          <p:nvPr/>
        </p:nvPicPr>
        <p:blipFill>
          <a:blip r:embed="rId2"/>
          <a:stretch>
            <a:fillRect/>
          </a:stretch>
        </p:blipFill>
        <p:spPr>
          <a:xfrm>
            <a:off x="6986428" y="2550451"/>
            <a:ext cx="4791075" cy="1695450"/>
          </a:xfrm>
          <a:prstGeom prst="rect">
            <a:avLst/>
          </a:prstGeom>
        </p:spPr>
      </p:pic>
      <p:sp>
        <p:nvSpPr>
          <p:cNvPr id="10" name="Rectangle 9"/>
          <p:cNvSpPr/>
          <p:nvPr/>
        </p:nvSpPr>
        <p:spPr>
          <a:xfrm>
            <a:off x="634809" y="1566906"/>
            <a:ext cx="6096001" cy="3662541"/>
          </a:xfrm>
          <a:prstGeom prst="rect">
            <a:avLst/>
          </a:prstGeom>
        </p:spPr>
        <p:txBody>
          <a:bodyPr>
            <a:spAutoFit/>
          </a:bodyPr>
          <a:lstStyle/>
          <a:p>
            <a:r>
              <a:rPr lang="en-US" sz="1600" dirty="0" smtClean="0">
                <a:solidFill>
                  <a:srgbClr val="00800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smtClean="0">
                <a:solidFill>
                  <a:srgbClr val="008000"/>
                </a:solidFill>
                <a:effectLst/>
                <a:latin typeface="Courier New" panose="02070309020205020404" pitchFamily="49" charset="0"/>
              </a:rPr>
              <a:t>## 		Step 1: RFM Summary 		      ##</a:t>
            </a:r>
            <a:r>
              <a:rPr lang="en-US" sz="1600" dirty="0" smtClean="0">
                <a:solidFill>
                  <a:srgbClr val="000000"/>
                </a:solidFill>
                <a:effectLst/>
                <a:latin typeface="Courier New" panose="02070309020205020404" pitchFamily="49" charset="0"/>
              </a:rPr>
              <a:t> </a:t>
            </a:r>
            <a:r>
              <a:rPr lang="en-US" sz="1600" dirty="0" smtClean="0">
                <a:solidFill>
                  <a:srgbClr val="00800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endParaRPr lang="en-US" sz="1600" dirty="0" smtClean="0">
              <a:solidFill>
                <a:srgbClr val="000000"/>
              </a:solidFill>
              <a:latin typeface="Courier New" panose="02070309020205020404" pitchFamily="49" charset="0"/>
            </a:endParaRPr>
          </a:p>
          <a:p>
            <a:endParaRPr lang="en-US" sz="1600" dirty="0" smtClean="0">
              <a:solidFill>
                <a:srgbClr val="000000"/>
              </a:solidFill>
              <a:effectLst/>
              <a:latin typeface="Courier New" panose="02070309020205020404" pitchFamily="49" charset="0"/>
            </a:endParaRPr>
          </a:p>
          <a:p>
            <a:r>
              <a:rPr lang="en-US" sz="1600" dirty="0" err="1" smtClean="0">
                <a:solidFill>
                  <a:srgbClr val="000000"/>
                </a:solidFill>
                <a:effectLst/>
                <a:latin typeface="Courier New" panose="02070309020205020404" pitchFamily="49" charset="0"/>
              </a:rPr>
              <a:t>rfm</a:t>
            </a:r>
            <a:r>
              <a:rPr lang="en-US" sz="1600" dirty="0" smtClean="0">
                <a:solidFill>
                  <a:srgbClr val="000000"/>
                </a:solidFill>
                <a:effectLst/>
                <a:latin typeface="Courier New" panose="02070309020205020404" pitchFamily="49" charset="0"/>
              </a:rPr>
              <a:t> </a:t>
            </a:r>
            <a:r>
              <a:rPr lang="en-US" sz="1600" b="1" dirty="0" smtClean="0">
                <a:solidFill>
                  <a:srgbClr val="000080"/>
                </a:solidFill>
                <a:effectLst/>
                <a:latin typeface="Courier New" panose="02070309020205020404" pitchFamily="49" charset="0"/>
              </a:rPr>
              <a:t>&lt;-</a:t>
            </a:r>
            <a:r>
              <a:rPr lang="en-US" sz="1600" dirty="0" smtClean="0">
                <a:solidFill>
                  <a:srgbClr val="000000"/>
                </a:solidFill>
                <a:effectLst/>
                <a:latin typeface="Courier New" panose="02070309020205020404" pitchFamily="49" charset="0"/>
              </a:rPr>
              <a:t> </a:t>
            </a:r>
            <a:r>
              <a:rPr lang="en-US" sz="1600" dirty="0" err="1" smtClean="0">
                <a:solidFill>
                  <a:srgbClr val="8000FF"/>
                </a:solidFill>
                <a:effectLst/>
                <a:latin typeface="Courier New" panose="02070309020205020404" pitchFamily="49" charset="0"/>
              </a:rPr>
              <a:t>df</a:t>
            </a:r>
            <a:r>
              <a:rPr lang="en-US" sz="1600" dirty="0" smtClean="0">
                <a:solidFill>
                  <a:srgbClr val="000000"/>
                </a:solidFill>
                <a:effectLst/>
                <a:latin typeface="Courier New" panose="02070309020205020404" pitchFamily="49" charset="0"/>
              </a:rPr>
              <a:t> </a:t>
            </a:r>
            <a:r>
              <a:rPr lang="en-US" sz="1600" dirty="0" smtClean="0">
                <a:solidFill>
                  <a:srgbClr val="804000"/>
                </a:solidFill>
                <a:effectLst/>
                <a:latin typeface="Courier New" panose="02070309020205020404" pitchFamily="49" charset="0"/>
              </a:rPr>
              <a:t>%&gt;%</a:t>
            </a:r>
            <a:r>
              <a:rPr lang="en-US" sz="1600" dirty="0" smtClean="0">
                <a:solidFill>
                  <a:srgbClr val="000000"/>
                </a:solidFill>
                <a:effectLst/>
                <a:latin typeface="Courier New" panose="02070309020205020404" pitchFamily="49" charset="0"/>
              </a:rPr>
              <a:t> </a:t>
            </a:r>
          </a:p>
          <a:p>
            <a:r>
              <a:rPr lang="en-US" sz="1600" dirty="0" smtClean="0">
                <a:solidFill>
                  <a:srgbClr val="000000"/>
                </a:solidFill>
                <a:latin typeface="Courier New" panose="02070309020205020404" pitchFamily="49" charset="0"/>
              </a:rPr>
              <a:t>	</a:t>
            </a:r>
            <a:r>
              <a:rPr lang="en-US" sz="1600" dirty="0" err="1" smtClean="0">
                <a:solidFill>
                  <a:srgbClr val="000000"/>
                </a:solidFill>
                <a:effectLst/>
                <a:latin typeface="Courier New" panose="02070309020205020404" pitchFamily="49" charset="0"/>
              </a:rPr>
              <a:t>group_by</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CUSTOMER_ID</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smtClean="0">
                <a:solidFill>
                  <a:srgbClr val="804000"/>
                </a:solidFill>
                <a:effectLst/>
                <a:latin typeface="Courier New" panose="02070309020205020404" pitchFamily="49" charset="0"/>
              </a:rPr>
              <a:t>%&gt;%</a:t>
            </a:r>
            <a:r>
              <a:rPr lang="en-US" sz="1600" dirty="0" smtClean="0">
                <a:solidFill>
                  <a:srgbClr val="000000"/>
                </a:solidFill>
                <a:effectLst/>
                <a:latin typeface="Courier New" panose="02070309020205020404" pitchFamily="49" charset="0"/>
              </a:rPr>
              <a:t> </a:t>
            </a:r>
          </a:p>
          <a:p>
            <a:r>
              <a:rPr lang="en-US" sz="1600" dirty="0" smtClean="0">
                <a:solidFill>
                  <a:srgbClr val="000000"/>
                </a:solidFill>
                <a:latin typeface="Courier New" panose="02070309020205020404" pitchFamily="49" charset="0"/>
              </a:rPr>
              <a:t>	</a:t>
            </a:r>
            <a:r>
              <a:rPr lang="en-US" sz="1600" dirty="0" err="1" smtClean="0">
                <a:solidFill>
                  <a:srgbClr val="000000"/>
                </a:solidFill>
                <a:effectLst/>
                <a:latin typeface="Courier New" panose="02070309020205020404" pitchFamily="49" charset="0"/>
              </a:rPr>
              <a:t>summarise</a:t>
            </a:r>
            <a:r>
              <a:rPr lang="en-US" sz="1600" b="1" dirty="0" smtClean="0">
                <a:solidFill>
                  <a:srgbClr val="000080"/>
                </a:solidFill>
                <a:effectLst/>
                <a:latin typeface="Courier New" panose="02070309020205020404" pitchFamily="49" charset="0"/>
              </a:rPr>
              <a:t>(</a:t>
            </a:r>
            <a:endParaRPr lang="en-US" sz="1600" dirty="0" smtClean="0">
              <a:solidFill>
                <a:srgbClr val="000000"/>
              </a:solidFill>
              <a:latin typeface="Courier New" panose="02070309020205020404" pitchFamily="49" charset="0"/>
            </a:endParaRPr>
          </a:p>
          <a:p>
            <a:r>
              <a:rPr lang="en-US" sz="1600" dirty="0" smtClean="0">
                <a:solidFill>
                  <a:srgbClr val="000000"/>
                </a:solidFill>
                <a:effectLst/>
                <a:latin typeface="Courier New" panose="02070309020205020404" pitchFamily="49" charset="0"/>
              </a:rPr>
              <a:t>	</a:t>
            </a:r>
            <a:r>
              <a:rPr lang="en-US" sz="1600" dirty="0" err="1" smtClean="0">
                <a:solidFill>
                  <a:srgbClr val="000000"/>
                </a:solidFill>
                <a:effectLst/>
                <a:latin typeface="Courier New" panose="02070309020205020404" pitchFamily="49" charset="0"/>
              </a:rPr>
              <a:t>Recency</a:t>
            </a:r>
            <a:r>
              <a:rPr lang="en-US" sz="1600" b="1" dirty="0"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as.integer</a:t>
            </a:r>
            <a:r>
              <a:rPr lang="en-US" sz="1600" b="1" dirty="0" smtClean="0">
                <a:solidFill>
                  <a:srgbClr val="000080"/>
                </a:solidFill>
                <a:effectLst/>
                <a:latin typeface="Courier New" panose="02070309020205020404" pitchFamily="49" charset="0"/>
              </a:rPr>
              <a:t>(</a:t>
            </a:r>
            <a:r>
              <a:rPr lang="en-US" sz="1600" dirty="0" err="1" smtClean="0">
                <a:solidFill>
                  <a:srgbClr val="8000FF"/>
                </a:solidFill>
                <a:effectLst/>
                <a:latin typeface="Courier New" panose="02070309020205020404" pitchFamily="49" charset="0"/>
              </a:rPr>
              <a:t>difftime</a:t>
            </a:r>
            <a:r>
              <a:rPr lang="en-US" sz="1600" b="1" dirty="0"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ref_date</a:t>
            </a:r>
            <a:r>
              <a:rPr lang="en-US" sz="1600" dirty="0" smtClean="0">
                <a:solidFill>
                  <a:srgbClr val="000000"/>
                </a:solidFill>
                <a:effectLst/>
                <a:latin typeface="Courier New" panose="02070309020205020404" pitchFamily="49" charset="0"/>
              </a:rPr>
              <a:t>,</a:t>
            </a:r>
          </a:p>
          <a:p>
            <a:r>
              <a:rPr lang="en-US" sz="1600" dirty="0" smtClean="0">
                <a:solidFill>
                  <a:srgbClr val="000000"/>
                </a:solidFill>
                <a:latin typeface="Courier New" panose="02070309020205020404" pitchFamily="49" charset="0"/>
              </a:rPr>
              <a:t>	</a:t>
            </a:r>
            <a:r>
              <a:rPr lang="en-US" sz="1600" dirty="0" smtClean="0">
                <a:solidFill>
                  <a:srgbClr val="8000FF"/>
                </a:solidFill>
                <a:effectLst/>
                <a:latin typeface="Courier New" panose="02070309020205020404" pitchFamily="49" charset="0"/>
              </a:rPr>
              <a:t>max</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DATE_UPDATED</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units </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smtClean="0">
                <a:solidFill>
                  <a:srgbClr val="808080"/>
                </a:solidFill>
                <a:effectLst/>
                <a:latin typeface="Courier New" panose="02070309020205020404" pitchFamily="49" charset="0"/>
              </a:rPr>
              <a:t>"days"</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Frequency </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n</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r>
              <a:rPr lang="en-US" sz="1600" dirty="0" smtClean="0">
                <a:solidFill>
                  <a:srgbClr val="000000"/>
                </a:solidFill>
                <a:latin typeface="Courier New" panose="02070309020205020404" pitchFamily="49" charset="0"/>
              </a:rPr>
              <a:t>	</a:t>
            </a:r>
            <a:r>
              <a:rPr lang="en-US" sz="1600" dirty="0" smtClean="0">
                <a:solidFill>
                  <a:srgbClr val="000000"/>
                </a:solidFill>
                <a:effectLst/>
                <a:latin typeface="Courier New" panose="02070309020205020404" pitchFamily="49" charset="0"/>
              </a:rPr>
              <a:t>Monetary</a:t>
            </a:r>
            <a:r>
              <a:rPr lang="en-US" sz="1600" b="1" dirty="0" smtClean="0">
                <a:solidFill>
                  <a:srgbClr val="000080"/>
                </a:solidFill>
                <a:effectLst/>
                <a:latin typeface="Courier New" panose="02070309020205020404" pitchFamily="49" charset="0"/>
              </a:rPr>
              <a:t>=</a:t>
            </a:r>
            <a:r>
              <a:rPr lang="en-US" sz="1600" dirty="0" smtClean="0">
                <a:solidFill>
                  <a:srgbClr val="8000FF"/>
                </a:solidFill>
                <a:effectLst/>
                <a:latin typeface="Courier New" panose="02070309020205020404" pitchFamily="49" charset="0"/>
              </a:rPr>
              <a:t>sum</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PRODUCT_COUNT</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PRODUCT_PRICE</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endParaRPr lang="en-US" sz="1600" dirty="0">
              <a:effectLst/>
            </a:endParaRPr>
          </a:p>
        </p:txBody>
      </p:sp>
    </p:spTree>
    <p:extLst>
      <p:ext uri="{BB962C8B-B14F-4D97-AF65-F5344CB8AC3E}">
        <p14:creationId xmlns:p14="http://schemas.microsoft.com/office/powerpoint/2010/main" val="1448548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idx="4294967295"/>
          </p:nvPr>
        </p:nvSpPr>
        <p:spPr>
          <a:xfrm>
            <a:off x="0" y="246063"/>
            <a:ext cx="10718800" cy="479425"/>
          </a:xfrm>
          <a:prstGeom prst="rect">
            <a:avLst/>
          </a:prstGeom>
        </p:spPr>
        <p:txBody>
          <a:bodyPr/>
          <a:lstStyle/>
          <a:p>
            <a:r>
              <a:rPr lang="cs-CZ" dirty="0"/>
              <a:t>Step 1: RFM </a:t>
            </a:r>
            <a:r>
              <a:rPr lang="cs-CZ" dirty="0" err="1" smtClean="0"/>
              <a:t>Summary</a:t>
            </a:r>
            <a:endParaRPr lang="cs-CZ" dirty="0"/>
          </a:p>
        </p:txBody>
      </p:sp>
      <p:sp>
        <p:nvSpPr>
          <p:cNvPr id="7" name="Rectangle 6"/>
          <p:cNvSpPr/>
          <p:nvPr/>
        </p:nvSpPr>
        <p:spPr>
          <a:xfrm>
            <a:off x="149208" y="1405116"/>
            <a:ext cx="6837220" cy="338554"/>
          </a:xfrm>
          <a:prstGeom prst="rect">
            <a:avLst/>
          </a:prstGeom>
        </p:spPr>
        <p:txBody>
          <a:bodyPr wrap="square">
            <a:spAutoFit/>
          </a:bodyPr>
          <a:lstStyle/>
          <a:p>
            <a:endParaRPr lang="en-US" sz="1600" dirty="0">
              <a:effectLst/>
            </a:endParaRPr>
          </a:p>
        </p:txBody>
      </p:sp>
      <p:sp>
        <p:nvSpPr>
          <p:cNvPr id="3" name="Rectangle 2"/>
          <p:cNvSpPr/>
          <p:nvPr/>
        </p:nvSpPr>
        <p:spPr>
          <a:xfrm>
            <a:off x="634809" y="1574393"/>
            <a:ext cx="11293487" cy="3785652"/>
          </a:xfrm>
          <a:prstGeom prst="rect">
            <a:avLst/>
          </a:prstGeom>
        </p:spPr>
        <p:txBody>
          <a:bodyPr wrap="square">
            <a:spAutoFit/>
          </a:bodyPr>
          <a:lstStyle/>
          <a:p>
            <a:r>
              <a:rPr lang="en-US" sz="1600" dirty="0" smtClean="0">
                <a:solidFill>
                  <a:srgbClr val="00800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r>
              <a:rPr lang="en-US" sz="1600" dirty="0" smtClean="0">
                <a:solidFill>
                  <a:srgbClr val="008000"/>
                </a:solidFill>
                <a:effectLst/>
                <a:latin typeface="Courier New" panose="02070309020205020404" pitchFamily="49" charset="0"/>
              </a:rPr>
              <a:t>## Step 2: Binning </a:t>
            </a:r>
            <a:r>
              <a:rPr lang="en-US" sz="1600" dirty="0" smtClean="0">
                <a:solidFill>
                  <a:srgbClr val="000000"/>
                </a:solidFill>
                <a:effectLst/>
                <a:latin typeface="Courier New" panose="02070309020205020404" pitchFamily="49" charset="0"/>
              </a:rPr>
              <a:t> </a:t>
            </a:r>
          </a:p>
          <a:p>
            <a:r>
              <a:rPr lang="en-US" sz="1600" dirty="0" smtClean="0">
                <a:solidFill>
                  <a:srgbClr val="00800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sz="1600" dirty="0" err="1" smtClean="0">
                <a:solidFill>
                  <a:srgbClr val="000000"/>
                </a:solidFill>
                <a:effectLst/>
                <a:latin typeface="Courier New" panose="02070309020205020404" pitchFamily="49" charset="0"/>
              </a:rPr>
              <a:t>rfm</a:t>
            </a:r>
            <a:r>
              <a:rPr lang="en-US" sz="1600" b="1" dirty="0" err="1"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rec_bin</a:t>
            </a:r>
            <a:r>
              <a:rPr lang="en-US" sz="1600" dirty="0" smtClean="0">
                <a:solidFill>
                  <a:srgbClr val="000000"/>
                </a:solidFill>
                <a:effectLst/>
                <a:latin typeface="Courier New" panose="02070309020205020404" pitchFamily="49" charset="0"/>
              </a:rPr>
              <a:t> </a:t>
            </a:r>
            <a:r>
              <a:rPr lang="en-US" sz="1600" b="1" dirty="0" smtClean="0">
                <a:solidFill>
                  <a:srgbClr val="000080"/>
                </a:solidFill>
                <a:effectLst/>
                <a:latin typeface="Courier New" panose="02070309020205020404" pitchFamily="49" charset="0"/>
              </a:rPr>
              <a:t>&lt;-</a:t>
            </a:r>
            <a:r>
              <a:rPr lang="en-US" sz="1600" dirty="0" smtClean="0">
                <a:solidFill>
                  <a:srgbClr val="000000"/>
                </a:solidFill>
                <a:effectLst/>
                <a:latin typeface="Courier New" panose="02070309020205020404" pitchFamily="49" charset="0"/>
              </a:rPr>
              <a:t> </a:t>
            </a:r>
            <a:r>
              <a:rPr lang="en-US" sz="1600" dirty="0" err="1" smtClean="0">
                <a:solidFill>
                  <a:srgbClr val="8000FF"/>
                </a:solidFill>
                <a:effectLst/>
                <a:latin typeface="Courier New" panose="02070309020205020404" pitchFamily="49" charset="0"/>
              </a:rPr>
              <a:t>sapply</a:t>
            </a:r>
            <a:r>
              <a:rPr lang="en-US" sz="1600" b="1" dirty="0"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rfm</a:t>
            </a:r>
            <a:r>
              <a:rPr lang="en-US" sz="1600" b="1" dirty="0" err="1"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Recency</a:t>
            </a:r>
            <a:r>
              <a:rPr lang="en-US" sz="1600" dirty="0" smtClean="0">
                <a:solidFill>
                  <a:srgbClr val="000000"/>
                </a:solidFill>
                <a:effectLst/>
                <a:latin typeface="Courier New" panose="02070309020205020404" pitchFamily="49" charset="0"/>
              </a:rPr>
              <a:t>, </a:t>
            </a:r>
            <a:r>
              <a:rPr lang="en-US" sz="1600" b="1" dirty="0" smtClean="0">
                <a:solidFill>
                  <a:srgbClr val="0000FF"/>
                </a:solidFill>
                <a:effectLst/>
                <a:latin typeface="Courier New" panose="02070309020205020404" pitchFamily="49" charset="0"/>
              </a:rPr>
              <a:t>function</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x</a:t>
            </a:r>
            <a:r>
              <a:rPr lang="en-US" sz="1600" b="1" dirty="0" smtClean="0">
                <a:solidFill>
                  <a:srgbClr val="000080"/>
                </a:solidFill>
                <a:effectLst/>
                <a:latin typeface="Courier New" panose="02070309020205020404" pitchFamily="49" charset="0"/>
              </a:rPr>
              <a:t>){</a:t>
            </a:r>
            <a:r>
              <a:rPr lang="en-US" sz="1600" dirty="0" err="1" smtClean="0">
                <a:solidFill>
                  <a:srgbClr val="8000FF"/>
                </a:solidFill>
                <a:effectLst/>
                <a:latin typeface="Courier New" panose="02070309020205020404" pitchFamily="49" charset="0"/>
              </a:rPr>
              <a:t>ifelse</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x</a:t>
            </a:r>
            <a:r>
              <a:rPr lang="en-US" sz="1600" b="1" dirty="0" smtClean="0">
                <a:solidFill>
                  <a:srgbClr val="000080"/>
                </a:solidFill>
                <a:effectLst/>
                <a:latin typeface="Courier New" panose="02070309020205020404" pitchFamily="49" charset="0"/>
              </a:rPr>
              <a:t>&lt;</a:t>
            </a:r>
            <a:r>
              <a:rPr lang="en-US" sz="1600" dirty="0" smtClean="0">
                <a:solidFill>
                  <a:srgbClr val="FF8000"/>
                </a:solidFill>
                <a:effectLst/>
                <a:latin typeface="Courier New" panose="02070309020205020404" pitchFamily="49" charset="0"/>
              </a:rPr>
              <a:t>50</a:t>
            </a:r>
            <a:r>
              <a:rPr lang="en-US" sz="1600" dirty="0" smtClean="0">
                <a:solidFill>
                  <a:srgbClr val="000000"/>
                </a:solidFill>
                <a:effectLst/>
                <a:latin typeface="Courier New" panose="02070309020205020404" pitchFamily="49" charset="0"/>
              </a:rPr>
              <a:t>,</a:t>
            </a:r>
            <a:r>
              <a:rPr lang="en-US" sz="1600" dirty="0" smtClean="0">
                <a:solidFill>
                  <a:srgbClr val="FF8000"/>
                </a:solidFill>
                <a:effectLst/>
                <a:latin typeface="Courier New" panose="02070309020205020404" pitchFamily="49" charset="0"/>
              </a:rPr>
              <a:t>1</a:t>
            </a:r>
            <a:r>
              <a:rPr lang="en-US" sz="1600" dirty="0" smtClean="0">
                <a:solidFill>
                  <a:srgbClr val="000000"/>
                </a:solidFill>
                <a:effectLst/>
                <a:latin typeface="Courier New" panose="02070309020205020404" pitchFamily="49" charset="0"/>
              </a:rPr>
              <a:t>,</a:t>
            </a:r>
            <a:r>
              <a:rPr lang="en-US" sz="1600" dirty="0" smtClean="0">
                <a:solidFill>
                  <a:srgbClr val="8000FF"/>
                </a:solidFill>
                <a:effectLst/>
                <a:latin typeface="Courier New" panose="02070309020205020404" pitchFamily="49" charset="0"/>
              </a:rPr>
              <a:t>ifelse</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x</a:t>
            </a:r>
            <a:r>
              <a:rPr lang="en-US" sz="1600" b="1" dirty="0" smtClean="0">
                <a:solidFill>
                  <a:srgbClr val="000080"/>
                </a:solidFill>
                <a:effectLst/>
                <a:latin typeface="Courier New" panose="02070309020205020404" pitchFamily="49" charset="0"/>
              </a:rPr>
              <a:t>&lt;</a:t>
            </a:r>
            <a:r>
              <a:rPr lang="en-US" sz="1600" dirty="0" smtClean="0">
                <a:solidFill>
                  <a:srgbClr val="FF8000"/>
                </a:solidFill>
                <a:effectLst/>
                <a:latin typeface="Courier New" panose="02070309020205020404" pitchFamily="49" charset="0"/>
              </a:rPr>
              <a:t>100</a:t>
            </a:r>
            <a:r>
              <a:rPr lang="en-US" sz="1600" dirty="0" smtClean="0">
                <a:solidFill>
                  <a:srgbClr val="000000"/>
                </a:solidFill>
                <a:effectLst/>
                <a:latin typeface="Courier New" panose="02070309020205020404" pitchFamily="49" charset="0"/>
              </a:rPr>
              <a:t>,</a:t>
            </a:r>
            <a:r>
              <a:rPr lang="en-US" sz="1600" dirty="0" smtClean="0">
                <a:solidFill>
                  <a:srgbClr val="FF8000"/>
                </a:solidFill>
                <a:effectLst/>
                <a:latin typeface="Courier New" panose="02070309020205020404" pitchFamily="49" charset="0"/>
              </a:rPr>
              <a:t>2</a:t>
            </a:r>
            <a:r>
              <a:rPr lang="en-US" sz="1600" dirty="0" smtClean="0">
                <a:solidFill>
                  <a:srgbClr val="000000"/>
                </a:solidFill>
                <a:effectLst/>
                <a:latin typeface="Courier New" panose="02070309020205020404" pitchFamily="49" charset="0"/>
              </a:rPr>
              <a:t>,</a:t>
            </a:r>
            <a:r>
              <a:rPr lang="en-US" sz="1600" dirty="0" smtClean="0">
                <a:solidFill>
                  <a:srgbClr val="FF8000"/>
                </a:solidFill>
                <a:effectLst/>
                <a:latin typeface="Courier New" panose="02070309020205020404" pitchFamily="49" charset="0"/>
              </a:rPr>
              <a:t>3</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err="1" smtClean="0">
                <a:solidFill>
                  <a:srgbClr val="000000"/>
                </a:solidFill>
                <a:effectLst/>
                <a:latin typeface="Courier New" panose="02070309020205020404" pitchFamily="49" charset="0"/>
              </a:rPr>
              <a:t>rfm</a:t>
            </a:r>
            <a:r>
              <a:rPr lang="en-US" sz="1600" b="1" dirty="0" err="1"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freq_bin</a:t>
            </a:r>
            <a:r>
              <a:rPr lang="en-US" sz="1600" dirty="0" smtClean="0">
                <a:solidFill>
                  <a:srgbClr val="000000"/>
                </a:solidFill>
                <a:effectLst/>
                <a:latin typeface="Courier New" panose="02070309020205020404" pitchFamily="49" charset="0"/>
              </a:rPr>
              <a:t> </a:t>
            </a:r>
            <a:r>
              <a:rPr lang="en-US" sz="1600" b="1" dirty="0" smtClean="0">
                <a:solidFill>
                  <a:srgbClr val="000080"/>
                </a:solidFill>
                <a:effectLst/>
                <a:latin typeface="Courier New" panose="02070309020205020404" pitchFamily="49" charset="0"/>
              </a:rPr>
              <a:t>&lt;-</a:t>
            </a:r>
            <a:r>
              <a:rPr lang="en-US" sz="1600" dirty="0" smtClean="0">
                <a:solidFill>
                  <a:srgbClr val="000000"/>
                </a:solidFill>
                <a:effectLst/>
                <a:latin typeface="Courier New" panose="02070309020205020404" pitchFamily="49" charset="0"/>
              </a:rPr>
              <a:t> </a:t>
            </a:r>
            <a:r>
              <a:rPr lang="en-US" sz="1600" dirty="0" err="1" smtClean="0">
                <a:solidFill>
                  <a:srgbClr val="8000FF"/>
                </a:solidFill>
                <a:effectLst/>
                <a:latin typeface="Courier New" panose="02070309020205020404" pitchFamily="49" charset="0"/>
              </a:rPr>
              <a:t>sapply</a:t>
            </a:r>
            <a:r>
              <a:rPr lang="en-US" sz="1600" b="1" dirty="0"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rfm</a:t>
            </a:r>
            <a:r>
              <a:rPr lang="en-US" sz="1600" b="1" dirty="0" err="1"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Frequency</a:t>
            </a:r>
            <a:r>
              <a:rPr lang="en-US" sz="1600" dirty="0" smtClean="0">
                <a:solidFill>
                  <a:srgbClr val="000000"/>
                </a:solidFill>
                <a:effectLst/>
                <a:latin typeface="Courier New" panose="02070309020205020404" pitchFamily="49" charset="0"/>
              </a:rPr>
              <a:t>, </a:t>
            </a:r>
            <a:r>
              <a:rPr lang="en-US" sz="1600" b="1" dirty="0" smtClean="0">
                <a:solidFill>
                  <a:srgbClr val="0000FF"/>
                </a:solidFill>
                <a:effectLst/>
                <a:latin typeface="Courier New" panose="02070309020205020404" pitchFamily="49" charset="0"/>
              </a:rPr>
              <a:t>function</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x</a:t>
            </a:r>
            <a:r>
              <a:rPr lang="en-US" sz="1600" b="1" dirty="0" smtClean="0">
                <a:solidFill>
                  <a:srgbClr val="000080"/>
                </a:solidFill>
                <a:effectLst/>
                <a:latin typeface="Courier New" panose="02070309020205020404" pitchFamily="49" charset="0"/>
              </a:rPr>
              <a:t>){</a:t>
            </a:r>
            <a:r>
              <a:rPr lang="en-US" sz="1600" dirty="0" err="1" smtClean="0">
                <a:solidFill>
                  <a:srgbClr val="8000FF"/>
                </a:solidFill>
                <a:effectLst/>
                <a:latin typeface="Courier New" panose="02070309020205020404" pitchFamily="49" charset="0"/>
              </a:rPr>
              <a:t>ifelse</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x</a:t>
            </a:r>
            <a:r>
              <a:rPr lang="en-US" sz="1600" b="1" dirty="0" smtClean="0">
                <a:solidFill>
                  <a:srgbClr val="000080"/>
                </a:solidFill>
                <a:effectLst/>
                <a:latin typeface="Courier New" panose="02070309020205020404" pitchFamily="49" charset="0"/>
              </a:rPr>
              <a:t>&lt;</a:t>
            </a:r>
            <a:r>
              <a:rPr lang="en-US" sz="1600" dirty="0" smtClean="0">
                <a:solidFill>
                  <a:srgbClr val="FF8000"/>
                </a:solidFill>
                <a:effectLst/>
                <a:latin typeface="Courier New" panose="02070309020205020404" pitchFamily="49" charset="0"/>
              </a:rPr>
              <a:t>1</a:t>
            </a:r>
            <a:r>
              <a:rPr lang="en-US" sz="1600" dirty="0" smtClean="0">
                <a:solidFill>
                  <a:srgbClr val="000000"/>
                </a:solidFill>
                <a:effectLst/>
                <a:latin typeface="Courier New" panose="02070309020205020404" pitchFamily="49" charset="0"/>
              </a:rPr>
              <a:t>,</a:t>
            </a:r>
            <a:r>
              <a:rPr lang="en-US" sz="1600" dirty="0" smtClean="0">
                <a:solidFill>
                  <a:srgbClr val="FF8000"/>
                </a:solidFill>
                <a:effectLst/>
                <a:latin typeface="Courier New" panose="02070309020205020404" pitchFamily="49" charset="0"/>
              </a:rPr>
              <a:t>1</a:t>
            </a:r>
            <a:r>
              <a:rPr lang="en-US" sz="1600" dirty="0" smtClean="0">
                <a:solidFill>
                  <a:srgbClr val="000000"/>
                </a:solidFill>
                <a:effectLst/>
                <a:latin typeface="Courier New" panose="02070309020205020404" pitchFamily="49" charset="0"/>
              </a:rPr>
              <a:t>,</a:t>
            </a:r>
            <a:r>
              <a:rPr lang="en-US" sz="1600" dirty="0" smtClean="0">
                <a:solidFill>
                  <a:srgbClr val="8000FF"/>
                </a:solidFill>
                <a:effectLst/>
                <a:latin typeface="Courier New" panose="02070309020205020404" pitchFamily="49" charset="0"/>
              </a:rPr>
              <a:t>ifelse</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x</a:t>
            </a:r>
            <a:r>
              <a:rPr lang="en-US" sz="1600" b="1" dirty="0" smtClean="0">
                <a:solidFill>
                  <a:srgbClr val="000080"/>
                </a:solidFill>
                <a:effectLst/>
                <a:latin typeface="Courier New" panose="02070309020205020404" pitchFamily="49" charset="0"/>
              </a:rPr>
              <a:t>&lt;</a:t>
            </a:r>
            <a:r>
              <a:rPr lang="en-US" sz="1600" dirty="0" smtClean="0">
                <a:solidFill>
                  <a:srgbClr val="FF8000"/>
                </a:solidFill>
                <a:effectLst/>
                <a:latin typeface="Courier New" panose="02070309020205020404" pitchFamily="49" charset="0"/>
              </a:rPr>
              <a:t>5</a:t>
            </a:r>
            <a:r>
              <a:rPr lang="en-US" sz="1600" dirty="0" smtClean="0">
                <a:solidFill>
                  <a:srgbClr val="000000"/>
                </a:solidFill>
                <a:effectLst/>
                <a:latin typeface="Courier New" panose="02070309020205020404" pitchFamily="49" charset="0"/>
              </a:rPr>
              <a:t>,</a:t>
            </a:r>
            <a:r>
              <a:rPr lang="en-US" sz="1600" dirty="0" smtClean="0">
                <a:solidFill>
                  <a:srgbClr val="FF8000"/>
                </a:solidFill>
                <a:effectLst/>
                <a:latin typeface="Courier New" panose="02070309020205020404" pitchFamily="49" charset="0"/>
              </a:rPr>
              <a:t>2</a:t>
            </a:r>
            <a:r>
              <a:rPr lang="en-US" sz="1600" dirty="0" smtClean="0">
                <a:solidFill>
                  <a:srgbClr val="000000"/>
                </a:solidFill>
                <a:effectLst/>
                <a:latin typeface="Courier New" panose="02070309020205020404" pitchFamily="49" charset="0"/>
              </a:rPr>
              <a:t>,</a:t>
            </a:r>
            <a:r>
              <a:rPr lang="en-US" sz="1600" dirty="0" smtClean="0">
                <a:solidFill>
                  <a:srgbClr val="FF8000"/>
                </a:solidFill>
                <a:effectLst/>
                <a:latin typeface="Courier New" panose="02070309020205020404" pitchFamily="49" charset="0"/>
              </a:rPr>
              <a:t>3</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err="1" smtClean="0">
                <a:solidFill>
                  <a:srgbClr val="000000"/>
                </a:solidFill>
                <a:effectLst/>
                <a:latin typeface="Courier New" panose="02070309020205020404" pitchFamily="49" charset="0"/>
              </a:rPr>
              <a:t>rfm</a:t>
            </a:r>
            <a:r>
              <a:rPr lang="en-US" sz="1600" b="1" dirty="0" err="1"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mon_bin</a:t>
            </a:r>
            <a:r>
              <a:rPr lang="en-US" sz="1600" dirty="0" smtClean="0">
                <a:solidFill>
                  <a:srgbClr val="000000"/>
                </a:solidFill>
                <a:effectLst/>
                <a:latin typeface="Courier New" panose="02070309020205020404" pitchFamily="49" charset="0"/>
              </a:rPr>
              <a:t> </a:t>
            </a:r>
            <a:r>
              <a:rPr lang="en-US" sz="1600" b="1" dirty="0" smtClean="0">
                <a:solidFill>
                  <a:srgbClr val="000080"/>
                </a:solidFill>
                <a:effectLst/>
                <a:latin typeface="Courier New" panose="02070309020205020404" pitchFamily="49" charset="0"/>
              </a:rPr>
              <a:t>&lt;-</a:t>
            </a:r>
            <a:r>
              <a:rPr lang="en-US" sz="1600" dirty="0" smtClean="0">
                <a:solidFill>
                  <a:srgbClr val="000000"/>
                </a:solidFill>
                <a:effectLst/>
                <a:latin typeface="Courier New" panose="02070309020205020404" pitchFamily="49" charset="0"/>
              </a:rPr>
              <a:t> </a:t>
            </a:r>
            <a:r>
              <a:rPr lang="en-US" sz="1600" dirty="0" err="1" smtClean="0">
                <a:solidFill>
                  <a:srgbClr val="8000FF"/>
                </a:solidFill>
                <a:effectLst/>
                <a:latin typeface="Courier New" panose="02070309020205020404" pitchFamily="49" charset="0"/>
              </a:rPr>
              <a:t>sapply</a:t>
            </a:r>
            <a:r>
              <a:rPr lang="en-US" sz="1600" b="1" dirty="0"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rfm</a:t>
            </a:r>
            <a:r>
              <a:rPr lang="en-US" sz="1600" b="1" dirty="0" err="1"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Monetary</a:t>
            </a:r>
            <a:r>
              <a:rPr lang="en-US" sz="1600" dirty="0" smtClean="0">
                <a:solidFill>
                  <a:srgbClr val="000000"/>
                </a:solidFill>
                <a:effectLst/>
                <a:latin typeface="Courier New" panose="02070309020205020404" pitchFamily="49" charset="0"/>
              </a:rPr>
              <a:t>, </a:t>
            </a:r>
            <a:r>
              <a:rPr lang="en-US" sz="1600" b="1" dirty="0" smtClean="0">
                <a:solidFill>
                  <a:srgbClr val="0000FF"/>
                </a:solidFill>
                <a:effectLst/>
                <a:latin typeface="Courier New" panose="02070309020205020404" pitchFamily="49" charset="0"/>
              </a:rPr>
              <a:t>function</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x</a:t>
            </a:r>
            <a:r>
              <a:rPr lang="en-US" sz="1600" b="1" dirty="0" smtClean="0">
                <a:solidFill>
                  <a:srgbClr val="000080"/>
                </a:solidFill>
                <a:effectLst/>
                <a:latin typeface="Courier New" panose="02070309020205020404" pitchFamily="49" charset="0"/>
              </a:rPr>
              <a:t>){</a:t>
            </a:r>
            <a:r>
              <a:rPr lang="en-US" sz="1600" dirty="0" err="1" smtClean="0">
                <a:solidFill>
                  <a:srgbClr val="8000FF"/>
                </a:solidFill>
                <a:effectLst/>
                <a:latin typeface="Courier New" panose="02070309020205020404" pitchFamily="49" charset="0"/>
              </a:rPr>
              <a:t>ifelse</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x</a:t>
            </a:r>
            <a:r>
              <a:rPr lang="en-US" sz="1600" b="1" dirty="0" smtClean="0">
                <a:solidFill>
                  <a:srgbClr val="000080"/>
                </a:solidFill>
                <a:effectLst/>
                <a:latin typeface="Courier New" panose="02070309020205020404" pitchFamily="49" charset="0"/>
              </a:rPr>
              <a:t>&lt;</a:t>
            </a:r>
            <a:r>
              <a:rPr lang="en-US" sz="1600" dirty="0" smtClean="0">
                <a:solidFill>
                  <a:srgbClr val="FF8000"/>
                </a:solidFill>
                <a:effectLst/>
                <a:latin typeface="Courier New" panose="02070309020205020404" pitchFamily="49" charset="0"/>
              </a:rPr>
              <a:t>300</a:t>
            </a:r>
            <a:r>
              <a:rPr lang="en-US" sz="1600" dirty="0" smtClean="0">
                <a:solidFill>
                  <a:srgbClr val="000000"/>
                </a:solidFill>
                <a:effectLst/>
                <a:latin typeface="Courier New" panose="02070309020205020404" pitchFamily="49" charset="0"/>
              </a:rPr>
              <a:t>,</a:t>
            </a:r>
            <a:r>
              <a:rPr lang="en-US" sz="1600" dirty="0" smtClean="0">
                <a:solidFill>
                  <a:srgbClr val="FF8000"/>
                </a:solidFill>
                <a:effectLst/>
                <a:latin typeface="Courier New" panose="02070309020205020404" pitchFamily="49" charset="0"/>
              </a:rPr>
              <a:t>1</a:t>
            </a:r>
            <a:r>
              <a:rPr lang="en-US" sz="1600" dirty="0" smtClean="0">
                <a:solidFill>
                  <a:srgbClr val="000000"/>
                </a:solidFill>
                <a:effectLst/>
                <a:latin typeface="Courier New" panose="02070309020205020404" pitchFamily="49" charset="0"/>
              </a:rPr>
              <a:t>,</a:t>
            </a:r>
            <a:r>
              <a:rPr lang="en-US" sz="1600" dirty="0" smtClean="0">
                <a:solidFill>
                  <a:srgbClr val="8000FF"/>
                </a:solidFill>
                <a:effectLst/>
                <a:latin typeface="Courier New" panose="02070309020205020404" pitchFamily="49" charset="0"/>
              </a:rPr>
              <a:t>ifelse</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x</a:t>
            </a:r>
            <a:r>
              <a:rPr lang="en-US" sz="1600" b="1" dirty="0" smtClean="0">
                <a:solidFill>
                  <a:srgbClr val="000080"/>
                </a:solidFill>
                <a:effectLst/>
                <a:latin typeface="Courier New" panose="02070309020205020404" pitchFamily="49" charset="0"/>
              </a:rPr>
              <a:t>&lt;</a:t>
            </a:r>
            <a:r>
              <a:rPr lang="en-US" sz="1600" dirty="0" smtClean="0">
                <a:solidFill>
                  <a:srgbClr val="FF8000"/>
                </a:solidFill>
                <a:effectLst/>
                <a:latin typeface="Courier New" panose="02070309020205020404" pitchFamily="49" charset="0"/>
              </a:rPr>
              <a:t>1000</a:t>
            </a:r>
            <a:r>
              <a:rPr lang="en-US" sz="1600" dirty="0" smtClean="0">
                <a:solidFill>
                  <a:srgbClr val="000000"/>
                </a:solidFill>
                <a:effectLst/>
                <a:latin typeface="Courier New" panose="02070309020205020404" pitchFamily="49" charset="0"/>
              </a:rPr>
              <a:t>,</a:t>
            </a:r>
            <a:r>
              <a:rPr lang="en-US" sz="1600" dirty="0" smtClean="0">
                <a:solidFill>
                  <a:srgbClr val="FF8000"/>
                </a:solidFill>
                <a:effectLst/>
                <a:latin typeface="Courier New" panose="02070309020205020404" pitchFamily="49" charset="0"/>
              </a:rPr>
              <a:t>2</a:t>
            </a:r>
            <a:r>
              <a:rPr lang="en-US" sz="1600" dirty="0" smtClean="0">
                <a:solidFill>
                  <a:srgbClr val="000000"/>
                </a:solidFill>
                <a:effectLst/>
                <a:latin typeface="Courier New" panose="02070309020205020404" pitchFamily="49" charset="0"/>
              </a:rPr>
              <a:t>,</a:t>
            </a:r>
            <a:r>
              <a:rPr lang="en-US" sz="1600" dirty="0" smtClean="0">
                <a:solidFill>
                  <a:srgbClr val="FF8000"/>
                </a:solidFill>
                <a:effectLst/>
                <a:latin typeface="Courier New" panose="02070309020205020404" pitchFamily="49" charset="0"/>
              </a:rPr>
              <a:t>3</a:t>
            </a:r>
            <a:r>
              <a:rPr lang="en-US" sz="1600" b="1" dirty="0" smtClean="0">
                <a:solidFill>
                  <a:srgbClr val="000080"/>
                </a:solidFill>
                <a:effectLst/>
                <a:latin typeface="Courier New" panose="02070309020205020404" pitchFamily="49" charset="0"/>
              </a:rPr>
              <a:t>))})</a:t>
            </a:r>
          </a:p>
          <a:p>
            <a:endParaRPr lang="en-US" sz="1600" dirty="0" smtClean="0">
              <a:solidFill>
                <a:srgbClr val="008000"/>
              </a:solidFill>
              <a:effectLst/>
              <a:latin typeface="Courier New" panose="02070309020205020404" pitchFamily="49" charset="0"/>
            </a:endParaRPr>
          </a:p>
          <a:p>
            <a:r>
              <a:rPr lang="en-US" sz="1600" dirty="0" smtClean="0">
                <a:solidFill>
                  <a:srgbClr val="008000"/>
                </a:solidFill>
                <a:effectLst/>
                <a:latin typeface="Courier New" panose="02070309020205020404" pitchFamily="49" charset="0"/>
              </a:rPr>
              <a:t># Get rid of NAs -- normally you would have </a:t>
            </a:r>
          </a:p>
          <a:p>
            <a:r>
              <a:rPr lang="en-US" sz="1600" dirty="0" smtClean="0">
                <a:solidFill>
                  <a:srgbClr val="008000"/>
                </a:solidFill>
                <a:effectLst/>
                <a:latin typeface="Courier New" panose="02070309020205020404" pitchFamily="49" charset="0"/>
              </a:rPr>
              <a:t># to find out the cause of NAs from data</a:t>
            </a:r>
            <a:r>
              <a:rPr lang="en-US" sz="1600" dirty="0" smtClean="0">
                <a:solidFill>
                  <a:srgbClr val="000000"/>
                </a:solidFill>
                <a:effectLst/>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sz="1600" dirty="0" err="1" smtClean="0">
                <a:solidFill>
                  <a:srgbClr val="000000"/>
                </a:solidFill>
                <a:effectLst/>
                <a:latin typeface="Courier New" panose="02070309020205020404" pitchFamily="49" charset="0"/>
              </a:rPr>
              <a:t>rfm</a:t>
            </a:r>
            <a:r>
              <a:rPr lang="en-US" sz="1600" dirty="0" smtClean="0">
                <a:solidFill>
                  <a:srgbClr val="000000"/>
                </a:solidFill>
                <a:effectLst/>
                <a:latin typeface="Courier New" panose="02070309020205020404" pitchFamily="49" charset="0"/>
              </a:rPr>
              <a:t> </a:t>
            </a:r>
            <a:r>
              <a:rPr lang="en-US" sz="1600" b="1" dirty="0" smtClean="0">
                <a:solidFill>
                  <a:srgbClr val="000080"/>
                </a:solidFill>
                <a:effectLst/>
                <a:latin typeface="Courier New" panose="02070309020205020404" pitchFamily="49" charset="0"/>
              </a:rPr>
              <a:t>&lt;-</a:t>
            </a:r>
            <a:r>
              <a:rPr lang="en-US" sz="1600" dirty="0" smtClean="0">
                <a:solidFill>
                  <a:srgbClr val="000000"/>
                </a:solidFill>
                <a:effectLst/>
                <a:latin typeface="Courier New" panose="02070309020205020404" pitchFamily="49" charset="0"/>
              </a:rPr>
              <a:t> </a:t>
            </a:r>
            <a:r>
              <a:rPr lang="en-US" sz="1600" dirty="0" err="1" smtClean="0">
                <a:solidFill>
                  <a:srgbClr val="000000"/>
                </a:solidFill>
                <a:effectLst/>
                <a:latin typeface="Courier New" panose="02070309020205020404" pitchFamily="49" charset="0"/>
              </a:rPr>
              <a:t>na.omit</a:t>
            </a:r>
            <a:r>
              <a:rPr lang="en-US" sz="1600" b="1" dirty="0"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rfm</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endParaRPr lang="en-US" sz="1600" dirty="0" smtClean="0">
              <a:solidFill>
                <a:srgbClr val="000000"/>
              </a:solidFill>
              <a:effectLst/>
              <a:latin typeface="Courier New" panose="02070309020205020404" pitchFamily="49" charset="0"/>
            </a:endParaRPr>
          </a:p>
          <a:p>
            <a:r>
              <a:rPr lang="en-US" sz="1600" dirty="0" smtClean="0">
                <a:solidFill>
                  <a:srgbClr val="8000FF"/>
                </a:solidFill>
                <a:effectLst/>
                <a:latin typeface="Courier New" panose="02070309020205020404" pitchFamily="49" charset="0"/>
              </a:rPr>
              <a:t>data</a:t>
            </a:r>
            <a:r>
              <a:rPr lang="en-US" sz="1600" dirty="0" smtClean="0">
                <a:solidFill>
                  <a:srgbClr val="000000"/>
                </a:solidFill>
                <a:effectLst/>
                <a:latin typeface="Courier New" panose="02070309020205020404" pitchFamily="49" charset="0"/>
              </a:rPr>
              <a:t> </a:t>
            </a:r>
            <a:r>
              <a:rPr lang="en-US" sz="1600" b="1" dirty="0" smtClean="0">
                <a:solidFill>
                  <a:srgbClr val="000080"/>
                </a:solidFill>
                <a:effectLst/>
                <a:latin typeface="Courier New" panose="02070309020205020404" pitchFamily="49" charset="0"/>
              </a:rPr>
              <a:t>&lt;-</a:t>
            </a:r>
            <a:r>
              <a:rPr lang="en-US" sz="1600" dirty="0" smtClean="0">
                <a:solidFill>
                  <a:srgbClr val="000000"/>
                </a:solidFill>
                <a:effectLst/>
                <a:latin typeface="Courier New" panose="02070309020205020404" pitchFamily="49" charset="0"/>
              </a:rPr>
              <a:t> </a:t>
            </a:r>
            <a:r>
              <a:rPr lang="en-US" sz="1600" dirty="0" err="1" smtClean="0">
                <a:solidFill>
                  <a:srgbClr val="000000"/>
                </a:solidFill>
                <a:effectLst/>
                <a:latin typeface="Courier New" panose="02070309020205020404" pitchFamily="49" charset="0"/>
              </a:rPr>
              <a:t>rfm</a:t>
            </a:r>
            <a:r>
              <a:rPr lang="en-US" sz="1600" dirty="0" smtClean="0">
                <a:solidFill>
                  <a:srgbClr val="000000"/>
                </a:solidFill>
                <a:effectLst/>
                <a:latin typeface="Courier New" panose="02070309020205020404" pitchFamily="49" charset="0"/>
              </a:rPr>
              <a:t> </a:t>
            </a:r>
            <a:r>
              <a:rPr lang="en-US" sz="1600" dirty="0" smtClean="0">
                <a:solidFill>
                  <a:srgbClr val="804000"/>
                </a:solidFill>
                <a:effectLst/>
                <a:latin typeface="Courier New" panose="02070309020205020404" pitchFamily="49" charset="0"/>
              </a:rPr>
              <a:t>%&gt;%</a:t>
            </a:r>
            <a:r>
              <a:rPr lang="en-US" sz="1600" dirty="0" smtClean="0">
                <a:solidFill>
                  <a:srgbClr val="000000"/>
                </a:solidFill>
                <a:effectLst/>
                <a:latin typeface="Courier New" panose="02070309020205020404" pitchFamily="49" charset="0"/>
              </a:rPr>
              <a:t> select</a:t>
            </a:r>
            <a:r>
              <a:rPr lang="en-US" sz="1600" b="1" dirty="0"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rec_bin</a:t>
            </a:r>
            <a:r>
              <a:rPr lang="en-US" sz="1600" dirty="0" smtClean="0">
                <a:solidFill>
                  <a:srgbClr val="000000"/>
                </a:solidFill>
                <a:effectLst/>
                <a:latin typeface="Courier New" panose="02070309020205020404" pitchFamily="49" charset="0"/>
              </a:rPr>
              <a:t>, </a:t>
            </a:r>
            <a:r>
              <a:rPr lang="en-US" sz="1600" dirty="0" err="1" smtClean="0">
                <a:solidFill>
                  <a:srgbClr val="000000"/>
                </a:solidFill>
                <a:effectLst/>
                <a:latin typeface="Courier New" panose="02070309020205020404" pitchFamily="49" charset="0"/>
              </a:rPr>
              <a:t>freq_bin</a:t>
            </a:r>
            <a:r>
              <a:rPr lang="en-US" sz="1600" dirty="0" smtClean="0">
                <a:solidFill>
                  <a:srgbClr val="000000"/>
                </a:solidFill>
                <a:effectLst/>
                <a:latin typeface="Courier New" panose="02070309020205020404" pitchFamily="49" charset="0"/>
              </a:rPr>
              <a:t>, </a:t>
            </a:r>
            <a:r>
              <a:rPr lang="en-US" sz="1600" dirty="0" err="1" smtClean="0">
                <a:solidFill>
                  <a:srgbClr val="000000"/>
                </a:solidFill>
                <a:effectLst/>
                <a:latin typeface="Courier New" panose="02070309020205020404" pitchFamily="49" charset="0"/>
              </a:rPr>
              <a:t>mon_bin</a:t>
            </a:r>
            <a:r>
              <a:rPr lang="en-US" sz="1600" b="1" dirty="0" smtClean="0">
                <a:solidFill>
                  <a:srgbClr val="000080"/>
                </a:solidFill>
                <a:effectLst/>
                <a:latin typeface="Courier New" panose="02070309020205020404" pitchFamily="49" charset="0"/>
              </a:rPr>
              <a:t>)</a:t>
            </a:r>
            <a:endParaRPr lang="en-US" sz="1600" dirty="0" smtClean="0">
              <a:effectLst/>
            </a:endParaRPr>
          </a:p>
          <a:p>
            <a:endParaRPr lang="en-US" sz="1600" dirty="0">
              <a:effectLst/>
            </a:endParaRPr>
          </a:p>
        </p:txBody>
      </p:sp>
      <p:cxnSp>
        <p:nvCxnSpPr>
          <p:cNvPr id="11" name="Pravoúhlá spojnice 21"/>
          <p:cNvCxnSpPr/>
          <p:nvPr/>
        </p:nvCxnSpPr>
        <p:spPr>
          <a:xfrm rot="16200000" flipV="1">
            <a:off x="8348228" y="3581015"/>
            <a:ext cx="804690" cy="663571"/>
          </a:xfrm>
          <a:prstGeom prst="bentConnector3">
            <a:avLst>
              <a:gd name="adj1" fmla="val 50000"/>
            </a:avLst>
          </a:prstGeom>
          <a:ln w="38100">
            <a:solidFill>
              <a:srgbClr val="FF3B1F"/>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Obdélník 20"/>
          <p:cNvSpPr/>
          <p:nvPr/>
        </p:nvSpPr>
        <p:spPr>
          <a:xfrm>
            <a:off x="7551507" y="4330311"/>
            <a:ext cx="3989102" cy="1569660"/>
          </a:xfrm>
          <a:prstGeom prst="rect">
            <a:avLst/>
          </a:prstGeom>
          <a:solidFill>
            <a:schemeClr val="bg1">
              <a:lumMod val="95000"/>
            </a:schemeClr>
          </a:solidFill>
          <a:ln>
            <a:solidFill>
              <a:schemeClr val="bg2">
                <a:lumMod val="65000"/>
              </a:schemeClr>
            </a:solidFill>
            <a:prstDash val="lgDash"/>
          </a:ln>
        </p:spPr>
        <p:txBody>
          <a:bodyPr wrap="square">
            <a:spAutoFit/>
          </a:bodyPr>
          <a:lstStyle/>
          <a:p>
            <a:r>
              <a:rPr lang="en-US" sz="1600" dirty="0" smtClean="0">
                <a:latin typeface="+mj-lt"/>
              </a:rPr>
              <a:t>Values on each segment obtained:</a:t>
            </a:r>
          </a:p>
          <a:p>
            <a:pPr marL="285750" indent="-285750">
              <a:buFontTx/>
              <a:buChar char="-"/>
            </a:pPr>
            <a:r>
              <a:rPr lang="en-US" sz="1600" dirty="0" smtClean="0">
                <a:latin typeface="+mj-lt"/>
              </a:rPr>
              <a:t>Visual inspection</a:t>
            </a:r>
          </a:p>
          <a:p>
            <a:pPr marL="285750" indent="-285750">
              <a:buFontTx/>
              <a:buChar char="-"/>
            </a:pPr>
            <a:r>
              <a:rPr lang="en-US" sz="1600" dirty="0" smtClean="0">
                <a:latin typeface="+mj-lt"/>
              </a:rPr>
              <a:t>Using quantiles </a:t>
            </a:r>
          </a:p>
          <a:p>
            <a:pPr marL="285750" indent="-285750">
              <a:buFontTx/>
              <a:buChar char="-"/>
            </a:pPr>
            <a:endParaRPr lang="en-US" sz="1600" dirty="0">
              <a:latin typeface="+mj-lt"/>
            </a:endParaRPr>
          </a:p>
          <a:p>
            <a:r>
              <a:rPr lang="en-US" sz="1600" dirty="0" smtClean="0">
                <a:latin typeface="+mj-lt"/>
              </a:rPr>
              <a:t>You can divide in more than 3 segments</a:t>
            </a:r>
          </a:p>
        </p:txBody>
      </p:sp>
    </p:spTree>
    <p:extLst>
      <p:ext uri="{BB962C8B-B14F-4D97-AF65-F5344CB8AC3E}">
        <p14:creationId xmlns:p14="http://schemas.microsoft.com/office/powerpoint/2010/main" val="241662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46063"/>
            <a:ext cx="10718800" cy="479425"/>
          </a:xfrm>
          <a:prstGeom prst="rect">
            <a:avLst/>
          </a:prstGeom>
        </p:spPr>
        <p:txBody>
          <a:bodyPr/>
          <a:lstStyle/>
          <a:p>
            <a:r>
              <a:rPr lang="en-US" dirty="0" smtClean="0"/>
              <a:t>Step 3: Clustering</a:t>
            </a:r>
            <a:endParaRPr lang="en-US" dirty="0"/>
          </a:p>
        </p:txBody>
      </p:sp>
      <p:sp>
        <p:nvSpPr>
          <p:cNvPr id="4" name="Rectangle 3"/>
          <p:cNvSpPr/>
          <p:nvPr/>
        </p:nvSpPr>
        <p:spPr>
          <a:xfrm>
            <a:off x="340519" y="1386728"/>
            <a:ext cx="6764475" cy="4524315"/>
          </a:xfrm>
          <a:prstGeom prst="rect">
            <a:avLst/>
          </a:prstGeom>
        </p:spPr>
        <p:txBody>
          <a:bodyPr wrap="square">
            <a:spAutoFit/>
          </a:bodyPr>
          <a:lstStyle/>
          <a:p>
            <a:r>
              <a:rPr lang="en-US" sz="1600" dirty="0" smtClean="0">
                <a:solidFill>
                  <a:srgbClr val="00800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r>
              <a:rPr lang="en-US" sz="1600" dirty="0" smtClean="0">
                <a:solidFill>
                  <a:srgbClr val="008000"/>
                </a:solidFill>
                <a:effectLst/>
                <a:latin typeface="Courier New" panose="02070309020205020404" pitchFamily="49" charset="0"/>
              </a:rPr>
              <a:t>## Step 3: Clustering #</a:t>
            </a:r>
            <a:r>
              <a:rPr lang="en-US" sz="1600" dirty="0" smtClean="0">
                <a:solidFill>
                  <a:srgbClr val="000000"/>
                </a:solidFill>
                <a:effectLst/>
                <a:latin typeface="Courier New" panose="02070309020205020404" pitchFamily="49" charset="0"/>
              </a:rPr>
              <a:t> </a:t>
            </a:r>
          </a:p>
          <a:p>
            <a:r>
              <a:rPr lang="en-US" sz="1600" dirty="0" smtClean="0">
                <a:solidFill>
                  <a:srgbClr val="00800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sz="1600" dirty="0" smtClean="0">
                <a:solidFill>
                  <a:srgbClr val="008000"/>
                </a:solidFill>
                <a:effectLst/>
                <a:latin typeface="Courier New" panose="02070309020205020404" pitchFamily="49" charset="0"/>
              </a:rPr>
              <a:t>## First we determine the maximum number </a:t>
            </a:r>
          </a:p>
          <a:p>
            <a:r>
              <a:rPr lang="en-US" sz="1600" dirty="0" smtClean="0">
                <a:solidFill>
                  <a:srgbClr val="008000"/>
                </a:solidFill>
                <a:latin typeface="Courier New" panose="02070309020205020404" pitchFamily="49" charset="0"/>
              </a:rPr>
              <a:t>## </a:t>
            </a:r>
            <a:r>
              <a:rPr lang="en-US" sz="1600" dirty="0" smtClean="0">
                <a:solidFill>
                  <a:srgbClr val="008000"/>
                </a:solidFill>
                <a:effectLst/>
                <a:latin typeface="Courier New" panose="02070309020205020404" pitchFamily="49" charset="0"/>
              </a:rPr>
              <a:t>of clusters</a:t>
            </a:r>
            <a:r>
              <a:rPr lang="en-US" sz="1600" dirty="0" smtClean="0">
                <a:solidFill>
                  <a:srgbClr val="000000"/>
                </a:solidFill>
                <a:effectLst/>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sz="1600" dirty="0" err="1" smtClean="0">
                <a:solidFill>
                  <a:srgbClr val="000000"/>
                </a:solidFill>
                <a:effectLst/>
                <a:latin typeface="Courier New" panose="02070309020205020404" pitchFamily="49" charset="0"/>
              </a:rPr>
              <a:t>kmax</a:t>
            </a:r>
            <a:r>
              <a:rPr lang="en-US" sz="1600" dirty="0" smtClean="0">
                <a:solidFill>
                  <a:srgbClr val="000000"/>
                </a:solidFill>
                <a:effectLst/>
                <a:latin typeface="Courier New" panose="02070309020205020404" pitchFamily="49" charset="0"/>
              </a:rPr>
              <a:t> </a:t>
            </a:r>
            <a:r>
              <a:rPr lang="en-US" sz="1600" b="1" dirty="0" smtClean="0">
                <a:solidFill>
                  <a:srgbClr val="000080"/>
                </a:solidFill>
                <a:effectLst/>
                <a:latin typeface="Courier New" panose="02070309020205020404" pitchFamily="49" charset="0"/>
              </a:rPr>
              <a:t>&lt;-</a:t>
            </a:r>
            <a:r>
              <a:rPr lang="en-US" sz="1600" dirty="0" smtClean="0">
                <a:solidFill>
                  <a:srgbClr val="000000"/>
                </a:solidFill>
                <a:effectLst/>
                <a:latin typeface="Courier New" panose="02070309020205020404" pitchFamily="49" charset="0"/>
              </a:rPr>
              <a:t> </a:t>
            </a:r>
            <a:r>
              <a:rPr lang="en-US" sz="1600" dirty="0" smtClean="0">
                <a:solidFill>
                  <a:srgbClr val="FF8000"/>
                </a:solidFill>
                <a:effectLst/>
                <a:latin typeface="Courier New" panose="02070309020205020404" pitchFamily="49" charset="0"/>
              </a:rPr>
              <a:t>15</a:t>
            </a:r>
            <a:r>
              <a:rPr lang="en-US" sz="1600" dirty="0" smtClean="0">
                <a:solidFill>
                  <a:srgbClr val="000000"/>
                </a:solidFill>
                <a:effectLst/>
                <a:latin typeface="Courier New" panose="02070309020205020404" pitchFamily="49" charset="0"/>
              </a:rPr>
              <a:t> </a:t>
            </a:r>
          </a:p>
          <a:p>
            <a:r>
              <a:rPr lang="en-US" sz="1600" dirty="0" err="1" smtClean="0">
                <a:solidFill>
                  <a:srgbClr val="000000"/>
                </a:solidFill>
                <a:effectLst/>
                <a:latin typeface="Courier New" panose="02070309020205020404" pitchFamily="49" charset="0"/>
              </a:rPr>
              <a:t>tot.withinss</a:t>
            </a:r>
            <a:r>
              <a:rPr lang="en-US" sz="1600" dirty="0" smtClean="0">
                <a:solidFill>
                  <a:srgbClr val="000000"/>
                </a:solidFill>
                <a:effectLst/>
                <a:latin typeface="Courier New" panose="02070309020205020404" pitchFamily="49" charset="0"/>
              </a:rPr>
              <a:t> </a:t>
            </a:r>
            <a:r>
              <a:rPr lang="en-US" sz="1600" b="1" dirty="0" smtClean="0">
                <a:solidFill>
                  <a:srgbClr val="000080"/>
                </a:solidFill>
                <a:effectLst/>
                <a:latin typeface="Courier New" panose="02070309020205020404" pitchFamily="49" charset="0"/>
              </a:rPr>
              <a:t>&lt;-</a:t>
            </a:r>
            <a:r>
              <a:rPr lang="en-US" sz="1600" dirty="0" smtClean="0">
                <a:solidFill>
                  <a:srgbClr val="000000"/>
                </a:solidFill>
                <a:effectLst/>
                <a:latin typeface="Courier New" panose="02070309020205020404" pitchFamily="49" charset="0"/>
              </a:rPr>
              <a:t> </a:t>
            </a:r>
            <a:r>
              <a:rPr lang="en-US" sz="1600" dirty="0" err="1" smtClean="0">
                <a:solidFill>
                  <a:srgbClr val="8000FF"/>
                </a:solidFill>
                <a:effectLst/>
                <a:latin typeface="Courier New" panose="02070309020205020404" pitchFamily="49" charset="0"/>
              </a:rPr>
              <a:t>sapply</a:t>
            </a:r>
            <a:r>
              <a:rPr lang="en-US" sz="1600" b="1" dirty="0" smtClean="0">
                <a:solidFill>
                  <a:srgbClr val="000080"/>
                </a:solidFill>
                <a:effectLst/>
                <a:latin typeface="Courier New" panose="02070309020205020404" pitchFamily="49" charset="0"/>
              </a:rPr>
              <a:t>(</a:t>
            </a:r>
            <a:r>
              <a:rPr lang="en-US" sz="1600" dirty="0" smtClean="0">
                <a:solidFill>
                  <a:srgbClr val="FF8000"/>
                </a:solidFill>
                <a:effectLst/>
                <a:latin typeface="Courier New" panose="02070309020205020404" pitchFamily="49" charset="0"/>
              </a:rPr>
              <a:t>1</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kmax, </a:t>
            </a:r>
          </a:p>
          <a:p>
            <a:r>
              <a:rPr lang="en-US" sz="1600" b="1" dirty="0">
                <a:solidFill>
                  <a:srgbClr val="000000"/>
                </a:solidFill>
                <a:latin typeface="Courier New" panose="02070309020205020404" pitchFamily="49" charset="0"/>
              </a:rPr>
              <a:t>	</a:t>
            </a:r>
            <a:r>
              <a:rPr lang="en-US" sz="1600" b="1" dirty="0" smtClean="0">
                <a:solidFill>
                  <a:srgbClr val="000000"/>
                </a:solidFill>
                <a:latin typeface="Courier New" panose="02070309020205020404" pitchFamily="49" charset="0"/>
              </a:rPr>
              <a:t>		</a:t>
            </a:r>
            <a:r>
              <a:rPr lang="en-US" sz="1600" b="1" dirty="0" smtClean="0">
                <a:solidFill>
                  <a:srgbClr val="0000FF"/>
                </a:solidFill>
                <a:effectLst/>
                <a:latin typeface="Courier New" panose="02070309020205020404" pitchFamily="49" charset="0"/>
              </a:rPr>
              <a:t>function</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k</a:t>
            </a:r>
            <a:r>
              <a:rPr lang="en-US" sz="1600" b="1" dirty="0" smtClean="0">
                <a:solidFill>
                  <a:srgbClr val="000080"/>
                </a:solidFill>
                <a:effectLst/>
                <a:latin typeface="Courier New" panose="02070309020205020404" pitchFamily="49" charset="0"/>
              </a:rPr>
              <a:t>){</a:t>
            </a:r>
          </a:p>
          <a:p>
            <a:r>
              <a:rPr lang="en-US" sz="1600" b="1" dirty="0">
                <a:solidFill>
                  <a:srgbClr val="000080"/>
                </a:solidFill>
                <a:latin typeface="Courier New" panose="02070309020205020404" pitchFamily="49" charset="0"/>
              </a:rPr>
              <a:t>	</a:t>
            </a:r>
            <a:r>
              <a:rPr lang="en-US" sz="1600" b="1" dirty="0" smtClean="0">
                <a:solidFill>
                  <a:srgbClr val="000080"/>
                </a:solidFill>
                <a:latin typeface="Courier New" panose="02070309020205020404" pitchFamily="49" charset="0"/>
              </a:rPr>
              <a:t>		</a:t>
            </a:r>
            <a:r>
              <a:rPr lang="en-US" sz="1600" dirty="0" err="1" smtClean="0">
                <a:solidFill>
                  <a:srgbClr val="8000FF"/>
                </a:solidFill>
                <a:effectLst/>
                <a:latin typeface="Courier New" panose="02070309020205020404" pitchFamily="49" charset="0"/>
              </a:rPr>
              <a:t>kmeans</a:t>
            </a:r>
            <a:r>
              <a:rPr lang="en-US" sz="1600" b="1" dirty="0" smtClean="0">
                <a:solidFill>
                  <a:srgbClr val="000080"/>
                </a:solidFill>
                <a:effectLst/>
                <a:latin typeface="Courier New" panose="02070309020205020404" pitchFamily="49" charset="0"/>
              </a:rPr>
              <a:t>(</a:t>
            </a:r>
            <a:r>
              <a:rPr lang="en-US" sz="1600" dirty="0" err="1" smtClean="0">
                <a:solidFill>
                  <a:srgbClr val="8000FF"/>
                </a:solidFill>
                <a:effectLst/>
                <a:latin typeface="Courier New" panose="02070309020205020404" pitchFamily="49" charset="0"/>
              </a:rPr>
              <a:t>data</a:t>
            </a:r>
            <a:r>
              <a:rPr lang="en-US" sz="1600" dirty="0" err="1" smtClean="0">
                <a:solidFill>
                  <a:srgbClr val="000000"/>
                </a:solidFill>
                <a:effectLst/>
                <a:latin typeface="Courier New" panose="02070309020205020404" pitchFamily="49" charset="0"/>
              </a:rPr>
              <a:t>,k</a:t>
            </a:r>
            <a:r>
              <a:rPr lang="en-US" sz="1600" b="1" dirty="0"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tot.withinss</a:t>
            </a:r>
            <a:endParaRPr lang="en-US" sz="1600" dirty="0" smtClean="0">
              <a:solidFill>
                <a:srgbClr val="000000"/>
              </a:solidFill>
              <a:effectLst/>
              <a:latin typeface="Courier New" panose="02070309020205020404" pitchFamily="49" charset="0"/>
            </a:endParaRPr>
          </a:p>
          <a:p>
            <a:r>
              <a:rPr lang="en-US" sz="1600" b="1" dirty="0" smtClean="0">
                <a:solidFill>
                  <a:srgbClr val="000080"/>
                </a:solidFill>
                <a:effectLst/>
                <a:latin typeface="Courier New" panose="02070309020205020404" pitchFamily="49" charset="0"/>
              </a:rPr>
              <a:t>			})</a:t>
            </a:r>
            <a:r>
              <a:rPr lang="en-US" sz="1600" dirty="0" smtClean="0">
                <a:solidFill>
                  <a:srgbClr val="000000"/>
                </a:solidFill>
                <a:effectLst/>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sz="1600" dirty="0" smtClean="0">
                <a:solidFill>
                  <a:srgbClr val="8000FF"/>
                </a:solidFill>
                <a:effectLst/>
                <a:latin typeface="Courier New" panose="02070309020205020404" pitchFamily="49" charset="0"/>
              </a:rPr>
              <a:t>plot</a:t>
            </a:r>
            <a:r>
              <a:rPr lang="en-US" sz="1600" b="1" dirty="0" smtClean="0">
                <a:solidFill>
                  <a:srgbClr val="000080"/>
                </a:solidFill>
                <a:effectLst/>
                <a:latin typeface="Courier New" panose="02070309020205020404" pitchFamily="49" charset="0"/>
              </a:rPr>
              <a:t>(</a:t>
            </a:r>
            <a:r>
              <a:rPr lang="en-US" sz="1600" dirty="0" smtClean="0">
                <a:solidFill>
                  <a:srgbClr val="FF8000"/>
                </a:solidFill>
                <a:effectLst/>
                <a:latin typeface="Courier New" panose="02070309020205020404" pitchFamily="49" charset="0"/>
              </a:rPr>
              <a:t>1</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kmax, </a:t>
            </a:r>
            <a:r>
              <a:rPr lang="en-US" sz="1600" dirty="0" err="1" smtClean="0">
                <a:solidFill>
                  <a:srgbClr val="000000"/>
                </a:solidFill>
                <a:effectLst/>
                <a:latin typeface="Courier New" panose="02070309020205020404" pitchFamily="49" charset="0"/>
              </a:rPr>
              <a:t>tot.withinss</a:t>
            </a:r>
            <a:r>
              <a:rPr lang="en-US" sz="1600" dirty="0" smtClean="0">
                <a:solidFill>
                  <a:srgbClr val="000000"/>
                </a:solidFill>
                <a:effectLst/>
                <a:latin typeface="Courier New" panose="02070309020205020404" pitchFamily="49" charset="0"/>
              </a:rPr>
              <a:t>, type </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smtClean="0">
                <a:solidFill>
                  <a:srgbClr val="808080"/>
                </a:solidFill>
                <a:effectLst/>
                <a:latin typeface="Courier New" panose="02070309020205020404" pitchFamily="49" charset="0"/>
              </a:rPr>
              <a:t>"l"</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sz="1600" dirty="0" smtClean="0">
                <a:solidFill>
                  <a:srgbClr val="008000"/>
                </a:solidFill>
                <a:effectLst/>
                <a:latin typeface="Courier New" panose="02070309020205020404" pitchFamily="49" charset="0"/>
              </a:rPr>
              <a:t># From the plot it seems like 8 is a reasonable choice</a:t>
            </a:r>
            <a:r>
              <a:rPr lang="en-US" sz="1600" dirty="0" smtClean="0">
                <a:solidFill>
                  <a:srgbClr val="000000"/>
                </a:solidFill>
                <a:effectLst/>
                <a:latin typeface="Courier New" panose="02070309020205020404" pitchFamily="49" charset="0"/>
              </a:rPr>
              <a:t> </a:t>
            </a:r>
          </a:p>
          <a:p>
            <a:r>
              <a:rPr lang="en-US" sz="1600" dirty="0" smtClean="0">
                <a:solidFill>
                  <a:srgbClr val="000000"/>
                </a:solidFill>
                <a:effectLst/>
                <a:latin typeface="Courier New" panose="02070309020205020404" pitchFamily="49" charset="0"/>
              </a:rPr>
              <a:t>km </a:t>
            </a:r>
            <a:r>
              <a:rPr lang="en-US" sz="1600" b="1" dirty="0" smtClean="0">
                <a:solidFill>
                  <a:srgbClr val="000080"/>
                </a:solidFill>
                <a:effectLst/>
                <a:latin typeface="Courier New" panose="02070309020205020404" pitchFamily="49" charset="0"/>
              </a:rPr>
              <a:t>&lt;-</a:t>
            </a:r>
            <a:r>
              <a:rPr lang="en-US" sz="1600" dirty="0" smtClean="0">
                <a:solidFill>
                  <a:srgbClr val="000000"/>
                </a:solidFill>
                <a:effectLst/>
                <a:latin typeface="Courier New" panose="02070309020205020404" pitchFamily="49" charset="0"/>
              </a:rPr>
              <a:t> </a:t>
            </a:r>
            <a:r>
              <a:rPr lang="en-US" sz="1600" dirty="0" err="1" smtClean="0">
                <a:solidFill>
                  <a:srgbClr val="8000FF"/>
                </a:solidFill>
                <a:effectLst/>
                <a:latin typeface="Courier New" panose="02070309020205020404" pitchFamily="49" charset="0"/>
              </a:rPr>
              <a:t>kmeans</a:t>
            </a:r>
            <a:r>
              <a:rPr lang="en-US" sz="1600" b="1" dirty="0" smtClean="0">
                <a:solidFill>
                  <a:srgbClr val="000080"/>
                </a:solidFill>
                <a:effectLst/>
                <a:latin typeface="Courier New" panose="02070309020205020404" pitchFamily="49" charset="0"/>
              </a:rPr>
              <a:t>(</a:t>
            </a:r>
            <a:r>
              <a:rPr lang="en-US" sz="1600" dirty="0" smtClean="0">
                <a:solidFill>
                  <a:srgbClr val="8000FF"/>
                </a:solidFill>
                <a:effectLst/>
                <a:latin typeface="Courier New" panose="02070309020205020404" pitchFamily="49" charset="0"/>
              </a:rPr>
              <a:t>data</a:t>
            </a:r>
            <a:r>
              <a:rPr lang="en-US" sz="1600" dirty="0" smtClean="0">
                <a:solidFill>
                  <a:srgbClr val="000000"/>
                </a:solidFill>
                <a:effectLst/>
                <a:latin typeface="Courier New" panose="02070309020205020404" pitchFamily="49" charset="0"/>
              </a:rPr>
              <a:t>,</a:t>
            </a:r>
            <a:r>
              <a:rPr lang="en-US" sz="1600" dirty="0" smtClean="0">
                <a:solidFill>
                  <a:srgbClr val="FF8000"/>
                </a:solidFill>
                <a:effectLst/>
                <a:latin typeface="Courier New" panose="02070309020205020404" pitchFamily="49" charset="0"/>
              </a:rPr>
              <a:t>8</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err="1" smtClean="0">
                <a:solidFill>
                  <a:srgbClr val="000000"/>
                </a:solidFill>
                <a:effectLst/>
                <a:latin typeface="Courier New" panose="02070309020205020404" pitchFamily="49" charset="0"/>
              </a:rPr>
              <a:t>rfm</a:t>
            </a:r>
            <a:r>
              <a:rPr lang="en-US" sz="1600" b="1" dirty="0" err="1"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cluster</a:t>
            </a:r>
            <a:r>
              <a:rPr lang="en-US" sz="1600" dirty="0" smtClean="0">
                <a:solidFill>
                  <a:srgbClr val="000000"/>
                </a:solidFill>
                <a:effectLst/>
                <a:latin typeface="Courier New" panose="02070309020205020404" pitchFamily="49" charset="0"/>
              </a:rPr>
              <a:t> </a:t>
            </a:r>
            <a:r>
              <a:rPr lang="en-US" sz="1600" b="1" dirty="0" smtClean="0">
                <a:solidFill>
                  <a:srgbClr val="000080"/>
                </a:solidFill>
                <a:effectLst/>
                <a:latin typeface="Courier New" panose="02070309020205020404" pitchFamily="49" charset="0"/>
              </a:rPr>
              <a:t>&lt;-</a:t>
            </a:r>
            <a:r>
              <a:rPr lang="en-US" sz="1600" dirty="0" smtClean="0">
                <a:solidFill>
                  <a:srgbClr val="000000"/>
                </a:solidFill>
                <a:effectLst/>
                <a:latin typeface="Courier New" panose="02070309020205020404" pitchFamily="49" charset="0"/>
              </a:rPr>
              <a:t> </a:t>
            </a:r>
            <a:r>
              <a:rPr lang="en-US" sz="1600" dirty="0" err="1" smtClean="0">
                <a:solidFill>
                  <a:srgbClr val="000000"/>
                </a:solidFill>
                <a:effectLst/>
                <a:latin typeface="Courier New" panose="02070309020205020404" pitchFamily="49" charset="0"/>
              </a:rPr>
              <a:t>km</a:t>
            </a:r>
            <a:r>
              <a:rPr lang="en-US" sz="1600" b="1" dirty="0" err="1"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cluster</a:t>
            </a:r>
            <a:endParaRPr lang="en-US" sz="1600" dirty="0">
              <a:effectLst/>
            </a:endParaRPr>
          </a:p>
        </p:txBody>
      </p:sp>
      <p:pic>
        <p:nvPicPr>
          <p:cNvPr id="5" name="Picture 4"/>
          <p:cNvPicPr>
            <a:picLocks noChangeAspect="1"/>
          </p:cNvPicPr>
          <p:nvPr/>
        </p:nvPicPr>
        <p:blipFill>
          <a:blip r:embed="rId2"/>
          <a:stretch>
            <a:fillRect/>
          </a:stretch>
        </p:blipFill>
        <p:spPr>
          <a:xfrm>
            <a:off x="6659120" y="1479376"/>
            <a:ext cx="5532880" cy="4339017"/>
          </a:xfrm>
          <a:prstGeom prst="rect">
            <a:avLst/>
          </a:prstGeom>
        </p:spPr>
      </p:pic>
    </p:spTree>
    <p:extLst>
      <p:ext uri="{BB962C8B-B14F-4D97-AF65-F5344CB8AC3E}">
        <p14:creationId xmlns:p14="http://schemas.microsoft.com/office/powerpoint/2010/main" val="30684570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46063"/>
            <a:ext cx="10718800" cy="479425"/>
          </a:xfrm>
          <a:prstGeom prst="rect">
            <a:avLst/>
          </a:prstGeom>
        </p:spPr>
        <p:txBody>
          <a:bodyPr/>
          <a:lstStyle/>
          <a:p>
            <a:r>
              <a:rPr lang="en-US" dirty="0" smtClean="0"/>
              <a:t>Step 4: Interpreting the results</a:t>
            </a:r>
            <a:endParaRPr lang="en-US" dirty="0"/>
          </a:p>
        </p:txBody>
      </p:sp>
      <p:sp>
        <p:nvSpPr>
          <p:cNvPr id="6" name="Rectangle 5"/>
          <p:cNvSpPr/>
          <p:nvPr/>
        </p:nvSpPr>
        <p:spPr>
          <a:xfrm>
            <a:off x="634809" y="1515357"/>
            <a:ext cx="6125587" cy="4031873"/>
          </a:xfrm>
          <a:prstGeom prst="rect">
            <a:avLst/>
          </a:prstGeom>
        </p:spPr>
        <p:txBody>
          <a:bodyPr wrap="square">
            <a:spAutoFit/>
          </a:bodyPr>
          <a:lstStyle/>
          <a:p>
            <a:r>
              <a:rPr lang="en-US" sz="1600" dirty="0" smtClean="0">
                <a:solidFill>
                  <a:srgbClr val="00800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smtClean="0">
                <a:solidFill>
                  <a:srgbClr val="008000"/>
                </a:solidFill>
                <a:effectLst/>
                <a:latin typeface="Courier New" panose="02070309020205020404" pitchFamily="49" charset="0"/>
              </a:rPr>
              <a:t>## Step 4: </a:t>
            </a:r>
            <a:r>
              <a:rPr lang="en-US" sz="1600" dirty="0" err="1" smtClean="0">
                <a:solidFill>
                  <a:srgbClr val="008000"/>
                </a:solidFill>
                <a:effectLst/>
                <a:latin typeface="Courier New" panose="02070309020205020404" pitchFamily="49" charset="0"/>
              </a:rPr>
              <a:t>Interprete</a:t>
            </a:r>
            <a:r>
              <a:rPr lang="en-US" sz="1600" dirty="0" smtClean="0">
                <a:solidFill>
                  <a:srgbClr val="008000"/>
                </a:solidFill>
                <a:effectLst/>
                <a:latin typeface="Courier New" panose="02070309020205020404" pitchFamily="49" charset="0"/>
              </a:rPr>
              <a:t> cluster #</a:t>
            </a:r>
            <a:r>
              <a:rPr lang="en-US" sz="1600" dirty="0" smtClean="0">
                <a:solidFill>
                  <a:srgbClr val="000000"/>
                </a:solidFill>
                <a:effectLst/>
                <a:latin typeface="Courier New" panose="02070309020205020404" pitchFamily="49" charset="0"/>
              </a:rPr>
              <a:t> </a:t>
            </a:r>
            <a:r>
              <a:rPr lang="en-US" sz="1600" dirty="0" smtClean="0">
                <a:solidFill>
                  <a:srgbClr val="00800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err="1" smtClean="0">
                <a:solidFill>
                  <a:srgbClr val="000000"/>
                </a:solidFill>
                <a:effectLst/>
                <a:latin typeface="Courier New" panose="02070309020205020404" pitchFamily="49" charset="0"/>
              </a:rPr>
              <a:t>m_rec</a:t>
            </a:r>
            <a:r>
              <a:rPr lang="en-US" sz="1600" dirty="0" smtClean="0">
                <a:solidFill>
                  <a:srgbClr val="000000"/>
                </a:solidFill>
                <a:effectLst/>
                <a:latin typeface="Courier New" panose="02070309020205020404" pitchFamily="49" charset="0"/>
              </a:rPr>
              <a:t> </a:t>
            </a:r>
            <a:r>
              <a:rPr lang="en-US" sz="1600" b="1" dirty="0" smtClean="0">
                <a:solidFill>
                  <a:srgbClr val="000080"/>
                </a:solidFill>
                <a:effectLst/>
                <a:latin typeface="Courier New" panose="02070309020205020404" pitchFamily="49" charset="0"/>
              </a:rPr>
              <a:t>&lt;-</a:t>
            </a:r>
            <a:r>
              <a:rPr lang="en-US" sz="1600" dirty="0" smtClean="0">
                <a:solidFill>
                  <a:srgbClr val="000000"/>
                </a:solidFill>
                <a:effectLst/>
                <a:latin typeface="Courier New" panose="02070309020205020404" pitchFamily="49" charset="0"/>
              </a:rPr>
              <a:t> </a:t>
            </a:r>
            <a:r>
              <a:rPr lang="en-US" sz="1600" dirty="0" smtClean="0">
                <a:solidFill>
                  <a:srgbClr val="8000FF"/>
                </a:solidFill>
                <a:effectLst/>
                <a:latin typeface="Courier New" panose="02070309020205020404" pitchFamily="49" charset="0"/>
              </a:rPr>
              <a:t>mean</a:t>
            </a:r>
            <a:r>
              <a:rPr lang="en-US" sz="1600" b="1" dirty="0"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rfm</a:t>
            </a:r>
            <a:r>
              <a:rPr lang="en-US" sz="1600" b="1" dirty="0" err="1"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Recency</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r>
              <a:rPr lang="en-US" sz="1600" dirty="0" err="1" smtClean="0">
                <a:solidFill>
                  <a:srgbClr val="000000"/>
                </a:solidFill>
                <a:effectLst/>
                <a:latin typeface="Courier New" panose="02070309020205020404" pitchFamily="49" charset="0"/>
              </a:rPr>
              <a:t>m_freq</a:t>
            </a:r>
            <a:r>
              <a:rPr lang="en-US" sz="1600" dirty="0" smtClean="0">
                <a:solidFill>
                  <a:srgbClr val="000000"/>
                </a:solidFill>
                <a:effectLst/>
                <a:latin typeface="Courier New" panose="02070309020205020404" pitchFamily="49" charset="0"/>
              </a:rPr>
              <a:t> </a:t>
            </a:r>
            <a:r>
              <a:rPr lang="en-US" sz="1600" b="1" dirty="0" smtClean="0">
                <a:solidFill>
                  <a:srgbClr val="000080"/>
                </a:solidFill>
                <a:effectLst/>
                <a:latin typeface="Courier New" panose="02070309020205020404" pitchFamily="49" charset="0"/>
              </a:rPr>
              <a:t>&lt;-</a:t>
            </a:r>
            <a:r>
              <a:rPr lang="en-US" sz="1600" dirty="0" smtClean="0">
                <a:solidFill>
                  <a:srgbClr val="000000"/>
                </a:solidFill>
                <a:effectLst/>
                <a:latin typeface="Courier New" panose="02070309020205020404" pitchFamily="49" charset="0"/>
              </a:rPr>
              <a:t> </a:t>
            </a:r>
            <a:r>
              <a:rPr lang="en-US" sz="1600" dirty="0" smtClean="0">
                <a:solidFill>
                  <a:srgbClr val="8000FF"/>
                </a:solidFill>
                <a:effectLst/>
                <a:latin typeface="Courier New" panose="02070309020205020404" pitchFamily="49" charset="0"/>
              </a:rPr>
              <a:t>mean</a:t>
            </a:r>
            <a:r>
              <a:rPr lang="en-US" sz="1600" b="1" dirty="0"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rfm</a:t>
            </a:r>
            <a:r>
              <a:rPr lang="en-US" sz="1600" b="1" dirty="0" err="1"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Frequency</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r>
              <a:rPr lang="en-US" sz="1600" dirty="0" err="1" smtClean="0">
                <a:solidFill>
                  <a:srgbClr val="000000"/>
                </a:solidFill>
                <a:effectLst/>
                <a:latin typeface="Courier New" panose="02070309020205020404" pitchFamily="49" charset="0"/>
              </a:rPr>
              <a:t>m_mon</a:t>
            </a:r>
            <a:r>
              <a:rPr lang="en-US" sz="1600" dirty="0" smtClean="0">
                <a:solidFill>
                  <a:srgbClr val="000000"/>
                </a:solidFill>
                <a:effectLst/>
                <a:latin typeface="Courier New" panose="02070309020205020404" pitchFamily="49" charset="0"/>
              </a:rPr>
              <a:t> </a:t>
            </a:r>
            <a:r>
              <a:rPr lang="en-US" sz="1600" b="1" dirty="0" smtClean="0">
                <a:solidFill>
                  <a:srgbClr val="000080"/>
                </a:solidFill>
                <a:effectLst/>
                <a:latin typeface="Courier New" panose="02070309020205020404" pitchFamily="49" charset="0"/>
              </a:rPr>
              <a:t>&lt;-</a:t>
            </a:r>
            <a:r>
              <a:rPr lang="en-US" sz="1600" dirty="0" smtClean="0">
                <a:solidFill>
                  <a:srgbClr val="000000"/>
                </a:solidFill>
                <a:effectLst/>
                <a:latin typeface="Courier New" panose="02070309020205020404" pitchFamily="49" charset="0"/>
              </a:rPr>
              <a:t> </a:t>
            </a:r>
            <a:r>
              <a:rPr lang="en-US" sz="1600" dirty="0" smtClean="0">
                <a:solidFill>
                  <a:srgbClr val="8000FF"/>
                </a:solidFill>
                <a:effectLst/>
                <a:latin typeface="Courier New" panose="02070309020205020404" pitchFamily="49" charset="0"/>
              </a:rPr>
              <a:t>mean</a:t>
            </a:r>
            <a:r>
              <a:rPr lang="en-US" sz="1600" b="1" dirty="0"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rfm</a:t>
            </a:r>
            <a:r>
              <a:rPr lang="en-US" sz="1600" b="1" dirty="0" err="1"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Monetary</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p>
          <a:p>
            <a:endParaRPr lang="en-US" sz="1600" dirty="0" smtClean="0">
              <a:solidFill>
                <a:srgbClr val="000000"/>
              </a:solidFill>
              <a:effectLst/>
              <a:latin typeface="Courier New" panose="02070309020205020404" pitchFamily="49" charset="0"/>
            </a:endParaRPr>
          </a:p>
          <a:p>
            <a:r>
              <a:rPr lang="en-US" sz="1600" dirty="0" smtClean="0">
                <a:solidFill>
                  <a:srgbClr val="000000"/>
                </a:solidFill>
                <a:effectLst/>
                <a:latin typeface="Courier New" panose="02070309020205020404" pitchFamily="49" charset="0"/>
              </a:rPr>
              <a:t>output </a:t>
            </a:r>
            <a:r>
              <a:rPr lang="en-US" sz="1600" b="1" dirty="0" smtClean="0">
                <a:solidFill>
                  <a:srgbClr val="000080"/>
                </a:solidFill>
                <a:effectLst/>
                <a:latin typeface="Courier New" panose="02070309020205020404" pitchFamily="49" charset="0"/>
              </a:rPr>
              <a:t>&lt;-</a:t>
            </a:r>
            <a:r>
              <a:rPr lang="en-US" sz="1600" dirty="0" smtClean="0">
                <a:solidFill>
                  <a:srgbClr val="000000"/>
                </a:solidFill>
                <a:effectLst/>
                <a:latin typeface="Courier New" panose="02070309020205020404" pitchFamily="49" charset="0"/>
              </a:rPr>
              <a:t> </a:t>
            </a:r>
            <a:r>
              <a:rPr lang="en-US" sz="1600" dirty="0" err="1" smtClean="0">
                <a:solidFill>
                  <a:srgbClr val="000000"/>
                </a:solidFill>
                <a:effectLst/>
                <a:latin typeface="Courier New" panose="02070309020205020404" pitchFamily="49" charset="0"/>
              </a:rPr>
              <a:t>rfm</a:t>
            </a:r>
            <a:r>
              <a:rPr lang="en-US" sz="1600" dirty="0" smtClean="0">
                <a:solidFill>
                  <a:srgbClr val="000000"/>
                </a:solidFill>
                <a:effectLst/>
                <a:latin typeface="Courier New" panose="02070309020205020404" pitchFamily="49" charset="0"/>
              </a:rPr>
              <a:t> </a:t>
            </a:r>
            <a:r>
              <a:rPr lang="en-US" sz="1600" dirty="0" smtClean="0">
                <a:solidFill>
                  <a:srgbClr val="804000"/>
                </a:solidFill>
                <a:effectLst/>
                <a:latin typeface="Courier New" panose="02070309020205020404" pitchFamily="49" charset="0"/>
              </a:rPr>
              <a:t>%&gt;%</a:t>
            </a:r>
            <a:r>
              <a:rPr lang="en-US" sz="1600" dirty="0" smtClean="0">
                <a:solidFill>
                  <a:srgbClr val="000000"/>
                </a:solidFill>
                <a:effectLst/>
                <a:latin typeface="Courier New" panose="02070309020205020404" pitchFamily="49" charset="0"/>
              </a:rPr>
              <a:t> </a:t>
            </a:r>
          </a:p>
          <a:p>
            <a:r>
              <a:rPr lang="en-US" sz="1600" dirty="0" smtClean="0">
                <a:solidFill>
                  <a:srgbClr val="000000"/>
                </a:solidFill>
                <a:effectLst/>
                <a:latin typeface="Courier New" panose="02070309020205020404" pitchFamily="49" charset="0"/>
              </a:rPr>
              <a:t>	</a:t>
            </a:r>
            <a:r>
              <a:rPr lang="en-US" sz="1600" dirty="0" err="1" smtClean="0">
                <a:solidFill>
                  <a:srgbClr val="000000"/>
                </a:solidFill>
                <a:effectLst/>
                <a:latin typeface="Courier New" panose="02070309020205020404" pitchFamily="49" charset="0"/>
              </a:rPr>
              <a:t>group_by</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cluster</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smtClean="0">
                <a:solidFill>
                  <a:srgbClr val="804000"/>
                </a:solidFill>
                <a:effectLst/>
                <a:latin typeface="Courier New" panose="02070309020205020404" pitchFamily="49" charset="0"/>
              </a:rPr>
              <a:t>%&gt;%</a:t>
            </a:r>
            <a:r>
              <a:rPr lang="en-US" sz="1600" dirty="0" smtClean="0">
                <a:solidFill>
                  <a:srgbClr val="000000"/>
                </a:solidFill>
                <a:effectLst/>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smtClean="0">
                <a:solidFill>
                  <a:srgbClr val="000000"/>
                </a:solidFill>
                <a:effectLst/>
                <a:latin typeface="Courier New" panose="02070309020205020404" pitchFamily="49" charset="0"/>
              </a:rPr>
              <a:t>summarise</a:t>
            </a:r>
            <a:r>
              <a:rPr lang="en-US" sz="1600" b="1" dirty="0"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avg_rec</a:t>
            </a:r>
            <a:r>
              <a:rPr lang="en-US" sz="1600" dirty="0" smtClean="0">
                <a:solidFill>
                  <a:srgbClr val="000000"/>
                </a:solidFill>
                <a:effectLst/>
                <a:latin typeface="Courier New" panose="02070309020205020404" pitchFamily="49" charset="0"/>
              </a:rPr>
              <a:t> </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smtClean="0">
                <a:solidFill>
                  <a:srgbClr val="8000FF"/>
                </a:solidFill>
                <a:effectLst/>
                <a:latin typeface="Courier New" panose="02070309020205020404" pitchFamily="49" charset="0"/>
              </a:rPr>
              <a:t>mean</a:t>
            </a:r>
            <a:r>
              <a:rPr lang="en-US" sz="1600" b="1" dirty="0"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Recency</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err="1" smtClean="0">
                <a:solidFill>
                  <a:srgbClr val="000000"/>
                </a:solidFill>
                <a:effectLst/>
                <a:latin typeface="Courier New" panose="02070309020205020404" pitchFamily="49" charset="0"/>
              </a:rPr>
              <a:t>avg_freq</a:t>
            </a:r>
            <a:r>
              <a:rPr lang="en-US" sz="1600" dirty="0" smtClean="0">
                <a:solidFill>
                  <a:srgbClr val="000000"/>
                </a:solidFill>
                <a:effectLst/>
                <a:latin typeface="Courier New" panose="02070309020205020404" pitchFamily="49" charset="0"/>
              </a:rPr>
              <a:t> </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smtClean="0">
                <a:solidFill>
                  <a:srgbClr val="8000FF"/>
                </a:solidFill>
                <a:effectLst/>
                <a:latin typeface="Courier New" panose="02070309020205020404" pitchFamily="49" charset="0"/>
              </a:rPr>
              <a:t>mean</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Frequency</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err="1" smtClean="0">
                <a:solidFill>
                  <a:srgbClr val="000000"/>
                </a:solidFill>
                <a:effectLst/>
                <a:latin typeface="Courier New" panose="02070309020205020404" pitchFamily="49" charset="0"/>
              </a:rPr>
              <a:t>avg_mon</a:t>
            </a:r>
            <a:r>
              <a:rPr lang="en-US" sz="1600" dirty="0" smtClean="0">
                <a:solidFill>
                  <a:srgbClr val="000000"/>
                </a:solidFill>
                <a:effectLst/>
                <a:latin typeface="Courier New" panose="02070309020205020404" pitchFamily="49" charset="0"/>
              </a:rPr>
              <a:t> </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smtClean="0">
                <a:solidFill>
                  <a:srgbClr val="8000FF"/>
                </a:solidFill>
                <a:effectLst/>
                <a:latin typeface="Courier New" panose="02070309020205020404" pitchFamily="49" charset="0"/>
              </a:rPr>
              <a:t>mean</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Monetary</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smtClean="0">
                <a:solidFill>
                  <a:srgbClr val="804000"/>
                </a:solidFill>
                <a:effectLst/>
                <a:latin typeface="Courier New" panose="02070309020205020404" pitchFamily="49" charset="0"/>
              </a:rPr>
              <a:t>%&gt;%</a:t>
            </a:r>
            <a:r>
              <a:rPr lang="en-US" sz="1600" dirty="0" smtClean="0">
                <a:solidFill>
                  <a:srgbClr val="000000"/>
                </a:solidFill>
                <a:effectLst/>
                <a:latin typeface="Courier New" panose="02070309020205020404" pitchFamily="49" charset="0"/>
              </a:rPr>
              <a:t> 	mutate</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label </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err="1" smtClean="0">
                <a:solidFill>
                  <a:srgbClr val="000000"/>
                </a:solidFill>
                <a:effectLst/>
                <a:latin typeface="Courier New" panose="02070309020205020404" pitchFamily="49" charset="0"/>
              </a:rPr>
              <a:t>str_c</a:t>
            </a:r>
            <a:r>
              <a:rPr lang="en-US" sz="1600" b="1" dirty="0" smtClean="0">
                <a:solidFill>
                  <a:srgbClr val="000080"/>
                </a:solidFill>
                <a:effectLst/>
                <a:latin typeface="Courier New" panose="02070309020205020404" pitchFamily="49" charset="0"/>
              </a:rPr>
              <a:t>(</a:t>
            </a:r>
            <a:r>
              <a:rPr lang="en-US" sz="1600" dirty="0" err="1" smtClean="0">
                <a:solidFill>
                  <a:srgbClr val="8000FF"/>
                </a:solidFill>
                <a:effectLst/>
                <a:latin typeface="Courier New" panose="02070309020205020404" pitchFamily="49" charset="0"/>
              </a:rPr>
              <a:t>ifelse</a:t>
            </a:r>
            <a:r>
              <a:rPr lang="en-US" sz="1600" b="1" dirty="0"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avg_rec</a:t>
            </a:r>
            <a:r>
              <a:rPr lang="en-US" sz="1600" b="1" dirty="0" smtClean="0">
                <a:solidFill>
                  <a:srgbClr val="000080"/>
                </a:solidFill>
                <a:effectLst/>
                <a:latin typeface="Courier New" panose="02070309020205020404" pitchFamily="49" charset="0"/>
              </a:rPr>
              <a:t>&gt;</a:t>
            </a:r>
            <a:r>
              <a:rPr lang="en-US" sz="1600" dirty="0" err="1" smtClean="0">
                <a:solidFill>
                  <a:srgbClr val="000000"/>
                </a:solidFill>
                <a:effectLst/>
                <a:latin typeface="Courier New" panose="02070309020205020404" pitchFamily="49" charset="0"/>
              </a:rPr>
              <a:t>m_rec</a:t>
            </a:r>
            <a:r>
              <a:rPr lang="en-US" sz="1600" dirty="0" smtClean="0">
                <a:solidFill>
                  <a:srgbClr val="000000"/>
                </a:solidFill>
                <a:effectLst/>
                <a:latin typeface="Courier New" panose="02070309020205020404" pitchFamily="49" charset="0"/>
              </a:rPr>
              <a:t>, </a:t>
            </a:r>
            <a:r>
              <a:rPr lang="en-US" sz="1600" dirty="0" smtClean="0">
                <a:solidFill>
                  <a:srgbClr val="808080"/>
                </a:solidFill>
                <a:effectLst/>
                <a:latin typeface="Courier New" panose="02070309020205020404" pitchFamily="49" charset="0"/>
              </a:rPr>
              <a:t>"H"</a:t>
            </a:r>
            <a:r>
              <a:rPr lang="en-US" sz="1600" dirty="0" smtClean="0">
                <a:solidFill>
                  <a:srgbClr val="000000"/>
                </a:solidFill>
                <a:effectLst/>
                <a:latin typeface="Courier New" panose="02070309020205020404" pitchFamily="49" charset="0"/>
              </a:rPr>
              <a:t>,</a:t>
            </a:r>
            <a:r>
              <a:rPr lang="en-US" sz="1600" dirty="0" smtClean="0">
                <a:solidFill>
                  <a:srgbClr val="808080"/>
                </a:solidFill>
                <a:effectLst/>
                <a:latin typeface="Courier New" panose="02070309020205020404" pitchFamily="49" charset="0"/>
              </a:rPr>
              <a:t>"L"</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err="1" smtClean="0">
                <a:solidFill>
                  <a:srgbClr val="8000FF"/>
                </a:solidFill>
                <a:effectLst/>
                <a:latin typeface="Courier New" panose="02070309020205020404" pitchFamily="49" charset="0"/>
              </a:rPr>
              <a:t>ifelse</a:t>
            </a:r>
            <a:r>
              <a:rPr lang="en-US" sz="1600" b="1" dirty="0"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avg_freq</a:t>
            </a:r>
            <a:r>
              <a:rPr lang="en-US" sz="1600" b="1" dirty="0" smtClean="0">
                <a:solidFill>
                  <a:srgbClr val="000080"/>
                </a:solidFill>
                <a:effectLst/>
                <a:latin typeface="Courier New" panose="02070309020205020404" pitchFamily="49" charset="0"/>
              </a:rPr>
              <a:t>&gt;</a:t>
            </a:r>
            <a:r>
              <a:rPr lang="en-US" sz="1600" dirty="0" err="1" smtClean="0">
                <a:solidFill>
                  <a:srgbClr val="000000"/>
                </a:solidFill>
                <a:effectLst/>
                <a:latin typeface="Courier New" panose="02070309020205020404" pitchFamily="49" charset="0"/>
              </a:rPr>
              <a:t>m_freq</a:t>
            </a:r>
            <a:r>
              <a:rPr lang="en-US" sz="1600" dirty="0" smtClean="0">
                <a:solidFill>
                  <a:srgbClr val="000000"/>
                </a:solidFill>
                <a:effectLst/>
                <a:latin typeface="Courier New" panose="02070309020205020404" pitchFamily="49" charset="0"/>
              </a:rPr>
              <a:t>, </a:t>
            </a:r>
            <a:r>
              <a:rPr lang="en-US" sz="1600" dirty="0" smtClean="0">
                <a:solidFill>
                  <a:srgbClr val="808080"/>
                </a:solidFill>
                <a:effectLst/>
                <a:latin typeface="Courier New" panose="02070309020205020404" pitchFamily="49" charset="0"/>
              </a:rPr>
              <a:t>"H"</a:t>
            </a:r>
            <a:r>
              <a:rPr lang="en-US" sz="1600" dirty="0" smtClean="0">
                <a:solidFill>
                  <a:srgbClr val="000000"/>
                </a:solidFill>
                <a:effectLst/>
                <a:latin typeface="Courier New" panose="02070309020205020404" pitchFamily="49" charset="0"/>
              </a:rPr>
              <a:t>,</a:t>
            </a:r>
            <a:r>
              <a:rPr lang="en-US" sz="1600" dirty="0" smtClean="0">
                <a:solidFill>
                  <a:srgbClr val="808080"/>
                </a:solidFill>
                <a:effectLst/>
                <a:latin typeface="Courier New" panose="02070309020205020404" pitchFamily="49" charset="0"/>
              </a:rPr>
              <a:t>"L"</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dirty="0" err="1" smtClean="0">
                <a:solidFill>
                  <a:srgbClr val="8000FF"/>
                </a:solidFill>
                <a:effectLst/>
                <a:latin typeface="Courier New" panose="02070309020205020404" pitchFamily="49" charset="0"/>
              </a:rPr>
              <a:t>ifelse</a:t>
            </a:r>
            <a:r>
              <a:rPr lang="en-US" sz="1600" b="1" dirty="0" smtClean="0">
                <a:solidFill>
                  <a:srgbClr val="000080"/>
                </a:solidFill>
                <a:effectLst/>
                <a:latin typeface="Courier New" panose="02070309020205020404" pitchFamily="49" charset="0"/>
              </a:rPr>
              <a:t>(</a:t>
            </a:r>
            <a:r>
              <a:rPr lang="en-US" sz="1600" dirty="0" err="1" smtClean="0">
                <a:solidFill>
                  <a:srgbClr val="000000"/>
                </a:solidFill>
                <a:effectLst/>
                <a:latin typeface="Courier New" panose="02070309020205020404" pitchFamily="49" charset="0"/>
              </a:rPr>
              <a:t>avg_mon</a:t>
            </a:r>
            <a:r>
              <a:rPr lang="en-US" sz="1600" b="1" dirty="0" smtClean="0">
                <a:solidFill>
                  <a:srgbClr val="000080"/>
                </a:solidFill>
                <a:effectLst/>
                <a:latin typeface="Courier New" panose="02070309020205020404" pitchFamily="49" charset="0"/>
              </a:rPr>
              <a:t>&gt;</a:t>
            </a:r>
            <a:r>
              <a:rPr lang="en-US" sz="1600" dirty="0" err="1" smtClean="0">
                <a:solidFill>
                  <a:srgbClr val="000000"/>
                </a:solidFill>
                <a:effectLst/>
                <a:latin typeface="Courier New" panose="02070309020205020404" pitchFamily="49" charset="0"/>
              </a:rPr>
              <a:t>m_mon</a:t>
            </a:r>
            <a:r>
              <a:rPr lang="en-US" sz="1600" dirty="0" smtClean="0">
                <a:solidFill>
                  <a:srgbClr val="000000"/>
                </a:solidFill>
                <a:effectLst/>
                <a:latin typeface="Courier New" panose="02070309020205020404" pitchFamily="49" charset="0"/>
              </a:rPr>
              <a:t>, </a:t>
            </a:r>
            <a:r>
              <a:rPr lang="en-US" sz="1600" dirty="0" smtClean="0">
                <a:solidFill>
                  <a:srgbClr val="808080"/>
                </a:solidFill>
                <a:effectLst/>
                <a:latin typeface="Courier New" panose="02070309020205020404" pitchFamily="49" charset="0"/>
              </a:rPr>
              <a:t>"H"</a:t>
            </a:r>
            <a:r>
              <a:rPr lang="en-US" sz="1600" dirty="0" smtClean="0">
                <a:solidFill>
                  <a:srgbClr val="000000"/>
                </a:solidFill>
                <a:effectLst/>
                <a:latin typeface="Courier New" panose="02070309020205020404" pitchFamily="49" charset="0"/>
              </a:rPr>
              <a:t>,</a:t>
            </a:r>
            <a:r>
              <a:rPr lang="en-US" sz="1600" dirty="0" smtClean="0">
                <a:solidFill>
                  <a:srgbClr val="808080"/>
                </a:solidFill>
                <a:effectLst/>
                <a:latin typeface="Courier New" panose="02070309020205020404" pitchFamily="49" charset="0"/>
              </a:rPr>
              <a:t>"L"</a:t>
            </a:r>
            <a:r>
              <a:rPr lang="en-US" sz="1600" b="1" dirty="0" smtClean="0">
                <a:solidFill>
                  <a:srgbClr val="000080"/>
                </a:solidFill>
                <a:effectLst/>
                <a:latin typeface="Courier New" panose="02070309020205020404" pitchFamily="49" charset="0"/>
              </a:rPr>
              <a:t>)</a:t>
            </a:r>
            <a:r>
              <a:rPr lang="en-US" sz="1600" dirty="0" smtClean="0">
                <a:solidFill>
                  <a:srgbClr val="000000"/>
                </a:solidFill>
                <a:effectLst/>
                <a:latin typeface="Courier New" panose="02070309020205020404" pitchFamily="49" charset="0"/>
              </a:rPr>
              <a:t> </a:t>
            </a:r>
            <a:r>
              <a:rPr lang="en-US" sz="1600" b="1" dirty="0" smtClean="0">
                <a:solidFill>
                  <a:srgbClr val="000080"/>
                </a:solidFill>
                <a:effectLst/>
                <a:latin typeface="Courier New" panose="02070309020205020404" pitchFamily="49" charset="0"/>
              </a:rPr>
              <a:t>))</a:t>
            </a:r>
            <a:endParaRPr lang="en-US" sz="1600" dirty="0">
              <a:effectLst/>
            </a:endParaRPr>
          </a:p>
        </p:txBody>
      </p:sp>
      <p:pic>
        <p:nvPicPr>
          <p:cNvPr id="7" name="Picture 6"/>
          <p:cNvPicPr>
            <a:picLocks noChangeAspect="1"/>
          </p:cNvPicPr>
          <p:nvPr/>
        </p:nvPicPr>
        <p:blipFill>
          <a:blip r:embed="rId3"/>
          <a:stretch>
            <a:fillRect/>
          </a:stretch>
        </p:blipFill>
        <p:spPr>
          <a:xfrm>
            <a:off x="7677150" y="2545455"/>
            <a:ext cx="3676650" cy="1971675"/>
          </a:xfrm>
          <a:prstGeom prst="rect">
            <a:avLst/>
          </a:prstGeom>
        </p:spPr>
      </p:pic>
    </p:spTree>
    <p:extLst>
      <p:ext uri="{BB962C8B-B14F-4D97-AF65-F5344CB8AC3E}">
        <p14:creationId xmlns:p14="http://schemas.microsoft.com/office/powerpoint/2010/main" val="2846817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3B1F"/>
        </a:solidFill>
        <a:effectLst/>
      </p:bgPr>
    </p:bg>
    <p:spTree>
      <p:nvGrpSpPr>
        <p:cNvPr id="1" name=""/>
        <p:cNvGrpSpPr/>
        <p:nvPr/>
      </p:nvGrpSpPr>
      <p:grpSpPr>
        <a:xfrm>
          <a:off x="0" y="0"/>
          <a:ext cx="0" cy="0"/>
          <a:chOff x="0" y="0"/>
          <a:chExt cx="0" cy="0"/>
        </a:xfrm>
      </p:grpSpPr>
      <p:sp>
        <p:nvSpPr>
          <p:cNvPr id="4" name="Nadpis 1"/>
          <p:cNvSpPr txBox="1">
            <a:spLocks/>
          </p:cNvSpPr>
          <p:nvPr/>
        </p:nvSpPr>
        <p:spPr>
          <a:xfrm>
            <a:off x="522514" y="3549317"/>
            <a:ext cx="10831286" cy="2343484"/>
          </a:xfrm>
          <a:prstGeom prst="rect">
            <a:avLst/>
          </a:prstGeom>
        </p:spPr>
        <p:txBody>
          <a:bodyPr lIns="45720" tIns="0" rIns="0" bIns="0" anchor="b" anchorCtr="0">
            <a:normAutofit/>
          </a:bodyPr>
          <a:lstStyle>
            <a:lvl1pPr algn="l" defTabSz="914400" rtl="0" eaLnBrk="1" latinLnBrk="0" hangingPunct="1">
              <a:lnSpc>
                <a:spcPct val="90000"/>
              </a:lnSpc>
              <a:spcBef>
                <a:spcPct val="0"/>
              </a:spcBef>
              <a:buNone/>
              <a:defRPr sz="4400" b="1" kern="1200">
                <a:solidFill>
                  <a:srgbClr val="595959"/>
                </a:solidFill>
                <a:latin typeface="+mj-lt"/>
                <a:ea typeface="+mj-ea"/>
                <a:cs typeface="Segoe UI" panose="020B0502040204020203" pitchFamily="34" charset="0"/>
              </a:defRPr>
            </a:lvl1pPr>
          </a:lstStyle>
          <a:p>
            <a:r>
              <a:rPr lang="en-US" dirty="0" smtClean="0">
                <a:solidFill>
                  <a:srgbClr val="FFFFFF"/>
                </a:solidFill>
              </a:rPr>
              <a:t>Introduction</a:t>
            </a:r>
          </a:p>
        </p:txBody>
      </p:sp>
    </p:spTree>
    <p:extLst>
      <p:ext uri="{BB962C8B-B14F-4D97-AF65-F5344CB8AC3E}">
        <p14:creationId xmlns:p14="http://schemas.microsoft.com/office/powerpoint/2010/main" val="1646272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46063"/>
            <a:ext cx="10718800" cy="479425"/>
          </a:xfrm>
          <a:prstGeom prst="rect">
            <a:avLst/>
          </a:prstGeom>
        </p:spPr>
        <p:txBody>
          <a:bodyPr/>
          <a:lstStyle/>
          <a:p>
            <a:r>
              <a:rPr lang="en-US" dirty="0" smtClean="0"/>
              <a:t>How to read the labels?</a:t>
            </a:r>
            <a:endParaRPr lang="en-US" dirty="0"/>
          </a:p>
        </p:txBody>
      </p:sp>
      <p:sp>
        <p:nvSpPr>
          <p:cNvPr id="3" name="Content Placeholder 2"/>
          <p:cNvSpPr>
            <a:spLocks noGrp="1"/>
          </p:cNvSpPr>
          <p:nvPr>
            <p:ph idx="4294967295"/>
          </p:nvPr>
        </p:nvSpPr>
        <p:spPr>
          <a:xfrm>
            <a:off x="0" y="1181100"/>
            <a:ext cx="10718800" cy="4995863"/>
          </a:xfrm>
          <a:prstGeom prst="rect">
            <a:avLst/>
          </a:prstGeom>
        </p:spPr>
        <p:txBody>
          <a:bodyPr>
            <a:normAutofit/>
          </a:bodyPr>
          <a:lstStyle/>
          <a:p>
            <a:pPr marL="342900" indent="-342900">
              <a:buFontTx/>
              <a:buChar char="-"/>
            </a:pPr>
            <a:r>
              <a:rPr lang="en-US" dirty="0" smtClean="0"/>
              <a:t>LHH</a:t>
            </a:r>
            <a:r>
              <a:rPr lang="en-US" dirty="0"/>
              <a:t>: Diamond segment, our best </a:t>
            </a:r>
            <a:r>
              <a:rPr lang="en-US" dirty="0" smtClean="0"/>
              <a:t>customers</a:t>
            </a:r>
          </a:p>
          <a:p>
            <a:pPr marL="342900" indent="-342900">
              <a:buFontTx/>
              <a:buChar char="-"/>
            </a:pPr>
            <a:r>
              <a:rPr lang="en-US" dirty="0" smtClean="0"/>
              <a:t>LHL</a:t>
            </a:r>
            <a:r>
              <a:rPr lang="en-US" dirty="0"/>
              <a:t>: Frequent buyers, figure out what do they like and try to cross-sell </a:t>
            </a:r>
            <a:r>
              <a:rPr lang="en-US" dirty="0" smtClean="0"/>
              <a:t>something</a:t>
            </a:r>
          </a:p>
          <a:p>
            <a:pPr marL="342900" indent="-342900">
              <a:buFontTx/>
              <a:buChar char="-"/>
            </a:pPr>
            <a:r>
              <a:rPr lang="en-US" dirty="0" smtClean="0"/>
              <a:t>LLH</a:t>
            </a:r>
            <a:r>
              <a:rPr lang="en-US" dirty="0"/>
              <a:t>: </a:t>
            </a:r>
            <a:r>
              <a:rPr lang="en-US" dirty="0" smtClean="0"/>
              <a:t>Promising</a:t>
            </a:r>
          </a:p>
          <a:p>
            <a:pPr marL="342900" indent="-342900">
              <a:buFontTx/>
              <a:buChar char="-"/>
            </a:pPr>
            <a:r>
              <a:rPr lang="en-US" dirty="0" smtClean="0"/>
              <a:t>LLL</a:t>
            </a:r>
            <a:r>
              <a:rPr lang="en-US" dirty="0"/>
              <a:t>: Hard to </a:t>
            </a:r>
            <a:r>
              <a:rPr lang="en-US" dirty="0" smtClean="0"/>
              <a:t>assess</a:t>
            </a:r>
          </a:p>
          <a:p>
            <a:pPr marL="342900" indent="-342900">
              <a:buFontTx/>
              <a:buChar char="-"/>
            </a:pPr>
            <a:r>
              <a:rPr lang="en-US" dirty="0" smtClean="0"/>
              <a:t>HHH</a:t>
            </a:r>
            <a:r>
              <a:rPr lang="en-US" dirty="0"/>
              <a:t>: Sleeping beauties, good customers that need </a:t>
            </a:r>
            <a:r>
              <a:rPr lang="en-US" dirty="0" smtClean="0"/>
              <a:t>reactivation</a:t>
            </a:r>
          </a:p>
          <a:p>
            <a:pPr marL="342900" indent="-342900">
              <a:buFontTx/>
              <a:buChar char="-"/>
            </a:pPr>
            <a:r>
              <a:rPr lang="en-US" dirty="0" smtClean="0"/>
              <a:t>HHL</a:t>
            </a:r>
            <a:r>
              <a:rPr lang="en-US" dirty="0"/>
              <a:t>: Budget-conscious, worth reactivating if the goal is increase market </a:t>
            </a:r>
            <a:r>
              <a:rPr lang="en-US" dirty="0" smtClean="0"/>
              <a:t>share</a:t>
            </a:r>
          </a:p>
          <a:p>
            <a:pPr marL="342900" indent="-342900">
              <a:buFontTx/>
              <a:buChar char="-"/>
            </a:pPr>
            <a:r>
              <a:rPr lang="en-US" dirty="0" smtClean="0"/>
              <a:t>HLH</a:t>
            </a:r>
            <a:r>
              <a:rPr lang="en-US" dirty="0"/>
              <a:t>: Worth reactivating if the goal is to increase </a:t>
            </a:r>
            <a:r>
              <a:rPr lang="en-US" dirty="0" smtClean="0"/>
              <a:t>sales</a:t>
            </a:r>
          </a:p>
          <a:p>
            <a:pPr marL="342900" indent="-342900">
              <a:buFontTx/>
              <a:buChar char="-"/>
            </a:pPr>
            <a:r>
              <a:rPr lang="en-US" dirty="0" smtClean="0"/>
              <a:t>HLL</a:t>
            </a:r>
            <a:r>
              <a:rPr lang="en-US" dirty="0"/>
              <a:t>: Probably lost, may not be worth reactivating</a:t>
            </a:r>
          </a:p>
        </p:txBody>
      </p:sp>
    </p:spTree>
    <p:extLst>
      <p:ext uri="{BB962C8B-B14F-4D97-AF65-F5344CB8AC3E}">
        <p14:creationId xmlns:p14="http://schemas.microsoft.com/office/powerpoint/2010/main" val="54270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idx="4294967295"/>
          </p:nvPr>
        </p:nvSpPr>
        <p:spPr>
          <a:xfrm>
            <a:off x="0" y="246063"/>
            <a:ext cx="10718800" cy="479425"/>
          </a:xfrm>
          <a:prstGeom prst="rect">
            <a:avLst/>
          </a:prstGeom>
        </p:spPr>
        <p:txBody>
          <a:bodyPr/>
          <a:lstStyle/>
          <a:p>
            <a:r>
              <a:rPr lang="en-US" dirty="0" smtClean="0"/>
              <a:t>What is customer segmentation?</a:t>
            </a:r>
            <a:endParaRPr lang="cs-CZ" dirty="0"/>
          </a:p>
        </p:txBody>
      </p:sp>
      <p:sp>
        <p:nvSpPr>
          <p:cNvPr id="3" name="Zástupný symbol pro obsah 2"/>
          <p:cNvSpPr>
            <a:spLocks noGrp="1"/>
          </p:cNvSpPr>
          <p:nvPr>
            <p:ph idx="4294967295"/>
          </p:nvPr>
        </p:nvSpPr>
        <p:spPr>
          <a:xfrm>
            <a:off x="0" y="1230313"/>
            <a:ext cx="6003925" cy="1701800"/>
          </a:xfrm>
          <a:prstGeom prst="rect">
            <a:avLst/>
          </a:prstGeom>
        </p:spPr>
        <p:txBody>
          <a:bodyPr/>
          <a:lstStyle/>
          <a:p>
            <a:pPr algn="ctr">
              <a:lnSpc>
                <a:spcPct val="150000"/>
              </a:lnSpc>
              <a:buClr>
                <a:srgbClr val="FF0000"/>
              </a:buClr>
            </a:pPr>
            <a:r>
              <a:rPr lang="en-US" b="0" dirty="0" smtClean="0">
                <a:latin typeface="+mn-lt"/>
              </a:rPr>
              <a:t>Customer segmentation is the process of organizing the customer base in small groups that share similar characteristics</a:t>
            </a:r>
            <a:endParaRPr lang="cs-CZ" b="0" dirty="0">
              <a:latin typeface="+mn-lt"/>
            </a:endParaRPr>
          </a:p>
          <a:p>
            <a:pPr>
              <a:lnSpc>
                <a:spcPct val="150000"/>
              </a:lnSpc>
              <a:buClr>
                <a:srgbClr val="FF0000"/>
              </a:buClr>
            </a:pPr>
            <a:endParaRPr lang="cs-CZ" b="0" dirty="0"/>
          </a:p>
          <a:p>
            <a:pPr>
              <a:lnSpc>
                <a:spcPct val="150000"/>
              </a:lnSpc>
              <a:buClr>
                <a:srgbClr val="FF0000"/>
              </a:buClr>
            </a:pPr>
            <a:endParaRPr lang="cs-CZ" b="0" dirty="0">
              <a:latin typeface="+mn-lt"/>
            </a:endParaRPr>
          </a:p>
        </p:txBody>
      </p:sp>
      <p:pic>
        <p:nvPicPr>
          <p:cNvPr id="1026" name="Picture 2" descr="Image result for customer segment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2251" y="3437001"/>
            <a:ext cx="3490001" cy="2815177"/>
          </a:xfrm>
          <a:prstGeom prst="rect">
            <a:avLst/>
          </a:prstGeom>
          <a:noFill/>
          <a:extLst>
            <a:ext uri="{909E8E84-426E-40DD-AFC4-6F175D3DCCD1}">
              <a14:hiddenFill xmlns:a14="http://schemas.microsoft.com/office/drawing/2010/main">
                <a:solidFill>
                  <a:srgbClr val="FFFFFF"/>
                </a:solidFill>
              </a14:hiddenFill>
            </a:ext>
          </a:extLst>
        </p:spPr>
      </p:pic>
      <p:sp>
        <p:nvSpPr>
          <p:cNvPr id="5" name="Zástupný symbol pro obsah 2"/>
          <p:cNvSpPr txBox="1">
            <a:spLocks/>
          </p:cNvSpPr>
          <p:nvPr/>
        </p:nvSpPr>
        <p:spPr>
          <a:xfrm>
            <a:off x="5177752" y="3087224"/>
            <a:ext cx="4822758" cy="2942079"/>
          </a:xfrm>
          <a:prstGeom prst="rect">
            <a:avLst/>
          </a:prstGeom>
        </p:spPr>
        <p:txBody>
          <a:bodyPr lIns="0">
            <a:normAutofit fontScale="92500" lnSpcReduction="20000"/>
          </a:bodyPr>
          <a:lstStyle>
            <a:lvl1pPr marL="0" indent="0" algn="l" defTabSz="914400" rtl="0" eaLnBrk="1" latinLnBrk="0" hangingPunct="1">
              <a:lnSpc>
                <a:spcPct val="100000"/>
              </a:lnSpc>
              <a:spcBef>
                <a:spcPts val="1800"/>
              </a:spcBef>
              <a:spcAft>
                <a:spcPts val="400"/>
              </a:spcAft>
              <a:buFont typeface="Arial" panose="020B0604020202020204" pitchFamily="34" charset="0"/>
              <a:buNone/>
              <a:defRPr lang="en-US" sz="2000" b="1" i="0" kern="1200" baseline="0">
                <a:solidFill>
                  <a:srgbClr val="595959"/>
                </a:solidFill>
                <a:latin typeface="+mj-lt"/>
                <a:ea typeface="+mn-ea"/>
                <a:cs typeface="Segoe UI" panose="020B0502040204020203" pitchFamily="34" charset="0"/>
              </a:defRPr>
            </a:lvl1pPr>
            <a:lvl2pPr marL="0" indent="0" algn="l" defTabSz="914400" rtl="0" eaLnBrk="1" latinLnBrk="0" hangingPunct="1">
              <a:lnSpc>
                <a:spcPct val="100000"/>
              </a:lnSpc>
              <a:spcBef>
                <a:spcPts val="500"/>
              </a:spcBef>
              <a:spcAft>
                <a:spcPts val="400"/>
              </a:spcAft>
              <a:buFontTx/>
              <a:buNone/>
              <a:defRPr sz="2000" kern="1200">
                <a:solidFill>
                  <a:srgbClr val="757575"/>
                </a:solidFill>
                <a:latin typeface="+mn-lt"/>
                <a:ea typeface="+mn-ea"/>
                <a:cs typeface="+mn-cs"/>
              </a:defRPr>
            </a:lvl2pPr>
            <a:lvl3pPr marL="0" indent="-228600" algn="l" defTabSz="914400" rtl="0" eaLnBrk="1" latinLnBrk="0" hangingPunct="1">
              <a:lnSpc>
                <a:spcPct val="100000"/>
              </a:lnSpc>
              <a:spcBef>
                <a:spcPts val="500"/>
              </a:spcBef>
              <a:spcAft>
                <a:spcPts val="400"/>
              </a:spcAft>
              <a:buFont typeface="Arial" panose="020B0604020202020204" pitchFamily="34" charset="0"/>
              <a:buChar char="•"/>
              <a:defRPr sz="2000" kern="1200">
                <a:solidFill>
                  <a:srgbClr val="757575"/>
                </a:solidFill>
                <a:latin typeface="+mn-lt"/>
                <a:ea typeface="+mn-ea"/>
                <a:cs typeface="+mn-cs"/>
              </a:defRPr>
            </a:lvl3pPr>
            <a:lvl4pPr marL="685800" indent="-228600" algn="l" defTabSz="914400" rtl="0" eaLnBrk="1" latinLnBrk="0" hangingPunct="1">
              <a:lnSpc>
                <a:spcPct val="100000"/>
              </a:lnSpc>
              <a:spcBef>
                <a:spcPts val="500"/>
              </a:spcBef>
              <a:spcAft>
                <a:spcPts val="400"/>
              </a:spcAft>
              <a:buFont typeface="Arial" panose="020B0604020202020204" pitchFamily="34" charset="0"/>
              <a:buChar char="•"/>
              <a:defRPr sz="2000" kern="1200">
                <a:solidFill>
                  <a:srgbClr val="757575"/>
                </a:solidFill>
                <a:latin typeface="+mn-lt"/>
                <a:ea typeface="+mn-ea"/>
                <a:cs typeface="+mn-cs"/>
              </a:defRPr>
            </a:lvl4pPr>
            <a:lvl5pPr marL="1143000" indent="-228600" algn="l" defTabSz="914400" rtl="0" eaLnBrk="1" latinLnBrk="0" hangingPunct="1">
              <a:lnSpc>
                <a:spcPct val="100000"/>
              </a:lnSpc>
              <a:spcBef>
                <a:spcPts val="500"/>
              </a:spcBef>
              <a:spcAft>
                <a:spcPts val="400"/>
              </a:spcAft>
              <a:buFont typeface="Arial" panose="020B0604020202020204" pitchFamily="34" charset="0"/>
              <a:buChar char="•"/>
              <a:defRPr sz="2000" kern="1200">
                <a:solidFill>
                  <a:srgbClr val="75757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buClr>
                <a:srgbClr val="FF0000"/>
              </a:buClr>
            </a:pPr>
            <a:r>
              <a:rPr lang="en-US" b="0" dirty="0" smtClean="0">
                <a:latin typeface="+mn-lt"/>
              </a:rPr>
              <a:t>Customers can be classified according to different criteria:</a:t>
            </a:r>
          </a:p>
          <a:p>
            <a:pPr marL="342900" indent="-342900" algn="ctr">
              <a:lnSpc>
                <a:spcPct val="150000"/>
              </a:lnSpc>
              <a:buClr>
                <a:srgbClr val="FF0000"/>
              </a:buClr>
              <a:buFontTx/>
              <a:buChar char="-"/>
            </a:pPr>
            <a:r>
              <a:rPr lang="en-US" dirty="0" smtClean="0">
                <a:latin typeface="+mn-lt"/>
              </a:rPr>
              <a:t>Transactional behavior</a:t>
            </a:r>
          </a:p>
          <a:p>
            <a:pPr marL="342900" indent="-342900" algn="ctr">
              <a:lnSpc>
                <a:spcPct val="150000"/>
              </a:lnSpc>
              <a:buClr>
                <a:srgbClr val="FF0000"/>
              </a:buClr>
              <a:buFontTx/>
              <a:buChar char="-"/>
            </a:pPr>
            <a:r>
              <a:rPr lang="en-US" b="0" dirty="0" smtClean="0">
                <a:latin typeface="+mn-lt"/>
              </a:rPr>
              <a:t>Interest categories </a:t>
            </a:r>
          </a:p>
          <a:p>
            <a:pPr marL="342900" indent="-342900" algn="ctr">
              <a:lnSpc>
                <a:spcPct val="150000"/>
              </a:lnSpc>
              <a:buClr>
                <a:srgbClr val="FF0000"/>
              </a:buClr>
              <a:buFontTx/>
              <a:buChar char="-"/>
            </a:pPr>
            <a:r>
              <a:rPr lang="en-US" b="0" dirty="0" smtClean="0">
                <a:latin typeface="+mn-lt"/>
              </a:rPr>
              <a:t>Products in common</a:t>
            </a:r>
            <a:endParaRPr lang="en-US" b="0" dirty="0" smtClean="0"/>
          </a:p>
          <a:p>
            <a:pPr>
              <a:lnSpc>
                <a:spcPct val="150000"/>
              </a:lnSpc>
              <a:buClr>
                <a:srgbClr val="FF0000"/>
              </a:buClr>
            </a:pPr>
            <a:endParaRPr lang="en-US" b="0" dirty="0">
              <a:latin typeface="+mn-lt"/>
            </a:endParaRPr>
          </a:p>
        </p:txBody>
      </p:sp>
      <p:cxnSp>
        <p:nvCxnSpPr>
          <p:cNvPr id="6" name="Pravoúhlá spojnice 14"/>
          <p:cNvCxnSpPr/>
          <p:nvPr/>
        </p:nvCxnSpPr>
        <p:spPr>
          <a:xfrm rot="10800000" flipV="1">
            <a:off x="9020432" y="4168102"/>
            <a:ext cx="1359244" cy="184666"/>
          </a:xfrm>
          <a:prstGeom prst="bentConnector3">
            <a:avLst/>
          </a:prstGeom>
          <a:ln w="38100">
            <a:solidFill>
              <a:srgbClr val="FF3B1F"/>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Obdélník 15"/>
          <p:cNvSpPr/>
          <p:nvPr/>
        </p:nvSpPr>
        <p:spPr>
          <a:xfrm>
            <a:off x="10379676" y="3983436"/>
            <a:ext cx="1506523" cy="369332"/>
          </a:xfrm>
          <a:prstGeom prst="rect">
            <a:avLst/>
          </a:prstGeom>
          <a:solidFill>
            <a:schemeClr val="bg1">
              <a:lumMod val="95000"/>
            </a:schemeClr>
          </a:solidFill>
          <a:ln>
            <a:solidFill>
              <a:schemeClr val="bg2">
                <a:lumMod val="65000"/>
              </a:schemeClr>
            </a:solidFill>
            <a:prstDash val="lgDash"/>
          </a:ln>
        </p:spPr>
        <p:txBody>
          <a:bodyPr wrap="square">
            <a:spAutoFit/>
          </a:bodyPr>
          <a:lstStyle/>
          <a:p>
            <a:r>
              <a:rPr lang="en-US" b="1" dirty="0" smtClean="0">
                <a:latin typeface="+mj-lt"/>
              </a:rPr>
              <a:t>This lecture</a:t>
            </a:r>
          </a:p>
        </p:txBody>
      </p:sp>
    </p:spTree>
    <p:extLst>
      <p:ext uri="{BB962C8B-B14F-4D97-AF65-F5344CB8AC3E}">
        <p14:creationId xmlns:p14="http://schemas.microsoft.com/office/powerpoint/2010/main" val="387155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3B1F"/>
        </a:solidFill>
        <a:effectLst/>
      </p:bgPr>
    </p:bg>
    <p:spTree>
      <p:nvGrpSpPr>
        <p:cNvPr id="1" name=""/>
        <p:cNvGrpSpPr/>
        <p:nvPr/>
      </p:nvGrpSpPr>
      <p:grpSpPr>
        <a:xfrm>
          <a:off x="0" y="0"/>
          <a:ext cx="0" cy="0"/>
          <a:chOff x="0" y="0"/>
          <a:chExt cx="0" cy="0"/>
        </a:xfrm>
      </p:grpSpPr>
      <p:sp>
        <p:nvSpPr>
          <p:cNvPr id="4" name="Nadpis 1"/>
          <p:cNvSpPr txBox="1">
            <a:spLocks/>
          </p:cNvSpPr>
          <p:nvPr/>
        </p:nvSpPr>
        <p:spPr>
          <a:xfrm>
            <a:off x="522514" y="3549317"/>
            <a:ext cx="10831286" cy="2343484"/>
          </a:xfrm>
          <a:prstGeom prst="rect">
            <a:avLst/>
          </a:prstGeom>
        </p:spPr>
        <p:txBody>
          <a:bodyPr lIns="45720" tIns="0" rIns="0" bIns="0" anchor="b" anchorCtr="0">
            <a:normAutofit/>
          </a:bodyPr>
          <a:lstStyle>
            <a:lvl1pPr algn="l" defTabSz="914400" rtl="0" eaLnBrk="1" latinLnBrk="0" hangingPunct="1">
              <a:lnSpc>
                <a:spcPct val="90000"/>
              </a:lnSpc>
              <a:spcBef>
                <a:spcPct val="0"/>
              </a:spcBef>
              <a:buNone/>
              <a:defRPr sz="4400" b="1" kern="1200">
                <a:solidFill>
                  <a:srgbClr val="595959"/>
                </a:solidFill>
                <a:latin typeface="+mj-lt"/>
                <a:ea typeface="+mj-ea"/>
                <a:cs typeface="Segoe UI" panose="020B0502040204020203" pitchFamily="34" charset="0"/>
              </a:defRPr>
            </a:lvl1pPr>
          </a:lstStyle>
          <a:p>
            <a:r>
              <a:rPr lang="en-US" dirty="0" smtClean="0">
                <a:solidFill>
                  <a:srgbClr val="FFFFFF"/>
                </a:solidFill>
              </a:rPr>
              <a:t>Basic R functions / </a:t>
            </a:r>
            <a:r>
              <a:rPr lang="en-US" dirty="0" err="1" smtClean="0">
                <a:solidFill>
                  <a:srgbClr val="FFFFFF"/>
                </a:solidFill>
              </a:rPr>
              <a:t>dplyr</a:t>
            </a:r>
            <a:endParaRPr lang="en-US" dirty="0" smtClean="0">
              <a:solidFill>
                <a:srgbClr val="FFFFFF"/>
              </a:solidFill>
            </a:endParaRPr>
          </a:p>
        </p:txBody>
      </p:sp>
    </p:spTree>
    <p:extLst>
      <p:ext uri="{BB962C8B-B14F-4D97-AF65-F5344CB8AC3E}">
        <p14:creationId xmlns:p14="http://schemas.microsoft.com/office/powerpoint/2010/main" val="1667544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idx="4294967295"/>
          </p:nvPr>
        </p:nvSpPr>
        <p:spPr>
          <a:xfrm>
            <a:off x="0" y="246063"/>
            <a:ext cx="10718800" cy="479425"/>
          </a:xfrm>
          <a:prstGeom prst="rect">
            <a:avLst/>
          </a:prstGeom>
        </p:spPr>
        <p:txBody>
          <a:bodyPr/>
          <a:lstStyle/>
          <a:p>
            <a:r>
              <a:rPr lang="en-US" dirty="0" smtClean="0"/>
              <a:t>What is R?</a:t>
            </a:r>
            <a:endParaRPr lang="cs-CZ" dirty="0"/>
          </a:p>
        </p:txBody>
      </p:sp>
      <p:sp>
        <p:nvSpPr>
          <p:cNvPr id="6" name="Zástupný symbol pro obsah 2"/>
          <p:cNvSpPr>
            <a:spLocks noGrp="1"/>
          </p:cNvSpPr>
          <p:nvPr>
            <p:ph idx="4294967295"/>
          </p:nvPr>
        </p:nvSpPr>
        <p:spPr>
          <a:xfrm>
            <a:off x="6186488" y="2597150"/>
            <a:ext cx="6005512" cy="1701800"/>
          </a:xfrm>
          <a:prstGeom prst="rect">
            <a:avLst/>
          </a:prstGeom>
        </p:spPr>
        <p:txBody>
          <a:bodyPr/>
          <a:lstStyle/>
          <a:p>
            <a:pPr algn="ctr">
              <a:lnSpc>
                <a:spcPct val="150000"/>
              </a:lnSpc>
              <a:buClr>
                <a:srgbClr val="FF0000"/>
              </a:buClr>
            </a:pPr>
            <a:r>
              <a:rPr lang="en-US" dirty="0" smtClean="0">
                <a:latin typeface="+mn-lt"/>
              </a:rPr>
              <a:t>R</a:t>
            </a:r>
            <a:r>
              <a:rPr lang="en-US" b="0" dirty="0" smtClean="0">
                <a:latin typeface="+mn-lt"/>
              </a:rPr>
              <a:t> is the language, </a:t>
            </a:r>
            <a:r>
              <a:rPr lang="en-US" dirty="0" err="1" smtClean="0">
                <a:latin typeface="+mn-lt"/>
              </a:rPr>
              <a:t>Rstudio</a:t>
            </a:r>
            <a:r>
              <a:rPr lang="en-US" b="0" dirty="0" smtClean="0">
                <a:latin typeface="+mn-lt"/>
              </a:rPr>
              <a:t> is the development environment / user interface to program in R. It’s recommended to install both (R first and then </a:t>
            </a:r>
            <a:r>
              <a:rPr lang="en-US" b="0" dirty="0" err="1" smtClean="0">
                <a:latin typeface="+mn-lt"/>
              </a:rPr>
              <a:t>Rstudio</a:t>
            </a:r>
            <a:r>
              <a:rPr lang="en-US" b="0" dirty="0" smtClean="0">
                <a:latin typeface="+mn-lt"/>
              </a:rPr>
              <a:t>)</a:t>
            </a:r>
            <a:endParaRPr lang="cs-CZ" b="0" dirty="0">
              <a:latin typeface="+mn-lt"/>
            </a:endParaRPr>
          </a:p>
          <a:p>
            <a:pPr>
              <a:lnSpc>
                <a:spcPct val="150000"/>
              </a:lnSpc>
              <a:buClr>
                <a:srgbClr val="FF0000"/>
              </a:buClr>
            </a:pPr>
            <a:endParaRPr lang="cs-CZ" b="0" dirty="0"/>
          </a:p>
          <a:p>
            <a:pPr>
              <a:lnSpc>
                <a:spcPct val="150000"/>
              </a:lnSpc>
              <a:buClr>
                <a:srgbClr val="FF0000"/>
              </a:buClr>
            </a:pPr>
            <a:endParaRPr lang="cs-CZ" b="0" dirty="0">
              <a:latin typeface="+mn-lt"/>
            </a:endParaRPr>
          </a:p>
        </p:txBody>
      </p:sp>
      <p:graphicFrame>
        <p:nvGraphicFramePr>
          <p:cNvPr id="4" name="Tabulka 3"/>
          <p:cNvGraphicFramePr>
            <a:graphicFrameLocks noGrp="1"/>
          </p:cNvGraphicFramePr>
          <p:nvPr>
            <p:extLst>
              <p:ext uri="{D42A27DB-BD31-4B8C-83A1-F6EECF244321}">
                <p14:modId xmlns:p14="http://schemas.microsoft.com/office/powerpoint/2010/main" val="1929791221"/>
              </p:ext>
            </p:extLst>
          </p:nvPr>
        </p:nvGraphicFramePr>
        <p:xfrm>
          <a:off x="634808" y="912171"/>
          <a:ext cx="10718992" cy="3200400"/>
        </p:xfrm>
        <a:graphic>
          <a:graphicData uri="http://schemas.openxmlformats.org/drawingml/2006/table">
            <a:tbl>
              <a:tblPr firstRow="1" bandRow="1">
                <a:tableStyleId>{5C22544A-7EE6-4342-B048-85BDC9FD1C3A}</a:tableStyleId>
              </a:tblPr>
              <a:tblGrid>
                <a:gridCol w="688666"/>
                <a:gridCol w="10030326"/>
              </a:tblGrid>
              <a:tr h="349730">
                <a:tc>
                  <a:txBody>
                    <a:bodyPr/>
                    <a:lstStyle/>
                    <a:p>
                      <a:pPr algn="l"/>
                      <a:r>
                        <a:rPr lang="cs-CZ" dirty="0" smtClean="0">
                          <a:solidFill>
                            <a:srgbClr val="FF3B1F"/>
                          </a:solidFill>
                          <a:latin typeface="+mj-lt"/>
                        </a:rPr>
                        <a:t>1.</a:t>
                      </a:r>
                      <a:endParaRPr lang="cs-CZ" dirty="0">
                        <a:solidFill>
                          <a:srgbClr val="FF3B1F"/>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dirty="0" smtClean="0">
                          <a:solidFill>
                            <a:srgbClr val="595959"/>
                          </a:solidFill>
                          <a:latin typeface="+mj-lt"/>
                        </a:rPr>
                        <a:t>Statistical programming language created by NZ Researchers Ross Ihaka and Robert Gentleman in 1991.</a:t>
                      </a:r>
                      <a:endParaRPr lang="cs-CZ" dirty="0">
                        <a:solidFill>
                          <a:srgbClr val="595959"/>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199846">
                <a:tc>
                  <a:txBody>
                    <a:bodyPr/>
                    <a:lstStyle/>
                    <a:p>
                      <a:pPr algn="l"/>
                      <a:r>
                        <a:rPr lang="cs-CZ" dirty="0" smtClean="0">
                          <a:solidFill>
                            <a:srgbClr val="FF3B1F"/>
                          </a:solidFill>
                          <a:latin typeface="+mj-lt"/>
                        </a:rPr>
                        <a:t>2.</a:t>
                      </a:r>
                      <a:endParaRPr lang="cs-CZ" dirty="0">
                        <a:solidFill>
                          <a:srgbClr val="FF3B1F"/>
                        </a:solidFill>
                        <a:latin typeface="+mj-lt"/>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a:r>
                        <a:rPr lang="en-US" dirty="0" smtClean="0">
                          <a:solidFill>
                            <a:srgbClr val="595959"/>
                          </a:solidFill>
                          <a:latin typeface="+mj-lt"/>
                        </a:rPr>
                        <a:t>Derived from the S language, developed in the 1950's in Bell Labs. </a:t>
                      </a:r>
                      <a:endParaRPr lang="cs-CZ" dirty="0">
                        <a:solidFill>
                          <a:srgbClr val="595959"/>
                        </a:solidFill>
                        <a:latin typeface="+mj-lt"/>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199846">
                <a:tc>
                  <a:txBody>
                    <a:bodyPr/>
                    <a:lstStyle/>
                    <a:p>
                      <a:pPr algn="l"/>
                      <a:r>
                        <a:rPr lang="cs-CZ" dirty="0" smtClean="0">
                          <a:solidFill>
                            <a:srgbClr val="FF3B1F"/>
                          </a:solidFill>
                          <a:latin typeface="+mj-lt"/>
                        </a:rPr>
                        <a:t>3.</a:t>
                      </a:r>
                      <a:endParaRPr lang="cs-CZ" dirty="0">
                        <a:solidFill>
                          <a:srgbClr val="FF3B1F"/>
                        </a:solidFill>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dirty="0" smtClean="0">
                          <a:solidFill>
                            <a:srgbClr val="595959"/>
                          </a:solidFill>
                          <a:latin typeface="+mj-lt"/>
                        </a:rPr>
                        <a:t>Free (both as in "free beer" and "free person") statistical package.</a:t>
                      </a:r>
                      <a:endParaRPr lang="cs-CZ" dirty="0">
                        <a:solidFill>
                          <a:srgbClr val="595959"/>
                        </a:solidFill>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9846">
                <a:tc>
                  <a:txBody>
                    <a:bodyPr/>
                    <a:lstStyle/>
                    <a:p>
                      <a:pPr algn="l"/>
                      <a:endParaRPr lang="cs-CZ" dirty="0">
                        <a:solidFill>
                          <a:srgbClr val="FF3B1F"/>
                        </a:solidFill>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endParaRPr lang="cs-CZ" dirty="0">
                        <a:solidFill>
                          <a:srgbClr val="595959"/>
                        </a:solidFill>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9846">
                <a:tc>
                  <a:txBody>
                    <a:bodyPr/>
                    <a:lstStyle/>
                    <a:p>
                      <a:pPr algn="l"/>
                      <a:endParaRPr lang="cs-CZ" dirty="0">
                        <a:solidFill>
                          <a:srgbClr val="FF3B1F"/>
                        </a:solidFill>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endParaRPr lang="cs-CZ" dirty="0">
                        <a:solidFill>
                          <a:srgbClr val="595959"/>
                        </a:solidFill>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9846">
                <a:tc>
                  <a:txBody>
                    <a:bodyPr/>
                    <a:lstStyle/>
                    <a:p>
                      <a:pPr algn="l"/>
                      <a:endParaRPr lang="cs-CZ" dirty="0" smtClean="0">
                        <a:solidFill>
                          <a:srgbClr val="FF3B1F"/>
                        </a:solidFill>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endParaRPr lang="cs-CZ" dirty="0">
                        <a:solidFill>
                          <a:srgbClr val="595959"/>
                        </a:solidFill>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9846">
                <a:tc>
                  <a:txBody>
                    <a:bodyPr/>
                    <a:lstStyle/>
                    <a:p>
                      <a:pPr algn="l"/>
                      <a:endParaRPr lang="cs-CZ">
                        <a:solidFill>
                          <a:srgbClr val="595959"/>
                        </a:solidFill>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endParaRPr lang="cs-CZ" dirty="0">
                        <a:solidFill>
                          <a:srgbClr val="595959"/>
                        </a:solidFill>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99846">
                <a:tc>
                  <a:txBody>
                    <a:bodyPr/>
                    <a:lstStyle/>
                    <a:p>
                      <a:pPr algn="l"/>
                      <a:endParaRPr lang="cs-CZ">
                        <a:solidFill>
                          <a:srgbClr val="595959"/>
                        </a:solidFill>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endParaRPr lang="cs-CZ" dirty="0">
                        <a:solidFill>
                          <a:srgbClr val="595959"/>
                        </a:solidFill>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pic>
        <p:nvPicPr>
          <p:cNvPr id="2050" name="Picture 2" descr="Image result for r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7493" y="4580768"/>
            <a:ext cx="1402492" cy="14024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420" y="4506885"/>
            <a:ext cx="190500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768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idx="4294967295"/>
          </p:nvPr>
        </p:nvSpPr>
        <p:spPr>
          <a:xfrm>
            <a:off x="0" y="246063"/>
            <a:ext cx="10718800" cy="479425"/>
          </a:xfrm>
          <a:prstGeom prst="rect">
            <a:avLst/>
          </a:prstGeom>
        </p:spPr>
        <p:txBody>
          <a:bodyPr/>
          <a:lstStyle/>
          <a:p>
            <a:r>
              <a:rPr lang="en-US" dirty="0" smtClean="0"/>
              <a:t>Pros and cons</a:t>
            </a:r>
            <a:endParaRPr lang="cs-CZ" dirty="0"/>
          </a:p>
        </p:txBody>
      </p:sp>
      <p:grpSp>
        <p:nvGrpSpPr>
          <p:cNvPr id="5" name="Skupina 21"/>
          <p:cNvGrpSpPr/>
          <p:nvPr/>
        </p:nvGrpSpPr>
        <p:grpSpPr>
          <a:xfrm>
            <a:off x="1502929" y="1271920"/>
            <a:ext cx="8557074" cy="5021787"/>
            <a:chOff x="241372" y="2420888"/>
            <a:chExt cx="5787493" cy="3312368"/>
          </a:xfrm>
        </p:grpSpPr>
        <p:sp>
          <p:nvSpPr>
            <p:cNvPr id="6" name="Rectangle 10"/>
            <p:cNvSpPr/>
            <p:nvPr/>
          </p:nvSpPr>
          <p:spPr>
            <a:xfrm>
              <a:off x="304256" y="2420888"/>
              <a:ext cx="2700000" cy="3312368"/>
            </a:xfrm>
            <a:prstGeom prst="rect">
              <a:avLst/>
            </a:prstGeom>
            <a:solidFill>
              <a:schemeClr val="bg1">
                <a:lumMod val="95000"/>
              </a:schemeClr>
            </a:solidFill>
          </p:spPr>
          <p:txBody>
            <a:bodyPr lIns="108000" tIns="1404000" rIns="108000" bIns="45720" rtlCol="0" anchor="t">
              <a:noAutofit/>
            </a:bodyPr>
            <a:lstStyle/>
            <a:p>
              <a:pPr>
                <a:lnSpc>
                  <a:spcPct val="150000"/>
                </a:lnSpc>
                <a:spcBef>
                  <a:spcPts val="2400"/>
                </a:spcBef>
                <a:buClr>
                  <a:srgbClr val="FF0000"/>
                </a:buClr>
              </a:pPr>
              <a:endParaRPr lang="en-US" b="1" dirty="0">
                <a:solidFill>
                  <a:schemeClr val="tx1">
                    <a:lumMod val="75000"/>
                    <a:lumOff val="25000"/>
                  </a:schemeClr>
                </a:solidFill>
                <a:latin typeface="+mj-lt"/>
              </a:endParaRPr>
            </a:p>
            <a:p>
              <a:pPr>
                <a:lnSpc>
                  <a:spcPct val="150000"/>
                </a:lnSpc>
                <a:spcBef>
                  <a:spcPts val="2400"/>
                </a:spcBef>
                <a:buClr>
                  <a:srgbClr val="FF0000"/>
                </a:buClr>
              </a:pPr>
              <a:r>
                <a:rPr lang="en-US" b="1" dirty="0" smtClean="0">
                  <a:solidFill>
                    <a:schemeClr val="tx1">
                      <a:lumMod val="75000"/>
                      <a:lumOff val="25000"/>
                    </a:schemeClr>
                  </a:solidFill>
                  <a:latin typeface="+mj-lt"/>
                </a:rPr>
                <a:t>Simple to use</a:t>
              </a:r>
              <a:endParaRPr lang="en-US" b="1" dirty="0">
                <a:solidFill>
                  <a:schemeClr val="tx1">
                    <a:lumMod val="75000"/>
                    <a:lumOff val="25000"/>
                  </a:schemeClr>
                </a:solidFill>
                <a:latin typeface="+mj-lt"/>
              </a:endParaRPr>
            </a:p>
            <a:p>
              <a:pPr>
                <a:lnSpc>
                  <a:spcPct val="150000"/>
                </a:lnSpc>
                <a:spcBef>
                  <a:spcPts val="2400"/>
                </a:spcBef>
                <a:buClr>
                  <a:srgbClr val="FF0000"/>
                </a:buClr>
              </a:pPr>
              <a:r>
                <a:rPr lang="en-US" b="1" dirty="0" smtClean="0">
                  <a:solidFill>
                    <a:schemeClr val="tx1">
                      <a:lumMod val="75000"/>
                      <a:lumOff val="25000"/>
                    </a:schemeClr>
                  </a:solidFill>
                  <a:latin typeface="+mj-lt"/>
                </a:rPr>
                <a:t>Extensive package library</a:t>
              </a:r>
            </a:p>
            <a:p>
              <a:pPr>
                <a:lnSpc>
                  <a:spcPct val="150000"/>
                </a:lnSpc>
                <a:spcBef>
                  <a:spcPts val="2400"/>
                </a:spcBef>
                <a:buClr>
                  <a:srgbClr val="FF0000"/>
                </a:buClr>
              </a:pPr>
              <a:r>
                <a:rPr lang="en-US" b="1" dirty="0" smtClean="0">
                  <a:solidFill>
                    <a:schemeClr val="tx1">
                      <a:lumMod val="75000"/>
                      <a:lumOff val="25000"/>
                    </a:schemeClr>
                  </a:solidFill>
                  <a:latin typeface="+mj-lt"/>
                </a:rPr>
                <a:t>Very good graphic libraries</a:t>
              </a:r>
              <a:endParaRPr lang="en-US" b="1" dirty="0">
                <a:solidFill>
                  <a:schemeClr val="tx1">
                    <a:lumMod val="75000"/>
                    <a:lumOff val="25000"/>
                  </a:schemeClr>
                </a:solidFill>
                <a:latin typeface="+mj-lt"/>
              </a:endParaRPr>
            </a:p>
            <a:p>
              <a:pPr>
                <a:lnSpc>
                  <a:spcPct val="150000"/>
                </a:lnSpc>
                <a:spcBef>
                  <a:spcPts val="300"/>
                </a:spcBef>
                <a:buClr>
                  <a:schemeClr val="tx2"/>
                </a:buClr>
              </a:pPr>
              <a:endParaRPr lang="en-IN" sz="1600" b="1" dirty="0">
                <a:solidFill>
                  <a:schemeClr val="tx1">
                    <a:lumMod val="75000"/>
                    <a:lumOff val="25000"/>
                  </a:schemeClr>
                </a:solidFill>
                <a:latin typeface="+mj-lt"/>
              </a:endParaRPr>
            </a:p>
          </p:txBody>
        </p:sp>
        <p:sp>
          <p:nvSpPr>
            <p:cNvPr id="7" name="Rectangle 10"/>
            <p:cNvSpPr/>
            <p:nvPr/>
          </p:nvSpPr>
          <p:spPr>
            <a:xfrm>
              <a:off x="3266203" y="2420888"/>
              <a:ext cx="2700001" cy="3312368"/>
            </a:xfrm>
            <a:prstGeom prst="rect">
              <a:avLst/>
            </a:prstGeom>
            <a:solidFill>
              <a:schemeClr val="bg1">
                <a:lumMod val="95000"/>
              </a:schemeClr>
            </a:solidFill>
          </p:spPr>
          <p:txBody>
            <a:bodyPr lIns="108000" tIns="1404000" rIns="108000" bIns="45720" rtlCol="0" anchor="t">
              <a:noAutofit/>
            </a:bodyPr>
            <a:lstStyle/>
            <a:p>
              <a:pPr>
                <a:lnSpc>
                  <a:spcPct val="150000"/>
                </a:lnSpc>
                <a:spcBef>
                  <a:spcPts val="300"/>
                </a:spcBef>
                <a:buClr>
                  <a:schemeClr val="tx2"/>
                </a:buClr>
              </a:pPr>
              <a:endParaRPr lang="en-US" b="1" dirty="0">
                <a:solidFill>
                  <a:schemeClr val="tx1">
                    <a:lumMod val="75000"/>
                    <a:lumOff val="25000"/>
                  </a:schemeClr>
                </a:solidFill>
                <a:latin typeface="+mj-lt"/>
              </a:endParaRPr>
            </a:p>
            <a:p>
              <a:pPr>
                <a:lnSpc>
                  <a:spcPct val="150000"/>
                </a:lnSpc>
                <a:spcBef>
                  <a:spcPts val="300"/>
                </a:spcBef>
                <a:buClr>
                  <a:schemeClr val="tx2"/>
                </a:buClr>
              </a:pPr>
              <a:r>
                <a:rPr lang="en-IN" dirty="0" smtClean="0">
                  <a:solidFill>
                    <a:schemeClr val="tx1">
                      <a:lumMod val="75000"/>
                      <a:lumOff val="25000"/>
                    </a:schemeClr>
                  </a:solidFill>
                  <a:latin typeface="+mj-lt"/>
                </a:rPr>
                <a:t>R is not so good for intensive computations (all is done in-memory)</a:t>
              </a:r>
            </a:p>
            <a:p>
              <a:pPr>
                <a:lnSpc>
                  <a:spcPct val="150000"/>
                </a:lnSpc>
                <a:spcBef>
                  <a:spcPts val="300"/>
                </a:spcBef>
                <a:buClr>
                  <a:schemeClr val="tx2"/>
                </a:buClr>
              </a:pPr>
              <a:endParaRPr lang="en-IN" dirty="0">
                <a:solidFill>
                  <a:schemeClr val="tx1">
                    <a:lumMod val="75000"/>
                    <a:lumOff val="25000"/>
                  </a:schemeClr>
                </a:solidFill>
                <a:latin typeface="+mj-lt"/>
              </a:endParaRPr>
            </a:p>
            <a:p>
              <a:pPr>
                <a:lnSpc>
                  <a:spcPct val="150000"/>
                </a:lnSpc>
                <a:spcBef>
                  <a:spcPts val="300"/>
                </a:spcBef>
                <a:buClr>
                  <a:schemeClr val="tx2"/>
                </a:buClr>
              </a:pPr>
              <a:r>
                <a:rPr lang="en-IN" dirty="0" smtClean="0">
                  <a:solidFill>
                    <a:schemeClr val="tx1">
                      <a:lumMod val="75000"/>
                      <a:lumOff val="25000"/>
                    </a:schemeClr>
                  </a:solidFill>
                  <a:latin typeface="+mj-lt"/>
                </a:rPr>
                <a:t>Packages not always play well with each other… be ware!</a:t>
              </a:r>
              <a:endParaRPr lang="en-IN" dirty="0">
                <a:solidFill>
                  <a:schemeClr val="tx1">
                    <a:lumMod val="75000"/>
                    <a:lumOff val="25000"/>
                  </a:schemeClr>
                </a:solidFill>
                <a:latin typeface="+mj-lt"/>
              </a:endParaRPr>
            </a:p>
          </p:txBody>
        </p:sp>
        <p:sp>
          <p:nvSpPr>
            <p:cNvPr id="9" name="Rectangle 21"/>
            <p:cNvSpPr/>
            <p:nvPr/>
          </p:nvSpPr>
          <p:spPr>
            <a:xfrm rot="16200000">
              <a:off x="1254552" y="1468635"/>
              <a:ext cx="799409" cy="2825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wrap="square" lIns="0" tIns="91440" rIns="0" bIns="0" rtlCol="0" anchor="ctr"/>
            <a:lstStyle/>
            <a:p>
              <a:pPr lvl="0" algn="ctr"/>
              <a:r>
                <a:rPr lang="en-US" b="1" dirty="0" smtClean="0">
                  <a:solidFill>
                    <a:srgbClr val="FFFFFF"/>
                  </a:solidFill>
                  <a:latin typeface="+mj-lt"/>
                </a:rPr>
                <a:t>PROS</a:t>
              </a:r>
              <a:endParaRPr lang="en-US" b="1" dirty="0">
                <a:solidFill>
                  <a:srgbClr val="FFFFFF"/>
                </a:solidFill>
                <a:latin typeface="+mj-lt"/>
              </a:endParaRPr>
            </a:p>
          </p:txBody>
        </p:sp>
        <p:sp>
          <p:nvSpPr>
            <p:cNvPr id="10" name="Rectangle 21"/>
            <p:cNvSpPr/>
            <p:nvPr/>
          </p:nvSpPr>
          <p:spPr>
            <a:xfrm rot="16200000">
              <a:off x="4217594" y="1469954"/>
              <a:ext cx="797217" cy="28253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wrap="square" lIns="0" tIns="91440" rIns="0" bIns="0" rtlCol="0" anchor="ctr"/>
            <a:lstStyle/>
            <a:p>
              <a:pPr lvl="0" algn="ctr"/>
              <a:r>
                <a:rPr lang="en-US" b="1" dirty="0" smtClean="0">
                  <a:solidFill>
                    <a:srgbClr val="FFFFFF"/>
                  </a:solidFill>
                  <a:latin typeface="+mj-lt"/>
                </a:rPr>
                <a:t>CONS</a:t>
              </a:r>
              <a:endParaRPr lang="en-US" b="1" dirty="0">
                <a:solidFill>
                  <a:srgbClr val="FFFFFF"/>
                </a:solidFill>
                <a:latin typeface="+mj-lt"/>
              </a:endParaRPr>
            </a:p>
          </p:txBody>
        </p:sp>
      </p:grpSp>
    </p:spTree>
    <p:extLst>
      <p:ext uri="{BB962C8B-B14F-4D97-AF65-F5344CB8AC3E}">
        <p14:creationId xmlns:p14="http://schemas.microsoft.com/office/powerpoint/2010/main" val="1465595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4" name="Nadpis 1"/>
          <p:cNvSpPr txBox="1">
            <a:spLocks/>
          </p:cNvSpPr>
          <p:nvPr/>
        </p:nvSpPr>
        <p:spPr>
          <a:xfrm>
            <a:off x="522514" y="3549317"/>
            <a:ext cx="10831286" cy="2343484"/>
          </a:xfrm>
          <a:prstGeom prst="rect">
            <a:avLst/>
          </a:prstGeom>
        </p:spPr>
        <p:txBody>
          <a:bodyPr lIns="45720" tIns="0" rIns="0" bIns="0" anchor="b" anchorCtr="0">
            <a:normAutofit/>
          </a:bodyPr>
          <a:lstStyle>
            <a:lvl1pPr algn="l" defTabSz="914400" rtl="0" eaLnBrk="1" latinLnBrk="0" hangingPunct="1">
              <a:lnSpc>
                <a:spcPct val="90000"/>
              </a:lnSpc>
              <a:spcBef>
                <a:spcPct val="0"/>
              </a:spcBef>
              <a:buNone/>
              <a:defRPr sz="4400" b="1" kern="1200">
                <a:solidFill>
                  <a:srgbClr val="595959"/>
                </a:solidFill>
                <a:latin typeface="+mj-lt"/>
                <a:ea typeface="+mj-ea"/>
                <a:cs typeface="Segoe UI" panose="020B0502040204020203" pitchFamily="34" charset="0"/>
              </a:defRPr>
            </a:lvl1pPr>
          </a:lstStyle>
          <a:p>
            <a:r>
              <a:rPr lang="en-US" dirty="0" smtClean="0">
                <a:solidFill>
                  <a:srgbClr val="FFFFFF"/>
                </a:solidFill>
              </a:rPr>
              <a:t>Coding time!</a:t>
            </a:r>
          </a:p>
          <a:p>
            <a:r>
              <a:rPr lang="en-US" sz="3600" b="0" dirty="0" smtClean="0">
                <a:solidFill>
                  <a:srgbClr val="FFFFFF"/>
                </a:solidFill>
                <a:latin typeface="Segoe UI Light"/>
              </a:rPr>
              <a:t>See 000_r_dplyr.R</a:t>
            </a:r>
            <a:endParaRPr lang="cs-CZ" sz="3600" dirty="0">
              <a:solidFill>
                <a:srgbClr val="FFFFFF"/>
              </a:solidFill>
            </a:endParaRPr>
          </a:p>
        </p:txBody>
      </p:sp>
    </p:spTree>
    <p:extLst>
      <p:ext uri="{BB962C8B-B14F-4D97-AF65-F5344CB8AC3E}">
        <p14:creationId xmlns:p14="http://schemas.microsoft.com/office/powerpoint/2010/main" val="1966843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3B1F"/>
        </a:solidFill>
        <a:effectLst/>
      </p:bgPr>
    </p:bg>
    <p:spTree>
      <p:nvGrpSpPr>
        <p:cNvPr id="1" name=""/>
        <p:cNvGrpSpPr/>
        <p:nvPr/>
      </p:nvGrpSpPr>
      <p:grpSpPr>
        <a:xfrm>
          <a:off x="0" y="0"/>
          <a:ext cx="0" cy="0"/>
          <a:chOff x="0" y="0"/>
          <a:chExt cx="0" cy="0"/>
        </a:xfrm>
      </p:grpSpPr>
      <p:sp>
        <p:nvSpPr>
          <p:cNvPr id="4" name="Nadpis 1"/>
          <p:cNvSpPr txBox="1">
            <a:spLocks/>
          </p:cNvSpPr>
          <p:nvPr/>
        </p:nvSpPr>
        <p:spPr>
          <a:xfrm>
            <a:off x="522514" y="3549317"/>
            <a:ext cx="10831286" cy="2343484"/>
          </a:xfrm>
          <a:prstGeom prst="rect">
            <a:avLst/>
          </a:prstGeom>
        </p:spPr>
        <p:txBody>
          <a:bodyPr lIns="45720" tIns="0" rIns="0" bIns="0" anchor="b" anchorCtr="0">
            <a:normAutofit/>
          </a:bodyPr>
          <a:lstStyle>
            <a:lvl1pPr algn="l" defTabSz="914400" rtl="0" eaLnBrk="1" latinLnBrk="0" hangingPunct="1">
              <a:lnSpc>
                <a:spcPct val="90000"/>
              </a:lnSpc>
              <a:spcBef>
                <a:spcPct val="0"/>
              </a:spcBef>
              <a:buNone/>
              <a:defRPr sz="4400" b="1" kern="1200">
                <a:solidFill>
                  <a:srgbClr val="595959"/>
                </a:solidFill>
                <a:latin typeface="+mj-lt"/>
                <a:ea typeface="+mj-ea"/>
                <a:cs typeface="Segoe UI" panose="020B0502040204020203" pitchFamily="34" charset="0"/>
              </a:defRPr>
            </a:lvl1pPr>
          </a:lstStyle>
          <a:p>
            <a:r>
              <a:rPr lang="en-US" dirty="0" smtClean="0">
                <a:solidFill>
                  <a:srgbClr val="FFFFFF"/>
                </a:solidFill>
              </a:rPr>
              <a:t>K-means</a:t>
            </a:r>
            <a:endParaRPr lang="cs-CZ" sz="3600" dirty="0">
              <a:solidFill>
                <a:srgbClr val="FFFFFF"/>
              </a:solidFill>
            </a:endParaRPr>
          </a:p>
        </p:txBody>
      </p:sp>
    </p:spTree>
    <p:extLst>
      <p:ext uri="{BB962C8B-B14F-4D97-AF65-F5344CB8AC3E}">
        <p14:creationId xmlns:p14="http://schemas.microsoft.com/office/powerpoint/2010/main" val="1544305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idx="4294967295"/>
          </p:nvPr>
        </p:nvSpPr>
        <p:spPr>
          <a:xfrm>
            <a:off x="0" y="246063"/>
            <a:ext cx="10718800" cy="479425"/>
          </a:xfrm>
          <a:prstGeom prst="rect">
            <a:avLst/>
          </a:prstGeom>
        </p:spPr>
        <p:txBody>
          <a:bodyPr/>
          <a:lstStyle/>
          <a:p>
            <a:r>
              <a:rPr lang="en-US" dirty="0" smtClean="0"/>
              <a:t>What is k-means?</a:t>
            </a:r>
            <a:endParaRPr lang="cs-CZ" dirty="0"/>
          </a:p>
        </p:txBody>
      </p:sp>
      <p:sp>
        <p:nvSpPr>
          <p:cNvPr id="5" name="Zástupný symbol pro obsah 2"/>
          <p:cNvSpPr>
            <a:spLocks noGrp="1"/>
          </p:cNvSpPr>
          <p:nvPr>
            <p:ph idx="4294967295"/>
          </p:nvPr>
        </p:nvSpPr>
        <p:spPr>
          <a:xfrm>
            <a:off x="0" y="2301875"/>
            <a:ext cx="7083425" cy="1701800"/>
          </a:xfrm>
          <a:prstGeom prst="rect">
            <a:avLst/>
          </a:prstGeom>
        </p:spPr>
        <p:txBody>
          <a:bodyPr>
            <a:normAutofit fontScale="85000" lnSpcReduction="20000"/>
          </a:bodyPr>
          <a:lstStyle/>
          <a:p>
            <a:pPr algn="ctr">
              <a:lnSpc>
                <a:spcPct val="150000"/>
              </a:lnSpc>
              <a:buClr>
                <a:srgbClr val="FF0000"/>
              </a:buClr>
            </a:pPr>
            <a:r>
              <a:rPr lang="en-US" b="0" dirty="0" smtClean="0">
                <a:latin typeface="+mn-lt"/>
              </a:rPr>
              <a:t>K-means is a </a:t>
            </a:r>
            <a:r>
              <a:rPr lang="en-US" dirty="0" smtClean="0">
                <a:latin typeface="+mn-lt"/>
              </a:rPr>
              <a:t>clustering algorithm.</a:t>
            </a:r>
          </a:p>
          <a:p>
            <a:pPr algn="ctr">
              <a:lnSpc>
                <a:spcPct val="150000"/>
              </a:lnSpc>
              <a:buClr>
                <a:srgbClr val="FF0000"/>
              </a:buClr>
            </a:pPr>
            <a:r>
              <a:rPr lang="en-US" dirty="0" smtClean="0">
                <a:latin typeface="+mn-lt"/>
              </a:rPr>
              <a:t>Clustering </a:t>
            </a:r>
            <a:r>
              <a:rPr lang="en-US" b="0" dirty="0" smtClean="0">
                <a:latin typeface="+mn-lt"/>
              </a:rPr>
              <a:t>is the process or organizing data in groups that share certain similarities.</a:t>
            </a:r>
            <a:endParaRPr lang="cs-CZ" dirty="0">
              <a:latin typeface="+mn-lt"/>
            </a:endParaRPr>
          </a:p>
          <a:p>
            <a:pPr>
              <a:lnSpc>
                <a:spcPct val="150000"/>
              </a:lnSpc>
              <a:buClr>
                <a:srgbClr val="FF0000"/>
              </a:buClr>
            </a:pPr>
            <a:endParaRPr lang="cs-CZ" b="0" dirty="0"/>
          </a:p>
          <a:p>
            <a:pPr>
              <a:lnSpc>
                <a:spcPct val="150000"/>
              </a:lnSpc>
              <a:buClr>
                <a:srgbClr val="FF0000"/>
              </a:buClr>
            </a:pPr>
            <a:endParaRPr lang="cs-CZ" b="0" dirty="0">
              <a:latin typeface="+mn-lt"/>
            </a:endParaRPr>
          </a:p>
        </p:txBody>
      </p:sp>
    </p:spTree>
    <p:extLst>
      <p:ext uri="{BB962C8B-B14F-4D97-AF65-F5344CB8AC3E}">
        <p14:creationId xmlns:p14="http://schemas.microsoft.com/office/powerpoint/2010/main" val="3957292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5_Office Theme">
  <a:themeElements>
    <a:clrScheme name="Custom 1">
      <a:dk1>
        <a:srgbClr val="212121"/>
      </a:dk1>
      <a:lt1>
        <a:srgbClr val="FFFFFF"/>
      </a:lt1>
      <a:dk2>
        <a:srgbClr val="757575"/>
      </a:dk2>
      <a:lt2>
        <a:srgbClr val="FFFFFF"/>
      </a:lt2>
      <a:accent1>
        <a:srgbClr val="ED3D25"/>
      </a:accent1>
      <a:accent2>
        <a:srgbClr val="4037E8"/>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Segoe UI Black"/>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anchor="ctr" anchorCtr="0"/>
      <a:lstStyle>
        <a:defPP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804</Words>
  <Application>Microsoft Office PowerPoint</Application>
  <PresentationFormat>Widescreen</PresentationFormat>
  <Paragraphs>149</Paragraphs>
  <Slides>20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Courier New</vt:lpstr>
      <vt:lpstr>Segoe UI</vt:lpstr>
      <vt:lpstr>Segoe UI Black</vt:lpstr>
      <vt:lpstr>Segoe UI Light</vt:lpstr>
      <vt:lpstr>Source Sans Pro</vt:lpstr>
      <vt:lpstr>5_Office Theme</vt:lpstr>
      <vt:lpstr>PowerPoint Presentation</vt:lpstr>
      <vt:lpstr>PowerPoint Presentation</vt:lpstr>
      <vt:lpstr>What is customer segmentation?</vt:lpstr>
      <vt:lpstr>PowerPoint Presentation</vt:lpstr>
      <vt:lpstr>What is R?</vt:lpstr>
      <vt:lpstr>Pros and cons</vt:lpstr>
      <vt:lpstr>PowerPoint Presentation</vt:lpstr>
      <vt:lpstr>PowerPoint Presentation</vt:lpstr>
      <vt:lpstr>What is k-means?</vt:lpstr>
      <vt:lpstr>What does it do?</vt:lpstr>
      <vt:lpstr>Example</vt:lpstr>
      <vt:lpstr>How many clusters are needed?</vt:lpstr>
      <vt:lpstr>PowerPoint Presentation</vt:lpstr>
      <vt:lpstr>Steps</vt:lpstr>
      <vt:lpstr>Step 0: Load transaction data</vt:lpstr>
      <vt:lpstr>Step 1: RFM Summary</vt:lpstr>
      <vt:lpstr>Step 1: RFM Summary</vt:lpstr>
      <vt:lpstr>Step 3: Clustering</vt:lpstr>
      <vt:lpstr>Step 4: Interpreting the results</vt:lpstr>
      <vt:lpstr>How to read the labels?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Maldonado</dc:creator>
  <cp:lastModifiedBy>Pablo Maldonado</cp:lastModifiedBy>
  <cp:revision>33</cp:revision>
  <dcterms:created xsi:type="dcterms:W3CDTF">2017-01-19T09:18:16Z</dcterms:created>
  <dcterms:modified xsi:type="dcterms:W3CDTF">2017-02-23T11:41:01Z</dcterms:modified>
</cp:coreProperties>
</file>