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notesMasterIdLst>
    <p:notesMasterId r:id="rId8"/>
  </p:notes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A444A-0916-47DF-9D01-1EF191721A20}" type="datetimeFigureOut">
              <a:rPr lang="en-US"/>
              <a:t>8/16/2015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520AF-0F8E-420E-8BBE-E4A8FAC2428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70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520AF-0F8E-420E-8BBE-E4A8FAC24288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17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520AF-0F8E-420E-8BBE-E4A8FAC24288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24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520AF-0F8E-420E-8BBE-E4A8FAC2428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38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520AF-0F8E-420E-8BBE-E4A8FAC24288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42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520AF-0F8E-420E-8BBE-E4A8FAC24288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18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520AF-0F8E-420E-8BBE-E4A8FAC24288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3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79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485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614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76195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3293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8088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81873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40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7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05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2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9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6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3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1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02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18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424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2271" y="2175714"/>
            <a:ext cx="8824913" cy="2099814"/>
          </a:xfrm>
        </p:spPr>
        <p:txBody>
          <a:bodyPr/>
          <a:lstStyle/>
          <a:p>
            <a:pPr algn="ctr"/>
            <a:r>
              <a:rPr lang="en-US" dirty="0">
                <a:latin typeface="Times New Roman"/>
              </a:rPr>
              <a:t>Inverter Hybrid IC</a:t>
            </a:r>
            <a:r>
              <a:rPr lang="en-US" dirty="0">
                <a:latin typeface="Century Gothic"/>
              </a:rPr>
              <a:t/>
            </a:r>
            <a:br>
              <a:rPr lang="en-US" dirty="0">
                <a:latin typeface="Century Gothic"/>
              </a:rPr>
            </a:br>
            <a:r>
              <a:rPr lang="en-US" dirty="0">
                <a:latin typeface="Times New Roman"/>
              </a:rPr>
              <a:t>STK621-061-E</a:t>
            </a:r>
            <a:endParaRPr lang="en-US" dirty="0">
              <a:solidFill>
                <a:srgbClr val="EBEBEB"/>
              </a:solidFill>
              <a:latin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98325" y="6088003"/>
            <a:ext cx="2500313" cy="586058"/>
          </a:xfrm>
        </p:spPr>
        <p:txBody>
          <a:bodyPr/>
          <a:lstStyle/>
          <a:p>
            <a:r>
              <a:rPr lang="en-US" dirty="0">
                <a:solidFill>
                  <a:srgbClr val="8AD0D6"/>
                </a:solidFill>
                <a:latin typeface="Times New Roman"/>
              </a:rPr>
              <a:t>PAF-KIET</a:t>
            </a:r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</a:rPr>
              <a:t>FEATURES</a:t>
            </a:r>
            <a:endParaRPr lang="EN-US">
              <a:solidFill>
                <a:srgbClr val="EBEBEB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1602500"/>
            <a:ext cx="8947150" cy="46205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latin typeface="Century Gothic" charset="0"/>
              </a:rPr>
              <a:t>Integrates power elements (IGBT and FRD), pre-driver, and protective circuit.</a:t>
            </a:r>
            <a:endParaRPr lang="EN-US">
              <a:latin typeface="Century Gothic" charset="0"/>
            </a:endParaRPr>
          </a:p>
          <a:p>
            <a:r>
              <a:rPr lang="en-US" dirty="0">
                <a:latin typeface="Century Gothic" charset="0"/>
              </a:rPr>
              <a:t>Protective circuits including overcurrent (bus line), excessive temperature and pre-drive low voltage protection are built in.</a:t>
            </a:r>
            <a:endParaRPr lang="EN-US">
              <a:latin typeface="Century Gothic" charset="0"/>
            </a:endParaRPr>
          </a:p>
          <a:p>
            <a:r>
              <a:rPr lang="en-US" dirty="0">
                <a:latin typeface="Century Gothic" charset="0"/>
              </a:rPr>
              <a:t>Direct input of CMOS level control signals without an insulating circuit (photocoupler, etc) is possible.</a:t>
            </a:r>
            <a:endParaRPr lang="EN-US">
              <a:latin typeface="Century Gothic" charset="0"/>
            </a:endParaRPr>
          </a:p>
          <a:p>
            <a:r>
              <a:rPr lang="en-US" dirty="0">
                <a:latin typeface="Century Gothic" charset="0"/>
              </a:rPr>
              <a:t>Single power supply drive is possible by using a bootstrap circuit with a built-in IC.</a:t>
            </a:r>
            <a:endParaRPr lang="EN-US">
              <a:latin typeface="Century Gothic" charset="0"/>
            </a:endParaRPr>
          </a:p>
          <a:p>
            <a:r>
              <a:rPr lang="en-US" dirty="0">
                <a:latin typeface="Century Gothic" charset="0"/>
              </a:rPr>
              <a:t>Temperature monitor is possible by the thermistor inside the IC.</a:t>
            </a:r>
            <a:endParaRPr lang="EN-US">
              <a:latin typeface="Century Gothic" charset="0"/>
            </a:endParaRPr>
          </a:p>
          <a:p>
            <a:r>
              <a:rPr lang="en-US" dirty="0">
                <a:latin typeface="Century Gothic" charset="0"/>
              </a:rPr>
              <a:t>Built-in simultaneous upper/lower ON prevention circuit to prevent arm shorting through simultaneous ON input for the upper and lower side transistors.   (Dead time is required for preventing shorting due to switching delay.)</a:t>
            </a:r>
            <a:endParaRPr lang="EN-US">
              <a:latin typeface="Century Gothic" charset="0"/>
            </a:endParaRPr>
          </a:p>
          <a:p>
            <a:r>
              <a:rPr lang="en-US" dirty="0">
                <a:latin typeface="Century Gothic" charset="0"/>
              </a:rPr>
              <a:t>SIP (The single in-line package) of the transfer full mold structure. </a:t>
            </a:r>
            <a:endParaRPr lang="EN-US" dirty="0">
              <a:solidFill>
                <a:srgbClr val="FFFFFF"/>
              </a:solidFill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76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274" y="533591"/>
            <a:ext cx="9404723" cy="1400530"/>
          </a:xfrm>
        </p:spPr>
        <p:txBody>
          <a:bodyPr/>
          <a:lstStyle/>
          <a:p>
            <a:r>
              <a:rPr lang="en-US" b="1" dirty="0">
                <a:latin typeface="Times New Roman"/>
              </a:rPr>
              <a:t>SPECIFICATIONS</a:t>
            </a:r>
            <a:endParaRPr lang="EN-US" b="1" u="sng" dirty="0">
              <a:solidFill>
                <a:srgbClr val="EBEBEB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638"/>
            <a:ext cx="10063581" cy="419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VCC should be less than 500V.</a:t>
            </a:r>
            <a:endParaRPr lang="en-US"/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Output current should be -30 to +30 amps.</a:t>
            </a:r>
            <a:endParaRPr lang="en-US">
              <a:solidFill>
                <a:srgbClr val="FFFFFF"/>
              </a:solidFill>
              <a:latin typeface="Century Gothic"/>
            </a:endParaRP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Four voltage supplies are used (VD1,VD2,VD3 &amp; VD4)</a:t>
            </a:r>
            <a:endParaRPr lang="en-US">
              <a:solidFill>
                <a:srgbClr val="FFFFFF"/>
              </a:solidFill>
              <a:latin typeface="Century Gothic"/>
            </a:endParaRP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There are three high inputs (HIN) and three low inputs (LIN)</a:t>
            </a:r>
            <a:endParaRPr lang="en-US">
              <a:solidFill>
                <a:srgbClr val="FFFFFF"/>
              </a:solidFill>
              <a:latin typeface="Century Gothic"/>
            </a:endParaRP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The HIN pins are 13,14 &amp; 15 and LIN pins are 16,17 &amp; 18.</a:t>
            </a:r>
            <a:endParaRPr lang="en-US">
              <a:solidFill>
                <a:srgbClr val="FFFFFF"/>
              </a:solidFill>
              <a:latin typeface="Century Gothic"/>
            </a:endParaRP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Output Peak Current must be in the range -45 to +45 amps with PW=</a:t>
            </a:r>
            <a:r>
              <a:rPr lang="en-US" dirty="0" err="1">
                <a:solidFill>
                  <a:srgbClr val="FFFFFF"/>
                </a:solidFill>
                <a:latin typeface="Century Gothic"/>
              </a:rPr>
              <a:t>100Us</a:t>
            </a:r>
            <a:r>
              <a:rPr lang="en-US" dirty="0">
                <a:solidFill>
                  <a:srgbClr val="FFFFFF"/>
                </a:solidFill>
                <a:latin typeface="Century Gothic"/>
              </a:rPr>
              <a:t>.</a:t>
            </a:r>
          </a:p>
          <a:p>
            <a:r>
              <a:rPr lang="en-US" dirty="0" err="1">
                <a:solidFill>
                  <a:srgbClr val="FFFFFF"/>
                </a:solidFill>
                <a:latin typeface="Century Gothic"/>
              </a:rPr>
              <a:t>VFAULT</a:t>
            </a:r>
            <a:r>
              <a:rPr lang="en-US" dirty="0">
                <a:solidFill>
                  <a:srgbClr val="FFFFFF"/>
                </a:solidFill>
                <a:latin typeface="Century Gothic"/>
              </a:rPr>
              <a:t> can go up to 20V.</a:t>
            </a:r>
            <a:endParaRPr lang="EN-US">
              <a:solidFill>
                <a:srgbClr val="FFFFFF"/>
              </a:solidFill>
              <a:latin typeface="Century Gothic"/>
            </a:endParaRP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Flatness of Heat Sink should be &lt;0.25mm.</a:t>
            </a:r>
            <a:endParaRPr lang="EN-US">
              <a:solidFill>
                <a:srgbClr val="FFFFFF"/>
              </a:solidFill>
              <a:latin typeface="Century Gothic"/>
            </a:endParaRPr>
          </a:p>
          <a:p>
            <a:endParaRPr lang="EN-US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8727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/>
          <a:srcRect l="21196" t="92" r="21001" b="-92"/>
          <a:stretch>
            <a:fillRect/>
          </a:stretch>
        </p:blipFill>
        <p:spPr>
          <a:xfrm>
            <a:off x="0" y="-6119"/>
            <a:ext cx="12231688" cy="6876819"/>
          </a:xfrm>
        </p:spPr>
      </p:pic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0" y="452438"/>
            <a:ext cx="9404350" cy="1400175"/>
          </a:xfrm>
        </p:spPr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endParaRPr lang="EN-US">
              <a:solidFill>
                <a:srgbClr val="EBEBEB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4977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</a:rPr>
              <a:t>PRECAUTIONS</a:t>
            </a:r>
            <a:endParaRPr lang="en-US">
              <a:solidFill>
                <a:srgbClr val="EBEBEB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1123" y="1409814"/>
            <a:ext cx="10415588" cy="509455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endParaRPr lang="EN-US" dirty="0">
              <a:solidFill>
                <a:srgbClr val="FFFFFF"/>
              </a:solidFill>
              <a:latin typeface="Arial"/>
            </a:endParaRPr>
          </a:p>
          <a:p>
            <a:r>
              <a:rPr lang="en-US" dirty="0">
                <a:solidFill>
                  <a:srgbClr val="FFFFFF"/>
                </a:solidFill>
                <a:latin typeface="Arial"/>
              </a:rPr>
              <a:t>Wiring inductance must be small and snubber circuit must be used between +&amp;-  terminals of the output.</a:t>
            </a:r>
          </a:p>
          <a:p>
            <a:r>
              <a:rPr lang="en-US" dirty="0">
                <a:solidFill>
                  <a:srgbClr val="FFFFFF"/>
                </a:solidFill>
                <a:latin typeface="Arial"/>
              </a:rPr>
              <a:t>ISO Terminal (Pin 20) is used to monitor electric current. However, the over-current protection does not operate when there is short circuiting in ISO and VSS terminals.</a:t>
            </a:r>
          </a:p>
          <a:p>
            <a:r>
              <a:rPr lang="en-US" dirty="0">
                <a:solidFill>
                  <a:srgbClr val="FFFFFF"/>
                </a:solidFill>
                <a:latin typeface="Arial"/>
              </a:rPr>
              <a:t>Output form of the FAULT Terminal is open Drain.</a:t>
            </a:r>
            <a:endParaRPr lang="EN-US" dirty="0">
              <a:solidFill>
                <a:srgbClr val="FFFFFF"/>
              </a:solidFill>
              <a:latin typeface="Arial"/>
            </a:endParaRPr>
          </a:p>
          <a:p>
            <a:r>
              <a:rPr lang="en-US" dirty="0">
                <a:solidFill>
                  <a:srgbClr val="FFFFFF"/>
                </a:solidFill>
                <a:latin typeface="Arial"/>
              </a:rPr>
              <a:t>Zener diode with 5v is connected with the inside of the signal Input Terminal. When Input exceeds 5v, a resistor must be connected between the side of the power and the signal Input Terminal.</a:t>
            </a:r>
            <a:endParaRPr lang="EN-US" dirty="0">
              <a:solidFill>
                <a:srgbClr val="FFFFFF"/>
              </a:solidFill>
              <a:latin typeface="Century Gothic"/>
            </a:endParaRPr>
          </a:p>
          <a:p>
            <a:r>
              <a:rPr lang="en-US" dirty="0">
                <a:solidFill>
                  <a:srgbClr val="FFFFFF"/>
                </a:solidFill>
                <a:latin typeface="Arial"/>
              </a:rPr>
              <a:t>The over-current protection feature operates only when it is possible to do circuit control normally. For safety, put a fuse on a VCC line.</a:t>
            </a:r>
          </a:p>
          <a:p>
            <a:r>
              <a:rPr lang="en-US" dirty="0">
                <a:solidFill>
                  <a:srgbClr val="FFFFFF"/>
                </a:solidFill>
                <a:latin typeface="Arial"/>
              </a:rPr>
              <a:t>When motor is connected, pin 2,5 &amp; 8 becomes open. While the motor turns, so the soldering conditions must be appropriate.</a:t>
            </a:r>
          </a:p>
          <a:p>
            <a:r>
              <a:rPr lang="en-US" dirty="0">
                <a:solidFill>
                  <a:srgbClr val="FFFFFF"/>
                </a:solidFill>
                <a:latin typeface="Arial"/>
              </a:rPr>
              <a:t>If the negative terminal and VSS terminal are short circuited, ISD value will become lower than the inside setting value of HIC. (Not to be connected externally).</a:t>
            </a:r>
          </a:p>
        </p:txBody>
      </p:sp>
      <p:pic>
        <p:nvPicPr>
          <p:cNvPr id="5" name="Picture 4" descr="GeneralInfo_03_1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142" y="184350"/>
            <a:ext cx="1667719" cy="97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20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288"/>
            <a:ext cx="12244780" cy="689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30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</vt:lpstr>
      <vt:lpstr>Inverter Hybrid IC STK621-061-E</vt:lpstr>
      <vt:lpstr>FEATURES</vt:lpstr>
      <vt:lpstr>SPECIFICATIONS</vt:lpstr>
      <vt:lpstr>  </vt:lpstr>
      <vt:lpstr>PRECAUTIONS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6</cp:revision>
  <dcterms:created xsi:type="dcterms:W3CDTF">2014-09-12T17:24:29Z</dcterms:created>
  <dcterms:modified xsi:type="dcterms:W3CDTF">2015-08-16T09:27:59Z</dcterms:modified>
</cp:coreProperties>
</file>