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Catamaran"/>
      <p:regular r:id="rId29"/>
      <p:bold r:id="rId30"/>
    </p:embeddedFont>
    <p:embeddedFont>
      <p:font typeface="Bebas Neue"/>
      <p:regular r:id="rId31"/>
    </p:embeddedFont>
    <p:embeddedFont>
      <p:font typeface="Prompt"/>
      <p:regular r:id="rId32"/>
      <p:bold r:id="rId33"/>
      <p:italic r:id="rId34"/>
      <p:boldItalic r:id="rId35"/>
    </p:embeddedFont>
    <p:embeddedFont>
      <p:font typeface="Lexend Dec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8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79A383-008A-43FA-962C-E1E08008B839}">
  <a:tblStyle styleId="{5479A383-008A-43FA-962C-E1E08008B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8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tamara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ebasNeue-regular.fntdata"/><Relationship Id="rId30" Type="http://schemas.openxmlformats.org/officeDocument/2006/relationships/font" Target="fonts/Catamaran-bold.fntdata"/><Relationship Id="rId11" Type="http://schemas.openxmlformats.org/officeDocument/2006/relationships/slide" Target="slides/slide5.xml"/><Relationship Id="rId33" Type="http://schemas.openxmlformats.org/officeDocument/2006/relationships/font" Target="fonts/Prompt-bold.fntdata"/><Relationship Id="rId10" Type="http://schemas.openxmlformats.org/officeDocument/2006/relationships/slide" Target="slides/slide4.xml"/><Relationship Id="rId32" Type="http://schemas.openxmlformats.org/officeDocument/2006/relationships/font" Target="fonts/Prompt-regular.fntdata"/><Relationship Id="rId13" Type="http://schemas.openxmlformats.org/officeDocument/2006/relationships/slide" Target="slides/slide7.xml"/><Relationship Id="rId35" Type="http://schemas.openxmlformats.org/officeDocument/2006/relationships/font" Target="fonts/Prompt-boldItalic.fntdata"/><Relationship Id="rId12" Type="http://schemas.openxmlformats.org/officeDocument/2006/relationships/slide" Target="slides/slide6.xml"/><Relationship Id="rId34" Type="http://schemas.openxmlformats.org/officeDocument/2006/relationships/font" Target="fonts/Prompt-italic.fntdata"/><Relationship Id="rId15" Type="http://schemas.openxmlformats.org/officeDocument/2006/relationships/slide" Target="slides/slide9.xml"/><Relationship Id="rId37" Type="http://schemas.openxmlformats.org/officeDocument/2006/relationships/font" Target="fonts/LexendDeca-bold.fntdata"/><Relationship Id="rId14" Type="http://schemas.openxmlformats.org/officeDocument/2006/relationships/slide" Target="slides/slide8.xml"/><Relationship Id="rId36" Type="http://schemas.openxmlformats.org/officeDocument/2006/relationships/font" Target="fonts/LexendDec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bb6e1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bbb6e1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85d585c0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85d585c0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85d585c0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85d585c0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85d585c0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85d585c0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585d585c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585d585c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85d585c0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85d585c0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85d585c0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85d585c0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f150271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f150271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85d585c0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85d585c0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85d585c0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585d585c0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85d585c0f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85d585c0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bb83d9c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bb83d9c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85d585c0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85d585c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585d585c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585d585c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85d585c0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85d585c0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be849174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be849174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85d585c0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85d585c0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85d585c0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85d585c0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c2006fb7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c2006fb7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be84917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be84917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bb83d9c52_0_27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bb83d9c52_0_27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85d585c0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85d585c0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284000" y="1412950"/>
            <a:ext cx="6576000" cy="18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284000" y="3239150"/>
            <a:ext cx="65760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1"/>
          <p:cNvSpPr/>
          <p:nvPr/>
        </p:nvSpPr>
        <p:spPr>
          <a:xfrm>
            <a:off x="1596005" y="-462500"/>
            <a:ext cx="59520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" name="Google Shape;58;p11"/>
          <p:cNvSpPr/>
          <p:nvPr/>
        </p:nvSpPr>
        <p:spPr>
          <a:xfrm rot="-347">
            <a:off x="1596001" y="4608876"/>
            <a:ext cx="59520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5" type="subTitle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7" type="title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-796275" y="-462500"/>
            <a:ext cx="22026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 rot="5400000">
            <a:off x="7830700" y="-462500"/>
            <a:ext cx="22026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13225" y="1469700"/>
            <a:ext cx="2997900" cy="15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1155875" y="3001175"/>
            <a:ext cx="25551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713225" y="-212037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488625" y="4353538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5432875" y="1451863"/>
            <a:ext cx="2997900" cy="15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5432875" y="3019063"/>
            <a:ext cx="25551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/>
          <p:nvPr/>
        </p:nvSpPr>
        <p:spPr>
          <a:xfrm>
            <a:off x="5527375" y="-212037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713225" y="4353538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90025" y="2855113"/>
            <a:ext cx="45639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1458125" y="1599438"/>
            <a:ext cx="6227700" cy="14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7"/>
          <p:cNvSpPr/>
          <p:nvPr/>
        </p:nvSpPr>
        <p:spPr>
          <a:xfrm>
            <a:off x="3053250" y="-570500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053225" y="4560425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5230675" y="2474163"/>
            <a:ext cx="2466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5230675" y="1648750"/>
            <a:ext cx="320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8"/>
          <p:cNvSpPr/>
          <p:nvPr/>
        </p:nvSpPr>
        <p:spPr>
          <a:xfrm>
            <a:off x="6413575" y="-462500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1029825" y="1470650"/>
            <a:ext cx="33681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2" type="subTitle"/>
          </p:nvPr>
        </p:nvSpPr>
        <p:spPr>
          <a:xfrm>
            <a:off x="4746075" y="2606350"/>
            <a:ext cx="33681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 rot="5400000">
            <a:off x="-1172500" y="2927825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 rot="5400000">
            <a:off x="7957000" y="1218250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720000" y="27845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720000" y="3142508"/>
            <a:ext cx="2336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2" type="title"/>
          </p:nvPr>
        </p:nvSpPr>
        <p:spPr>
          <a:xfrm>
            <a:off x="3403800" y="27845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20"/>
          <p:cNvSpPr txBox="1"/>
          <p:nvPr>
            <p:ph idx="3" type="subTitle"/>
          </p:nvPr>
        </p:nvSpPr>
        <p:spPr>
          <a:xfrm>
            <a:off x="3403800" y="3142508"/>
            <a:ext cx="2336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4" type="title"/>
          </p:nvPr>
        </p:nvSpPr>
        <p:spPr>
          <a:xfrm>
            <a:off x="6087600" y="27845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2" name="Google Shape;112;p20"/>
          <p:cNvSpPr txBox="1"/>
          <p:nvPr>
            <p:ph idx="5" type="subTitle"/>
          </p:nvPr>
        </p:nvSpPr>
        <p:spPr>
          <a:xfrm>
            <a:off x="6087600" y="3142508"/>
            <a:ext cx="23364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6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354375" y="1786225"/>
            <a:ext cx="273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354375" y="2144150"/>
            <a:ext cx="2732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2" type="title"/>
          </p:nvPr>
        </p:nvSpPr>
        <p:spPr>
          <a:xfrm>
            <a:off x="5057233" y="1786225"/>
            <a:ext cx="273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21"/>
          <p:cNvSpPr txBox="1"/>
          <p:nvPr>
            <p:ph idx="3" type="subTitle"/>
          </p:nvPr>
        </p:nvSpPr>
        <p:spPr>
          <a:xfrm>
            <a:off x="5057233" y="2144150"/>
            <a:ext cx="2732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4" type="title"/>
          </p:nvPr>
        </p:nvSpPr>
        <p:spPr>
          <a:xfrm>
            <a:off x="1354375" y="3219625"/>
            <a:ext cx="273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21"/>
          <p:cNvSpPr txBox="1"/>
          <p:nvPr>
            <p:ph idx="5" type="subTitle"/>
          </p:nvPr>
        </p:nvSpPr>
        <p:spPr>
          <a:xfrm>
            <a:off x="1354375" y="3577550"/>
            <a:ext cx="2732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6" type="title"/>
          </p:nvPr>
        </p:nvSpPr>
        <p:spPr>
          <a:xfrm>
            <a:off x="5057233" y="3219625"/>
            <a:ext cx="273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21"/>
          <p:cNvSpPr txBox="1"/>
          <p:nvPr>
            <p:ph idx="7" type="subTitle"/>
          </p:nvPr>
        </p:nvSpPr>
        <p:spPr>
          <a:xfrm>
            <a:off x="5057233" y="3577550"/>
            <a:ext cx="2732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8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/>
        </p:nvSpPr>
        <p:spPr>
          <a:xfrm>
            <a:off x="-738475" y="539500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6979075" y="539500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98513" y="1951013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1098513" y="2308938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2" type="title"/>
          </p:nvPr>
        </p:nvSpPr>
        <p:spPr>
          <a:xfrm>
            <a:off x="3532501" y="1951013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22"/>
          <p:cNvSpPr txBox="1"/>
          <p:nvPr>
            <p:ph idx="3" type="subTitle"/>
          </p:nvPr>
        </p:nvSpPr>
        <p:spPr>
          <a:xfrm>
            <a:off x="3532505" y="2308938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4" type="title"/>
          </p:nvPr>
        </p:nvSpPr>
        <p:spPr>
          <a:xfrm>
            <a:off x="1098513" y="3689650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1098513" y="4047575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6" type="title"/>
          </p:nvPr>
        </p:nvSpPr>
        <p:spPr>
          <a:xfrm>
            <a:off x="3532501" y="3689650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" name="Google Shape;136;p22"/>
          <p:cNvSpPr txBox="1"/>
          <p:nvPr>
            <p:ph idx="7" type="subTitle"/>
          </p:nvPr>
        </p:nvSpPr>
        <p:spPr>
          <a:xfrm>
            <a:off x="3532501" y="4047575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8" type="title"/>
          </p:nvPr>
        </p:nvSpPr>
        <p:spPr>
          <a:xfrm>
            <a:off x="5966497" y="1951013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5966497" y="2308938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3" type="title"/>
          </p:nvPr>
        </p:nvSpPr>
        <p:spPr>
          <a:xfrm>
            <a:off x="5966497" y="3689650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966497" y="4047575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5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/>
        </p:nvSpPr>
        <p:spPr>
          <a:xfrm rot="5400000">
            <a:off x="-1172500" y="1218250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 rot="5400000">
            <a:off x="7957000" y="2927825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hasCustomPrompt="1" type="title"/>
          </p:nvPr>
        </p:nvSpPr>
        <p:spPr>
          <a:xfrm>
            <a:off x="1151614" y="1438900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1151400" y="1769102"/>
            <a:ext cx="2138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hasCustomPrompt="1" idx="2" type="title"/>
          </p:nvPr>
        </p:nvSpPr>
        <p:spPr>
          <a:xfrm>
            <a:off x="5854575" y="1935975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/>
          <p:nvPr>
            <p:ph idx="3" type="subTitle"/>
          </p:nvPr>
        </p:nvSpPr>
        <p:spPr>
          <a:xfrm>
            <a:off x="5854575" y="2266167"/>
            <a:ext cx="2138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hasCustomPrompt="1" idx="4" type="title"/>
          </p:nvPr>
        </p:nvSpPr>
        <p:spPr>
          <a:xfrm>
            <a:off x="5854619" y="2930124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/>
          <p:nvPr>
            <p:ph idx="5" type="subTitle"/>
          </p:nvPr>
        </p:nvSpPr>
        <p:spPr>
          <a:xfrm>
            <a:off x="5854616" y="3260300"/>
            <a:ext cx="2138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hasCustomPrompt="1" idx="6" type="title"/>
          </p:nvPr>
        </p:nvSpPr>
        <p:spPr>
          <a:xfrm>
            <a:off x="1151504" y="2433054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/>
          <p:nvPr>
            <p:ph idx="7" type="subTitle"/>
          </p:nvPr>
        </p:nvSpPr>
        <p:spPr>
          <a:xfrm>
            <a:off x="1151400" y="2763238"/>
            <a:ext cx="2138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8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3"/>
          <p:cNvSpPr/>
          <p:nvPr/>
        </p:nvSpPr>
        <p:spPr>
          <a:xfrm>
            <a:off x="-458062" y="-212037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698638" y="4353538"/>
            <a:ext cx="2903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" name="Google Shape;156;p23"/>
          <p:cNvSpPr txBox="1"/>
          <p:nvPr>
            <p:ph hasCustomPrompt="1" idx="9" type="title"/>
          </p:nvPr>
        </p:nvSpPr>
        <p:spPr>
          <a:xfrm>
            <a:off x="1151454" y="3427204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/>
          <p:nvPr>
            <p:ph idx="13" type="subTitle"/>
          </p:nvPr>
        </p:nvSpPr>
        <p:spPr>
          <a:xfrm>
            <a:off x="1151350" y="3757388"/>
            <a:ext cx="21381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2135400" y="563236"/>
            <a:ext cx="4873200" cy="10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2941775" y="1507125"/>
            <a:ext cx="3200100" cy="1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4"/>
          <p:cNvSpPr txBox="1"/>
          <p:nvPr/>
        </p:nvSpPr>
        <p:spPr>
          <a:xfrm>
            <a:off x="2555100" y="3617775"/>
            <a:ext cx="4033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b="1" lang="en" sz="1000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b="1" lang="en" sz="1000">
                <a:solidFill>
                  <a:srgbClr val="191919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rgbClr val="19191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" name="Google Shape;162;p24"/>
          <p:cNvSpPr/>
          <p:nvPr/>
        </p:nvSpPr>
        <p:spPr>
          <a:xfrm rot="5400000">
            <a:off x="-949225" y="193663"/>
            <a:ext cx="43269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 rot="5400000">
            <a:off x="5766325" y="3947838"/>
            <a:ext cx="43269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2" type="subTitle"/>
          </p:nvPr>
        </p:nvSpPr>
        <p:spPr>
          <a:xfrm>
            <a:off x="2854650" y="4221100"/>
            <a:ext cx="34347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191919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rot="5400000">
            <a:off x="-187800" y="4401845"/>
            <a:ext cx="2555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6776725" y="4401845"/>
            <a:ext cx="25551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662688" y="2732925"/>
            <a:ext cx="25437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4937604" y="2732925"/>
            <a:ext cx="25437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662688" y="3069550"/>
            <a:ext cx="25437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4937611" y="3069550"/>
            <a:ext cx="25437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-1303975" y="-462500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6413575" y="4608575"/>
            <a:ext cx="40344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rot="5400000">
            <a:off x="6743250" y="-209300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1335600" y="4634025"/>
            <a:ext cx="2359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3225" y="1694350"/>
            <a:ext cx="41349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541125"/>
            <a:ext cx="360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-1303975" y="-614900"/>
            <a:ext cx="56220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-1303975" y="4760975"/>
            <a:ext cx="56220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391900" y="156282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391925" y="2362975"/>
            <a:ext cx="43602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>
            <a:off x="5176050" y="420588"/>
            <a:ext cx="3155400" cy="804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812550" y="3918613"/>
            <a:ext cx="3155400" cy="804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20000" y="3323425"/>
            <a:ext cx="42897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ctrTitle"/>
          </p:nvPr>
        </p:nvSpPr>
        <p:spPr>
          <a:xfrm>
            <a:off x="713225" y="444125"/>
            <a:ext cx="7717500" cy="24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Predicting </a:t>
            </a:r>
            <a:r>
              <a:rPr b="1" lang="en" sz="5000"/>
              <a:t>Delinquency</a:t>
            </a:r>
            <a:r>
              <a:rPr lang="en" sz="5000"/>
              <a:t> </a:t>
            </a:r>
            <a:r>
              <a:rPr lang="en" sz="5000"/>
              <a:t>in Credit Card Payments</a:t>
            </a:r>
            <a:endParaRPr b="1" sz="5000"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2392500" y="3375475"/>
            <a:ext cx="43590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Argishti Ovsepyan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Masood Dastan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Gabriela Fichtner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Saamir Shamsie</a:t>
            </a:r>
            <a:endParaRPr/>
          </a:p>
        </p:txBody>
      </p:sp>
      <p:cxnSp>
        <p:nvCxnSpPr>
          <p:cNvPr id="177" name="Google Shape;177;p27"/>
          <p:cNvCxnSpPr/>
          <p:nvPr/>
        </p:nvCxnSpPr>
        <p:spPr>
          <a:xfrm>
            <a:off x="3017400" y="3257550"/>
            <a:ext cx="31092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963"/>
            <a:ext cx="8839204" cy="368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963"/>
            <a:ext cx="8839204" cy="368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963"/>
            <a:ext cx="8839204" cy="368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39"/>
          <p:cNvSpPr txBox="1"/>
          <p:nvPr>
            <p:ph type="title"/>
          </p:nvPr>
        </p:nvSpPr>
        <p:spPr>
          <a:xfrm>
            <a:off x="2391900" y="2561225"/>
            <a:ext cx="4552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 b="1"/>
          </a:p>
        </p:txBody>
      </p:sp>
      <p:sp>
        <p:nvSpPr>
          <p:cNvPr id="293" name="Google Shape;293;p39"/>
          <p:cNvSpPr txBox="1"/>
          <p:nvPr>
            <p:ph idx="2" type="title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4" name="Google Shape;294;p39"/>
          <p:cNvSpPr txBox="1"/>
          <p:nvPr>
            <p:ph idx="1" type="subTitle"/>
          </p:nvPr>
        </p:nvSpPr>
        <p:spPr>
          <a:xfrm>
            <a:off x="2391925" y="3437575"/>
            <a:ext cx="4360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/>
              <a:t>Creating and tuning machine learning algorithms</a:t>
            </a:r>
            <a:endParaRPr/>
          </a:p>
        </p:txBody>
      </p:sp>
      <p:cxnSp>
        <p:nvCxnSpPr>
          <p:cNvPr id="295" name="Google Shape;295;p39"/>
          <p:cNvCxnSpPr/>
          <p:nvPr/>
        </p:nvCxnSpPr>
        <p:spPr>
          <a:xfrm>
            <a:off x="4050150" y="3379825"/>
            <a:ext cx="1106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901200" y="-517275"/>
            <a:ext cx="7042800" cy="28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Train-validation-Test Split</a:t>
            </a:r>
            <a:endParaRPr sz="3100"/>
          </a:p>
        </p:txBody>
      </p:sp>
      <p:sp>
        <p:nvSpPr>
          <p:cNvPr id="301" name="Google Shape;301;p40"/>
          <p:cNvSpPr txBox="1"/>
          <p:nvPr>
            <p:ph idx="1" type="subTitle"/>
          </p:nvPr>
        </p:nvSpPr>
        <p:spPr>
          <a:xfrm>
            <a:off x="2048600" y="2446975"/>
            <a:ext cx="49458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split the data three ways to make sure our predictions are generalizable.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2422950" y="1598950"/>
            <a:ext cx="4302600" cy="29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DNN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SVC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Random Forest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AdaBoost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Gradient Boosting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Logistic Regression</a:t>
            </a:r>
            <a:endParaRPr sz="2800"/>
          </a:p>
        </p:txBody>
      </p:sp>
      <p:sp>
        <p:nvSpPr>
          <p:cNvPr id="307" name="Google Shape;307;p41"/>
          <p:cNvSpPr txBox="1"/>
          <p:nvPr>
            <p:ph idx="2" type="title"/>
          </p:nvPr>
        </p:nvSpPr>
        <p:spPr>
          <a:xfrm>
            <a:off x="2813550" y="444000"/>
            <a:ext cx="352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/>
          <p:nvPr/>
        </p:nvSpPr>
        <p:spPr>
          <a:xfrm>
            <a:off x="386900" y="2938600"/>
            <a:ext cx="2025000" cy="675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386900" y="3703250"/>
            <a:ext cx="2025000" cy="8958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4" name="Google Shape;314;p42"/>
          <p:cNvSpPr txBox="1"/>
          <p:nvPr>
            <p:ph type="title"/>
          </p:nvPr>
        </p:nvSpPr>
        <p:spPr>
          <a:xfrm>
            <a:off x="720000" y="539500"/>
            <a:ext cx="79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 on 6-month delinquency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2"/>
          <p:cNvSpPr/>
          <p:nvPr/>
        </p:nvSpPr>
        <p:spPr>
          <a:xfrm>
            <a:off x="386900" y="2173950"/>
            <a:ext cx="2025000" cy="675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316" name="Google Shape;316;p42"/>
          <p:cNvGraphicFramePr/>
          <p:nvPr/>
        </p:nvGraphicFramePr>
        <p:xfrm>
          <a:off x="398575" y="141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{5479A383-008A-43FA-962C-E1E08008B839}</a:tableStyleId>
              </a:tblPr>
              <a:tblGrid>
                <a:gridCol w="1840750"/>
                <a:gridCol w="1879875"/>
              </a:tblGrid>
              <a:tr h="61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Accuracy</a:t>
                      </a:r>
                      <a:endParaRPr sz="25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    </a:t>
                      </a:r>
                      <a:r>
                        <a:rPr b="1" lang="en" sz="22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DNN</a:t>
                      </a:r>
                      <a:endParaRPr b="1" sz="2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%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Logistic</a:t>
                      </a:r>
                      <a:endParaRPr b="1" sz="2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Regression</a:t>
                      </a:r>
                      <a:endParaRPr b="1" sz="2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75.5%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SVC</a:t>
                      </a:r>
                      <a:endParaRPr b="1" sz="2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76.7%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7" name="Google Shape;317;p42"/>
          <p:cNvCxnSpPr/>
          <p:nvPr/>
        </p:nvCxnSpPr>
        <p:spPr>
          <a:xfrm>
            <a:off x="5239825" y="1214850"/>
            <a:ext cx="3660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2"/>
          <p:cNvSpPr/>
          <p:nvPr/>
        </p:nvSpPr>
        <p:spPr>
          <a:xfrm>
            <a:off x="4501700" y="2938600"/>
            <a:ext cx="2025000" cy="8304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4501700" y="3865175"/>
            <a:ext cx="2025000" cy="8958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0" name="Google Shape;320;p42"/>
          <p:cNvSpPr/>
          <p:nvPr/>
        </p:nvSpPr>
        <p:spPr>
          <a:xfrm>
            <a:off x="4501700" y="2173950"/>
            <a:ext cx="2025000" cy="6756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321" name="Google Shape;321;p42"/>
          <p:cNvGraphicFramePr/>
          <p:nvPr/>
        </p:nvGraphicFramePr>
        <p:xfrm>
          <a:off x="4501700" y="14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{5479A383-008A-43FA-962C-E1E08008B839}</a:tableStyleId>
              </a:tblPr>
              <a:tblGrid>
                <a:gridCol w="2016675"/>
                <a:gridCol w="2180925"/>
              </a:tblGrid>
              <a:tr h="62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 Accuracy</a:t>
                      </a:r>
                      <a:endParaRPr sz="25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Gradient</a:t>
                      </a:r>
                      <a:r>
                        <a:rPr b="1" lang="en" sz="21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 Boost</a:t>
                      </a:r>
                      <a:endParaRPr b="1" sz="21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79.05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%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Random Forest</a:t>
                      </a:r>
                      <a:endParaRPr b="1" sz="22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79.06%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Ada Boost</a:t>
                      </a:r>
                      <a:endParaRPr b="1" sz="23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79.3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%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7" name="Google Shape;327;p43"/>
          <p:cNvSpPr txBox="1"/>
          <p:nvPr>
            <p:ph type="title"/>
          </p:nvPr>
        </p:nvSpPr>
        <p:spPr>
          <a:xfrm>
            <a:off x="2391900" y="2561225"/>
            <a:ext cx="4552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 b="1"/>
          </a:p>
        </p:txBody>
      </p:sp>
      <p:sp>
        <p:nvSpPr>
          <p:cNvPr id="328" name="Google Shape;328;p43"/>
          <p:cNvSpPr txBox="1"/>
          <p:nvPr>
            <p:ph idx="2" type="title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9" name="Google Shape;329;p43"/>
          <p:cNvSpPr txBox="1"/>
          <p:nvPr>
            <p:ph idx="1" type="subTitle"/>
          </p:nvPr>
        </p:nvSpPr>
        <p:spPr>
          <a:xfrm>
            <a:off x="2391925" y="3437575"/>
            <a:ext cx="4360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Assessing the models performance</a:t>
            </a:r>
            <a:endParaRPr/>
          </a:p>
        </p:txBody>
      </p:sp>
      <p:cxnSp>
        <p:nvCxnSpPr>
          <p:cNvPr id="330" name="Google Shape;330;p43"/>
          <p:cNvCxnSpPr/>
          <p:nvPr/>
        </p:nvCxnSpPr>
        <p:spPr>
          <a:xfrm>
            <a:off x="4050150" y="3379825"/>
            <a:ext cx="1106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title"/>
          </p:nvPr>
        </p:nvSpPr>
        <p:spPr>
          <a:xfrm>
            <a:off x="1041300" y="113050"/>
            <a:ext cx="7061400" cy="19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AdaBoost with GridSearchCV</a:t>
            </a:r>
            <a:endParaRPr/>
          </a:p>
        </p:txBody>
      </p:sp>
      <p:sp>
        <p:nvSpPr>
          <p:cNvPr id="336" name="Google Shape;336;p44"/>
          <p:cNvSpPr txBox="1"/>
          <p:nvPr/>
        </p:nvSpPr>
        <p:spPr>
          <a:xfrm>
            <a:off x="2487300" y="2571750"/>
            <a:ext cx="416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Catamaran"/>
                <a:ea typeface="Catamaran"/>
                <a:cs typeface="Catamaran"/>
                <a:sym typeface="Catamaran"/>
              </a:rPr>
              <a:t>- 'Number of estimators': 300</a:t>
            </a:r>
            <a:endParaRPr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Catamaran"/>
                <a:ea typeface="Catamaran"/>
                <a:cs typeface="Catamaran"/>
                <a:sym typeface="Catamaran"/>
              </a:rPr>
              <a:t>- 'learning rate': 2.25</a:t>
            </a:r>
            <a:endParaRPr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800">
                <a:latin typeface="Catamaran"/>
                <a:ea typeface="Catamaran"/>
                <a:cs typeface="Catamaran"/>
                <a:sym typeface="Catamaran"/>
              </a:rPr>
              <a:t>- 'max depth': None</a:t>
            </a:r>
            <a:endParaRPr sz="18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tamaran"/>
                <a:ea typeface="Catamaran"/>
                <a:cs typeface="Catamaran"/>
                <a:sym typeface="Catamaran"/>
              </a:rPr>
              <a:t>- 'max features': 'auto'</a:t>
            </a:r>
            <a:endParaRPr sz="18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5"/>
          <p:cNvSpPr txBox="1"/>
          <p:nvPr>
            <p:ph idx="2" type="title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5"/>
          <p:cNvSpPr txBox="1"/>
          <p:nvPr>
            <p:ph idx="1" type="subTitle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2111"/>
            <a:ext cx="9144003" cy="421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462125" y="1162575"/>
            <a:ext cx="62364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Improving risk management</a:t>
            </a:r>
            <a:endParaRPr b="1" sz="3400"/>
          </a:p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1141575" y="1908275"/>
            <a:ext cx="68775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hlink"/>
                </a:solidFill>
              </a:rPr>
              <a:t>By analyzing personal information and historical credit data, the project will estimate the likelihood of payment defaults and facilitate the implementation of effective risk control measures.</a:t>
            </a:r>
            <a:endParaRPr sz="15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hlink"/>
                </a:solidFill>
              </a:rPr>
              <a:t>Addressing the demand of credit assessment methods that do not require traditional credit checks has potential savings for banks</a:t>
            </a:r>
            <a:r>
              <a:rPr lang="en" sz="1500">
                <a:solidFill>
                  <a:schemeClr val="hlink"/>
                </a:solidFill>
              </a:rPr>
              <a:t> and allows individuals to avoid a credit inquiry on their record.</a:t>
            </a:r>
            <a:endParaRPr sz="1500">
              <a:solidFill>
                <a:schemeClr val="hlink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84" name="Google Shape;184;p28"/>
          <p:cNvCxnSpPr/>
          <p:nvPr/>
        </p:nvCxnSpPr>
        <p:spPr>
          <a:xfrm>
            <a:off x="4063650" y="1907875"/>
            <a:ext cx="10167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0" name="Google Shape;350;p46"/>
          <p:cNvSpPr txBox="1"/>
          <p:nvPr>
            <p:ph type="title"/>
          </p:nvPr>
        </p:nvSpPr>
        <p:spPr>
          <a:xfrm>
            <a:off x="2789250" y="2571750"/>
            <a:ext cx="3565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 b="1"/>
          </a:p>
        </p:txBody>
      </p:sp>
      <p:sp>
        <p:nvSpPr>
          <p:cNvPr id="351" name="Google Shape;351;p46"/>
          <p:cNvSpPr txBox="1"/>
          <p:nvPr>
            <p:ph idx="2" type="title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2" name="Google Shape;352;p46"/>
          <p:cNvSpPr txBox="1"/>
          <p:nvPr>
            <p:ph idx="1" type="subTitle"/>
          </p:nvPr>
        </p:nvSpPr>
        <p:spPr>
          <a:xfrm>
            <a:off x="2391925" y="3437575"/>
            <a:ext cx="4360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/>
              <a:t>Constraints in the data that can impact our models</a:t>
            </a:r>
            <a:endParaRPr/>
          </a:p>
        </p:txBody>
      </p:sp>
      <p:cxnSp>
        <p:nvCxnSpPr>
          <p:cNvPr id="353" name="Google Shape;353;p46"/>
          <p:cNvCxnSpPr/>
          <p:nvPr/>
        </p:nvCxnSpPr>
        <p:spPr>
          <a:xfrm>
            <a:off x="4050150" y="3379825"/>
            <a:ext cx="11067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1936825" y="443600"/>
            <a:ext cx="5205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Limitations</a:t>
            </a:r>
            <a:endParaRPr b="1" sz="4800"/>
          </a:p>
        </p:txBody>
      </p:sp>
      <p:pic>
        <p:nvPicPr>
          <p:cNvPr id="359" name="Google Shape;3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325" y="1371600"/>
            <a:ext cx="4974551" cy="340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idx="4294967295" type="ctrTitle"/>
          </p:nvPr>
        </p:nvSpPr>
        <p:spPr>
          <a:xfrm>
            <a:off x="2135400" y="1075961"/>
            <a:ext cx="48732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5" name="Google Shape;365;p48"/>
          <p:cNvSpPr txBox="1"/>
          <p:nvPr>
            <p:ph idx="4294967295" type="subTitle"/>
          </p:nvPr>
        </p:nvSpPr>
        <p:spPr>
          <a:xfrm>
            <a:off x="2839500" y="2127300"/>
            <a:ext cx="36942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/>
              <a:t>Do you have any questions?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5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Agenda</a:t>
            </a:r>
            <a:endParaRPr b="1"/>
          </a:p>
        </p:txBody>
      </p:sp>
      <p:sp>
        <p:nvSpPr>
          <p:cNvPr id="190" name="Google Shape;190;p29"/>
          <p:cNvSpPr txBox="1"/>
          <p:nvPr>
            <p:ph idx="5" type="subTitle"/>
          </p:nvPr>
        </p:nvSpPr>
        <p:spPr>
          <a:xfrm>
            <a:off x="2315500" y="4077050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</a:t>
            </a:r>
            <a:r>
              <a:rPr lang="en"/>
              <a:t> the models performance</a:t>
            </a:r>
            <a:endParaRPr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886852" y="1934738"/>
            <a:ext cx="2414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 Cleaning</a:t>
            </a:r>
            <a:endParaRPr sz="2300"/>
          </a:p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1098513" y="2308938"/>
            <a:ext cx="207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Process aimed at enhancing data quality</a:t>
            </a:r>
            <a:endParaRPr/>
          </a:p>
        </p:txBody>
      </p:sp>
      <p:sp>
        <p:nvSpPr>
          <p:cNvPr id="193" name="Google Shape;193;p29"/>
          <p:cNvSpPr txBox="1"/>
          <p:nvPr>
            <p:ph idx="2" type="title"/>
          </p:nvPr>
        </p:nvSpPr>
        <p:spPr>
          <a:xfrm>
            <a:off x="3532501" y="1951013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94" name="Google Shape;194;p29"/>
          <p:cNvSpPr txBox="1"/>
          <p:nvPr>
            <p:ph idx="3" type="subTitle"/>
          </p:nvPr>
        </p:nvSpPr>
        <p:spPr>
          <a:xfrm>
            <a:off x="3301250" y="2308950"/>
            <a:ext cx="266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Features and their relationship with delinquency</a:t>
            </a:r>
            <a:endParaRPr/>
          </a:p>
        </p:txBody>
      </p:sp>
      <p:sp>
        <p:nvSpPr>
          <p:cNvPr id="195" name="Google Shape;195;p29"/>
          <p:cNvSpPr txBox="1"/>
          <p:nvPr>
            <p:ph idx="4" type="title"/>
          </p:nvPr>
        </p:nvSpPr>
        <p:spPr>
          <a:xfrm>
            <a:off x="2315500" y="3719125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96" name="Google Shape;196;p29"/>
          <p:cNvSpPr txBox="1"/>
          <p:nvPr>
            <p:ph idx="6" type="title"/>
          </p:nvPr>
        </p:nvSpPr>
        <p:spPr>
          <a:xfrm>
            <a:off x="4749489" y="3719125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97" name="Google Shape;197;p29"/>
          <p:cNvSpPr txBox="1"/>
          <p:nvPr>
            <p:ph idx="7" type="subTitle"/>
          </p:nvPr>
        </p:nvSpPr>
        <p:spPr>
          <a:xfrm>
            <a:off x="4318300" y="4077050"/>
            <a:ext cx="2963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Constraints in the study that can impact our models</a:t>
            </a:r>
            <a:endParaRPr/>
          </a:p>
        </p:txBody>
      </p:sp>
      <p:sp>
        <p:nvSpPr>
          <p:cNvPr id="198" name="Google Shape;198;p29"/>
          <p:cNvSpPr txBox="1"/>
          <p:nvPr>
            <p:ph idx="8" type="title"/>
          </p:nvPr>
        </p:nvSpPr>
        <p:spPr>
          <a:xfrm>
            <a:off x="5966497" y="1951013"/>
            <a:ext cx="2079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99" name="Google Shape;199;p29"/>
          <p:cNvSpPr txBox="1"/>
          <p:nvPr>
            <p:ph idx="9" type="subTitle"/>
          </p:nvPr>
        </p:nvSpPr>
        <p:spPr>
          <a:xfrm>
            <a:off x="5611500" y="2308950"/>
            <a:ext cx="2812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Creating and tuning machine learning algorithms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2873212" y="3201875"/>
            <a:ext cx="963600" cy="5727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1656225" y="1414663"/>
            <a:ext cx="963600" cy="5727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4090200" y="1414663"/>
            <a:ext cx="963600" cy="5727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5307187" y="3201875"/>
            <a:ext cx="963600" cy="5727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6524175" y="1414663"/>
            <a:ext cx="963600" cy="5727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5" name="Google Shape;205;p29"/>
          <p:cNvSpPr txBox="1"/>
          <p:nvPr>
            <p:ph idx="4" type="title"/>
          </p:nvPr>
        </p:nvSpPr>
        <p:spPr>
          <a:xfrm>
            <a:off x="1742149" y="1413875"/>
            <a:ext cx="703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6" name="Google Shape;206;p29"/>
          <p:cNvCxnSpPr/>
          <p:nvPr/>
        </p:nvCxnSpPr>
        <p:spPr>
          <a:xfrm>
            <a:off x="3592350" y="1210600"/>
            <a:ext cx="20058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9"/>
          <p:cNvSpPr txBox="1"/>
          <p:nvPr>
            <p:ph idx="4" type="title"/>
          </p:nvPr>
        </p:nvSpPr>
        <p:spPr>
          <a:xfrm>
            <a:off x="4220099" y="1404325"/>
            <a:ext cx="703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" name="Google Shape;208;p29"/>
          <p:cNvSpPr txBox="1"/>
          <p:nvPr>
            <p:ph idx="4" type="title"/>
          </p:nvPr>
        </p:nvSpPr>
        <p:spPr>
          <a:xfrm>
            <a:off x="6654074" y="1413875"/>
            <a:ext cx="703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29"/>
          <p:cNvSpPr txBox="1"/>
          <p:nvPr>
            <p:ph idx="4" type="title"/>
          </p:nvPr>
        </p:nvSpPr>
        <p:spPr>
          <a:xfrm>
            <a:off x="3003112" y="3191525"/>
            <a:ext cx="703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0" name="Google Shape;210;p29"/>
          <p:cNvSpPr txBox="1"/>
          <p:nvPr>
            <p:ph idx="4" type="title"/>
          </p:nvPr>
        </p:nvSpPr>
        <p:spPr>
          <a:xfrm>
            <a:off x="5437099" y="3191525"/>
            <a:ext cx="703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2391900" y="2561225"/>
            <a:ext cx="4552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 b="1"/>
          </a:p>
        </p:txBody>
      </p:sp>
      <p:sp>
        <p:nvSpPr>
          <p:cNvPr id="217" name="Google Shape;217;p30"/>
          <p:cNvSpPr txBox="1"/>
          <p:nvPr>
            <p:ph idx="2" type="title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8" name="Google Shape;218;p30"/>
          <p:cNvSpPr txBox="1"/>
          <p:nvPr>
            <p:ph idx="1" type="subTitle"/>
          </p:nvPr>
        </p:nvSpPr>
        <p:spPr>
          <a:xfrm>
            <a:off x="2391925" y="3437575"/>
            <a:ext cx="4360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Process aimed at enhancing data quality</a:t>
            </a:r>
            <a:endParaRPr/>
          </a:p>
        </p:txBody>
      </p:sp>
      <p:cxnSp>
        <p:nvCxnSpPr>
          <p:cNvPr id="219" name="Google Shape;219;p30"/>
          <p:cNvCxnSpPr/>
          <p:nvPr/>
        </p:nvCxnSpPr>
        <p:spPr>
          <a:xfrm>
            <a:off x="4050150" y="3379825"/>
            <a:ext cx="11067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578175" y="1673050"/>
            <a:ext cx="3189000" cy="26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Predictive Features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Education Level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Annual Income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Occupation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Days of Employment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Days from Birth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Family Status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Housing Type</a:t>
            </a:r>
            <a:endParaRPr sz="2000"/>
          </a:p>
        </p:txBody>
      </p:sp>
      <p:sp>
        <p:nvSpPr>
          <p:cNvPr id="225" name="Google Shape;225;p31"/>
          <p:cNvSpPr txBox="1"/>
          <p:nvPr>
            <p:ph idx="4294967295" type="subTitle"/>
          </p:nvPr>
        </p:nvSpPr>
        <p:spPr>
          <a:xfrm>
            <a:off x="578175" y="564050"/>
            <a:ext cx="3465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/>
              <a:t>Data Source: Kaggle</a:t>
            </a:r>
            <a:endParaRPr b="1" sz="2200"/>
          </a:p>
        </p:txBody>
      </p:sp>
      <p:sp>
        <p:nvSpPr>
          <p:cNvPr id="226" name="Google Shape;226;p31"/>
          <p:cNvSpPr txBox="1"/>
          <p:nvPr>
            <p:ph idx="1" type="subTitle"/>
          </p:nvPr>
        </p:nvSpPr>
        <p:spPr>
          <a:xfrm>
            <a:off x="4950900" y="1683750"/>
            <a:ext cx="4087200" cy="17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(Potential) Target Variables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Delinquency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 Months Delinquency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6 Months Delinquency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12 Months Delinquency</a:t>
            </a:r>
            <a:endParaRPr sz="2000"/>
          </a:p>
        </p:txBody>
      </p:sp>
      <p:cxnSp>
        <p:nvCxnSpPr>
          <p:cNvPr id="227" name="Google Shape;227;p31"/>
          <p:cNvCxnSpPr/>
          <p:nvPr/>
        </p:nvCxnSpPr>
        <p:spPr>
          <a:xfrm rot="5400000">
            <a:off x="3876750" y="1778600"/>
            <a:ext cx="1390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584964" y="1451975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Dropping Features:</a:t>
            </a:r>
            <a:endParaRPr sz="1600"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608450" y="1864575"/>
            <a:ext cx="31134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Gender, Days Employed, and Days Birth</a:t>
            </a:r>
            <a:endParaRPr/>
          </a:p>
        </p:txBody>
      </p:sp>
      <p:sp>
        <p:nvSpPr>
          <p:cNvPr id="234" name="Google Shape;234;p32"/>
          <p:cNvSpPr txBox="1"/>
          <p:nvPr>
            <p:ph idx="2" type="title"/>
          </p:nvPr>
        </p:nvSpPr>
        <p:spPr>
          <a:xfrm>
            <a:off x="5420875" y="1845488"/>
            <a:ext cx="23205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Generating features:</a:t>
            </a:r>
            <a:endParaRPr sz="1600"/>
          </a:p>
        </p:txBody>
      </p:sp>
      <p:sp>
        <p:nvSpPr>
          <p:cNvPr id="235" name="Google Shape;235;p32"/>
          <p:cNvSpPr txBox="1"/>
          <p:nvPr>
            <p:ph idx="3" type="subTitle"/>
          </p:nvPr>
        </p:nvSpPr>
        <p:spPr>
          <a:xfrm>
            <a:off x="5420875" y="2251875"/>
            <a:ext cx="24138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and Years Employed as well as predictive variables </a:t>
            </a:r>
            <a:endParaRPr/>
          </a:p>
        </p:txBody>
      </p:sp>
      <p:sp>
        <p:nvSpPr>
          <p:cNvPr id="236" name="Google Shape;236;p32"/>
          <p:cNvSpPr txBox="1"/>
          <p:nvPr>
            <p:ph idx="5" type="subTitle"/>
          </p:nvPr>
        </p:nvSpPr>
        <p:spPr>
          <a:xfrm>
            <a:off x="5420875" y="3215375"/>
            <a:ext cx="31134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Merged dataset had 47 duplicate ID’s with different values and were dropped</a:t>
            </a:r>
            <a:endParaRPr/>
          </a:p>
        </p:txBody>
      </p:sp>
      <p:sp>
        <p:nvSpPr>
          <p:cNvPr id="237" name="Google Shape;237;p32"/>
          <p:cNvSpPr txBox="1"/>
          <p:nvPr>
            <p:ph idx="4" type="title"/>
          </p:nvPr>
        </p:nvSpPr>
        <p:spPr>
          <a:xfrm>
            <a:off x="5420869" y="2808999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Handling duplicates:</a:t>
            </a:r>
            <a:endParaRPr sz="1500"/>
          </a:p>
        </p:txBody>
      </p:sp>
      <p:sp>
        <p:nvSpPr>
          <p:cNvPr id="238" name="Google Shape;238;p32"/>
          <p:cNvSpPr txBox="1"/>
          <p:nvPr>
            <p:ph idx="6" type="title"/>
          </p:nvPr>
        </p:nvSpPr>
        <p:spPr>
          <a:xfrm>
            <a:off x="609673" y="2356850"/>
            <a:ext cx="31134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Handling missing values:</a:t>
            </a:r>
            <a:endParaRPr sz="1600"/>
          </a:p>
        </p:txBody>
      </p:sp>
      <p:sp>
        <p:nvSpPr>
          <p:cNvPr id="239" name="Google Shape;239;p32"/>
          <p:cNvSpPr txBox="1"/>
          <p:nvPr>
            <p:ph idx="7" type="subTitle"/>
          </p:nvPr>
        </p:nvSpPr>
        <p:spPr>
          <a:xfrm>
            <a:off x="0" y="2763250"/>
            <a:ext cx="372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Identified and created a new label for </a:t>
            </a:r>
            <a:r>
              <a:rPr lang="en"/>
              <a:t>retirees and a separate label ‘missing’ for the rest </a:t>
            </a:r>
            <a:r>
              <a:rPr lang="en"/>
              <a:t> </a:t>
            </a:r>
            <a:endParaRPr/>
          </a:p>
        </p:txBody>
      </p:sp>
      <p:cxnSp>
        <p:nvCxnSpPr>
          <p:cNvPr id="240" name="Google Shape;240;p32"/>
          <p:cNvCxnSpPr>
            <a:stCxn id="241" idx="4"/>
            <a:endCxn id="242" idx="0"/>
          </p:cNvCxnSpPr>
          <p:nvPr/>
        </p:nvCxnSpPr>
        <p:spPr>
          <a:xfrm flipH="1" rot="-5400000">
            <a:off x="4447025" y="1451200"/>
            <a:ext cx="249900" cy="9906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2"/>
          <p:cNvCxnSpPr>
            <a:stCxn id="242" idx="4"/>
            <a:endCxn id="244" idx="0"/>
          </p:cNvCxnSpPr>
          <p:nvPr/>
        </p:nvCxnSpPr>
        <p:spPr>
          <a:xfrm rot="5400000">
            <a:off x="4447025" y="1948275"/>
            <a:ext cx="249900" cy="9906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2"/>
          <p:cNvCxnSpPr>
            <a:stCxn id="244" idx="4"/>
            <a:endCxn id="246" idx="0"/>
          </p:cNvCxnSpPr>
          <p:nvPr/>
        </p:nvCxnSpPr>
        <p:spPr>
          <a:xfrm flipH="1" rot="-5400000">
            <a:off x="4447025" y="2445350"/>
            <a:ext cx="249900" cy="9906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2"/>
          <p:cNvSpPr/>
          <p:nvPr/>
        </p:nvSpPr>
        <p:spPr>
          <a:xfrm>
            <a:off x="3953075" y="1574350"/>
            <a:ext cx="247200" cy="2472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4943675" y="2071425"/>
            <a:ext cx="247200" cy="2472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3953075" y="2568500"/>
            <a:ext cx="247200" cy="2472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4943675" y="3065575"/>
            <a:ext cx="247200" cy="2472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 txBox="1"/>
          <p:nvPr>
            <p:ph idx="8" type="title"/>
          </p:nvPr>
        </p:nvSpPr>
        <p:spPr>
          <a:xfrm>
            <a:off x="720000" y="61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data </a:t>
            </a:r>
            <a:r>
              <a:rPr b="1" lang="en"/>
              <a:t>quality</a:t>
            </a:r>
            <a:endParaRPr b="1"/>
          </a:p>
        </p:txBody>
      </p:sp>
      <p:cxnSp>
        <p:nvCxnSpPr>
          <p:cNvPr id="248" name="Google Shape;248;p32"/>
          <p:cNvCxnSpPr/>
          <p:nvPr/>
        </p:nvCxnSpPr>
        <p:spPr>
          <a:xfrm>
            <a:off x="5063925" y="1300575"/>
            <a:ext cx="24138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2"/>
          <p:cNvSpPr/>
          <p:nvPr/>
        </p:nvSpPr>
        <p:spPr>
          <a:xfrm>
            <a:off x="3953075" y="3562650"/>
            <a:ext cx="247200" cy="247200"/>
          </a:xfrm>
          <a:prstGeom prst="ellipse">
            <a:avLst/>
          </a:prstGeom>
          <a:solidFill>
            <a:schemeClr val="dk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32"/>
          <p:cNvCxnSpPr>
            <a:stCxn id="246" idx="4"/>
            <a:endCxn id="249" idx="0"/>
          </p:cNvCxnSpPr>
          <p:nvPr/>
        </p:nvCxnSpPr>
        <p:spPr>
          <a:xfrm rot="5400000">
            <a:off x="4447025" y="2942425"/>
            <a:ext cx="249900" cy="9906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2"/>
          <p:cNvSpPr txBox="1"/>
          <p:nvPr>
            <p:ph idx="9" type="title"/>
          </p:nvPr>
        </p:nvSpPr>
        <p:spPr>
          <a:xfrm>
            <a:off x="1584979" y="3414129"/>
            <a:ext cx="21381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Custom functions:</a:t>
            </a:r>
            <a:endParaRPr sz="1600"/>
          </a:p>
        </p:txBody>
      </p:sp>
      <p:sp>
        <p:nvSpPr>
          <p:cNvPr id="252" name="Google Shape;252;p32"/>
          <p:cNvSpPr txBox="1"/>
          <p:nvPr>
            <p:ph idx="13" type="subTitle"/>
          </p:nvPr>
        </p:nvSpPr>
        <p:spPr>
          <a:xfrm>
            <a:off x="288250" y="3820525"/>
            <a:ext cx="34347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The function ‘credit_approval_data_cleaner’ was utilized to do all the cleaning on both the training and test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13" y="231525"/>
            <a:ext cx="806318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3" name="Google Shape;263;p34"/>
          <p:cNvSpPr txBox="1"/>
          <p:nvPr>
            <p:ph type="title"/>
          </p:nvPr>
        </p:nvSpPr>
        <p:spPr>
          <a:xfrm>
            <a:off x="2315700" y="2561225"/>
            <a:ext cx="4552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 b="1"/>
          </a:p>
        </p:txBody>
      </p:sp>
      <p:sp>
        <p:nvSpPr>
          <p:cNvPr id="264" name="Google Shape;264;p34"/>
          <p:cNvSpPr txBox="1"/>
          <p:nvPr>
            <p:ph idx="2" type="title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5" name="Google Shape;265;p34"/>
          <p:cNvSpPr txBox="1"/>
          <p:nvPr>
            <p:ph idx="1" type="subTitle"/>
          </p:nvPr>
        </p:nvSpPr>
        <p:spPr>
          <a:xfrm>
            <a:off x="2391925" y="3437575"/>
            <a:ext cx="43602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400"/>
              <a:t>Features and their relationship with delinquency</a:t>
            </a:r>
            <a:endParaRPr/>
          </a:p>
        </p:txBody>
      </p:sp>
      <p:cxnSp>
        <p:nvCxnSpPr>
          <p:cNvPr id="266" name="Google Shape;266;p34"/>
          <p:cNvCxnSpPr/>
          <p:nvPr/>
        </p:nvCxnSpPr>
        <p:spPr>
          <a:xfrm>
            <a:off x="4050150" y="3379825"/>
            <a:ext cx="11067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963"/>
            <a:ext cx="8839204" cy="368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