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12192000"/>
  <p:notesSz cx="6858000" cy="9144000"/>
  <p:embeddedFontLst>
    <p:embeddedFont>
      <p:font typeface="Roboto"/>
      <p:regular r:id="rId63"/>
      <p:bold r:id="rId64"/>
      <p:italic r:id="rId65"/>
      <p:boldItalic r:id="rId66"/>
    </p:embeddedFont>
    <p:embeddedFont>
      <p:font typeface="Quattrocento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51D987-E496-4783-98C3-49E480018B54}">
  <a:tblStyle styleId="{FD51D987-E496-4783-98C3-49E480018B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Quattrocento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QuattrocentoSans-bold.fntdata"/><Relationship Id="rId23" Type="http://schemas.openxmlformats.org/officeDocument/2006/relationships/slide" Target="slides/slide17.xml"/><Relationship Id="rId67" Type="http://schemas.openxmlformats.org/officeDocument/2006/relationships/font" Target="fonts/QuattrocentoSans-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Quattrocento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d07911846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d0791184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d07911846_3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d07911846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d07911846_3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d07911846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d6b70878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d6b7087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d6b70878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d6b7087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d6b70878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d6b70878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d6b70878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d6b7087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d6b70878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d6b7087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d0791184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0d079118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d079118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d07911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d01f295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d01f29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d94fc46b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d94fc46b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d94fc46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d94fc4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d94fc46b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d94fc46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d94fc46b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0d94fc46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0d94fc46b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0d94fc46b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d94fc46b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0d94fc46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d94fc46b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d94fc46b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d94fc46b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d94fc46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d94fc46b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d94fc46b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a67e7e07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a67e7e0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d0791184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d079118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d5fece1765832f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d5fece1765832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a36dfc1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a36dfc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d0791184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0d079118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d94fc46ba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0d94fc46b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f0401d7e5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f0401d7e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dbb1cd42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0dbb1cd4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dbb1cd42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dbb1cd4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Volatility measures the extent of stock price fluctuations over time, with higher volatility indicating greater price swings and increased risk. Lower volatility suggests more stable prices and reduced risk, appealing to conservative investors.</a:t>
            </a:r>
            <a:endParaRPr/>
          </a:p>
          <a:p>
            <a:pPr indent="0" lvl="0" marL="0" rtl="0" algn="l">
              <a:spcBef>
                <a:spcPts val="12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a36dfc1c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a36dfc1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a36dfc1cf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a36dfc1c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a36dfc1cf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a36dfc1cf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d0791184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d079118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a36dfc1cf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a36dfc1c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0d94fc46b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0d94fc46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ff0401d7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ff0401d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ff0401d7e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ff0401d7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ff0401d7e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ff0401d7e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a36dfc1cf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1a36dfc1c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1a36dfc1cf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1a36dfc1c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a36dfc1cf_3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1a36dfc1cf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1a36dfc1cf_3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1a36dfc1cf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1a36dfc1cf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1a36dfc1cf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d07911846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d07911846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a36dfc1cf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1a36dfc1c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a36dfc1cf_3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a36dfc1c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ff0401d7e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ff0401d7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f0401d7e5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f0401d7e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f0401d7e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f0401d7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ff0401d7e5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ff0401d7e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ff2db3232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ff2db323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d0791184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d079118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d6a4fdef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d6a4fde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d07911846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d0791184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d07911846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d0791184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horturl.at/zV5q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24.png"/><Relationship Id="rId12"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9.png"/><Relationship Id="rId4" Type="http://schemas.openxmlformats.org/officeDocument/2006/relationships/image" Target="../media/image48.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0.png"/><Relationship Id="rId8"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sz="1700"/>
              <a:t>Akshat Karnwal</a:t>
            </a:r>
            <a:r>
              <a:rPr lang="en-US" sz="1700"/>
              <a:t>, </a:t>
            </a:r>
            <a:r>
              <a:rPr lang="en-US" sz="1700"/>
              <a:t>Keshav Chhabra</a:t>
            </a:r>
            <a:r>
              <a:rPr lang="en-US" sz="1700"/>
              <a:t>, Mohd Masood,Ramish Jamal</a:t>
            </a:r>
            <a:endParaRPr sz="1700"/>
          </a:p>
          <a:p>
            <a:pPr indent="0" lvl="0" marL="0" rtl="0" algn="r">
              <a:lnSpc>
                <a:spcPct val="90000"/>
              </a:lnSpc>
              <a:spcBef>
                <a:spcPts val="0"/>
              </a:spcBef>
              <a:spcAft>
                <a:spcPts val="0"/>
              </a:spcAft>
              <a:buClr>
                <a:srgbClr val="E9F7F6"/>
              </a:buClr>
              <a:buSzPts val="2400"/>
              <a:buNone/>
            </a:pPr>
            <a:r>
              <a:rPr lang="en-US" sz="1700"/>
              <a:t>Group Number - 94</a:t>
            </a:r>
            <a:endParaRPr sz="1700"/>
          </a:p>
          <a:p>
            <a:pPr indent="0" lvl="0" marL="0" rtl="0" algn="r">
              <a:lnSpc>
                <a:spcPct val="90000"/>
              </a:lnSpc>
              <a:spcBef>
                <a:spcPts val="0"/>
              </a:spcBef>
              <a:spcAft>
                <a:spcPts val="0"/>
              </a:spcAft>
              <a:buClr>
                <a:srgbClr val="E9F7F6"/>
              </a:buClr>
              <a:buSzPts val="2400"/>
              <a:buNone/>
            </a:pPr>
            <a:r>
              <a:rPr lang="en-US" sz="1700"/>
              <a:t>ML-mid sem project</a:t>
            </a:r>
            <a:endParaRPr sz="1700"/>
          </a:p>
          <a:p>
            <a:pPr indent="0" lvl="0" marL="0" rtl="0" algn="r">
              <a:spcBef>
                <a:spcPts val="800"/>
              </a:spcBef>
              <a:spcAft>
                <a:spcPts val="0"/>
              </a:spcAft>
              <a:buClr>
                <a:schemeClr val="dk1"/>
              </a:buClr>
              <a:buSzPts val="1100"/>
              <a:buFont typeface="Arial"/>
              <a:buNone/>
            </a:pPr>
            <a:r>
              <a:t/>
            </a:r>
            <a:endParaRPr sz="1700">
              <a:latin typeface="Georgia"/>
              <a:ea typeface="Georgia"/>
              <a:cs typeface="Georgia"/>
              <a:sym typeface="Georgia"/>
            </a:endParaRPr>
          </a:p>
          <a:p>
            <a:pPr indent="457200" lvl="0" marL="2743200" rtl="0" algn="r">
              <a:lnSpc>
                <a:spcPct val="90000"/>
              </a:lnSpc>
              <a:spcBef>
                <a:spcPts val="0"/>
              </a:spcBef>
              <a:spcAft>
                <a:spcPts val="0"/>
              </a:spcAft>
              <a:buClr>
                <a:srgbClr val="E9F7F6"/>
              </a:buClr>
              <a:buSzPts val="2400"/>
              <a:buNone/>
            </a:pPr>
            <a:r>
              <a:t/>
            </a:r>
            <a:endParaRPr sz="1700"/>
          </a:p>
        </p:txBody>
      </p:sp>
      <p:sp>
        <p:nvSpPr>
          <p:cNvPr id="169" name="Google Shape;169;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Quattrocento Sans"/>
              <a:buNone/>
            </a:pPr>
            <a:r>
              <a:rPr lang="en-US"/>
              <a:t>Portfolio Optimisation 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9" name="Google Shape;229;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703">
                <a:latin typeface="Arial"/>
                <a:ea typeface="Arial"/>
                <a:cs typeface="Arial"/>
                <a:sym typeface="Arial"/>
              </a:rPr>
              <a:t>Target Variable</a:t>
            </a:r>
            <a:r>
              <a:rPr lang="en-US" sz="1703">
                <a:latin typeface="Arial"/>
                <a:ea typeface="Arial"/>
                <a:cs typeface="Arial"/>
                <a:sym typeface="Arial"/>
              </a:rPr>
              <a:t>:</a:t>
            </a:r>
            <a:endParaRPr sz="1703">
              <a:latin typeface="Arial"/>
              <a:ea typeface="Arial"/>
              <a:cs typeface="Arial"/>
              <a:sym typeface="Arial"/>
            </a:endParaRPr>
          </a:p>
          <a:p>
            <a:pPr indent="0" lvl="0" marL="0" rtl="0" algn="l">
              <a:lnSpc>
                <a:spcPct val="115000"/>
              </a:lnSpc>
              <a:spcBef>
                <a:spcPts val="1200"/>
              </a:spcBef>
              <a:spcAft>
                <a:spcPts val="0"/>
              </a:spcAft>
              <a:buNone/>
            </a:pPr>
            <a:r>
              <a:rPr lang="en-US" sz="1703">
                <a:latin typeface="Arial"/>
                <a:ea typeface="Arial"/>
                <a:cs typeface="Arial"/>
                <a:sym typeface="Arial"/>
              </a:rPr>
              <a:t>The study aimed to predict a stock's </a:t>
            </a:r>
            <a:r>
              <a:rPr b="1" lang="en-US" sz="1703">
                <a:latin typeface="Arial"/>
                <a:ea typeface="Arial"/>
                <a:cs typeface="Arial"/>
                <a:sym typeface="Arial"/>
              </a:rPr>
              <a:t>quarterly relative return</a:t>
            </a:r>
            <a:r>
              <a:rPr lang="en-US" sz="1703">
                <a:latin typeface="Arial"/>
                <a:ea typeface="Arial"/>
                <a:cs typeface="Arial"/>
                <a:sym typeface="Arial"/>
              </a:rPr>
              <a:t> compared to the </a:t>
            </a:r>
            <a:r>
              <a:rPr b="1" lang="en-US" sz="1703">
                <a:latin typeface="Arial"/>
                <a:ea typeface="Arial"/>
                <a:cs typeface="Arial"/>
                <a:sym typeface="Arial"/>
              </a:rPr>
              <a:t>Dow Jones Industrial Average (DJIA)</a:t>
            </a:r>
            <a:r>
              <a:rPr lang="en-US" sz="1703">
                <a:latin typeface="Arial"/>
                <a:ea typeface="Arial"/>
                <a:cs typeface="Arial"/>
                <a:sym typeface="Arial"/>
              </a:rPr>
              <a:t>. This relative measure helps control for broader market trends.</a:t>
            </a:r>
            <a:endParaRPr sz="1703">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703">
                <a:latin typeface="Arial"/>
                <a:ea typeface="Arial"/>
                <a:cs typeface="Arial"/>
                <a:sym typeface="Arial"/>
              </a:rPr>
              <a:t>Data Preprocessing</a:t>
            </a:r>
            <a:r>
              <a:rPr lang="en-US" sz="1703">
                <a:latin typeface="Arial"/>
                <a:ea typeface="Arial"/>
                <a:cs typeface="Arial"/>
                <a:sym typeface="Arial"/>
              </a:rPr>
              <a:t>:</a:t>
            </a:r>
            <a:endParaRPr sz="1703">
              <a:latin typeface="Arial"/>
              <a:ea typeface="Arial"/>
              <a:cs typeface="Arial"/>
              <a:sym typeface="Arial"/>
            </a:endParaRPr>
          </a:p>
          <a:p>
            <a:pPr indent="0" lvl="0" marL="0" rtl="0" algn="l">
              <a:lnSpc>
                <a:spcPct val="115000"/>
              </a:lnSpc>
              <a:spcBef>
                <a:spcPts val="1200"/>
              </a:spcBef>
              <a:spcAft>
                <a:spcPts val="0"/>
              </a:spcAft>
              <a:buNone/>
            </a:pPr>
            <a:r>
              <a:rPr b="1" lang="en-US" sz="1703">
                <a:latin typeface="Arial"/>
                <a:ea typeface="Arial"/>
                <a:cs typeface="Arial"/>
                <a:sym typeface="Arial"/>
              </a:rPr>
              <a:t>Percentage change</a:t>
            </a:r>
            <a:r>
              <a:rPr lang="en-US" sz="1703">
                <a:latin typeface="Arial"/>
                <a:ea typeface="Arial"/>
                <a:cs typeface="Arial"/>
                <a:sym typeface="Arial"/>
              </a:rPr>
              <a:t> between consecutive quarters was calculated for all features to remove global trends and make the dataset suitable for machine learning.</a:t>
            </a:r>
            <a:endParaRPr sz="1703">
              <a:latin typeface="Arial"/>
              <a:ea typeface="Arial"/>
              <a:cs typeface="Arial"/>
              <a:sym typeface="Arial"/>
            </a:endParaRPr>
          </a:p>
          <a:p>
            <a:pPr indent="0" lvl="0" marL="0" rtl="0" algn="l">
              <a:lnSpc>
                <a:spcPct val="115000"/>
              </a:lnSpc>
              <a:spcBef>
                <a:spcPts val="1200"/>
              </a:spcBef>
              <a:spcAft>
                <a:spcPts val="0"/>
              </a:spcAft>
              <a:buNone/>
            </a:pPr>
            <a:r>
              <a:rPr lang="en-US" sz="1703">
                <a:latin typeface="Arial"/>
                <a:ea typeface="Arial"/>
                <a:cs typeface="Arial"/>
                <a:sym typeface="Arial"/>
              </a:rPr>
              <a:t>The dataset was split into </a:t>
            </a:r>
            <a:r>
              <a:rPr b="1" lang="en-US" sz="1703">
                <a:latin typeface="Arial"/>
                <a:ea typeface="Arial"/>
                <a:cs typeface="Arial"/>
                <a:sym typeface="Arial"/>
              </a:rPr>
              <a:t>60% training, 20% validation, and 20% testing sets</a:t>
            </a:r>
            <a:r>
              <a:rPr lang="en-US" sz="1703">
                <a:latin typeface="Arial"/>
                <a:ea typeface="Arial"/>
                <a:cs typeface="Arial"/>
                <a:sym typeface="Arial"/>
              </a:rPr>
              <a:t>, spanning from </a:t>
            </a:r>
            <a:r>
              <a:rPr b="1" lang="en-US" sz="1703">
                <a:latin typeface="Arial"/>
                <a:ea typeface="Arial"/>
                <a:cs typeface="Arial"/>
                <a:sym typeface="Arial"/>
              </a:rPr>
              <a:t>Q1 1996 to Q4 2017</a:t>
            </a:r>
            <a:r>
              <a:rPr lang="en-US" sz="1703">
                <a:latin typeface="Arial"/>
                <a:ea typeface="Arial"/>
                <a:cs typeface="Arial"/>
                <a:sym typeface="Arial"/>
              </a:rPr>
              <a:t>.</a:t>
            </a:r>
            <a:endParaRPr sz="1703">
              <a:latin typeface="Arial"/>
              <a:ea typeface="Arial"/>
              <a:cs typeface="Arial"/>
              <a:sym typeface="Arial"/>
            </a:endParaRPr>
          </a:p>
          <a:p>
            <a:pPr indent="0" lvl="0" marL="0" rtl="0" algn="l">
              <a:lnSpc>
                <a:spcPct val="115000"/>
              </a:lnSpc>
              <a:spcBef>
                <a:spcPts val="1200"/>
              </a:spcBef>
              <a:spcAft>
                <a:spcPts val="1200"/>
              </a:spcAft>
              <a:buNone/>
            </a:pPr>
            <a:r>
              <a:rPr b="1" lang="en-US" sz="1703">
                <a:latin typeface="Arial"/>
                <a:ea typeface="Arial"/>
                <a:cs typeface="Arial"/>
                <a:sym typeface="Arial"/>
              </a:rPr>
              <a:t>Standardization</a:t>
            </a:r>
            <a:r>
              <a:rPr lang="en-US" sz="1703">
                <a:latin typeface="Arial"/>
                <a:ea typeface="Arial"/>
                <a:cs typeface="Arial"/>
                <a:sym typeface="Arial"/>
              </a:rPr>
              <a:t> was applied using the mean and standard deviation of the training set.</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5" name="Google Shape;235;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1700">
                <a:latin typeface="Arial"/>
                <a:ea typeface="Arial"/>
                <a:cs typeface="Arial"/>
                <a:sym typeface="Arial"/>
              </a:rPr>
              <a:t>The dataset was split into </a:t>
            </a:r>
            <a:r>
              <a:rPr b="1" lang="en-US" sz="1700">
                <a:latin typeface="Arial"/>
                <a:ea typeface="Arial"/>
                <a:cs typeface="Arial"/>
                <a:sym typeface="Arial"/>
              </a:rPr>
              <a:t>60% training, 20% validation, and 20% testing sets</a:t>
            </a:r>
            <a:r>
              <a:rPr lang="en-US" sz="1700">
                <a:latin typeface="Arial"/>
                <a:ea typeface="Arial"/>
                <a:cs typeface="Arial"/>
                <a:sym typeface="Arial"/>
              </a:rPr>
              <a:t>, spanning from </a:t>
            </a:r>
            <a:r>
              <a:rPr b="1" lang="en-US" sz="1700">
                <a:latin typeface="Arial"/>
                <a:ea typeface="Arial"/>
                <a:cs typeface="Arial"/>
                <a:sym typeface="Arial"/>
              </a:rPr>
              <a:t>Q1 1996 to Q4 2017</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Standardization</a:t>
            </a:r>
            <a:r>
              <a:rPr lang="en-US" sz="1700">
                <a:latin typeface="Arial"/>
                <a:ea typeface="Arial"/>
                <a:cs typeface="Arial"/>
                <a:sym typeface="Arial"/>
              </a:rPr>
              <a:t> was applied using the mean and standard deviation of the training set.</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b="1" lang="en-US" sz="1800">
                <a:latin typeface="Arial"/>
                <a:ea typeface="Arial"/>
                <a:cs typeface="Arial"/>
                <a:sym typeface="Arial"/>
              </a:rPr>
              <a:t>Machine Learning Models</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Fee</a:t>
            </a:r>
            <a:r>
              <a:rPr b="1" lang="en-US" sz="1700">
                <a:latin typeface="Arial"/>
                <a:ea typeface="Arial"/>
                <a:cs typeface="Arial"/>
                <a:sym typeface="Arial"/>
              </a:rPr>
              <a:t>d-forward Neural Network (FNN)</a:t>
            </a:r>
            <a:r>
              <a:rPr lang="en-US" sz="1700">
                <a:latin typeface="Arial"/>
                <a:ea typeface="Arial"/>
                <a:cs typeface="Arial"/>
                <a:sym typeface="Arial"/>
              </a:rPr>
              <a:t>:</a:t>
            </a:r>
            <a:endParaRPr sz="1700">
              <a:latin typeface="Arial"/>
              <a:ea typeface="Arial"/>
              <a:cs typeface="Arial"/>
              <a:sym typeface="Arial"/>
            </a:endParaRPr>
          </a:p>
          <a:p>
            <a:pPr indent="0" lvl="0" marL="0" rtl="0" algn="l">
              <a:lnSpc>
                <a:spcPct val="115000"/>
              </a:lnSpc>
              <a:spcBef>
                <a:spcPts val="1200"/>
              </a:spcBef>
              <a:spcAft>
                <a:spcPts val="0"/>
              </a:spcAft>
              <a:buNone/>
            </a:pPr>
            <a:r>
              <a:rPr lang="en-US" sz="1700">
                <a:latin typeface="Arial"/>
                <a:ea typeface="Arial"/>
                <a:cs typeface="Arial"/>
                <a:sym typeface="Arial"/>
              </a:rPr>
              <a:t>Utilizes multiple layers with backpropagation for supervised learning.</a:t>
            </a:r>
            <a:endParaRPr sz="1700">
              <a:latin typeface="Arial"/>
              <a:ea typeface="Arial"/>
              <a:cs typeface="Arial"/>
              <a:sym typeface="Arial"/>
            </a:endParaRPr>
          </a:p>
          <a:p>
            <a:pPr indent="0" lvl="0" marL="0" rtl="0" algn="l">
              <a:lnSpc>
                <a:spcPct val="115000"/>
              </a:lnSpc>
              <a:spcBef>
                <a:spcPts val="1200"/>
              </a:spcBef>
              <a:spcAft>
                <a:spcPts val="0"/>
              </a:spcAft>
              <a:buNone/>
            </a:pPr>
            <a:r>
              <a:rPr lang="en-US" sz="1700">
                <a:latin typeface="Arial"/>
                <a:ea typeface="Arial"/>
                <a:cs typeface="Arial"/>
                <a:sym typeface="Arial"/>
              </a:rPr>
              <a:t>Showed significant improvements when feature selection was applied, with the </a:t>
            </a:r>
            <a:r>
              <a:rPr b="1" lang="en-US" sz="1700">
                <a:latin typeface="Arial"/>
                <a:ea typeface="Arial"/>
                <a:cs typeface="Arial"/>
                <a:sym typeface="Arial"/>
              </a:rPr>
              <a:t>Portfolio Score increasing from 0.202 to 0.345</a:t>
            </a:r>
            <a:r>
              <a:rPr lang="en-US" sz="1700">
                <a:latin typeface="Arial"/>
                <a:ea typeface="Arial"/>
                <a:cs typeface="Arial"/>
                <a:sym typeface="Arial"/>
              </a:rPr>
              <a:t> and a substantial reduction in volatility.</a:t>
            </a:r>
            <a:endParaRPr sz="1700">
              <a:latin typeface="Arial"/>
              <a:ea typeface="Arial"/>
              <a:cs typeface="Arial"/>
              <a:sym typeface="Arial"/>
            </a:endParaRPr>
          </a:p>
          <a:p>
            <a:pPr indent="0" lvl="0" marL="0" rtl="0" algn="l">
              <a:lnSpc>
                <a:spcPct val="115000"/>
              </a:lnSpc>
              <a:spcBef>
                <a:spcPts val="1200"/>
              </a:spcBef>
              <a:spcAft>
                <a:spcPts val="0"/>
              </a:spcAft>
              <a:buNone/>
            </a:pPr>
            <a:r>
              <a:rPr lang="en-US" sz="1700">
                <a:latin typeface="Arial"/>
                <a:ea typeface="Arial"/>
                <a:cs typeface="Arial"/>
                <a:sym typeface="Arial"/>
              </a:rPr>
              <a:t>Required careful hyperparameter tuning, but achieved a </a:t>
            </a:r>
            <a:r>
              <a:rPr b="1" lang="en-US" sz="1700">
                <a:latin typeface="Arial"/>
                <a:ea typeface="Arial"/>
                <a:cs typeface="Arial"/>
                <a:sym typeface="Arial"/>
              </a:rPr>
              <a:t>mean quarterly relative return of 1.85%</a:t>
            </a:r>
            <a:r>
              <a:rPr lang="en-US" sz="1700">
                <a:latin typeface="Arial"/>
                <a:ea typeface="Arial"/>
                <a:cs typeface="Arial"/>
                <a:sym typeface="Arial"/>
              </a:rPr>
              <a:t>, higher than the market average of -0.0164% and outperforming the Random Forest.</a:t>
            </a:r>
            <a:endParaRPr sz="1700">
              <a:latin typeface="Arial"/>
              <a:ea typeface="Arial"/>
              <a:cs typeface="Arial"/>
              <a:sym typeface="Arial"/>
            </a:endParaRPr>
          </a:p>
          <a:p>
            <a:pPr indent="0" lvl="0" marL="0" rtl="0" algn="l">
              <a:lnSpc>
                <a:spcPct val="115000"/>
              </a:lnSpc>
              <a:spcBef>
                <a:spcPts val="1200"/>
              </a:spcBef>
              <a:spcAft>
                <a:spcPts val="0"/>
              </a:spcAft>
              <a:buNone/>
            </a:pPr>
            <a:r>
              <a:t/>
            </a:r>
            <a:endParaRPr sz="17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3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700">
                <a:latin typeface="Arial"/>
                <a:ea typeface="Arial"/>
                <a:cs typeface="Arial"/>
                <a:sym typeface="Arial"/>
              </a:rPr>
              <a:t>Random Forest (RF)</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An ensemble learning method that builds multiple decision trees.</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Performed well initially, but </a:t>
            </a:r>
            <a:r>
              <a:rPr b="1" lang="en-US" sz="1700">
                <a:latin typeface="Arial"/>
                <a:ea typeface="Arial"/>
                <a:cs typeface="Arial"/>
                <a:sym typeface="Arial"/>
              </a:rPr>
              <a:t>showed limited improvement with feature selection</a:t>
            </a:r>
            <a:r>
              <a:rPr lang="en-US" sz="1700">
                <a:latin typeface="Arial"/>
                <a:ea typeface="Arial"/>
                <a:cs typeface="Arial"/>
                <a:sym typeface="Arial"/>
              </a:rPr>
              <a:t>, resulting in a </a:t>
            </a:r>
            <a:r>
              <a:rPr b="1" lang="en-US" sz="1700">
                <a:latin typeface="Arial"/>
                <a:ea typeface="Arial"/>
                <a:cs typeface="Arial"/>
                <a:sym typeface="Arial"/>
              </a:rPr>
              <a:t>slightly lower Portfolio Score of 0.274</a:t>
            </a:r>
            <a:r>
              <a:rPr lang="en-US" sz="1700">
                <a:latin typeface="Arial"/>
                <a:ea typeface="Arial"/>
                <a:cs typeface="Arial"/>
                <a:sym typeface="Arial"/>
              </a:rPr>
              <a:t> and mean quarterly relative returns of 1.47%, trailing behind FNN.</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Suffered from overfitting in some instances due to the larger number of decision trees.</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Adaptive Neural Fuzzy Inference System (ANFIS)</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A fuzzy logic-based system with five layers for processing rules.</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Can model complex relationships but struggled with high-dimensional data and limited training samples, resulting in the lowest performance among the three models.</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7" name="Google Shape;247;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sz="2200"/>
              <a:t>Key Findings</a:t>
            </a:r>
            <a:endParaRPr b="1" sz="2200"/>
          </a:p>
          <a:p>
            <a:pPr indent="0" lvl="0" marL="0" rtl="0" algn="l">
              <a:spcBef>
                <a:spcPts val="1000"/>
              </a:spcBef>
              <a:spcAft>
                <a:spcPts val="0"/>
              </a:spcAft>
              <a:buNone/>
            </a:pPr>
            <a:r>
              <a:rPr b="1" lang="en-US" sz="1700">
                <a:latin typeface="Arial"/>
                <a:ea typeface="Arial"/>
                <a:cs typeface="Arial"/>
                <a:sym typeface="Arial"/>
              </a:rPr>
              <a:t>Model Performance</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b="1" lang="en-US" sz="1600">
                <a:latin typeface="Arial"/>
                <a:ea typeface="Arial"/>
                <a:cs typeface="Arial"/>
                <a:sym typeface="Arial"/>
              </a:rPr>
              <a:t>All models showed the ability to outperform the market</a:t>
            </a:r>
            <a:r>
              <a:rPr lang="en-US" sz="1600">
                <a:latin typeface="Arial"/>
                <a:ea typeface="Arial"/>
                <a:cs typeface="Arial"/>
                <a:sym typeface="Arial"/>
              </a:rPr>
              <a:t>, but the </a:t>
            </a:r>
            <a:r>
              <a:rPr b="1" lang="en-US" sz="1600">
                <a:latin typeface="Arial"/>
                <a:ea typeface="Arial"/>
                <a:cs typeface="Arial"/>
                <a:sym typeface="Arial"/>
              </a:rPr>
              <a:t>Feed-forward Neural Network (FNN)</a:t>
            </a:r>
            <a:r>
              <a:rPr lang="en-US" sz="1600">
                <a:latin typeface="Arial"/>
                <a:ea typeface="Arial"/>
                <a:cs typeface="Arial"/>
                <a:sym typeface="Arial"/>
              </a:rPr>
              <a:t> delivered the best results, particularly after feature selection.</a:t>
            </a:r>
            <a:endParaRPr sz="16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Random Forest (RF)</a:t>
            </a:r>
            <a:r>
              <a:rPr lang="en-US" sz="1700">
                <a:latin typeface="Arial"/>
                <a:ea typeface="Arial"/>
                <a:cs typeface="Arial"/>
                <a:sym typeface="Arial"/>
              </a:rPr>
              <a:t>, while initially strong, did not maintain its edge over FNN when both were subjected to feature selection and aggregation techniques.</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Portfolio Evaluation</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Top 20 Buy Portfolio</a:t>
            </a:r>
            <a:r>
              <a:rPr lang="en-US" sz="1700">
                <a:latin typeface="Arial"/>
                <a:ea typeface="Arial"/>
                <a:cs typeface="Arial"/>
                <a:sym typeface="Arial"/>
              </a:rPr>
              <a:t>: Portfolios constructed using the models' top stock predictions achieved </a:t>
            </a:r>
            <a:r>
              <a:rPr b="1" lang="en-US" sz="1700">
                <a:latin typeface="Arial"/>
                <a:ea typeface="Arial"/>
                <a:cs typeface="Arial"/>
                <a:sym typeface="Arial"/>
              </a:rPr>
              <a:t>mean quarterly relative returns up to 1.85% for FNN</a:t>
            </a:r>
            <a:r>
              <a:rPr lang="en-US" sz="1700">
                <a:latin typeface="Arial"/>
                <a:ea typeface="Arial"/>
                <a:cs typeface="Arial"/>
                <a:sym typeface="Arial"/>
              </a:rPr>
              <a:t>, outperforming both RF (1.47%) and the </a:t>
            </a:r>
            <a:r>
              <a:rPr b="1" lang="en-US" sz="1700">
                <a:latin typeface="Arial"/>
                <a:ea typeface="Arial"/>
                <a:cs typeface="Arial"/>
                <a:sym typeface="Arial"/>
              </a:rPr>
              <a:t>market's average of -0.0164%</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Volatility</a:t>
            </a:r>
            <a:r>
              <a:rPr lang="en-US" sz="1700">
                <a:latin typeface="Arial"/>
                <a:ea typeface="Arial"/>
                <a:cs typeface="Arial"/>
                <a:sym typeface="Arial"/>
              </a:rPr>
              <a:t>: FNN showed reduced volatility in the selected portfolios post-feature selection, indicating better risk-adjusted performance.</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6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3" name="Google Shape;253;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700">
                <a:latin typeface="Arial"/>
                <a:ea typeface="Arial"/>
                <a:cs typeface="Arial"/>
                <a:sym typeface="Arial"/>
              </a:rPr>
              <a:t>Aggregated Models</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Aggregating predictions from </a:t>
            </a:r>
            <a:r>
              <a:rPr b="1" lang="en-US" sz="1700">
                <a:latin typeface="Arial"/>
                <a:ea typeface="Arial"/>
                <a:cs typeface="Arial"/>
                <a:sym typeface="Arial"/>
              </a:rPr>
              <a:t>FNN, ANFIS, and RF</a:t>
            </a:r>
            <a:r>
              <a:rPr lang="en-US" sz="1700">
                <a:latin typeface="Arial"/>
                <a:ea typeface="Arial"/>
                <a:cs typeface="Arial"/>
                <a:sym typeface="Arial"/>
              </a:rPr>
              <a:t> (with feature selection for FNN and ANFIS) yielded the best results.</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The most successful aggregation strategy (</a:t>
            </a:r>
            <a:r>
              <a:rPr b="1" lang="en-US" sz="1700">
                <a:latin typeface="Arial"/>
                <a:ea typeface="Arial"/>
                <a:cs typeface="Arial"/>
                <a:sym typeface="Arial"/>
              </a:rPr>
              <a:t>“agg3”</a:t>
            </a:r>
            <a:r>
              <a:rPr lang="en-US" sz="1700">
                <a:latin typeface="Arial"/>
                <a:ea typeface="Arial"/>
                <a:cs typeface="Arial"/>
                <a:sym typeface="Arial"/>
              </a:rPr>
              <a:t>) required all three models to agree on the top 20 stocks for selection, achieving a </a:t>
            </a:r>
            <a:r>
              <a:rPr b="1" lang="en-US" sz="1700">
                <a:latin typeface="Arial"/>
                <a:ea typeface="Arial"/>
                <a:cs typeface="Arial"/>
                <a:sym typeface="Arial"/>
              </a:rPr>
              <a:t>mean quarterly relative return of 5.11%</a:t>
            </a:r>
            <a:r>
              <a:rPr lang="en-US" sz="1700">
                <a:latin typeface="Arial"/>
                <a:ea typeface="Arial"/>
                <a:cs typeface="Arial"/>
                <a:sym typeface="Arial"/>
              </a:rPr>
              <a:t> and a </a:t>
            </a:r>
            <a:r>
              <a:rPr b="1" lang="en-US" sz="1700">
                <a:latin typeface="Arial"/>
                <a:ea typeface="Arial"/>
                <a:cs typeface="Arial"/>
                <a:sym typeface="Arial"/>
              </a:rPr>
              <a:t>137% cumulative return</a:t>
            </a:r>
            <a:r>
              <a:rPr lang="en-US" sz="1700">
                <a:latin typeface="Arial"/>
                <a:ea typeface="Arial"/>
                <a:cs typeface="Arial"/>
                <a:sym typeface="Arial"/>
              </a:rPr>
              <a:t> over the test period.</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1700">
                <a:latin typeface="Arial"/>
                <a:ea typeface="Arial"/>
                <a:cs typeface="Arial"/>
                <a:sym typeface="Arial"/>
              </a:rPr>
              <a:t>Feature Selection</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700">
                <a:latin typeface="Arial"/>
                <a:ea typeface="Arial"/>
                <a:cs typeface="Arial"/>
                <a:sym typeface="Arial"/>
              </a:rPr>
              <a:t>The six most important features identified were Price-to-Book ratio (PB), Relative Return, Book Value, Price-to-Earnings ratio (PE), Capital Expenditure, and Liabilities.</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Feature selection significantly boosted FNN's prediction accuracy</a:t>
            </a:r>
            <a:r>
              <a:rPr lang="en-US" sz="1700">
                <a:latin typeface="Arial"/>
                <a:ea typeface="Arial"/>
                <a:cs typeface="Arial"/>
                <a:sym typeface="Arial"/>
              </a:rPr>
              <a:t>, with a notable improvement in the Portfolio Score from 0.202 to 0.345, unlike the modest effect on RF.</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9" name="Google Shape;259;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Challenges Encountered</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The </a:t>
            </a:r>
            <a:r>
              <a:rPr b="1" lang="en-US" sz="1700">
                <a:latin typeface="Arial"/>
                <a:ea typeface="Arial"/>
                <a:cs typeface="Arial"/>
                <a:sym typeface="Arial"/>
              </a:rPr>
              <a:t>limited amount of historical financial data</a:t>
            </a:r>
            <a:r>
              <a:rPr lang="en-US" sz="1700">
                <a:latin typeface="Arial"/>
                <a:ea typeface="Arial"/>
                <a:cs typeface="Arial"/>
                <a:sym typeface="Arial"/>
              </a:rPr>
              <a:t> and quarterly data frequency restricted the volume available for training.</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The </a:t>
            </a:r>
            <a:r>
              <a:rPr b="1" lang="en-US" sz="1700">
                <a:latin typeface="Arial"/>
                <a:ea typeface="Arial"/>
                <a:cs typeface="Arial"/>
                <a:sym typeface="Arial"/>
              </a:rPr>
              <a:t>Efficient Market Hypothesis (EMH)</a:t>
            </a:r>
            <a:r>
              <a:rPr lang="en-US" sz="1700">
                <a:latin typeface="Arial"/>
                <a:ea typeface="Arial"/>
                <a:cs typeface="Arial"/>
                <a:sym typeface="Arial"/>
              </a:rPr>
              <a:t> implies that publicly available information is already reflected in stock prices, making predictions challenging.</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p:txBody>
      </p:sp>
      <p:pic>
        <p:nvPicPr>
          <p:cNvPr id="260" name="Google Shape;260;p33"/>
          <p:cNvPicPr preferRelativeResize="0"/>
          <p:nvPr/>
        </p:nvPicPr>
        <p:blipFill>
          <a:blip r:embed="rId3">
            <a:alphaModFix/>
          </a:blip>
          <a:stretch>
            <a:fillRect/>
          </a:stretch>
        </p:blipFill>
        <p:spPr>
          <a:xfrm>
            <a:off x="1073175" y="1381175"/>
            <a:ext cx="5360251" cy="2724150"/>
          </a:xfrm>
          <a:prstGeom prst="rect">
            <a:avLst/>
          </a:prstGeom>
          <a:noFill/>
          <a:ln>
            <a:noFill/>
          </a:ln>
        </p:spPr>
      </p:pic>
      <p:pic>
        <p:nvPicPr>
          <p:cNvPr id="261" name="Google Shape;261;p33"/>
          <p:cNvPicPr preferRelativeResize="0"/>
          <p:nvPr/>
        </p:nvPicPr>
        <p:blipFill>
          <a:blip r:embed="rId4">
            <a:alphaModFix/>
          </a:blip>
          <a:stretch>
            <a:fillRect/>
          </a:stretch>
        </p:blipFill>
        <p:spPr>
          <a:xfrm>
            <a:off x="6262200" y="1824075"/>
            <a:ext cx="4495800" cy="183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7" name="Google Shape;267;p34"/>
          <p:cNvSpPr txBox="1"/>
          <p:nvPr>
            <p:ph idx="1" type="body"/>
          </p:nvPr>
        </p:nvSpPr>
        <p:spPr>
          <a:xfrm>
            <a:off x="838202" y="13974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Conclusions and Recommendations</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n-US" sz="1700">
                <a:latin typeface="Arial"/>
                <a:ea typeface="Arial"/>
                <a:cs typeface="Arial"/>
                <a:sym typeface="Arial"/>
              </a:rPr>
              <a:t>Machine Learning Models</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Models based on fundamental analysis can be effective in constructing portfolios that outperform the market without expert intervention.</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Among the tested algorithms, </a:t>
            </a:r>
            <a:r>
              <a:rPr b="1" lang="en-US" sz="1700">
                <a:latin typeface="Arial"/>
                <a:ea typeface="Arial"/>
                <a:cs typeface="Arial"/>
                <a:sym typeface="Arial"/>
              </a:rPr>
              <a:t>Feed-forward Neural Network (FNN) achieved the best performance</a:t>
            </a:r>
            <a:r>
              <a:rPr lang="en-US" sz="1700">
                <a:latin typeface="Arial"/>
                <a:ea typeface="Arial"/>
                <a:cs typeface="Arial"/>
                <a:sym typeface="Arial"/>
              </a:rPr>
              <a:t>, especially with feature selection.</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Aggregation of multiple models</a:t>
            </a:r>
            <a:r>
              <a:rPr lang="en-US" sz="1700">
                <a:latin typeface="Arial"/>
                <a:ea typeface="Arial"/>
                <a:cs typeface="Arial"/>
                <a:sym typeface="Arial"/>
              </a:rPr>
              <a:t> further enhanced accuracy and portfolio stability.</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b="1" lang="en-US" sz="1700">
                <a:latin typeface="Arial"/>
                <a:ea typeface="Arial"/>
                <a:cs typeface="Arial"/>
                <a:sym typeface="Arial"/>
              </a:rPr>
              <a:t>Future Work Suggestions</a:t>
            </a:r>
            <a:r>
              <a:rPr lang="en-US" sz="1700">
                <a:latin typeface="Arial"/>
                <a:ea typeface="Arial"/>
                <a:cs typeface="Arial"/>
                <a:sym typeface="Arial"/>
              </a:rPr>
              <a:t>:</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1700">
                <a:latin typeface="Arial"/>
                <a:ea typeface="Arial"/>
                <a:cs typeface="Arial"/>
                <a:sym typeface="Arial"/>
              </a:rPr>
              <a:t>Expand the dataset</a:t>
            </a:r>
            <a:r>
              <a:rPr lang="en-US" sz="1700">
                <a:latin typeface="Arial"/>
                <a:ea typeface="Arial"/>
                <a:cs typeface="Arial"/>
                <a:sym typeface="Arial"/>
              </a:rPr>
              <a:t> to improve model reliability.</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1700">
                <a:latin typeface="Arial"/>
                <a:ea typeface="Arial"/>
                <a:cs typeface="Arial"/>
                <a:sym typeface="Arial"/>
              </a:rPr>
              <a:t>Incorporate additional predictive techniques</a:t>
            </a:r>
            <a:r>
              <a:rPr lang="en-US" sz="1700">
                <a:latin typeface="Arial"/>
                <a:ea typeface="Arial"/>
                <a:cs typeface="Arial"/>
                <a:sym typeface="Arial"/>
              </a:rPr>
              <a:t>, such as technical analysis and sentiment analysis, to capture different market dynamics.</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17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1700">
                <a:latin typeface="Arial"/>
                <a:ea typeface="Arial"/>
                <a:cs typeface="Arial"/>
                <a:sym typeface="Arial"/>
              </a:rPr>
              <a:t>Experiment with more sophisticated </a:t>
            </a:r>
            <a:r>
              <a:rPr b="1" lang="en-US" sz="1700">
                <a:latin typeface="Arial"/>
                <a:ea typeface="Arial"/>
                <a:cs typeface="Arial"/>
                <a:sym typeface="Arial"/>
              </a:rPr>
              <a:t>risk-adjustment methods</a:t>
            </a:r>
            <a:r>
              <a:rPr lang="en-US" sz="1700">
                <a:latin typeface="Arial"/>
                <a:ea typeface="Arial"/>
                <a:cs typeface="Arial"/>
                <a:sym typeface="Arial"/>
              </a:rPr>
              <a:t> beyond standard deviation, such as covariance matrix analysis.</a:t>
            </a:r>
            <a:endParaRPr sz="17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1700">
                <a:latin typeface="Arial"/>
                <a:ea typeface="Arial"/>
                <a:cs typeface="Arial"/>
                <a:sym typeface="Arial"/>
              </a:rPr>
              <a:t>Cross-validation</a:t>
            </a:r>
            <a:r>
              <a:rPr lang="en-US" sz="1700">
                <a:latin typeface="Arial"/>
                <a:ea typeface="Arial"/>
                <a:cs typeface="Arial"/>
                <a:sym typeface="Arial"/>
              </a:rPr>
              <a:t> techniques like sliding window could improve model generalizability.</a:t>
            </a:r>
            <a:endParaRPr sz="3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solidFill>
                  <a:schemeClr val="dk1"/>
                </a:solidFill>
              </a:rPr>
              <a:t>Dataset Description</a:t>
            </a:r>
            <a:endParaRPr/>
          </a:p>
        </p:txBody>
      </p:sp>
      <p:sp>
        <p:nvSpPr>
          <p:cNvPr id="279" name="Google Shape;279;p3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Data Link : </a:t>
            </a:r>
            <a:r>
              <a:rPr lang="en-US" sz="2000" u="sng">
                <a:solidFill>
                  <a:schemeClr val="hlink"/>
                </a:solidFill>
                <a:hlinkClick r:id="rId3"/>
              </a:rPr>
              <a:t>https://shorturl.at/zV5qU</a:t>
            </a:r>
            <a:endParaRPr sz="2000"/>
          </a:p>
          <a:p>
            <a:pPr indent="-355600" lvl="0" marL="457200" rtl="0" algn="l">
              <a:spcBef>
                <a:spcPts val="1000"/>
              </a:spcBef>
              <a:spcAft>
                <a:spcPts val="0"/>
              </a:spcAft>
              <a:buSzPts val="2000"/>
              <a:buChar char="●"/>
            </a:pPr>
            <a:r>
              <a:rPr b="1" lang="en-US" sz="2000"/>
              <a:t>Main Folder</a:t>
            </a:r>
            <a:r>
              <a:rPr lang="en-US" sz="2000"/>
              <a:t> :  Contains all company stock data</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b="1" lang="en-US" sz="2000"/>
              <a:t>Sub Folder</a:t>
            </a:r>
            <a:r>
              <a:rPr lang="en-US" sz="2000"/>
              <a:t> :  Each subfolder is named after a specific company (eg Company A)</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b="1" lang="en-US" sz="2000"/>
              <a:t>Yearly CSV Files</a:t>
            </a:r>
            <a:r>
              <a:rPr lang="en-US" sz="2000"/>
              <a:t> : Each folder contains various csv files representing data for each year (2000 - 2023) for each trading day</a:t>
            </a:r>
            <a:endParaRPr sz="2000"/>
          </a:p>
          <a:p>
            <a:pPr indent="0" lvl="0" marL="914400" rtl="0" algn="l">
              <a:spcBef>
                <a:spcPts val="100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 type="body"/>
          </p:nvPr>
        </p:nvSpPr>
        <p:spPr>
          <a:xfrm>
            <a:off x="838202" y="1371632"/>
            <a:ext cx="10515600" cy="4799100"/>
          </a:xfrm>
          <a:prstGeom prst="rect">
            <a:avLst/>
          </a:prstGeom>
        </p:spPr>
        <p:txBody>
          <a:bodyPr anchorCtr="0" anchor="t" bIns="45700" lIns="91425" spcFirstLastPara="1" rIns="91425" wrap="square" tIns="45700">
            <a:noAutofit/>
          </a:bodyPr>
          <a:lstStyle/>
          <a:p>
            <a:pPr indent="-342900" lvl="0" marL="457200" rtl="0" algn="l">
              <a:lnSpc>
                <a:spcPct val="70000"/>
              </a:lnSpc>
              <a:spcBef>
                <a:spcPts val="1000"/>
              </a:spcBef>
              <a:spcAft>
                <a:spcPts val="0"/>
              </a:spcAft>
              <a:buSzPts val="1800"/>
              <a:buChar char="●"/>
            </a:pPr>
            <a:r>
              <a:rPr b="1" lang="en-US" sz="2000"/>
              <a:t>Date</a:t>
            </a:r>
            <a:r>
              <a:rPr lang="en-US" sz="2000"/>
              <a:t>: The trading date (format: YYYY-MM-DD). </a:t>
            </a:r>
            <a:endParaRPr sz="2000"/>
          </a:p>
          <a:p>
            <a:pPr indent="0" lvl="0" marL="0" rtl="0" algn="l">
              <a:lnSpc>
                <a:spcPct val="70000"/>
              </a:lnSpc>
              <a:spcBef>
                <a:spcPts val="1000"/>
              </a:spcBef>
              <a:spcAft>
                <a:spcPts val="0"/>
              </a:spcAft>
              <a:buNone/>
            </a:pPr>
            <a:r>
              <a:t/>
            </a:r>
            <a:endParaRPr sz="2000"/>
          </a:p>
          <a:p>
            <a:pPr indent="-342900" lvl="0" marL="457200" rtl="0" algn="l">
              <a:lnSpc>
                <a:spcPct val="95000"/>
              </a:lnSpc>
              <a:spcBef>
                <a:spcPts val="0"/>
              </a:spcBef>
              <a:spcAft>
                <a:spcPts val="0"/>
              </a:spcAft>
              <a:buSzPts val="1800"/>
              <a:buChar char="●"/>
            </a:pPr>
            <a:r>
              <a:rPr b="1" lang="en-US" sz="2000"/>
              <a:t>Open</a:t>
            </a:r>
            <a:r>
              <a:rPr lang="en-US" sz="2000"/>
              <a:t>: The opening price of the stock on the given date.</a:t>
            </a:r>
            <a:endParaRPr sz="2000"/>
          </a:p>
          <a:p>
            <a:pPr indent="0" lvl="0" marL="457200" rtl="0" algn="l">
              <a:lnSpc>
                <a:spcPct val="95000"/>
              </a:lnSpc>
              <a:spcBef>
                <a:spcPts val="0"/>
              </a:spcBef>
              <a:spcAft>
                <a:spcPts val="0"/>
              </a:spcAft>
              <a:buNone/>
            </a:pPr>
            <a:r>
              <a:t/>
            </a:r>
            <a:endParaRPr sz="2000"/>
          </a:p>
          <a:p>
            <a:pPr indent="-342900" lvl="0" marL="457200" rtl="0" algn="l">
              <a:lnSpc>
                <a:spcPct val="95000"/>
              </a:lnSpc>
              <a:spcBef>
                <a:spcPts val="0"/>
              </a:spcBef>
              <a:spcAft>
                <a:spcPts val="0"/>
              </a:spcAft>
              <a:buSzPts val="1800"/>
              <a:buChar char="●"/>
            </a:pPr>
            <a:r>
              <a:rPr b="1" lang="en-US" sz="2000"/>
              <a:t>High</a:t>
            </a:r>
            <a:r>
              <a:rPr lang="en-US" sz="2000"/>
              <a:t>: The highest price the stock reached during that day.</a:t>
            </a:r>
            <a:endParaRPr sz="2000"/>
          </a:p>
          <a:p>
            <a:pPr indent="0" lvl="0" marL="457200" rtl="0" algn="l">
              <a:lnSpc>
                <a:spcPct val="95000"/>
              </a:lnSpc>
              <a:spcBef>
                <a:spcPts val="0"/>
              </a:spcBef>
              <a:spcAft>
                <a:spcPts val="0"/>
              </a:spcAft>
              <a:buNone/>
            </a:pPr>
            <a:r>
              <a:t/>
            </a:r>
            <a:endParaRPr sz="2000"/>
          </a:p>
          <a:p>
            <a:pPr indent="-342900" lvl="0" marL="457200" rtl="0" algn="l">
              <a:lnSpc>
                <a:spcPct val="95000"/>
              </a:lnSpc>
              <a:spcBef>
                <a:spcPts val="0"/>
              </a:spcBef>
              <a:spcAft>
                <a:spcPts val="0"/>
              </a:spcAft>
              <a:buSzPts val="1800"/>
              <a:buChar char="●"/>
            </a:pPr>
            <a:r>
              <a:rPr b="1" lang="en-US" sz="2000"/>
              <a:t>Low</a:t>
            </a:r>
            <a:r>
              <a:rPr lang="en-US" sz="2000"/>
              <a:t>: The lowest price the stock reached during that day.</a:t>
            </a:r>
            <a:endParaRPr sz="2000"/>
          </a:p>
          <a:p>
            <a:pPr indent="0" lvl="0" marL="457200" rtl="0" algn="l">
              <a:lnSpc>
                <a:spcPct val="95000"/>
              </a:lnSpc>
              <a:spcBef>
                <a:spcPts val="0"/>
              </a:spcBef>
              <a:spcAft>
                <a:spcPts val="0"/>
              </a:spcAft>
              <a:buNone/>
            </a:pPr>
            <a:r>
              <a:t/>
            </a:r>
            <a:endParaRPr sz="2000"/>
          </a:p>
          <a:p>
            <a:pPr indent="-342900" lvl="0" marL="457200" rtl="0" algn="l">
              <a:lnSpc>
                <a:spcPct val="95000"/>
              </a:lnSpc>
              <a:spcBef>
                <a:spcPts val="0"/>
              </a:spcBef>
              <a:spcAft>
                <a:spcPts val="0"/>
              </a:spcAft>
              <a:buSzPts val="1800"/>
              <a:buChar char="●"/>
            </a:pPr>
            <a:r>
              <a:rPr b="1" lang="en-US" sz="2000"/>
              <a:t>Close</a:t>
            </a:r>
            <a:r>
              <a:rPr lang="en-US" sz="2000"/>
              <a:t>: The closing price of the stock at the end of the trading day.</a:t>
            </a:r>
            <a:endParaRPr sz="2000"/>
          </a:p>
          <a:p>
            <a:pPr indent="0" lvl="0" marL="457200" rtl="0" algn="l">
              <a:lnSpc>
                <a:spcPct val="95000"/>
              </a:lnSpc>
              <a:spcBef>
                <a:spcPts val="0"/>
              </a:spcBef>
              <a:spcAft>
                <a:spcPts val="0"/>
              </a:spcAft>
              <a:buNone/>
            </a:pPr>
            <a:r>
              <a:t/>
            </a:r>
            <a:endParaRPr sz="2000"/>
          </a:p>
          <a:p>
            <a:pPr indent="-342900" lvl="0" marL="457200" rtl="0" algn="l">
              <a:lnSpc>
                <a:spcPct val="95000"/>
              </a:lnSpc>
              <a:spcBef>
                <a:spcPts val="0"/>
              </a:spcBef>
              <a:spcAft>
                <a:spcPts val="0"/>
              </a:spcAft>
              <a:buSzPts val="1800"/>
              <a:buChar char="●"/>
            </a:pPr>
            <a:r>
              <a:rPr b="1" lang="en-US" sz="2000"/>
              <a:t>Adj Close</a:t>
            </a:r>
            <a:r>
              <a:rPr lang="en-US" sz="2000"/>
              <a:t>: The adjusted closing price, accounting for dividends and stock splits.</a:t>
            </a:r>
            <a:endParaRPr sz="2000"/>
          </a:p>
          <a:p>
            <a:pPr indent="0" lvl="0" marL="457200" rtl="0" algn="l">
              <a:lnSpc>
                <a:spcPct val="95000"/>
              </a:lnSpc>
              <a:spcBef>
                <a:spcPts val="0"/>
              </a:spcBef>
              <a:spcAft>
                <a:spcPts val="0"/>
              </a:spcAft>
              <a:buNone/>
            </a:pPr>
            <a:r>
              <a:t/>
            </a:r>
            <a:endParaRPr sz="2000"/>
          </a:p>
          <a:p>
            <a:pPr indent="-342900" lvl="0" marL="457200" rtl="0" algn="l">
              <a:lnSpc>
                <a:spcPct val="95000"/>
              </a:lnSpc>
              <a:spcBef>
                <a:spcPts val="0"/>
              </a:spcBef>
              <a:spcAft>
                <a:spcPts val="0"/>
              </a:spcAft>
              <a:buSzPts val="1800"/>
              <a:buChar char="●"/>
            </a:pPr>
            <a:r>
              <a:rPr b="1" lang="en-US" sz="2000"/>
              <a:t>Volume</a:t>
            </a:r>
            <a:r>
              <a:rPr lang="en-US" sz="2000"/>
              <a:t>: The total number of shares traded on that date.</a:t>
            </a:r>
            <a:endParaRPr sz="2000"/>
          </a:p>
          <a:p>
            <a:pPr indent="0" lvl="0" marL="457200" rtl="0" algn="l">
              <a:lnSpc>
                <a:spcPct val="70000"/>
              </a:lnSpc>
              <a:spcBef>
                <a:spcPts val="1000"/>
              </a:spcBef>
              <a:spcAft>
                <a:spcPts val="0"/>
              </a:spcAft>
              <a:buNone/>
            </a:pPr>
            <a:r>
              <a:t/>
            </a:r>
            <a:endParaRPr b="1" sz="2000"/>
          </a:p>
        </p:txBody>
      </p:sp>
      <p:sp>
        <p:nvSpPr>
          <p:cNvPr id="285" name="Google Shape;285;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Each CSV File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Motivation </a:t>
            </a:r>
            <a:endParaRPr b="1">
              <a:solidFill>
                <a:schemeClr val="dk1"/>
              </a:solidFill>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330200" lvl="0" marL="457200" rtl="0" algn="l">
              <a:spcBef>
                <a:spcPts val="1000"/>
              </a:spcBef>
              <a:spcAft>
                <a:spcPts val="0"/>
              </a:spcAft>
              <a:buSzPts val="1600"/>
              <a:buFont typeface="Arial"/>
              <a:buChar char="●"/>
            </a:pPr>
            <a:r>
              <a:rPr lang="en-US" sz="1600">
                <a:latin typeface="Arial"/>
                <a:ea typeface="Arial"/>
                <a:cs typeface="Arial"/>
                <a:sym typeface="Arial"/>
              </a:rPr>
              <a:t>The </a:t>
            </a:r>
            <a:r>
              <a:rPr b="1" lang="en-US" sz="1600">
                <a:latin typeface="Arial"/>
                <a:ea typeface="Arial"/>
                <a:cs typeface="Arial"/>
                <a:sym typeface="Arial"/>
              </a:rPr>
              <a:t>Indian financial market</a:t>
            </a:r>
            <a:r>
              <a:rPr lang="en-US" sz="1600">
                <a:latin typeface="Arial"/>
                <a:ea typeface="Arial"/>
                <a:cs typeface="Arial"/>
                <a:sym typeface="Arial"/>
              </a:rPr>
              <a:t> offers unique opportunities and challenges, necessitating sophisticated strategies for investors</a:t>
            </a:r>
            <a:r>
              <a:rPr lang="en-US" sz="1600">
                <a:latin typeface="Arial"/>
                <a:ea typeface="Arial"/>
                <a:cs typeface="Arial"/>
                <a:sym typeface="Arial"/>
              </a:rPr>
              <a:t>. Nowadays, everyone wants to invest in the stock market with minimum risk so having the maximum return of investment.</a:t>
            </a:r>
            <a:endParaRPr sz="1600">
              <a:latin typeface="Arial"/>
              <a:ea typeface="Arial"/>
              <a:cs typeface="Arial"/>
              <a:sym typeface="Arial"/>
            </a:endParaRPr>
          </a:p>
          <a:p>
            <a:pPr indent="0" lvl="0" marL="457200" rtl="0" algn="l">
              <a:spcBef>
                <a:spcPts val="1000"/>
              </a:spcBef>
              <a:spcAft>
                <a:spcPts val="0"/>
              </a:spcAft>
              <a:buNone/>
            </a:pPr>
            <a:r>
              <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en-US" sz="1600">
                <a:latin typeface="Arial"/>
                <a:ea typeface="Arial"/>
                <a:cs typeface="Arial"/>
                <a:sym typeface="Arial"/>
              </a:rPr>
              <a:t>This </a:t>
            </a:r>
            <a:r>
              <a:rPr b="1" lang="en-US" sz="1600">
                <a:latin typeface="Arial"/>
                <a:ea typeface="Arial"/>
                <a:cs typeface="Arial"/>
                <a:sym typeface="Arial"/>
              </a:rPr>
              <a:t>project aims to develop a stock market portfolio optimization model</a:t>
            </a:r>
            <a:r>
              <a:rPr lang="en-US" sz="1600">
                <a:latin typeface="Arial"/>
                <a:ea typeface="Arial"/>
                <a:cs typeface="Arial"/>
                <a:sym typeface="Arial"/>
              </a:rPr>
              <a:t> that combines Modern Portfolio Theory (MPT) with machine learning techniques specifically tailored for the Indian market. </a:t>
            </a:r>
            <a:endParaRPr sz="1600">
              <a:latin typeface="Arial"/>
              <a:ea typeface="Arial"/>
              <a:cs typeface="Arial"/>
              <a:sym typeface="Arial"/>
            </a:endParaRPr>
          </a:p>
          <a:p>
            <a:pPr indent="0" lvl="0" marL="457200" rtl="0" algn="l">
              <a:spcBef>
                <a:spcPts val="1000"/>
              </a:spcBef>
              <a:spcAft>
                <a:spcPts val="0"/>
              </a:spcAft>
              <a:buNone/>
            </a:pPr>
            <a:r>
              <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en-US" sz="1600">
                <a:latin typeface="Arial"/>
                <a:ea typeface="Arial"/>
                <a:cs typeface="Arial"/>
                <a:sym typeface="Arial"/>
              </a:rPr>
              <a:t>In this we take the tenure and the risk the user can handle and then accordingly we give them the best distribution they should invest in the market sector wise.</a:t>
            </a:r>
            <a:endParaRPr sz="1600">
              <a:latin typeface="Arial"/>
              <a:ea typeface="Arial"/>
              <a:cs typeface="Arial"/>
              <a:sym typeface="Arial"/>
            </a:endParaRPr>
          </a:p>
          <a:p>
            <a:pPr indent="0" lvl="0" marL="457200" rtl="0" algn="l">
              <a:spcBef>
                <a:spcPts val="1000"/>
              </a:spcBef>
              <a:spcAft>
                <a:spcPts val="0"/>
              </a:spcAft>
              <a:buNone/>
            </a:pPr>
            <a:r>
              <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en-US" sz="1600">
                <a:latin typeface="Arial"/>
                <a:ea typeface="Arial"/>
                <a:cs typeface="Arial"/>
                <a:sym typeface="Arial"/>
              </a:rPr>
              <a:t>A critical</a:t>
            </a:r>
            <a:r>
              <a:rPr lang="en-US" sz="1600">
                <a:latin typeface="Arial"/>
                <a:ea typeface="Arial"/>
                <a:cs typeface="Arial"/>
                <a:sym typeface="Arial"/>
              </a:rPr>
              <a:t> aspect is the creation of a </a:t>
            </a:r>
            <a:r>
              <a:rPr b="1" lang="en-US" sz="1600">
                <a:latin typeface="Arial"/>
                <a:ea typeface="Arial"/>
                <a:cs typeface="Arial"/>
                <a:sym typeface="Arial"/>
              </a:rPr>
              <a:t>predictive model to estimate stock price volatility over a 90,180 Trading days Span</a:t>
            </a:r>
            <a:r>
              <a:rPr lang="en-US" sz="1600">
                <a:latin typeface="Arial"/>
                <a:ea typeface="Arial"/>
                <a:cs typeface="Arial"/>
                <a:sym typeface="Arial"/>
              </a:rPr>
              <a:t>, providing valuable insights into future trends and aiding in diversification across large-cap, mid-cap, and small-cap stocks and different Sectors of Indian Stock Market.</a:t>
            </a:r>
            <a:endParaRPr sz="1600">
              <a:latin typeface="Arial"/>
              <a:ea typeface="Arial"/>
              <a:cs typeface="Arial"/>
              <a:sym typeface="Arial"/>
            </a:endParaRPr>
          </a:p>
          <a:p>
            <a:pPr indent="0" lvl="0" marL="457200" rtl="0" algn="l">
              <a:spcBef>
                <a:spcPts val="1000"/>
              </a:spcBef>
              <a:spcAft>
                <a:spcPts val="0"/>
              </a:spcAft>
              <a:buNone/>
            </a:pPr>
            <a:r>
              <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en-US" sz="1600">
                <a:latin typeface="Arial"/>
                <a:ea typeface="Arial"/>
                <a:cs typeface="Arial"/>
                <a:sym typeface="Arial"/>
              </a:rPr>
              <a:t>The ultimate goal is to</a:t>
            </a:r>
            <a:r>
              <a:rPr b="1" lang="en-US" sz="1600">
                <a:latin typeface="Arial"/>
                <a:ea typeface="Arial"/>
                <a:cs typeface="Arial"/>
                <a:sym typeface="Arial"/>
              </a:rPr>
              <a:t> empower a investor with actionable insights and optimized strategies</a:t>
            </a:r>
            <a:r>
              <a:rPr lang="en-US" sz="1600">
                <a:latin typeface="Arial"/>
                <a:ea typeface="Arial"/>
                <a:cs typeface="Arial"/>
                <a:sym typeface="Arial"/>
              </a:rPr>
              <a:t> that enhance risk management while maximizing returns.</a:t>
            </a:r>
            <a:endParaRPr sz="1600">
              <a:latin typeface="Arial"/>
              <a:ea typeface="Arial"/>
              <a:cs typeface="Arial"/>
              <a:sym typeface="Arial"/>
            </a:endParaRPr>
          </a:p>
          <a:p>
            <a:pPr indent="0" lvl="0" marL="457200" rtl="0" algn="l">
              <a:spcBef>
                <a:spcPts val="1000"/>
              </a:spcBef>
              <a:spcAft>
                <a:spcPts val="0"/>
              </a:spcAft>
              <a:buNone/>
            </a:pPr>
            <a:r>
              <a:rPr lang="en-US" sz="1600">
                <a:latin typeface="Arial"/>
                <a:ea typeface="Arial"/>
                <a:cs typeface="Arial"/>
                <a:sym typeface="Arial"/>
              </a:rPr>
              <a:t> </a:t>
            </a:r>
            <a:endParaRPr sz="1600">
              <a:latin typeface="Arial"/>
              <a:ea typeface="Arial"/>
              <a:cs typeface="Arial"/>
              <a:sym typeface="Arial"/>
            </a:endParaRPr>
          </a:p>
          <a:p>
            <a:pPr indent="-330200" lvl="0" marL="457200" rtl="0" algn="l">
              <a:spcBef>
                <a:spcPts val="1000"/>
              </a:spcBef>
              <a:spcAft>
                <a:spcPts val="0"/>
              </a:spcAft>
              <a:buSzPts val="1600"/>
              <a:buFont typeface="Arial"/>
              <a:buChar char="●"/>
            </a:pPr>
            <a:r>
              <a:rPr lang="en-US" sz="1600">
                <a:latin typeface="Arial"/>
                <a:ea typeface="Arial"/>
                <a:cs typeface="Arial"/>
                <a:sym typeface="Arial"/>
              </a:rPr>
              <a:t>Our Goal is to predict </a:t>
            </a:r>
            <a:r>
              <a:rPr b="1" lang="en-US" sz="1600">
                <a:latin typeface="Arial"/>
                <a:ea typeface="Arial"/>
                <a:cs typeface="Arial"/>
                <a:sym typeface="Arial"/>
              </a:rPr>
              <a:t>stock price volatility</a:t>
            </a:r>
            <a:r>
              <a:rPr lang="en-US" sz="1600">
                <a:latin typeface="Arial"/>
                <a:ea typeface="Arial"/>
                <a:cs typeface="Arial"/>
                <a:sym typeface="Arial"/>
              </a:rPr>
              <a:t>(i.e a measure of Risk) to make an optimized portfolio.</a:t>
            </a:r>
            <a:endParaRPr sz="1600">
              <a:latin typeface="Arial"/>
              <a:ea typeface="Arial"/>
              <a:cs typeface="Arial"/>
              <a:sym typeface="Arial"/>
            </a:endParaRPr>
          </a:p>
          <a:p>
            <a:pPr indent="0" lvl="0" marL="457200" rtl="0" algn="l">
              <a:spcBef>
                <a:spcPts val="1000"/>
              </a:spcBef>
              <a:spcAft>
                <a:spcPts val="0"/>
              </a:spcAft>
              <a:buNone/>
            </a:pPr>
            <a:r>
              <a:t/>
            </a:r>
            <a:endParaRPr sz="16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400">
                <a:solidFill>
                  <a:srgbClr val="3EADA7"/>
                </a:solidFill>
                <a:latin typeface="Quattrocento Sans"/>
                <a:ea typeface="Quattrocento Sans"/>
                <a:cs typeface="Quattrocento Sans"/>
                <a:sym typeface="Quattrocento Sans"/>
              </a:rPr>
              <a:t>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4400">
                <a:solidFill>
                  <a:srgbClr val="3EADA7"/>
                </a:solidFill>
                <a:latin typeface="Quattrocento Sans"/>
                <a:ea typeface="Quattrocento Sans"/>
                <a:cs typeface="Quattrocento Sans"/>
                <a:sym typeface="Quattrocento Sans"/>
              </a:rPr>
              <a:t>                  EDA ANALYSIS OF DATA</a:t>
            </a:r>
            <a:endParaRPr sz="4400">
              <a:solidFill>
                <a:srgbClr val="3EADA7"/>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en-US" sz="4400">
                <a:solidFill>
                  <a:srgbClr val="3EADA7"/>
                </a:solidFill>
                <a:latin typeface="Quattrocento Sans"/>
                <a:ea typeface="Quattrocento Sans"/>
                <a:cs typeface="Quattrocento Sans"/>
                <a:sym typeface="Quattrocento Sans"/>
              </a:rPr>
              <a:t>(</a:t>
            </a:r>
            <a:r>
              <a:rPr lang="en-US" sz="4400">
                <a:solidFill>
                  <a:srgbClr val="3EADA7"/>
                </a:solidFill>
                <a:latin typeface="Quattrocento Sans"/>
                <a:ea typeface="Quattrocento Sans"/>
                <a:cs typeface="Quattrocento Sans"/>
                <a:sym typeface="Quattrocento Sans"/>
              </a:rPr>
              <a:t>Demonstrated</a:t>
            </a:r>
            <a:r>
              <a:rPr lang="en-US" sz="4400">
                <a:solidFill>
                  <a:srgbClr val="3EADA7"/>
                </a:solidFill>
                <a:latin typeface="Quattrocento Sans"/>
                <a:ea typeface="Quattrocento Sans"/>
                <a:cs typeface="Quattrocento Sans"/>
                <a:sym typeface="Quattrocento Sans"/>
              </a:rPr>
              <a:t> for HP Cotton Stock)</a:t>
            </a:r>
            <a:endParaRPr sz="4400">
              <a:solidFill>
                <a:srgbClr val="3EADA7"/>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Statistical Summary</a:t>
            </a:r>
            <a:endParaRPr/>
          </a:p>
        </p:txBody>
      </p:sp>
      <p:pic>
        <p:nvPicPr>
          <p:cNvPr id="296" name="Google Shape;296;p39"/>
          <p:cNvPicPr preferRelativeResize="0"/>
          <p:nvPr/>
        </p:nvPicPr>
        <p:blipFill>
          <a:blip r:embed="rId3">
            <a:alphaModFix/>
          </a:blip>
          <a:stretch>
            <a:fillRect/>
          </a:stretch>
        </p:blipFill>
        <p:spPr>
          <a:xfrm>
            <a:off x="3953050" y="1293648"/>
            <a:ext cx="3087475" cy="2422500"/>
          </a:xfrm>
          <a:prstGeom prst="rect">
            <a:avLst/>
          </a:prstGeom>
          <a:noFill/>
          <a:ln>
            <a:noFill/>
          </a:ln>
        </p:spPr>
      </p:pic>
      <p:pic>
        <p:nvPicPr>
          <p:cNvPr id="297" name="Google Shape;297;p39"/>
          <p:cNvPicPr preferRelativeResize="0"/>
          <p:nvPr/>
        </p:nvPicPr>
        <p:blipFill>
          <a:blip r:embed="rId4">
            <a:alphaModFix/>
          </a:blip>
          <a:stretch>
            <a:fillRect/>
          </a:stretch>
        </p:blipFill>
        <p:spPr>
          <a:xfrm>
            <a:off x="2193000" y="3986799"/>
            <a:ext cx="7003035" cy="242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Histograms of Numerical Features</a:t>
            </a:r>
            <a:endParaRPr/>
          </a:p>
        </p:txBody>
      </p:sp>
      <p:pic>
        <p:nvPicPr>
          <p:cNvPr id="303" name="Google Shape;303;p40"/>
          <p:cNvPicPr preferRelativeResize="0"/>
          <p:nvPr/>
        </p:nvPicPr>
        <p:blipFill>
          <a:blip r:embed="rId3">
            <a:alphaModFix/>
          </a:blip>
          <a:stretch>
            <a:fillRect/>
          </a:stretch>
        </p:blipFill>
        <p:spPr>
          <a:xfrm>
            <a:off x="614850" y="1361250"/>
            <a:ext cx="10962301" cy="5362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Correlation Heatmap</a:t>
            </a:r>
            <a:endParaRPr/>
          </a:p>
        </p:txBody>
      </p:sp>
      <p:pic>
        <p:nvPicPr>
          <p:cNvPr id="309" name="Google Shape;309;p41"/>
          <p:cNvPicPr preferRelativeResize="0"/>
          <p:nvPr/>
        </p:nvPicPr>
        <p:blipFill>
          <a:blip r:embed="rId3">
            <a:alphaModFix/>
          </a:blip>
          <a:stretch>
            <a:fillRect/>
          </a:stretch>
        </p:blipFill>
        <p:spPr>
          <a:xfrm>
            <a:off x="845125" y="1259900"/>
            <a:ext cx="8732599" cy="5361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Line Plots For Time Series Features</a:t>
            </a:r>
            <a:endParaRPr/>
          </a:p>
        </p:txBody>
      </p:sp>
      <p:pic>
        <p:nvPicPr>
          <p:cNvPr id="315" name="Google Shape;315;p42"/>
          <p:cNvPicPr preferRelativeResize="0"/>
          <p:nvPr/>
        </p:nvPicPr>
        <p:blipFill>
          <a:blip r:embed="rId3">
            <a:alphaModFix/>
          </a:blip>
          <a:stretch>
            <a:fillRect/>
          </a:stretch>
        </p:blipFill>
        <p:spPr>
          <a:xfrm>
            <a:off x="929600" y="1310200"/>
            <a:ext cx="9948801" cy="536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Pair Plots</a:t>
            </a:r>
            <a:endParaRPr/>
          </a:p>
        </p:txBody>
      </p:sp>
      <p:pic>
        <p:nvPicPr>
          <p:cNvPr id="321" name="Google Shape;321;p43"/>
          <p:cNvPicPr preferRelativeResize="0"/>
          <p:nvPr/>
        </p:nvPicPr>
        <p:blipFill>
          <a:blip r:embed="rId3">
            <a:alphaModFix/>
          </a:blip>
          <a:stretch>
            <a:fillRect/>
          </a:stretch>
        </p:blipFill>
        <p:spPr>
          <a:xfrm>
            <a:off x="1649175" y="1276325"/>
            <a:ext cx="8079927" cy="53612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Box Plots</a:t>
            </a:r>
            <a:endParaRPr/>
          </a:p>
        </p:txBody>
      </p:sp>
      <p:pic>
        <p:nvPicPr>
          <p:cNvPr id="327" name="Google Shape;327;p44"/>
          <p:cNvPicPr preferRelativeResize="0"/>
          <p:nvPr/>
        </p:nvPicPr>
        <p:blipFill>
          <a:blip r:embed="rId3">
            <a:alphaModFix/>
          </a:blip>
          <a:stretch>
            <a:fillRect/>
          </a:stretch>
        </p:blipFill>
        <p:spPr>
          <a:xfrm>
            <a:off x="845125" y="1395375"/>
            <a:ext cx="10018951" cy="5361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Insights of the EDA</a:t>
            </a:r>
            <a:endParaRPr b="1">
              <a:solidFill>
                <a:schemeClr val="dk1"/>
              </a:solidFill>
            </a:endParaRPr>
          </a:p>
        </p:txBody>
      </p:sp>
      <p:sp>
        <p:nvSpPr>
          <p:cNvPr id="333" name="Google Shape;333;p4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363537" lvl="0" marL="457200" rtl="0" algn="l">
              <a:spcBef>
                <a:spcPts val="1000"/>
              </a:spcBef>
              <a:spcAft>
                <a:spcPts val="0"/>
              </a:spcAft>
              <a:buSzPct val="125000"/>
              <a:buFont typeface="Arial"/>
              <a:buChar char="●"/>
            </a:pPr>
            <a:r>
              <a:rPr b="1" lang="en-US" sz="2000"/>
              <a:t>Price Features</a:t>
            </a:r>
            <a:r>
              <a:rPr lang="en-US" sz="2000"/>
              <a:t>: Highly skewed towards lower values, with outliers up to 200.</a:t>
            </a:r>
            <a:endParaRPr sz="2000"/>
          </a:p>
          <a:p>
            <a:pPr indent="0" lvl="0" marL="457200" rtl="0" algn="l">
              <a:spcBef>
                <a:spcPts val="1000"/>
              </a:spcBef>
              <a:spcAft>
                <a:spcPts val="0"/>
              </a:spcAft>
              <a:buNone/>
            </a:pPr>
            <a:r>
              <a:t/>
            </a:r>
            <a:endParaRPr sz="2000"/>
          </a:p>
          <a:p>
            <a:pPr indent="-363537" lvl="0" marL="457200" rtl="0" algn="l">
              <a:spcBef>
                <a:spcPts val="1000"/>
              </a:spcBef>
              <a:spcAft>
                <a:spcPts val="0"/>
              </a:spcAft>
              <a:buSzPct val="125000"/>
              <a:buFont typeface="Arial"/>
              <a:buChar char="●"/>
            </a:pPr>
            <a:r>
              <a:rPr b="1" lang="en-US" sz="2000"/>
              <a:t>Volume Distribution</a:t>
            </a:r>
            <a:r>
              <a:rPr lang="en-US" sz="2000"/>
              <a:t>: Mostly low, with rare but extreme spikes.</a:t>
            </a:r>
            <a:endParaRPr sz="2000"/>
          </a:p>
          <a:p>
            <a:pPr indent="0" lvl="0" marL="457200" rtl="0" algn="l">
              <a:spcBef>
                <a:spcPts val="1000"/>
              </a:spcBef>
              <a:spcAft>
                <a:spcPts val="0"/>
              </a:spcAft>
              <a:buNone/>
            </a:pPr>
            <a:r>
              <a:t/>
            </a:r>
            <a:endParaRPr sz="2000"/>
          </a:p>
          <a:p>
            <a:pPr indent="-363537" lvl="0" marL="457200" rtl="0" algn="l">
              <a:spcBef>
                <a:spcPts val="1000"/>
              </a:spcBef>
              <a:spcAft>
                <a:spcPts val="0"/>
              </a:spcAft>
              <a:buSzPct val="125000"/>
              <a:buFont typeface="Arial"/>
              <a:buChar char="●"/>
            </a:pPr>
            <a:r>
              <a:rPr b="1" lang="en-US" sz="2000"/>
              <a:t>Correlation</a:t>
            </a:r>
            <a:r>
              <a:rPr lang="en-US" sz="2000"/>
              <a:t>: Price features (</a:t>
            </a:r>
            <a:r>
              <a:rPr lang="en-US" sz="2000">
                <a:solidFill>
                  <a:srgbClr val="188038"/>
                </a:solidFill>
              </a:rPr>
              <a:t>Open</a:t>
            </a:r>
            <a:r>
              <a:rPr lang="en-US" sz="2000"/>
              <a:t>, </a:t>
            </a:r>
            <a:r>
              <a:rPr lang="en-US" sz="2000">
                <a:solidFill>
                  <a:srgbClr val="188038"/>
                </a:solidFill>
              </a:rPr>
              <a:t>High</a:t>
            </a:r>
            <a:r>
              <a:rPr lang="en-US" sz="2000"/>
              <a:t>, </a:t>
            </a:r>
            <a:r>
              <a:rPr lang="en-US" sz="2000">
                <a:solidFill>
                  <a:srgbClr val="188038"/>
                </a:solidFill>
              </a:rPr>
              <a:t>Low</a:t>
            </a:r>
            <a:r>
              <a:rPr lang="en-US" sz="2000"/>
              <a:t>, </a:t>
            </a:r>
            <a:r>
              <a:rPr lang="en-US" sz="2000">
                <a:solidFill>
                  <a:srgbClr val="188038"/>
                </a:solidFill>
              </a:rPr>
              <a:t>Close</a:t>
            </a:r>
            <a:r>
              <a:rPr lang="en-US" sz="2000"/>
              <a:t>, </a:t>
            </a:r>
            <a:r>
              <a:rPr lang="en-US" sz="2000">
                <a:solidFill>
                  <a:srgbClr val="188038"/>
                </a:solidFill>
              </a:rPr>
              <a:t>Adj Close</a:t>
            </a:r>
            <a:r>
              <a:rPr lang="en-US" sz="2000"/>
              <a:t>) are perfectly correlated; low correlation between price and volume (around 0.3).</a:t>
            </a:r>
            <a:endParaRPr sz="2000"/>
          </a:p>
          <a:p>
            <a:pPr indent="0" lvl="0" marL="457200" rtl="0" algn="l">
              <a:spcBef>
                <a:spcPts val="1000"/>
              </a:spcBef>
              <a:spcAft>
                <a:spcPts val="0"/>
              </a:spcAft>
              <a:buNone/>
            </a:pPr>
            <a:r>
              <a:t/>
            </a:r>
            <a:endParaRPr sz="2000"/>
          </a:p>
          <a:p>
            <a:pPr indent="-363537" lvl="0" marL="457200" rtl="0" algn="l">
              <a:spcBef>
                <a:spcPts val="1000"/>
              </a:spcBef>
              <a:spcAft>
                <a:spcPts val="0"/>
              </a:spcAft>
              <a:buSzPct val="125000"/>
              <a:buFont typeface="Arial"/>
              <a:buChar char="●"/>
            </a:pPr>
            <a:r>
              <a:rPr b="1" lang="en-US" sz="2000"/>
              <a:t>Price Trend</a:t>
            </a:r>
            <a:r>
              <a:rPr lang="en-US" sz="2000"/>
              <a:t>: Clear upward trend post-2020.</a:t>
            </a:r>
            <a:endParaRPr sz="2000"/>
          </a:p>
          <a:p>
            <a:pPr indent="0" lvl="0" marL="457200" rtl="0" algn="l">
              <a:spcBef>
                <a:spcPts val="1000"/>
              </a:spcBef>
              <a:spcAft>
                <a:spcPts val="0"/>
              </a:spcAft>
              <a:buNone/>
            </a:pPr>
            <a:r>
              <a:t/>
            </a:r>
            <a:endParaRPr sz="2000"/>
          </a:p>
          <a:p>
            <a:pPr indent="-363537" lvl="0" marL="457200" rtl="0" algn="l">
              <a:spcBef>
                <a:spcPts val="1000"/>
              </a:spcBef>
              <a:spcAft>
                <a:spcPts val="0"/>
              </a:spcAft>
              <a:buSzPct val="125000"/>
              <a:buFont typeface="Arial"/>
              <a:buChar char="●"/>
            </a:pPr>
            <a:r>
              <a:rPr b="1" lang="en-US" sz="2000"/>
              <a:t>Volume Spikes</a:t>
            </a:r>
            <a:r>
              <a:rPr lang="en-US" sz="2000"/>
              <a:t>: Occasional, possibly indicating significant market events.</a:t>
            </a:r>
            <a:endParaRPr sz="2000"/>
          </a:p>
          <a:p>
            <a:pPr indent="0" lvl="0" marL="457200" rtl="0" algn="l">
              <a:spcBef>
                <a:spcPts val="1000"/>
              </a:spcBef>
              <a:spcAft>
                <a:spcPts val="0"/>
              </a:spcAft>
              <a:buNone/>
            </a:pPr>
            <a:r>
              <a:t/>
            </a:r>
            <a:endParaRPr sz="2000"/>
          </a:p>
          <a:p>
            <a:pPr indent="-363537" lvl="0" marL="457200" rtl="0" algn="l">
              <a:spcBef>
                <a:spcPts val="1000"/>
              </a:spcBef>
              <a:spcAft>
                <a:spcPts val="0"/>
              </a:spcAft>
              <a:buSzPct val="125000"/>
              <a:buFont typeface="Arial"/>
              <a:buChar char="●"/>
            </a:pPr>
            <a:r>
              <a:rPr b="1" lang="en-US" sz="2000"/>
              <a:t>Statistical Summary</a:t>
            </a:r>
            <a:r>
              <a:rPr lang="en-US" sz="2000"/>
              <a:t>: Median price around 23, max price above 200; high variance in volume with large outliers.</a:t>
            </a:r>
            <a:endParaRPr sz="2000"/>
          </a:p>
          <a:p>
            <a:pPr indent="0" lvl="0" marL="457200" rtl="0" algn="l">
              <a:spcBef>
                <a:spcPts val="1000"/>
              </a:spcBef>
              <a:spcAft>
                <a:spcPts val="0"/>
              </a:spcAft>
              <a:buNone/>
            </a:pPr>
            <a:r>
              <a:t/>
            </a:r>
            <a:endParaRPr sz="2000"/>
          </a:p>
          <a:p>
            <a:pPr indent="-363537" lvl="0" marL="457200" rtl="0" algn="l">
              <a:spcBef>
                <a:spcPts val="1000"/>
              </a:spcBef>
              <a:spcAft>
                <a:spcPts val="0"/>
              </a:spcAft>
              <a:buSzPct val="125000"/>
              <a:buFont typeface="Arial"/>
              <a:buChar char="●"/>
            </a:pPr>
            <a:r>
              <a:rPr b="1" lang="en-US" sz="2000"/>
              <a:t>Redundant Price Information</a:t>
            </a:r>
            <a:r>
              <a:rPr lang="en-US" sz="2000"/>
              <a:t>: Possible dimensionality reduction by focusing on one price feature.</a:t>
            </a:r>
            <a:endParaRPr sz="2000"/>
          </a:p>
          <a:p>
            <a:pPr indent="0" lvl="0" marL="457200" rtl="0" algn="l">
              <a:spcBef>
                <a:spcPts val="1000"/>
              </a:spcBef>
              <a:spcAft>
                <a:spcPts val="0"/>
              </a:spcAft>
              <a:buNone/>
            </a:pPr>
            <a:r>
              <a:t/>
            </a:r>
            <a:endParaRPr sz="16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400">
                <a:solidFill>
                  <a:srgbClr val="3EADA7"/>
                </a:solidFill>
                <a:latin typeface="Quattrocento Sans"/>
                <a:ea typeface="Quattrocento Sans"/>
                <a:cs typeface="Quattrocento Sans"/>
                <a:sym typeface="Quattrocento Sans"/>
              </a:rPr>
              <a:t>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en-US" sz="4400">
                <a:solidFill>
                  <a:srgbClr val="3EADA7"/>
                </a:solidFill>
                <a:latin typeface="Quattrocento Sans"/>
                <a:ea typeface="Quattrocento Sans"/>
                <a:cs typeface="Quattrocento Sans"/>
                <a:sym typeface="Quattrocento Sans"/>
              </a:rPr>
              <a:t>PREPROCESSING</a:t>
            </a:r>
            <a:endParaRPr sz="4400">
              <a:solidFill>
                <a:srgbClr val="3EADA7"/>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4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took 10 stocks out of each sector  of each 9 Sectors and made an stock Index for each Sector here is visual representation of it.</a:t>
            </a:r>
            <a:endParaRPr/>
          </a:p>
        </p:txBody>
      </p:sp>
      <p:pic>
        <p:nvPicPr>
          <p:cNvPr id="345" name="Google Shape;345;p47"/>
          <p:cNvPicPr preferRelativeResize="0"/>
          <p:nvPr/>
        </p:nvPicPr>
        <p:blipFill>
          <a:blip r:embed="rId3">
            <a:alphaModFix/>
          </a:blip>
          <a:stretch>
            <a:fillRect/>
          </a:stretch>
        </p:blipFill>
        <p:spPr>
          <a:xfrm>
            <a:off x="1896450" y="2257523"/>
            <a:ext cx="7819050" cy="421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400">
                <a:solidFill>
                  <a:srgbClr val="3EADA7"/>
                </a:solidFill>
                <a:latin typeface="Quattrocento Sans"/>
                <a:ea typeface="Quattrocento Sans"/>
                <a:cs typeface="Quattrocento Sans"/>
                <a:sym typeface="Quattrocento Sans"/>
              </a:rPr>
              <a:t>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4400">
                <a:solidFill>
                  <a:srgbClr val="3EADA7"/>
                </a:solidFill>
                <a:latin typeface="Quattrocento Sans"/>
                <a:ea typeface="Quattrocento Sans"/>
                <a:cs typeface="Quattrocento Sans"/>
                <a:sym typeface="Quattrocento Sans"/>
              </a:rPr>
              <a:t>                    </a:t>
            </a:r>
            <a:r>
              <a:rPr lang="en-US" sz="4400">
                <a:solidFill>
                  <a:srgbClr val="3EADA7"/>
                </a:solidFill>
                <a:latin typeface="Quattrocento Sans"/>
                <a:ea typeface="Quattrocento Sans"/>
                <a:cs typeface="Quattrocento Sans"/>
                <a:sym typeface="Quattrocento Sans"/>
              </a:rPr>
              <a:t>Literature Review</a:t>
            </a:r>
            <a:endParaRPr sz="4400">
              <a:solidFill>
                <a:srgbClr val="3EADA7"/>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Volatility vs Date</a:t>
            </a:r>
            <a:endParaRPr/>
          </a:p>
        </p:txBody>
      </p:sp>
      <p:sp>
        <p:nvSpPr>
          <p:cNvPr id="351" name="Google Shape;351;p4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2" name="Google Shape;352;p48"/>
          <p:cNvPicPr preferRelativeResize="0"/>
          <p:nvPr/>
        </p:nvPicPr>
        <p:blipFill>
          <a:blip r:embed="rId3">
            <a:alphaModFix/>
          </a:blip>
          <a:stretch>
            <a:fillRect/>
          </a:stretch>
        </p:blipFill>
        <p:spPr>
          <a:xfrm>
            <a:off x="351049" y="1930013"/>
            <a:ext cx="5376299" cy="3479300"/>
          </a:xfrm>
          <a:prstGeom prst="rect">
            <a:avLst/>
          </a:prstGeom>
          <a:noFill/>
          <a:ln>
            <a:noFill/>
          </a:ln>
        </p:spPr>
      </p:pic>
      <p:pic>
        <p:nvPicPr>
          <p:cNvPr id="353" name="Google Shape;353;p48"/>
          <p:cNvPicPr preferRelativeResize="0"/>
          <p:nvPr/>
        </p:nvPicPr>
        <p:blipFill>
          <a:blip r:embed="rId4">
            <a:alphaModFix/>
          </a:blip>
          <a:stretch>
            <a:fillRect/>
          </a:stretch>
        </p:blipFill>
        <p:spPr>
          <a:xfrm>
            <a:off x="6095999" y="1984325"/>
            <a:ext cx="5110949" cy="337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Preprocessing Summary</a:t>
            </a:r>
            <a:endParaRPr/>
          </a:p>
        </p:txBody>
      </p:sp>
      <p:sp>
        <p:nvSpPr>
          <p:cNvPr id="359" name="Google Shape;359;p49"/>
          <p:cNvSpPr/>
          <p:nvPr/>
        </p:nvSpPr>
        <p:spPr>
          <a:xfrm>
            <a:off x="845125" y="1804800"/>
            <a:ext cx="2564700" cy="8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Combining Data</a:t>
            </a:r>
            <a:r>
              <a:rPr lang="en-US" sz="1500">
                <a:latin typeface="Calibri"/>
                <a:ea typeface="Calibri"/>
                <a:cs typeface="Calibri"/>
                <a:sym typeface="Calibri"/>
              </a:rPr>
              <a:t> </a:t>
            </a:r>
            <a:endParaRPr sz="1500">
              <a:latin typeface="Calibri"/>
              <a:ea typeface="Calibri"/>
              <a:cs typeface="Calibri"/>
              <a:sym typeface="Calibri"/>
            </a:endParaRPr>
          </a:p>
          <a:p>
            <a:pPr indent="0" lvl="0" marL="0" rtl="0" algn="ctr">
              <a:spcBef>
                <a:spcPts val="0"/>
              </a:spcBef>
              <a:spcAft>
                <a:spcPts val="0"/>
              </a:spcAft>
              <a:buNone/>
            </a:pPr>
            <a:r>
              <a:rPr lang="en-US" sz="1500">
                <a:latin typeface="Calibri"/>
                <a:ea typeface="Calibri"/>
                <a:cs typeface="Calibri"/>
                <a:sym typeface="Calibri"/>
              </a:rPr>
              <a:t>all yearly data for each stock into a single file for that stock.</a:t>
            </a:r>
            <a:endParaRPr sz="1500">
              <a:latin typeface="Calibri"/>
              <a:ea typeface="Calibri"/>
              <a:cs typeface="Calibri"/>
              <a:sym typeface="Calibri"/>
            </a:endParaRPr>
          </a:p>
        </p:txBody>
      </p:sp>
      <p:sp>
        <p:nvSpPr>
          <p:cNvPr id="360" name="Google Shape;360;p49"/>
          <p:cNvSpPr/>
          <p:nvPr/>
        </p:nvSpPr>
        <p:spPr>
          <a:xfrm>
            <a:off x="3940850" y="1804800"/>
            <a:ext cx="2564700" cy="8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Filling NaN values</a:t>
            </a:r>
            <a:endParaRPr sz="1500">
              <a:latin typeface="Calibri"/>
              <a:ea typeface="Calibri"/>
              <a:cs typeface="Calibri"/>
              <a:sym typeface="Calibri"/>
            </a:endParaRPr>
          </a:p>
          <a:p>
            <a:pPr indent="0" lvl="0" marL="0" rtl="0" algn="ctr">
              <a:spcBef>
                <a:spcPts val="0"/>
              </a:spcBef>
              <a:spcAft>
                <a:spcPts val="0"/>
              </a:spcAft>
              <a:buNone/>
            </a:pPr>
            <a:r>
              <a:rPr lang="en-US" sz="1500">
                <a:latin typeface="Calibri"/>
                <a:ea typeface="Calibri"/>
                <a:cs typeface="Calibri"/>
                <a:sym typeface="Calibri"/>
              </a:rPr>
              <a:t>by averages of that columns</a:t>
            </a:r>
            <a:endParaRPr sz="1500">
              <a:latin typeface="Calibri"/>
              <a:ea typeface="Calibri"/>
              <a:cs typeface="Calibri"/>
              <a:sym typeface="Calibri"/>
            </a:endParaRPr>
          </a:p>
        </p:txBody>
      </p:sp>
      <p:sp>
        <p:nvSpPr>
          <p:cNvPr id="361" name="Google Shape;361;p49"/>
          <p:cNvSpPr/>
          <p:nvPr/>
        </p:nvSpPr>
        <p:spPr>
          <a:xfrm>
            <a:off x="845125" y="3313488"/>
            <a:ext cx="2564700" cy="8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Add derived features</a:t>
            </a:r>
            <a:endParaRPr sz="1500">
              <a:latin typeface="Calibri"/>
              <a:ea typeface="Calibri"/>
              <a:cs typeface="Calibri"/>
              <a:sym typeface="Calibri"/>
            </a:endParaRPr>
          </a:p>
          <a:p>
            <a:pPr indent="0" lvl="0" marL="0" rtl="0" algn="ctr">
              <a:spcBef>
                <a:spcPts val="0"/>
              </a:spcBef>
              <a:spcAft>
                <a:spcPts val="0"/>
              </a:spcAft>
              <a:buNone/>
            </a:pPr>
            <a:r>
              <a:rPr lang="en-US" sz="1500">
                <a:latin typeface="Calibri"/>
                <a:ea typeface="Calibri"/>
                <a:cs typeface="Calibri"/>
                <a:sym typeface="Calibri"/>
              </a:rPr>
              <a:t>related to stock prices (like RSI, moving averages etc) to capture market dynamics.</a:t>
            </a:r>
            <a:endParaRPr sz="1500">
              <a:latin typeface="Calibri"/>
              <a:ea typeface="Calibri"/>
              <a:cs typeface="Calibri"/>
              <a:sym typeface="Calibri"/>
            </a:endParaRPr>
          </a:p>
        </p:txBody>
      </p:sp>
      <p:sp>
        <p:nvSpPr>
          <p:cNvPr id="362" name="Google Shape;362;p49"/>
          <p:cNvSpPr/>
          <p:nvPr/>
        </p:nvSpPr>
        <p:spPr>
          <a:xfrm>
            <a:off x="7036575" y="1804800"/>
            <a:ext cx="2564700" cy="8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Handled discrete dates</a:t>
            </a:r>
            <a:endParaRPr sz="1500">
              <a:latin typeface="Calibri"/>
              <a:ea typeface="Calibri"/>
              <a:cs typeface="Calibri"/>
              <a:sym typeface="Calibri"/>
            </a:endParaRPr>
          </a:p>
          <a:p>
            <a:pPr indent="0" lvl="0" marL="0" rtl="0" algn="ctr">
              <a:spcBef>
                <a:spcPts val="0"/>
              </a:spcBef>
              <a:spcAft>
                <a:spcPts val="0"/>
              </a:spcAft>
              <a:buNone/>
            </a:pPr>
            <a:r>
              <a:rPr lang="en-US" sz="1500">
                <a:latin typeface="Calibri"/>
                <a:ea typeface="Calibri"/>
                <a:cs typeface="Calibri"/>
                <a:sym typeface="Calibri"/>
              </a:rPr>
              <a:t>dates by filling in non-trading days, making the dataset continuous </a:t>
            </a:r>
            <a:endParaRPr sz="1500">
              <a:latin typeface="Calibri"/>
              <a:ea typeface="Calibri"/>
              <a:cs typeface="Calibri"/>
              <a:sym typeface="Calibri"/>
            </a:endParaRPr>
          </a:p>
        </p:txBody>
      </p:sp>
      <p:cxnSp>
        <p:nvCxnSpPr>
          <p:cNvPr id="363" name="Google Shape;363;p49"/>
          <p:cNvCxnSpPr>
            <a:endCxn id="360" idx="1"/>
          </p:cNvCxnSpPr>
          <p:nvPr/>
        </p:nvCxnSpPr>
        <p:spPr>
          <a:xfrm>
            <a:off x="3409850" y="2248950"/>
            <a:ext cx="531000" cy="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49"/>
          <p:cNvSpPr/>
          <p:nvPr/>
        </p:nvSpPr>
        <p:spPr>
          <a:xfrm>
            <a:off x="845125" y="4822200"/>
            <a:ext cx="2564700" cy="10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Creating target Variables</a:t>
            </a:r>
            <a:br>
              <a:rPr lang="en-US" sz="1500">
                <a:latin typeface="Calibri"/>
                <a:ea typeface="Calibri"/>
                <a:cs typeface="Calibri"/>
                <a:sym typeface="Calibri"/>
              </a:rPr>
            </a:br>
            <a:r>
              <a:rPr lang="en-US" sz="1500">
                <a:latin typeface="Calibri"/>
                <a:ea typeface="Calibri"/>
                <a:cs typeface="Calibri"/>
                <a:sym typeface="Calibri"/>
              </a:rPr>
              <a:t>Creating Target Variable i.e price after 90,180 days or whatever frame we are making our model for </a:t>
            </a:r>
            <a:endParaRPr sz="1500">
              <a:latin typeface="Calibri"/>
              <a:ea typeface="Calibri"/>
              <a:cs typeface="Calibri"/>
              <a:sym typeface="Calibri"/>
            </a:endParaRPr>
          </a:p>
        </p:txBody>
      </p:sp>
      <p:sp>
        <p:nvSpPr>
          <p:cNvPr id="365" name="Google Shape;365;p49"/>
          <p:cNvSpPr/>
          <p:nvPr/>
        </p:nvSpPr>
        <p:spPr>
          <a:xfrm>
            <a:off x="7036575" y="3305950"/>
            <a:ext cx="2564700" cy="8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Distribute companies into sector</a:t>
            </a:r>
            <a:endParaRPr sz="1500">
              <a:latin typeface="Calibri"/>
              <a:ea typeface="Calibri"/>
              <a:cs typeface="Calibri"/>
              <a:sym typeface="Calibri"/>
            </a:endParaRPr>
          </a:p>
          <a:p>
            <a:pPr indent="0" lvl="0" marL="0" rtl="0" algn="ctr">
              <a:spcBef>
                <a:spcPts val="0"/>
              </a:spcBef>
              <a:spcAft>
                <a:spcPts val="0"/>
              </a:spcAft>
              <a:buNone/>
            </a:pPr>
            <a:r>
              <a:rPr lang="en-US" sz="1500">
                <a:latin typeface="Calibri"/>
                <a:ea typeface="Calibri"/>
                <a:cs typeface="Calibri"/>
                <a:sym typeface="Calibri"/>
              </a:rPr>
              <a:t>Allot a sector (FMCG, IT etc) to each companies</a:t>
            </a:r>
            <a:endParaRPr sz="1500">
              <a:latin typeface="Calibri"/>
              <a:ea typeface="Calibri"/>
              <a:cs typeface="Calibri"/>
              <a:sym typeface="Calibri"/>
            </a:endParaRPr>
          </a:p>
        </p:txBody>
      </p:sp>
      <p:sp>
        <p:nvSpPr>
          <p:cNvPr id="366" name="Google Shape;366;p49"/>
          <p:cNvSpPr/>
          <p:nvPr/>
        </p:nvSpPr>
        <p:spPr>
          <a:xfrm>
            <a:off x="3940850" y="3313488"/>
            <a:ext cx="2564700" cy="88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Averaging data in sectors</a:t>
            </a:r>
            <a:endParaRPr sz="1500">
              <a:latin typeface="Calibri"/>
              <a:ea typeface="Calibri"/>
              <a:cs typeface="Calibri"/>
              <a:sym typeface="Calibri"/>
            </a:endParaRPr>
          </a:p>
          <a:p>
            <a:pPr indent="0" lvl="0" marL="0" rtl="0" algn="ctr">
              <a:spcBef>
                <a:spcPts val="0"/>
              </a:spcBef>
              <a:spcAft>
                <a:spcPts val="0"/>
              </a:spcAft>
              <a:buNone/>
            </a:pPr>
            <a:r>
              <a:rPr lang="en-US" sz="1500">
                <a:latin typeface="Calibri"/>
                <a:ea typeface="Calibri"/>
                <a:cs typeface="Calibri"/>
                <a:sym typeface="Calibri"/>
              </a:rPr>
              <a:t>For each sector, take average of all companies to generate combined data for a sector</a:t>
            </a:r>
            <a:endParaRPr sz="1500">
              <a:latin typeface="Calibri"/>
              <a:ea typeface="Calibri"/>
              <a:cs typeface="Calibri"/>
              <a:sym typeface="Calibri"/>
            </a:endParaRPr>
          </a:p>
        </p:txBody>
      </p:sp>
      <p:cxnSp>
        <p:nvCxnSpPr>
          <p:cNvPr id="367" name="Google Shape;367;p49"/>
          <p:cNvCxnSpPr/>
          <p:nvPr/>
        </p:nvCxnSpPr>
        <p:spPr>
          <a:xfrm>
            <a:off x="6505550" y="2248950"/>
            <a:ext cx="531000" cy="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49"/>
          <p:cNvCxnSpPr>
            <a:stCxn id="365" idx="1"/>
            <a:endCxn id="366" idx="3"/>
          </p:cNvCxnSpPr>
          <p:nvPr/>
        </p:nvCxnSpPr>
        <p:spPr>
          <a:xfrm flipH="1">
            <a:off x="6505575" y="3750100"/>
            <a:ext cx="531000" cy="75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49"/>
          <p:cNvCxnSpPr/>
          <p:nvPr/>
        </p:nvCxnSpPr>
        <p:spPr>
          <a:xfrm flipH="1">
            <a:off x="3409850" y="3746350"/>
            <a:ext cx="531000" cy="750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49"/>
          <p:cNvCxnSpPr>
            <a:stCxn id="362" idx="2"/>
            <a:endCxn id="365" idx="0"/>
          </p:cNvCxnSpPr>
          <p:nvPr/>
        </p:nvCxnSpPr>
        <p:spPr>
          <a:xfrm>
            <a:off x="8318925" y="2693100"/>
            <a:ext cx="0" cy="61290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49"/>
          <p:cNvCxnSpPr/>
          <p:nvPr/>
        </p:nvCxnSpPr>
        <p:spPr>
          <a:xfrm>
            <a:off x="2054725" y="4194250"/>
            <a:ext cx="0" cy="61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rPr>
              <a:t>Derived Feature Engineering</a:t>
            </a:r>
            <a:endParaRPr/>
          </a:p>
        </p:txBody>
      </p:sp>
      <p:graphicFrame>
        <p:nvGraphicFramePr>
          <p:cNvPr id="377" name="Google Shape;377;p50"/>
          <p:cNvGraphicFramePr/>
          <p:nvPr/>
        </p:nvGraphicFramePr>
        <p:xfrm>
          <a:off x="1103225" y="1285200"/>
          <a:ext cx="3000000" cy="3000000"/>
        </p:xfrm>
        <a:graphic>
          <a:graphicData uri="http://schemas.openxmlformats.org/drawingml/2006/table">
            <a:tbl>
              <a:tblPr>
                <a:noFill/>
                <a:tableStyleId>{FD51D987-E496-4783-98C3-49E480018B54}</a:tableStyleId>
              </a:tblPr>
              <a:tblGrid>
                <a:gridCol w="2200325"/>
                <a:gridCol w="2200325"/>
                <a:gridCol w="2200325"/>
                <a:gridCol w="3847525"/>
              </a:tblGrid>
              <a:tr h="473075">
                <a:tc>
                  <a:txBody>
                    <a:bodyPr/>
                    <a:lstStyle/>
                    <a:p>
                      <a:pPr indent="0" lvl="0" marL="0" rtl="0" algn="l">
                        <a:spcBef>
                          <a:spcPts val="0"/>
                        </a:spcBef>
                        <a:spcAft>
                          <a:spcPts val="0"/>
                        </a:spcAft>
                        <a:buNone/>
                      </a:pPr>
                      <a:r>
                        <a:rPr b="1" lang="en-US"/>
                        <a:t>Feature</a:t>
                      </a:r>
                      <a:endParaRPr b="1"/>
                    </a:p>
                  </a:txBody>
                  <a:tcPr marT="91425" marB="91425" marR="91425" marL="91425"/>
                </a:tc>
                <a:tc>
                  <a:txBody>
                    <a:bodyPr/>
                    <a:lstStyle/>
                    <a:p>
                      <a:pPr indent="0" lvl="0" marL="0" rtl="0" algn="l">
                        <a:spcBef>
                          <a:spcPts val="0"/>
                        </a:spcBef>
                        <a:spcAft>
                          <a:spcPts val="0"/>
                        </a:spcAft>
                        <a:buNone/>
                      </a:pPr>
                      <a:r>
                        <a:rPr b="1" lang="en-US"/>
                        <a:t>Definition</a:t>
                      </a:r>
                      <a:endParaRPr b="1"/>
                    </a:p>
                  </a:txBody>
                  <a:tcPr marT="91425" marB="91425" marR="91425" marL="91425"/>
                </a:tc>
                <a:tc>
                  <a:txBody>
                    <a:bodyPr/>
                    <a:lstStyle/>
                    <a:p>
                      <a:pPr indent="0" lvl="0" marL="0" rtl="0" algn="l">
                        <a:spcBef>
                          <a:spcPts val="0"/>
                        </a:spcBef>
                        <a:spcAft>
                          <a:spcPts val="0"/>
                        </a:spcAft>
                        <a:buNone/>
                      </a:pPr>
                      <a:r>
                        <a:rPr b="1" lang="en-US"/>
                        <a:t>Essence</a:t>
                      </a:r>
                      <a:endParaRPr b="1"/>
                    </a:p>
                  </a:txBody>
                  <a:tcPr marT="91425" marB="91425" marR="91425" marL="91425"/>
                </a:tc>
                <a:tc>
                  <a:txBody>
                    <a:bodyPr/>
                    <a:lstStyle/>
                    <a:p>
                      <a:pPr indent="0" lvl="0" marL="0" rtl="0" algn="l">
                        <a:spcBef>
                          <a:spcPts val="0"/>
                        </a:spcBef>
                        <a:spcAft>
                          <a:spcPts val="0"/>
                        </a:spcAft>
                        <a:buNone/>
                      </a:pPr>
                      <a:r>
                        <a:rPr b="1" lang="en-US"/>
                        <a:t>Formulae</a:t>
                      </a:r>
                      <a:endParaRPr b="1"/>
                    </a:p>
                  </a:txBody>
                  <a:tcPr marT="91425" marB="91425" marR="91425" marL="91425"/>
                </a:tc>
              </a:tr>
              <a:tr h="692225">
                <a:tc>
                  <a:txBody>
                    <a:bodyPr/>
                    <a:lstStyle/>
                    <a:p>
                      <a:pPr indent="0" lvl="0" marL="0" rtl="0" algn="l">
                        <a:spcBef>
                          <a:spcPts val="0"/>
                        </a:spcBef>
                        <a:spcAft>
                          <a:spcPts val="0"/>
                        </a:spcAft>
                        <a:buNone/>
                      </a:pPr>
                      <a:r>
                        <a:rPr b="1" lang="en-US" sz="1200"/>
                        <a:t>Returns</a:t>
                      </a:r>
                      <a:endParaRPr b="1" sz="1200"/>
                    </a:p>
                  </a:txBody>
                  <a:tcPr marT="91425" marB="91425" marR="91425" marL="91425"/>
                </a:tc>
                <a:tc>
                  <a:txBody>
                    <a:bodyPr/>
                    <a:lstStyle/>
                    <a:p>
                      <a:pPr indent="0" lvl="0" marL="0" rtl="0" algn="l">
                        <a:spcBef>
                          <a:spcPts val="0"/>
                        </a:spcBef>
                        <a:spcAft>
                          <a:spcPts val="0"/>
                        </a:spcAft>
                        <a:buNone/>
                      </a:pPr>
                      <a:r>
                        <a:rPr lang="en-US" sz="1200"/>
                        <a:t>Percentage change in price compared to the previous day.</a:t>
                      </a:r>
                      <a:endParaRPr sz="1200"/>
                    </a:p>
                  </a:txBody>
                  <a:tcPr marT="91425" marB="91425" marR="91425" marL="91425"/>
                </a:tc>
                <a:tc>
                  <a:txBody>
                    <a:bodyPr/>
                    <a:lstStyle/>
                    <a:p>
                      <a:pPr indent="0" lvl="0" marL="0" rtl="0" algn="l">
                        <a:spcBef>
                          <a:spcPts val="0"/>
                        </a:spcBef>
                        <a:spcAft>
                          <a:spcPts val="0"/>
                        </a:spcAft>
                        <a:buNone/>
                      </a:pPr>
                      <a:r>
                        <a:rPr lang="en-US" sz="1200"/>
                        <a:t>Measures daily price fluctuations; indicates market performance.</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692225">
                <a:tc>
                  <a:txBody>
                    <a:bodyPr/>
                    <a:lstStyle/>
                    <a:p>
                      <a:pPr indent="0" lvl="0" marL="0" rtl="0" algn="l">
                        <a:spcBef>
                          <a:spcPts val="0"/>
                        </a:spcBef>
                        <a:spcAft>
                          <a:spcPts val="0"/>
                        </a:spcAft>
                        <a:buNone/>
                      </a:pPr>
                      <a:r>
                        <a:rPr b="1" lang="en-US" sz="1200"/>
                        <a:t>Volatility</a:t>
                      </a:r>
                      <a:endParaRPr b="1" sz="1200"/>
                    </a:p>
                  </a:txBody>
                  <a:tcPr marT="91425" marB="91425" marR="91425" marL="91425"/>
                </a:tc>
                <a:tc>
                  <a:txBody>
                    <a:bodyPr/>
                    <a:lstStyle/>
                    <a:p>
                      <a:pPr indent="0" lvl="0" marL="0" rtl="0" algn="l">
                        <a:spcBef>
                          <a:spcPts val="0"/>
                        </a:spcBef>
                        <a:spcAft>
                          <a:spcPts val="0"/>
                        </a:spcAft>
                        <a:buNone/>
                      </a:pPr>
                      <a:r>
                        <a:rPr lang="en-US" sz="1200"/>
                        <a:t>Annualized standard deviation of returns over the past 21 days.</a:t>
                      </a:r>
                      <a:endParaRPr sz="1200"/>
                    </a:p>
                  </a:txBody>
                  <a:tcPr marT="91425" marB="91425" marR="91425" marL="91425"/>
                </a:tc>
                <a:tc>
                  <a:txBody>
                    <a:bodyPr/>
                    <a:lstStyle/>
                    <a:p>
                      <a:pPr indent="0" lvl="0" marL="0" rtl="0" algn="l">
                        <a:spcBef>
                          <a:spcPts val="0"/>
                        </a:spcBef>
                        <a:spcAft>
                          <a:spcPts val="0"/>
                        </a:spcAft>
                        <a:buNone/>
                      </a:pPr>
                      <a:r>
                        <a:rPr lang="en-US" sz="1200"/>
                        <a:t>Assesses market risk or uncertainty over a short-term period.</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692225">
                <a:tc>
                  <a:txBody>
                    <a:bodyPr/>
                    <a:lstStyle/>
                    <a:p>
                      <a:pPr indent="0" lvl="0" marL="0" rtl="0" algn="l">
                        <a:spcBef>
                          <a:spcPts val="0"/>
                        </a:spcBef>
                        <a:spcAft>
                          <a:spcPts val="0"/>
                        </a:spcAft>
                        <a:buNone/>
                      </a:pPr>
                      <a:r>
                        <a:rPr b="1" lang="en-US" sz="1200"/>
                        <a:t>Future Volatility</a:t>
                      </a:r>
                      <a:endParaRPr b="1" sz="1200"/>
                    </a:p>
                  </a:txBody>
                  <a:tcPr marT="91425" marB="91425" marR="91425" marL="91425"/>
                </a:tc>
                <a:tc>
                  <a:txBody>
                    <a:bodyPr/>
                    <a:lstStyle/>
                    <a:p>
                      <a:pPr indent="0" lvl="0" marL="0" rtl="0" algn="l">
                        <a:spcBef>
                          <a:spcPts val="0"/>
                        </a:spcBef>
                        <a:spcAft>
                          <a:spcPts val="0"/>
                        </a:spcAft>
                        <a:buNone/>
                      </a:pPr>
                      <a:r>
                        <a:rPr lang="en-US" sz="1200"/>
                        <a:t>Predicted 21-day rolling volatility shifted 90 days forward.</a:t>
                      </a:r>
                      <a:endParaRPr sz="1200"/>
                    </a:p>
                  </a:txBody>
                  <a:tcPr marT="91425" marB="91425" marR="91425" marL="91425"/>
                </a:tc>
                <a:tc>
                  <a:txBody>
                    <a:bodyPr/>
                    <a:lstStyle/>
                    <a:p>
                      <a:pPr indent="0" lvl="0" marL="0" rtl="0" algn="l">
                        <a:spcBef>
                          <a:spcPts val="0"/>
                        </a:spcBef>
                        <a:spcAft>
                          <a:spcPts val="0"/>
                        </a:spcAft>
                        <a:buNone/>
                      </a:pPr>
                      <a:r>
                        <a:rPr lang="en-US" sz="1200"/>
                        <a:t>Helps forecast future market conditions and trends.</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692225">
                <a:tc>
                  <a:txBody>
                    <a:bodyPr/>
                    <a:lstStyle/>
                    <a:p>
                      <a:pPr indent="0" lvl="0" marL="0" rtl="0" algn="l">
                        <a:spcBef>
                          <a:spcPts val="0"/>
                        </a:spcBef>
                        <a:spcAft>
                          <a:spcPts val="0"/>
                        </a:spcAft>
                        <a:buNone/>
                      </a:pPr>
                      <a:r>
                        <a:rPr b="1" lang="en-US" sz="1200"/>
                        <a:t>Moving Average (21)</a:t>
                      </a:r>
                      <a:endParaRPr b="1" sz="1200"/>
                    </a:p>
                  </a:txBody>
                  <a:tcPr marT="91425" marB="91425" marR="91425" marL="91425"/>
                </a:tc>
                <a:tc>
                  <a:txBody>
                    <a:bodyPr/>
                    <a:lstStyle/>
                    <a:p>
                      <a:pPr indent="0" lvl="0" marL="0" rtl="0" algn="l">
                        <a:spcBef>
                          <a:spcPts val="0"/>
                        </a:spcBef>
                        <a:spcAft>
                          <a:spcPts val="0"/>
                        </a:spcAft>
                        <a:buNone/>
                      </a:pPr>
                      <a:r>
                        <a:rPr lang="en-US" sz="1200"/>
                        <a:t>Average of closing prices over the past 21 days.</a:t>
                      </a:r>
                      <a:endParaRPr sz="1200"/>
                    </a:p>
                  </a:txBody>
                  <a:tcPr marT="91425" marB="91425" marR="91425" marL="91425"/>
                </a:tc>
                <a:tc>
                  <a:txBody>
                    <a:bodyPr/>
                    <a:lstStyle/>
                    <a:p>
                      <a:pPr indent="0" lvl="0" marL="0" rtl="0" algn="l">
                        <a:spcBef>
                          <a:spcPts val="0"/>
                        </a:spcBef>
                        <a:spcAft>
                          <a:spcPts val="0"/>
                        </a:spcAft>
                        <a:buNone/>
                      </a:pPr>
                      <a:r>
                        <a:rPr lang="en-US" sz="1200"/>
                        <a:t>Identifies trends by smoothing daily price movements.</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865275">
                <a:tc>
                  <a:txBody>
                    <a:bodyPr/>
                    <a:lstStyle/>
                    <a:p>
                      <a:pPr indent="0" lvl="0" marL="0" rtl="0" algn="l">
                        <a:spcBef>
                          <a:spcPts val="0"/>
                        </a:spcBef>
                        <a:spcAft>
                          <a:spcPts val="0"/>
                        </a:spcAft>
                        <a:buNone/>
                      </a:pPr>
                      <a:r>
                        <a:rPr b="1" lang="en-US" sz="1200"/>
                        <a:t>RSI (14)</a:t>
                      </a:r>
                      <a:endParaRPr b="1" sz="1200"/>
                    </a:p>
                  </a:txBody>
                  <a:tcPr marT="91425" marB="91425" marR="91425" marL="91425"/>
                </a:tc>
                <a:tc>
                  <a:txBody>
                    <a:bodyPr/>
                    <a:lstStyle/>
                    <a:p>
                      <a:pPr indent="0" lvl="0" marL="0" rtl="0" algn="l">
                        <a:spcBef>
                          <a:spcPts val="0"/>
                        </a:spcBef>
                        <a:spcAft>
                          <a:spcPts val="0"/>
                        </a:spcAft>
                        <a:buNone/>
                      </a:pPr>
                      <a:r>
                        <a:rPr lang="en-US" sz="1200"/>
                        <a:t>Measures relative strength of price gains vs. losses over a 14-day period.</a:t>
                      </a:r>
                      <a:endParaRPr sz="1200"/>
                    </a:p>
                  </a:txBody>
                  <a:tcPr marT="91425" marB="91425" marR="91425" marL="91425"/>
                </a:tc>
                <a:tc>
                  <a:txBody>
                    <a:bodyPr/>
                    <a:lstStyle/>
                    <a:p>
                      <a:pPr indent="0" lvl="0" marL="0" rtl="0" algn="l">
                        <a:spcBef>
                          <a:spcPts val="0"/>
                        </a:spcBef>
                        <a:spcAft>
                          <a:spcPts val="0"/>
                        </a:spcAft>
                        <a:buNone/>
                      </a:pPr>
                      <a:r>
                        <a:rPr lang="en-US" sz="1200"/>
                        <a:t>Highlights overbought (&gt;70) or oversold (&lt;30) conditions for potential reversal opportunities.</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1207825">
                <a:tc>
                  <a:txBody>
                    <a:bodyPr/>
                    <a:lstStyle/>
                    <a:p>
                      <a:pPr indent="0" lvl="0" marL="0" rtl="0" algn="l">
                        <a:spcBef>
                          <a:spcPts val="0"/>
                        </a:spcBef>
                        <a:spcAft>
                          <a:spcPts val="0"/>
                        </a:spcAft>
                        <a:buNone/>
                      </a:pPr>
                      <a:r>
                        <a:rPr b="1" lang="en-US" sz="1200"/>
                        <a:t>MACD</a:t>
                      </a:r>
                      <a:endParaRPr b="1" sz="1200"/>
                    </a:p>
                  </a:txBody>
                  <a:tcPr marT="91425" marB="91425" marR="91425" marL="91425"/>
                </a:tc>
                <a:tc>
                  <a:txBody>
                    <a:bodyPr/>
                    <a:lstStyle/>
                    <a:p>
                      <a:pPr indent="0" lvl="0" marL="0" rtl="0" algn="l">
                        <a:spcBef>
                          <a:spcPts val="0"/>
                        </a:spcBef>
                        <a:spcAft>
                          <a:spcPts val="0"/>
                        </a:spcAft>
                        <a:buNone/>
                      </a:pPr>
                      <a:r>
                        <a:rPr lang="en-US" sz="1200"/>
                        <a:t>Difference between 12-day and 26-day exponential moving averages.</a:t>
                      </a:r>
                      <a:endParaRPr sz="1200"/>
                    </a:p>
                  </a:txBody>
                  <a:tcPr marT="91425" marB="91425" marR="91425" marL="91425"/>
                </a:tc>
                <a:tc>
                  <a:txBody>
                    <a:bodyPr/>
                    <a:lstStyle/>
                    <a:p>
                      <a:pPr indent="0" lvl="0" marL="0" rtl="0" algn="l">
                        <a:spcBef>
                          <a:spcPts val="0"/>
                        </a:spcBef>
                        <a:spcAft>
                          <a:spcPts val="0"/>
                        </a:spcAft>
                        <a:buNone/>
                      </a:pPr>
                      <a:r>
                        <a:rPr lang="en-US" sz="1200"/>
                        <a:t>Momentum indicator to gauge bullish/bearish market conditions.</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pic>
        <p:nvPicPr>
          <p:cNvPr id="378" name="Google Shape;378;p50"/>
          <p:cNvPicPr preferRelativeResize="0"/>
          <p:nvPr/>
        </p:nvPicPr>
        <p:blipFill>
          <a:blip r:embed="rId3">
            <a:alphaModFix/>
          </a:blip>
          <a:stretch>
            <a:fillRect/>
          </a:stretch>
        </p:blipFill>
        <p:spPr>
          <a:xfrm>
            <a:off x="8573600" y="1996000"/>
            <a:ext cx="1807391" cy="295275"/>
          </a:xfrm>
          <a:prstGeom prst="rect">
            <a:avLst/>
          </a:prstGeom>
          <a:noFill/>
          <a:ln>
            <a:noFill/>
          </a:ln>
        </p:spPr>
      </p:pic>
      <p:pic>
        <p:nvPicPr>
          <p:cNvPr id="379" name="Google Shape;379;p50"/>
          <p:cNvPicPr preferRelativeResize="0"/>
          <p:nvPr/>
        </p:nvPicPr>
        <p:blipFill>
          <a:blip r:embed="rId4">
            <a:alphaModFix/>
          </a:blip>
          <a:stretch>
            <a:fillRect/>
          </a:stretch>
        </p:blipFill>
        <p:spPr>
          <a:xfrm>
            <a:off x="7962811" y="2785475"/>
            <a:ext cx="3028950" cy="326323"/>
          </a:xfrm>
          <a:prstGeom prst="rect">
            <a:avLst/>
          </a:prstGeom>
          <a:noFill/>
          <a:ln>
            <a:noFill/>
          </a:ln>
        </p:spPr>
      </p:pic>
      <p:pic>
        <p:nvPicPr>
          <p:cNvPr id="380" name="Google Shape;380;p50"/>
          <p:cNvPicPr preferRelativeResize="0"/>
          <p:nvPr/>
        </p:nvPicPr>
        <p:blipFill>
          <a:blip r:embed="rId5">
            <a:alphaModFix/>
          </a:blip>
          <a:stretch>
            <a:fillRect/>
          </a:stretch>
        </p:blipFill>
        <p:spPr>
          <a:xfrm>
            <a:off x="8011675" y="3528500"/>
            <a:ext cx="2931242" cy="285750"/>
          </a:xfrm>
          <a:prstGeom prst="rect">
            <a:avLst/>
          </a:prstGeom>
          <a:noFill/>
          <a:ln>
            <a:noFill/>
          </a:ln>
        </p:spPr>
      </p:pic>
      <p:pic>
        <p:nvPicPr>
          <p:cNvPr id="381" name="Google Shape;381;p50"/>
          <p:cNvPicPr preferRelativeResize="0"/>
          <p:nvPr/>
        </p:nvPicPr>
        <p:blipFill>
          <a:blip r:embed="rId6">
            <a:alphaModFix/>
          </a:blip>
          <a:stretch>
            <a:fillRect/>
          </a:stretch>
        </p:blipFill>
        <p:spPr>
          <a:xfrm>
            <a:off x="8573600" y="4239475"/>
            <a:ext cx="1372048" cy="326325"/>
          </a:xfrm>
          <a:prstGeom prst="rect">
            <a:avLst/>
          </a:prstGeom>
          <a:noFill/>
          <a:ln>
            <a:noFill/>
          </a:ln>
        </p:spPr>
      </p:pic>
      <p:pic>
        <p:nvPicPr>
          <p:cNvPr id="382" name="Google Shape;382;p50"/>
          <p:cNvPicPr preferRelativeResize="0"/>
          <p:nvPr/>
        </p:nvPicPr>
        <p:blipFill>
          <a:blip r:embed="rId7">
            <a:alphaModFix/>
          </a:blip>
          <a:stretch>
            <a:fillRect/>
          </a:stretch>
        </p:blipFill>
        <p:spPr>
          <a:xfrm>
            <a:off x="8389124" y="4953375"/>
            <a:ext cx="2176350" cy="421507"/>
          </a:xfrm>
          <a:prstGeom prst="rect">
            <a:avLst/>
          </a:prstGeom>
          <a:noFill/>
          <a:ln>
            <a:noFill/>
          </a:ln>
        </p:spPr>
      </p:pic>
      <p:pic>
        <p:nvPicPr>
          <p:cNvPr id="383" name="Google Shape;383;p50"/>
          <p:cNvPicPr preferRelativeResize="0"/>
          <p:nvPr/>
        </p:nvPicPr>
        <p:blipFill>
          <a:blip r:embed="rId8">
            <a:alphaModFix/>
          </a:blip>
          <a:stretch>
            <a:fillRect/>
          </a:stretch>
        </p:blipFill>
        <p:spPr>
          <a:xfrm>
            <a:off x="7891386" y="5762451"/>
            <a:ext cx="3171825" cy="257872"/>
          </a:xfrm>
          <a:prstGeom prst="rect">
            <a:avLst/>
          </a:prstGeom>
          <a:noFill/>
          <a:ln>
            <a:noFill/>
          </a:ln>
        </p:spPr>
      </p:pic>
      <p:pic>
        <p:nvPicPr>
          <p:cNvPr id="384" name="Google Shape;384;p50"/>
          <p:cNvPicPr preferRelativeResize="0"/>
          <p:nvPr/>
        </p:nvPicPr>
        <p:blipFill>
          <a:blip r:embed="rId9">
            <a:alphaModFix/>
          </a:blip>
          <a:stretch>
            <a:fillRect/>
          </a:stretch>
        </p:blipFill>
        <p:spPr>
          <a:xfrm>
            <a:off x="7840225" y="6230200"/>
            <a:ext cx="3171825" cy="286051"/>
          </a:xfrm>
          <a:prstGeom prst="rect">
            <a:avLst/>
          </a:prstGeom>
          <a:noFill/>
          <a:ln>
            <a:noFill/>
          </a:ln>
        </p:spPr>
      </p:pic>
      <p:pic>
        <p:nvPicPr>
          <p:cNvPr id="385" name="Google Shape;385;p50"/>
          <p:cNvPicPr preferRelativeResize="0"/>
          <p:nvPr/>
        </p:nvPicPr>
        <p:blipFill>
          <a:blip r:embed="rId10">
            <a:alphaModFix/>
          </a:blip>
          <a:stretch>
            <a:fillRect/>
          </a:stretch>
        </p:blipFill>
        <p:spPr>
          <a:xfrm>
            <a:off x="7891375" y="6020326"/>
            <a:ext cx="2795650" cy="209884"/>
          </a:xfrm>
          <a:prstGeom prst="rect">
            <a:avLst/>
          </a:prstGeom>
          <a:noFill/>
          <a:ln>
            <a:noFill/>
          </a:ln>
        </p:spPr>
      </p:pic>
      <p:pic>
        <p:nvPicPr>
          <p:cNvPr id="386" name="Google Shape;386;p50"/>
          <p:cNvPicPr preferRelativeResize="0"/>
          <p:nvPr/>
        </p:nvPicPr>
        <p:blipFill>
          <a:blip r:embed="rId11">
            <a:alphaModFix/>
          </a:blip>
          <a:stretch>
            <a:fillRect/>
          </a:stretch>
        </p:blipFill>
        <p:spPr>
          <a:xfrm>
            <a:off x="7840225" y="6516249"/>
            <a:ext cx="489641" cy="209875"/>
          </a:xfrm>
          <a:prstGeom prst="rect">
            <a:avLst/>
          </a:prstGeom>
          <a:noFill/>
          <a:ln>
            <a:noFill/>
          </a:ln>
        </p:spPr>
      </p:pic>
      <p:pic>
        <p:nvPicPr>
          <p:cNvPr id="387" name="Google Shape;387;p50"/>
          <p:cNvPicPr preferRelativeResize="0"/>
          <p:nvPr/>
        </p:nvPicPr>
        <p:blipFill>
          <a:blip r:embed="rId12">
            <a:alphaModFix/>
          </a:blip>
          <a:stretch>
            <a:fillRect/>
          </a:stretch>
        </p:blipFill>
        <p:spPr>
          <a:xfrm>
            <a:off x="8389125" y="6478313"/>
            <a:ext cx="1612900" cy="285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400">
                <a:solidFill>
                  <a:srgbClr val="3EADA7"/>
                </a:solidFill>
                <a:latin typeface="Quattrocento Sans"/>
                <a:ea typeface="Quattrocento Sans"/>
                <a:cs typeface="Quattrocento Sans"/>
                <a:sym typeface="Quattrocento Sans"/>
              </a:rPr>
              <a:t>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4400">
              <a:solidFill>
                <a:srgbClr val="3EADA7"/>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en-US" sz="4400">
                <a:solidFill>
                  <a:srgbClr val="3EADA7"/>
                </a:solidFill>
                <a:latin typeface="Quattrocento Sans"/>
                <a:ea typeface="Quattrocento Sans"/>
                <a:cs typeface="Quattrocento Sans"/>
                <a:sym typeface="Quattrocento Sans"/>
              </a:rPr>
              <a:t>METHODOLOGY</a:t>
            </a:r>
            <a:endParaRPr sz="4400">
              <a:solidFill>
                <a:srgbClr val="3EADA7"/>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approach </a:t>
            </a:r>
            <a:endParaRPr/>
          </a:p>
        </p:txBody>
      </p:sp>
      <p:sp>
        <p:nvSpPr>
          <p:cNvPr id="398" name="Google Shape;398;p5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300">
                <a:latin typeface="Arial"/>
                <a:ea typeface="Arial"/>
                <a:cs typeface="Arial"/>
                <a:sym typeface="Arial"/>
              </a:rPr>
              <a:t>To achieve our goal of building an optimized portfolio with carefully selected stocks across various sectors, we have outlined a two-step approach:</a:t>
            </a:r>
            <a:endParaRPr sz="2300">
              <a:latin typeface="Arial"/>
              <a:ea typeface="Arial"/>
              <a:cs typeface="Arial"/>
              <a:sym typeface="Arial"/>
            </a:endParaRPr>
          </a:p>
          <a:p>
            <a:pPr indent="-374650" lvl="0" marL="457200" rtl="0" algn="l">
              <a:lnSpc>
                <a:spcPct val="115000"/>
              </a:lnSpc>
              <a:spcBef>
                <a:spcPts val="1200"/>
              </a:spcBef>
              <a:spcAft>
                <a:spcPts val="0"/>
              </a:spcAft>
              <a:buSzPts val="2300"/>
              <a:buFont typeface="Arial"/>
              <a:buAutoNum type="arabicPeriod"/>
            </a:pPr>
            <a:r>
              <a:rPr b="1" lang="en-US" sz="2300">
                <a:latin typeface="Arial"/>
                <a:ea typeface="Arial"/>
                <a:cs typeface="Arial"/>
                <a:sym typeface="Arial"/>
              </a:rPr>
              <a:t>Volatility Prediction:</a:t>
            </a:r>
            <a:r>
              <a:rPr lang="en-US" sz="2300">
                <a:latin typeface="Arial"/>
                <a:ea typeface="Arial"/>
                <a:cs typeface="Arial"/>
                <a:sym typeface="Arial"/>
              </a:rPr>
              <a:t> First, we aim to predict the volatility of a broad set of stocks and sectors for the upcoming period. Volatility serves as a key measure of the risk associated with investing in each stock.</a:t>
            </a:r>
            <a:endParaRPr sz="2300">
              <a:latin typeface="Arial"/>
              <a:ea typeface="Arial"/>
              <a:cs typeface="Arial"/>
              <a:sym typeface="Arial"/>
            </a:endParaRPr>
          </a:p>
          <a:p>
            <a:pPr indent="-374650" lvl="0" marL="457200" rtl="0" algn="l">
              <a:lnSpc>
                <a:spcPct val="115000"/>
              </a:lnSpc>
              <a:spcBef>
                <a:spcPts val="0"/>
              </a:spcBef>
              <a:spcAft>
                <a:spcPts val="0"/>
              </a:spcAft>
              <a:buSzPts val="2300"/>
              <a:buFont typeface="Arial"/>
              <a:buAutoNum type="arabicPeriod"/>
            </a:pPr>
            <a:r>
              <a:rPr b="1" lang="en-US" sz="2300">
                <a:latin typeface="Arial"/>
                <a:ea typeface="Arial"/>
                <a:cs typeface="Arial"/>
                <a:sym typeface="Arial"/>
              </a:rPr>
              <a:t>Portfolio Optimization:</a:t>
            </a:r>
            <a:r>
              <a:rPr lang="en-US" sz="2300">
                <a:latin typeface="Arial"/>
                <a:ea typeface="Arial"/>
                <a:cs typeface="Arial"/>
                <a:sym typeface="Arial"/>
              </a:rPr>
              <a:t> Based on these predicted volatilities, we will construct an optimized portfolio that balances risk and return. By selecting stocks with the appropriate risk profiles, we aim to maximize returns while minimizing overall portfolio risk.</a:t>
            </a:r>
            <a:endParaRPr sz="2300">
              <a:latin typeface="Arial"/>
              <a:ea typeface="Arial"/>
              <a:cs typeface="Arial"/>
              <a:sym typeface="Arial"/>
            </a:endParaRPr>
          </a:p>
          <a:p>
            <a:pPr indent="0" lvl="0" marL="457200" rtl="0" algn="l">
              <a:spcBef>
                <a:spcPts val="12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Evaluation Metrics</a:t>
            </a:r>
            <a:endParaRPr/>
          </a:p>
        </p:txBody>
      </p:sp>
      <p:sp>
        <p:nvSpPr>
          <p:cNvPr id="404" name="Google Shape;404;p53"/>
          <p:cNvSpPr txBox="1"/>
          <p:nvPr>
            <p:ph idx="1" type="body"/>
          </p:nvPr>
        </p:nvSpPr>
        <p:spPr>
          <a:xfrm>
            <a:off x="845125" y="1381174"/>
            <a:ext cx="10515600" cy="53898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b="1" lang="en-US" sz="1300">
                <a:latin typeface="Arial"/>
                <a:ea typeface="Arial"/>
                <a:cs typeface="Arial"/>
                <a:sym typeface="Arial"/>
              </a:rPr>
              <a:t>1. Mean Squared Error (MSE)</a:t>
            </a:r>
            <a:endParaRPr b="1" sz="1300">
              <a:latin typeface="Arial"/>
              <a:ea typeface="Arial"/>
              <a:cs typeface="Arial"/>
              <a:sym typeface="Arial"/>
            </a:endParaRPr>
          </a:p>
          <a:p>
            <a:pPr indent="0" lvl="0" marL="0" rtl="0" algn="l">
              <a:lnSpc>
                <a:spcPct val="115000"/>
              </a:lnSpc>
              <a:spcBef>
                <a:spcPts val="1400"/>
              </a:spcBef>
              <a:spcAft>
                <a:spcPts val="0"/>
              </a:spcAft>
              <a:buNone/>
            </a:pPr>
            <a:r>
              <a:t/>
            </a:r>
            <a:endParaRPr b="1" sz="13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t/>
            </a:r>
            <a:endParaRPr b="1" sz="13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2. Mean Absolute Percentage Error (MAPE)</a:t>
            </a:r>
            <a:endParaRPr b="1" sz="1300">
              <a:latin typeface="Arial"/>
              <a:ea typeface="Arial"/>
              <a:cs typeface="Arial"/>
              <a:sym typeface="Arial"/>
            </a:endParaRPr>
          </a:p>
          <a:p>
            <a:pPr indent="0" lvl="0" marL="0" rtl="0" algn="l">
              <a:lnSpc>
                <a:spcPct val="115000"/>
              </a:lnSpc>
              <a:spcBef>
                <a:spcPts val="1400"/>
              </a:spcBef>
              <a:spcAft>
                <a:spcPts val="0"/>
              </a:spcAft>
              <a:buNone/>
            </a:pPr>
            <a:r>
              <a:t/>
            </a:r>
            <a:endParaRPr b="1" sz="13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t/>
            </a:r>
            <a:endParaRPr b="1" sz="13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3. Direction Accuracy</a:t>
            </a:r>
            <a:endParaRPr b="1" sz="1300">
              <a:latin typeface="Arial"/>
              <a:ea typeface="Arial"/>
              <a:cs typeface="Arial"/>
              <a:sym typeface="Arial"/>
            </a:endParaRPr>
          </a:p>
          <a:p>
            <a:pPr indent="0" lvl="0" marL="0" rtl="0" algn="l">
              <a:lnSpc>
                <a:spcPct val="115000"/>
              </a:lnSpc>
              <a:spcBef>
                <a:spcPts val="1400"/>
              </a:spcBef>
              <a:spcAft>
                <a:spcPts val="0"/>
              </a:spcAft>
              <a:buNone/>
            </a:pPr>
            <a:r>
              <a:t/>
            </a:r>
            <a:endParaRPr b="1" sz="1300">
              <a:latin typeface="Arial"/>
              <a:ea typeface="Arial"/>
              <a:cs typeface="Arial"/>
              <a:sym typeface="Arial"/>
            </a:endParaRPr>
          </a:p>
          <a:p>
            <a:pPr indent="0" lvl="0" marL="0" rtl="0" algn="l">
              <a:lnSpc>
                <a:spcPct val="115000"/>
              </a:lnSpc>
              <a:spcBef>
                <a:spcPts val="1400"/>
              </a:spcBef>
              <a:spcAft>
                <a:spcPts val="0"/>
              </a:spcAft>
              <a:buNone/>
            </a:pPr>
            <a:r>
              <a:t/>
            </a:r>
            <a:endParaRPr b="1" sz="13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4. Volatility (Standard Deviation of Returns)</a:t>
            </a:r>
            <a:endParaRPr b="1" sz="1300">
              <a:latin typeface="Arial"/>
              <a:ea typeface="Arial"/>
              <a:cs typeface="Arial"/>
              <a:sym typeface="Arial"/>
            </a:endParaRPr>
          </a:p>
          <a:p>
            <a:pPr indent="0" lvl="0" marL="0" rtl="0" algn="l">
              <a:spcBef>
                <a:spcPts val="1000"/>
              </a:spcBef>
              <a:spcAft>
                <a:spcPts val="0"/>
              </a:spcAft>
              <a:buNone/>
            </a:pPr>
            <a:r>
              <a:t/>
            </a:r>
            <a:endParaRPr/>
          </a:p>
        </p:txBody>
      </p:sp>
      <p:pic>
        <p:nvPicPr>
          <p:cNvPr id="405" name="Google Shape;405;p53"/>
          <p:cNvPicPr preferRelativeResize="0"/>
          <p:nvPr/>
        </p:nvPicPr>
        <p:blipFill rotWithShape="1">
          <a:blip r:embed="rId3">
            <a:alphaModFix/>
          </a:blip>
          <a:srcRect b="0" l="2240" r="-2240" t="0"/>
          <a:stretch/>
        </p:blipFill>
        <p:spPr>
          <a:xfrm>
            <a:off x="1078988" y="1783988"/>
            <a:ext cx="2162175" cy="771525"/>
          </a:xfrm>
          <a:prstGeom prst="rect">
            <a:avLst/>
          </a:prstGeom>
          <a:noFill/>
          <a:ln>
            <a:noFill/>
          </a:ln>
        </p:spPr>
      </p:pic>
      <p:pic>
        <p:nvPicPr>
          <p:cNvPr id="406" name="Google Shape;406;p53"/>
          <p:cNvPicPr preferRelativeResize="0"/>
          <p:nvPr/>
        </p:nvPicPr>
        <p:blipFill>
          <a:blip r:embed="rId4">
            <a:alphaModFix/>
          </a:blip>
          <a:stretch>
            <a:fillRect/>
          </a:stretch>
        </p:blipFill>
        <p:spPr>
          <a:xfrm>
            <a:off x="1078988" y="2924175"/>
            <a:ext cx="2562225" cy="904875"/>
          </a:xfrm>
          <a:prstGeom prst="rect">
            <a:avLst/>
          </a:prstGeom>
          <a:noFill/>
          <a:ln>
            <a:noFill/>
          </a:ln>
        </p:spPr>
      </p:pic>
      <p:pic>
        <p:nvPicPr>
          <p:cNvPr id="407" name="Google Shape;407;p53"/>
          <p:cNvPicPr preferRelativeResize="0"/>
          <p:nvPr/>
        </p:nvPicPr>
        <p:blipFill>
          <a:blip r:embed="rId5">
            <a:alphaModFix/>
          </a:blip>
          <a:stretch>
            <a:fillRect/>
          </a:stretch>
        </p:blipFill>
        <p:spPr>
          <a:xfrm>
            <a:off x="1078988" y="4123525"/>
            <a:ext cx="4276725" cy="800100"/>
          </a:xfrm>
          <a:prstGeom prst="rect">
            <a:avLst/>
          </a:prstGeom>
          <a:noFill/>
          <a:ln>
            <a:noFill/>
          </a:ln>
        </p:spPr>
      </p:pic>
      <p:pic>
        <p:nvPicPr>
          <p:cNvPr id="408" name="Google Shape;408;p53"/>
          <p:cNvPicPr preferRelativeResize="0"/>
          <p:nvPr/>
        </p:nvPicPr>
        <p:blipFill>
          <a:blip r:embed="rId6">
            <a:alphaModFix/>
          </a:blip>
          <a:stretch>
            <a:fillRect/>
          </a:stretch>
        </p:blipFill>
        <p:spPr>
          <a:xfrm>
            <a:off x="1079000" y="5475988"/>
            <a:ext cx="2990850" cy="942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choose Volatility?</a:t>
            </a:r>
            <a:endParaRPr/>
          </a:p>
        </p:txBody>
      </p:sp>
      <p:sp>
        <p:nvSpPr>
          <p:cNvPr id="414" name="Google Shape;414;p5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400"/>
              </a:spcBef>
              <a:spcAft>
                <a:spcPts val="0"/>
              </a:spcAft>
              <a:buClr>
                <a:schemeClr val="dk1"/>
              </a:buClr>
              <a:buSzPts val="1100"/>
              <a:buFont typeface="Arial"/>
              <a:buNone/>
            </a:pPr>
            <a:r>
              <a:rPr b="1" lang="en-US" sz="1800">
                <a:latin typeface="Arial"/>
                <a:ea typeface="Arial"/>
                <a:cs typeface="Arial"/>
                <a:sym typeface="Arial"/>
              </a:rPr>
              <a:t>Volatility and Risk</a:t>
            </a:r>
            <a:endParaRPr b="1" sz="18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US" sz="1300">
                <a:latin typeface="Arial"/>
                <a:ea typeface="Arial"/>
                <a:cs typeface="Arial"/>
                <a:sym typeface="Arial"/>
              </a:rPr>
              <a:t>Definition of Volatility:</a:t>
            </a:r>
            <a:endParaRPr b="1"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US" sz="1300">
                <a:latin typeface="Arial"/>
                <a:ea typeface="Arial"/>
                <a:cs typeface="Arial"/>
                <a:sym typeface="Arial"/>
              </a:rPr>
              <a:t>Volatility measures how much the price of a stock fluctuates over time. A stock with high volatility experiences significant price swings, both upward and downward, over short periods.</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US" sz="1300">
                <a:latin typeface="Arial"/>
                <a:ea typeface="Arial"/>
                <a:cs typeface="Arial"/>
                <a:sym typeface="Arial"/>
              </a:rPr>
              <a:t>Conversely, a stock with low volatility has relatively stable prices, with smaller fluctuations.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US" sz="1300">
                <a:latin typeface="Arial"/>
                <a:ea typeface="Arial"/>
                <a:cs typeface="Arial"/>
                <a:sym typeface="Arial"/>
              </a:rPr>
              <a:t>Risk Assessment:</a:t>
            </a:r>
            <a:endParaRPr b="1"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US" sz="1300">
                <a:latin typeface="Arial"/>
                <a:ea typeface="Arial"/>
                <a:cs typeface="Arial"/>
                <a:sym typeface="Arial"/>
              </a:rPr>
              <a:t>Higher Volatility = Higher Risk:</a:t>
            </a:r>
            <a:endParaRPr b="1" sz="1300">
              <a:latin typeface="Arial"/>
              <a:ea typeface="Arial"/>
              <a:cs typeface="Arial"/>
              <a:sym typeface="Arial"/>
            </a:endParaRPr>
          </a:p>
          <a:p>
            <a:pPr indent="-311150" lvl="2" marL="1371600" rtl="0" algn="l">
              <a:lnSpc>
                <a:spcPct val="115000"/>
              </a:lnSpc>
              <a:spcBef>
                <a:spcPts val="0"/>
              </a:spcBef>
              <a:spcAft>
                <a:spcPts val="0"/>
              </a:spcAft>
              <a:buSzPts val="1300"/>
              <a:buFont typeface="Arial"/>
              <a:buChar char="■"/>
            </a:pPr>
            <a:r>
              <a:rPr lang="en-US" sz="1300">
                <a:latin typeface="Arial"/>
                <a:ea typeface="Arial"/>
                <a:cs typeface="Arial"/>
                <a:sym typeface="Arial"/>
              </a:rPr>
              <a:t>Stocks that show greater volatility are generally considered riskier investments. The reason is that while there is the potential for higher returns (because of the larger price swings), there is also a greater chance of experiencing significant losses.</a:t>
            </a:r>
            <a:endParaRPr sz="1300">
              <a:latin typeface="Arial"/>
              <a:ea typeface="Arial"/>
              <a:cs typeface="Arial"/>
              <a:sym typeface="Arial"/>
            </a:endParaRPr>
          </a:p>
          <a:p>
            <a:pPr indent="-311150" lvl="2" marL="1371600" rtl="0" algn="l">
              <a:lnSpc>
                <a:spcPct val="115000"/>
              </a:lnSpc>
              <a:spcBef>
                <a:spcPts val="0"/>
              </a:spcBef>
              <a:spcAft>
                <a:spcPts val="0"/>
              </a:spcAft>
              <a:buSzPts val="1300"/>
              <a:buFont typeface="Arial"/>
              <a:buChar char="■"/>
            </a:pPr>
            <a:r>
              <a:rPr lang="en-US" sz="1300">
                <a:latin typeface="Arial"/>
                <a:ea typeface="Arial"/>
                <a:cs typeface="Arial"/>
                <a:sym typeface="Arial"/>
              </a:rPr>
              <a:t>For example, a stock might rise from $100 to $150 in a short period (50% increase) but could also drop from $100 to $50 (50% decrease) just as quickly. The larger the potential price swings, the higher the uncertainty about the stock’s future price.</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US" sz="1300">
                <a:latin typeface="Arial"/>
                <a:ea typeface="Arial"/>
                <a:cs typeface="Arial"/>
                <a:sym typeface="Arial"/>
              </a:rPr>
              <a:t>Lower Volatility = Lower Risk:</a:t>
            </a:r>
            <a:endParaRPr b="1" sz="1300">
              <a:latin typeface="Arial"/>
              <a:ea typeface="Arial"/>
              <a:cs typeface="Arial"/>
              <a:sym typeface="Arial"/>
            </a:endParaRPr>
          </a:p>
          <a:p>
            <a:pPr indent="-311150" lvl="2" marL="1371600" rtl="0" algn="l">
              <a:lnSpc>
                <a:spcPct val="115000"/>
              </a:lnSpc>
              <a:spcBef>
                <a:spcPts val="0"/>
              </a:spcBef>
              <a:spcAft>
                <a:spcPts val="0"/>
              </a:spcAft>
              <a:buSzPts val="1300"/>
              <a:buFont typeface="Arial"/>
              <a:buChar char="■"/>
            </a:pPr>
            <a:r>
              <a:rPr lang="en-US" sz="1300">
                <a:latin typeface="Arial"/>
                <a:ea typeface="Arial"/>
                <a:cs typeface="Arial"/>
                <a:sym typeface="Arial"/>
              </a:rPr>
              <a:t>Stocks with lower volatility are seen as safer investments. They tend to have more predictable price movements, which can be appealing to conservative investors who prioritize capital preservation.</a:t>
            </a:r>
            <a:endParaRPr sz="1300">
              <a:latin typeface="Arial"/>
              <a:ea typeface="Arial"/>
              <a:cs typeface="Arial"/>
              <a:sym typeface="Arial"/>
            </a:endParaRPr>
          </a:p>
          <a:p>
            <a:pPr indent="-311150" lvl="2" marL="1371600" rtl="0" algn="l">
              <a:lnSpc>
                <a:spcPct val="115000"/>
              </a:lnSpc>
              <a:spcBef>
                <a:spcPts val="0"/>
              </a:spcBef>
              <a:spcAft>
                <a:spcPts val="0"/>
              </a:spcAft>
              <a:buSzPts val="1300"/>
              <a:buFont typeface="Arial"/>
              <a:buChar char="■"/>
            </a:pPr>
            <a:r>
              <a:rPr lang="en-US" sz="1300">
                <a:latin typeface="Arial"/>
                <a:ea typeface="Arial"/>
                <a:cs typeface="Arial"/>
                <a:sym typeface="Arial"/>
              </a:rPr>
              <a:t>For instance, a stock that fluctuates between $98 and $102 is much less likely to result in large losses compared to a stock that can jump from $80 to $120 in the same timeframe.</a:t>
            </a:r>
            <a:endParaRPr sz="13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Portfolio Optimization Overview(MPT)</a:t>
            </a:r>
            <a:endParaRPr/>
          </a:p>
        </p:txBody>
      </p:sp>
      <p:sp>
        <p:nvSpPr>
          <p:cNvPr id="420" name="Google Shape;420;p5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14642" lvl="0" marL="457200" rtl="0" algn="l">
              <a:lnSpc>
                <a:spcPct val="105000"/>
              </a:lnSpc>
              <a:spcBef>
                <a:spcPts val="1200"/>
              </a:spcBef>
              <a:spcAft>
                <a:spcPts val="0"/>
              </a:spcAft>
              <a:buSzPts val="1355"/>
              <a:buFont typeface="Arial"/>
              <a:buChar char="●"/>
            </a:pPr>
            <a:r>
              <a:rPr b="1" lang="en-US" sz="1355">
                <a:latin typeface="Arial"/>
                <a:ea typeface="Arial"/>
                <a:cs typeface="Arial"/>
                <a:sym typeface="Arial"/>
              </a:rPr>
              <a:t>Objective</a:t>
            </a:r>
            <a:r>
              <a:rPr lang="en-US" sz="1355">
                <a:latin typeface="Arial"/>
                <a:ea typeface="Arial"/>
                <a:cs typeface="Arial"/>
                <a:sym typeface="Arial"/>
              </a:rPr>
              <a:t>: Allocate investments across 9 sectors to minimize risk (volatility) while aiming for an optimal return. </a:t>
            </a:r>
            <a:endParaRPr sz="1355">
              <a:latin typeface="Arial"/>
              <a:ea typeface="Arial"/>
              <a:cs typeface="Arial"/>
              <a:sym typeface="Arial"/>
            </a:endParaRPr>
          </a:p>
          <a:p>
            <a:pPr indent="0" lvl="0" marL="457200" rtl="0" algn="l">
              <a:lnSpc>
                <a:spcPct val="105000"/>
              </a:lnSpc>
              <a:spcBef>
                <a:spcPts val="1200"/>
              </a:spcBef>
              <a:spcAft>
                <a:spcPts val="0"/>
              </a:spcAft>
              <a:buNone/>
            </a:pPr>
            <a:r>
              <a:t/>
            </a:r>
            <a:endParaRPr sz="1355">
              <a:latin typeface="Arial"/>
              <a:ea typeface="Arial"/>
              <a:cs typeface="Arial"/>
              <a:sym typeface="Arial"/>
            </a:endParaRPr>
          </a:p>
          <a:p>
            <a:pPr indent="-314642" lvl="0" marL="457200" rtl="0" algn="l">
              <a:lnSpc>
                <a:spcPct val="105000"/>
              </a:lnSpc>
              <a:spcBef>
                <a:spcPts val="1200"/>
              </a:spcBef>
              <a:spcAft>
                <a:spcPts val="0"/>
              </a:spcAft>
              <a:buSzPts val="1355"/>
              <a:buFont typeface="Arial"/>
              <a:buChar char="●"/>
            </a:pPr>
            <a:r>
              <a:rPr b="1" lang="en-US" sz="1355">
                <a:latin typeface="Arial"/>
                <a:ea typeface="Arial"/>
                <a:cs typeface="Arial"/>
                <a:sym typeface="Arial"/>
              </a:rPr>
              <a:t>Method</a:t>
            </a:r>
            <a:r>
              <a:rPr lang="en-US" sz="1355">
                <a:latin typeface="Arial"/>
                <a:ea typeface="Arial"/>
                <a:cs typeface="Arial"/>
                <a:sym typeface="Arial"/>
              </a:rPr>
              <a:t>: Applied Modern Portfolio Theory (MPT) to determine optimal sector weights using:</a:t>
            </a:r>
            <a:endParaRPr sz="1355">
              <a:latin typeface="Arial"/>
              <a:ea typeface="Arial"/>
              <a:cs typeface="Arial"/>
              <a:sym typeface="Arial"/>
            </a:endParaRPr>
          </a:p>
          <a:p>
            <a:pPr indent="-314642" lvl="1" marL="914400" rtl="0" algn="l">
              <a:lnSpc>
                <a:spcPct val="105000"/>
              </a:lnSpc>
              <a:spcBef>
                <a:spcPts val="0"/>
              </a:spcBef>
              <a:spcAft>
                <a:spcPts val="0"/>
              </a:spcAft>
              <a:buSzPts val="1355"/>
              <a:buFont typeface="Arial"/>
              <a:buChar char="○"/>
            </a:pPr>
            <a:r>
              <a:rPr b="1" lang="en-US" sz="1355">
                <a:latin typeface="Arial"/>
                <a:ea typeface="Arial"/>
                <a:cs typeface="Arial"/>
                <a:sym typeface="Arial"/>
              </a:rPr>
              <a:t>Predicted Volatility</a:t>
            </a:r>
            <a:r>
              <a:rPr lang="en-US" sz="1355">
                <a:latin typeface="Arial"/>
                <a:ea typeface="Arial"/>
                <a:cs typeface="Arial"/>
                <a:sym typeface="Arial"/>
              </a:rPr>
              <a:t> (from model forecasts)</a:t>
            </a:r>
            <a:endParaRPr sz="1355">
              <a:latin typeface="Arial"/>
              <a:ea typeface="Arial"/>
              <a:cs typeface="Arial"/>
              <a:sym typeface="Arial"/>
            </a:endParaRPr>
          </a:p>
          <a:p>
            <a:pPr indent="-314642" lvl="1" marL="914400" rtl="0" algn="l">
              <a:lnSpc>
                <a:spcPct val="105000"/>
              </a:lnSpc>
              <a:spcBef>
                <a:spcPts val="0"/>
              </a:spcBef>
              <a:spcAft>
                <a:spcPts val="0"/>
              </a:spcAft>
              <a:buSzPts val="1355"/>
              <a:buFont typeface="Arial"/>
              <a:buChar char="○"/>
            </a:pPr>
            <a:r>
              <a:rPr b="1" lang="en-US" sz="1355">
                <a:latin typeface="Arial"/>
                <a:ea typeface="Arial"/>
                <a:cs typeface="Arial"/>
                <a:sym typeface="Arial"/>
              </a:rPr>
              <a:t>Actual Volatility</a:t>
            </a:r>
            <a:r>
              <a:rPr lang="en-US" sz="1355">
                <a:latin typeface="Arial"/>
                <a:ea typeface="Arial"/>
                <a:cs typeface="Arial"/>
                <a:sym typeface="Arial"/>
              </a:rPr>
              <a:t> (historical data) </a:t>
            </a:r>
            <a:endParaRPr sz="1355">
              <a:latin typeface="Arial"/>
              <a:ea typeface="Arial"/>
              <a:cs typeface="Arial"/>
              <a:sym typeface="Arial"/>
            </a:endParaRPr>
          </a:p>
          <a:p>
            <a:pPr indent="0" lvl="0" marL="914400" rtl="0" algn="l">
              <a:lnSpc>
                <a:spcPct val="105000"/>
              </a:lnSpc>
              <a:spcBef>
                <a:spcPts val="1200"/>
              </a:spcBef>
              <a:spcAft>
                <a:spcPts val="0"/>
              </a:spcAft>
              <a:buSzPts val="523"/>
              <a:buNone/>
            </a:pPr>
            <a:r>
              <a:t/>
            </a:r>
            <a:endParaRPr sz="1355">
              <a:latin typeface="Arial"/>
              <a:ea typeface="Arial"/>
              <a:cs typeface="Arial"/>
              <a:sym typeface="Arial"/>
            </a:endParaRPr>
          </a:p>
          <a:p>
            <a:pPr indent="-340042" lvl="0" marL="457200" rtl="0" algn="l">
              <a:lnSpc>
                <a:spcPct val="105000"/>
              </a:lnSpc>
              <a:spcBef>
                <a:spcPts val="1200"/>
              </a:spcBef>
              <a:spcAft>
                <a:spcPts val="0"/>
              </a:spcAft>
              <a:buSzPts val="1755"/>
              <a:buFont typeface="Arial"/>
              <a:buChar char="●"/>
            </a:pPr>
            <a:r>
              <a:rPr lang="en-US" sz="1422">
                <a:latin typeface="Arial"/>
                <a:ea typeface="Arial"/>
                <a:cs typeface="Arial"/>
                <a:sym typeface="Arial"/>
              </a:rPr>
              <a:t>Once we have the </a:t>
            </a:r>
            <a:r>
              <a:rPr b="1" lang="en-US" sz="1422">
                <a:latin typeface="Arial"/>
                <a:ea typeface="Arial"/>
                <a:cs typeface="Arial"/>
                <a:sym typeface="Arial"/>
              </a:rPr>
              <a:t>expected returns</a:t>
            </a:r>
            <a:r>
              <a:rPr lang="en-US" sz="1422">
                <a:latin typeface="Arial"/>
                <a:ea typeface="Arial"/>
                <a:cs typeface="Arial"/>
                <a:sym typeface="Arial"/>
              </a:rPr>
              <a:t> and </a:t>
            </a:r>
            <a:r>
              <a:rPr b="1" lang="en-US" sz="1422">
                <a:latin typeface="Arial"/>
                <a:ea typeface="Arial"/>
                <a:cs typeface="Arial"/>
                <a:sym typeface="Arial"/>
              </a:rPr>
              <a:t>volatilities</a:t>
            </a:r>
            <a:r>
              <a:rPr lang="en-US" sz="1422">
                <a:latin typeface="Arial"/>
                <a:ea typeface="Arial"/>
                <a:cs typeface="Arial"/>
                <a:sym typeface="Arial"/>
              </a:rPr>
              <a:t>, and have calculated the </a:t>
            </a:r>
            <a:r>
              <a:rPr b="1" lang="en-US" sz="1422">
                <a:latin typeface="Arial"/>
                <a:ea typeface="Arial"/>
                <a:cs typeface="Arial"/>
                <a:sym typeface="Arial"/>
              </a:rPr>
              <a:t>covariance matrix</a:t>
            </a:r>
            <a:r>
              <a:rPr lang="en-US" sz="1422">
                <a:latin typeface="Arial"/>
                <a:ea typeface="Arial"/>
                <a:cs typeface="Arial"/>
                <a:sym typeface="Arial"/>
              </a:rPr>
              <a:t>, we use these to determine how much capital to allocate to each sector in the portfolio.</a:t>
            </a:r>
            <a:endParaRPr sz="1422">
              <a:latin typeface="Arial"/>
              <a:ea typeface="Arial"/>
              <a:cs typeface="Arial"/>
              <a:sym typeface="Arial"/>
            </a:endParaRPr>
          </a:p>
          <a:p>
            <a:pPr indent="0" lvl="0" marL="457200" rtl="0" algn="l">
              <a:lnSpc>
                <a:spcPct val="105000"/>
              </a:lnSpc>
              <a:spcBef>
                <a:spcPts val="1200"/>
              </a:spcBef>
              <a:spcAft>
                <a:spcPts val="0"/>
              </a:spcAft>
              <a:buNone/>
            </a:pPr>
            <a:r>
              <a:t/>
            </a:r>
            <a:endParaRPr sz="1355">
              <a:latin typeface="Arial"/>
              <a:ea typeface="Arial"/>
              <a:cs typeface="Arial"/>
              <a:sym typeface="Arial"/>
            </a:endParaRPr>
          </a:p>
          <a:p>
            <a:pPr indent="0" lvl="0" marL="0" rtl="0" algn="l">
              <a:lnSpc>
                <a:spcPct val="105000"/>
              </a:lnSpc>
              <a:spcBef>
                <a:spcPts val="1200"/>
              </a:spcBef>
              <a:spcAft>
                <a:spcPts val="0"/>
              </a:spcAft>
              <a:buSzPts val="523"/>
              <a:buNone/>
            </a:pPr>
            <a:r>
              <a:t/>
            </a:r>
            <a:endParaRPr sz="1355">
              <a:latin typeface="Arial"/>
              <a:ea typeface="Arial"/>
              <a:cs typeface="Arial"/>
              <a:sym typeface="Arial"/>
            </a:endParaRPr>
          </a:p>
          <a:p>
            <a:pPr indent="0" lvl="0" marL="0" rtl="0" algn="l">
              <a:lnSpc>
                <a:spcPct val="105000"/>
              </a:lnSpc>
              <a:spcBef>
                <a:spcPts val="1200"/>
              </a:spcBef>
              <a:spcAft>
                <a:spcPts val="0"/>
              </a:spcAft>
              <a:buSzPts val="523"/>
              <a:buNone/>
            </a:pPr>
            <a:r>
              <a:t/>
            </a:r>
            <a:endParaRPr sz="1355">
              <a:latin typeface="Arial"/>
              <a:ea typeface="Arial"/>
              <a:cs typeface="Arial"/>
              <a:sym typeface="Arial"/>
            </a:endParaRPr>
          </a:p>
          <a:p>
            <a:pPr indent="0" lvl="0" marL="0" rtl="0" algn="l">
              <a:lnSpc>
                <a:spcPct val="105000"/>
              </a:lnSpc>
              <a:spcBef>
                <a:spcPts val="1200"/>
              </a:spcBef>
              <a:spcAft>
                <a:spcPts val="0"/>
              </a:spcAft>
              <a:buSzPts val="523"/>
              <a:buNone/>
            </a:pPr>
            <a:r>
              <a:t/>
            </a:r>
            <a:endParaRPr sz="1355">
              <a:latin typeface="Arial"/>
              <a:ea typeface="Arial"/>
              <a:cs typeface="Arial"/>
              <a:sym typeface="Arial"/>
            </a:endParaRPr>
          </a:p>
          <a:p>
            <a:pPr indent="0" lvl="0" marL="457200" rtl="0" algn="l">
              <a:lnSpc>
                <a:spcPct val="105000"/>
              </a:lnSpc>
              <a:spcBef>
                <a:spcPts val="1200"/>
              </a:spcBef>
              <a:spcAft>
                <a:spcPts val="0"/>
              </a:spcAft>
              <a:buSzPts val="523"/>
              <a:buNone/>
            </a:pPr>
            <a:r>
              <a:t/>
            </a:r>
            <a:endParaRPr sz="1355">
              <a:latin typeface="Arial"/>
              <a:ea typeface="Arial"/>
              <a:cs typeface="Arial"/>
              <a:sym typeface="Arial"/>
            </a:endParaRPr>
          </a:p>
          <a:p>
            <a:pPr indent="0" lvl="0" marL="0" rtl="0" algn="l">
              <a:lnSpc>
                <a:spcPct val="80000"/>
              </a:lnSpc>
              <a:spcBef>
                <a:spcPts val="1200"/>
              </a:spcBef>
              <a:spcAft>
                <a:spcPts val="0"/>
              </a:spcAft>
              <a:buSzPts val="523"/>
              <a:buNone/>
            </a:pPr>
            <a:r>
              <a:t/>
            </a:r>
            <a:endParaRPr sz="2162"/>
          </a:p>
        </p:txBody>
      </p:sp>
      <p:pic>
        <p:nvPicPr>
          <p:cNvPr id="421" name="Google Shape;421;p55"/>
          <p:cNvPicPr preferRelativeResize="0"/>
          <p:nvPr/>
        </p:nvPicPr>
        <p:blipFill>
          <a:blip r:embed="rId3">
            <a:alphaModFix/>
          </a:blip>
          <a:stretch>
            <a:fillRect/>
          </a:stretch>
        </p:blipFill>
        <p:spPr>
          <a:xfrm>
            <a:off x="6946600" y="4149475"/>
            <a:ext cx="3245150" cy="2433850"/>
          </a:xfrm>
          <a:prstGeom prst="rect">
            <a:avLst/>
          </a:prstGeom>
          <a:noFill/>
          <a:ln>
            <a:noFill/>
          </a:ln>
        </p:spPr>
      </p:pic>
      <p:pic>
        <p:nvPicPr>
          <p:cNvPr id="422" name="Google Shape;422;p55"/>
          <p:cNvPicPr preferRelativeResize="0"/>
          <p:nvPr/>
        </p:nvPicPr>
        <p:blipFill>
          <a:blip r:embed="rId4">
            <a:alphaModFix/>
          </a:blip>
          <a:stretch>
            <a:fillRect/>
          </a:stretch>
        </p:blipFill>
        <p:spPr>
          <a:xfrm>
            <a:off x="1208350" y="4019550"/>
            <a:ext cx="5162550" cy="2838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Minimize Portfolio Volatility</a:t>
            </a:r>
            <a:endParaRPr/>
          </a:p>
        </p:txBody>
      </p:sp>
      <p:sp>
        <p:nvSpPr>
          <p:cNvPr id="428" name="Google Shape;428;p5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500"/>
              <a:t>Portfolio volatility is defined as:</a:t>
            </a:r>
            <a:endParaRPr b="1" sz="1500"/>
          </a:p>
          <a:p>
            <a:pPr indent="0" lvl="0" marL="0" rtl="0" algn="l">
              <a:spcBef>
                <a:spcPts val="1200"/>
              </a:spcBef>
              <a:spcAft>
                <a:spcPts val="0"/>
              </a:spcAft>
              <a:buNone/>
            </a:pPr>
            <a:r>
              <a:rPr lang="en-US" sz="1500"/>
              <a:t>σp = √(w^TΣw)</a:t>
            </a:r>
            <a:endParaRPr sz="1500"/>
          </a:p>
          <a:p>
            <a:pPr indent="0" lvl="0" marL="0" rtl="0" algn="l">
              <a:lnSpc>
                <a:spcPct val="115000"/>
              </a:lnSpc>
              <a:spcBef>
                <a:spcPts val="0"/>
              </a:spcBef>
              <a:spcAft>
                <a:spcPts val="0"/>
              </a:spcAft>
              <a:buClr>
                <a:schemeClr val="dk1"/>
              </a:buClr>
              <a:buSzPts val="1100"/>
              <a:buFont typeface="Arial"/>
              <a:buNone/>
            </a:pPr>
            <a:r>
              <a:t/>
            </a:r>
            <a:endParaRPr sz="1500"/>
          </a:p>
          <a:p>
            <a:pPr indent="-247650" lvl="0" marL="457200" rtl="0" algn="l">
              <a:lnSpc>
                <a:spcPct val="115000"/>
              </a:lnSpc>
              <a:spcBef>
                <a:spcPts val="1200"/>
              </a:spcBef>
              <a:spcAft>
                <a:spcPts val="0"/>
              </a:spcAft>
              <a:buSzPts val="300"/>
              <a:buFont typeface="Arial"/>
              <a:buChar char="●"/>
            </a:pPr>
            <a:r>
              <a:rPr lang="en-US" sz="1500"/>
              <a:t>σp: Portfolio volatility</a:t>
            </a:r>
            <a:endParaRPr sz="1500"/>
          </a:p>
          <a:p>
            <a:pPr indent="-247650" lvl="0" marL="457200" rtl="0" algn="l">
              <a:lnSpc>
                <a:spcPct val="115000"/>
              </a:lnSpc>
              <a:spcBef>
                <a:spcPts val="0"/>
              </a:spcBef>
              <a:spcAft>
                <a:spcPts val="0"/>
              </a:spcAft>
              <a:buSzPts val="300"/>
              <a:buFont typeface="Arial"/>
              <a:buChar char="●"/>
            </a:pPr>
            <a:r>
              <a:rPr lang="en-US" sz="1500"/>
              <a:t>w: Vector of portfolio weights (allocation to each sector, e.g., 10% in sector A, 20% in sector B, etc.)</a:t>
            </a:r>
            <a:endParaRPr sz="1500"/>
          </a:p>
          <a:p>
            <a:pPr indent="-247650" lvl="0" marL="457200" rtl="0" algn="l">
              <a:lnSpc>
                <a:spcPct val="115000"/>
              </a:lnSpc>
              <a:spcBef>
                <a:spcPts val="0"/>
              </a:spcBef>
              <a:spcAft>
                <a:spcPts val="0"/>
              </a:spcAft>
              <a:buSzPts val="300"/>
              <a:buFont typeface="Arial"/>
              <a:buChar char="●"/>
            </a:pPr>
            <a:r>
              <a:rPr lang="en-US" sz="1500"/>
              <a:t>Σ: Covariance matrix of sector volatilities</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Optimization Problem:</a:t>
            </a:r>
            <a:endParaRPr b="1"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To minimize the portfolio volatility σp, we solve the following optimization problem:</a:t>
            </a:r>
            <a:endParaRPr sz="13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US" sz="1300">
                <a:latin typeface="Arial"/>
                <a:ea typeface="Arial"/>
                <a:cs typeface="Arial"/>
                <a:sym typeface="Arial"/>
              </a:rPr>
              <a:t>min </a:t>
            </a:r>
            <a:r>
              <a:rPr b="1" lang="en-US" sz="1300">
                <a:latin typeface="Arial"/>
                <a:ea typeface="Arial"/>
                <a:cs typeface="Arial"/>
                <a:sym typeface="Arial"/>
              </a:rPr>
              <a:t>w σp = √(w^TΣw)</a:t>
            </a:r>
            <a:endParaRPr b="1" sz="1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Subject to:</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lang="en-US" sz="1300">
                <a:latin typeface="Arial"/>
                <a:ea typeface="Arial"/>
                <a:cs typeface="Arial"/>
                <a:sym typeface="Arial"/>
              </a:rPr>
              <a:t>Weights Sum to 1: </a:t>
            </a:r>
            <a:r>
              <a:rPr b="1" lang="en-US" sz="1300">
                <a:latin typeface="Arial"/>
                <a:ea typeface="Arial"/>
                <a:cs typeface="Arial"/>
                <a:sym typeface="Arial"/>
              </a:rPr>
              <a:t>Σ(n, i=1) wi = 1 </a:t>
            </a:r>
            <a:r>
              <a:rPr lang="en-US" sz="1300">
                <a:latin typeface="Arial"/>
                <a:ea typeface="Arial"/>
                <a:cs typeface="Arial"/>
                <a:sym typeface="Arial"/>
              </a:rPr>
              <a:t>   This ensures the portfolio is fully invested.</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startAt="2"/>
            </a:pPr>
            <a:r>
              <a:rPr lang="en-US" sz="1300">
                <a:latin typeface="Arial"/>
                <a:ea typeface="Arial"/>
                <a:cs typeface="Arial"/>
                <a:sym typeface="Arial"/>
              </a:rPr>
              <a:t>No Short Selling or Leverage:   </a:t>
            </a:r>
            <a:r>
              <a:rPr b="1" lang="en-US" sz="1300">
                <a:latin typeface="Arial"/>
                <a:ea typeface="Arial"/>
                <a:cs typeface="Arial"/>
                <a:sym typeface="Arial"/>
              </a:rPr>
              <a:t>0 ≤ wi ≤ 1 ∀i  </a:t>
            </a:r>
            <a:r>
              <a:rPr lang="en-US" sz="1300">
                <a:latin typeface="Arial"/>
                <a:ea typeface="Arial"/>
                <a:cs typeface="Arial"/>
                <a:sym typeface="Arial"/>
              </a:rPr>
              <a:t>This ensures no negative allocations or borrowing.</a:t>
            </a:r>
            <a:endParaRPr sz="3000"/>
          </a:p>
        </p:txBody>
      </p:sp>
      <p:pic>
        <p:nvPicPr>
          <p:cNvPr id="429" name="Google Shape;429;p56"/>
          <p:cNvPicPr preferRelativeResize="0"/>
          <p:nvPr/>
        </p:nvPicPr>
        <p:blipFill>
          <a:blip r:embed="rId3">
            <a:alphaModFix/>
          </a:blip>
          <a:stretch>
            <a:fillRect/>
          </a:stretch>
        </p:blipFill>
        <p:spPr>
          <a:xfrm>
            <a:off x="939447" y="4408800"/>
            <a:ext cx="1969050" cy="591325"/>
          </a:xfrm>
          <a:prstGeom prst="rect">
            <a:avLst/>
          </a:prstGeom>
          <a:noFill/>
          <a:ln>
            <a:noFill/>
          </a:ln>
        </p:spPr>
      </p:pic>
      <p:pic>
        <p:nvPicPr>
          <p:cNvPr id="430" name="Google Shape;430;p56"/>
          <p:cNvPicPr preferRelativeResize="0"/>
          <p:nvPr/>
        </p:nvPicPr>
        <p:blipFill>
          <a:blip r:embed="rId4">
            <a:alphaModFix/>
          </a:blip>
          <a:stretch>
            <a:fillRect/>
          </a:stretch>
        </p:blipFill>
        <p:spPr>
          <a:xfrm>
            <a:off x="939441" y="1732350"/>
            <a:ext cx="1820658" cy="591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Portfolio Optimization Process</a:t>
            </a:r>
            <a:endParaRPr/>
          </a:p>
        </p:txBody>
      </p:sp>
      <p:sp>
        <p:nvSpPr>
          <p:cNvPr id="436" name="Google Shape;436;p5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Arial"/>
                <a:ea typeface="Arial"/>
                <a:cs typeface="Arial"/>
                <a:sym typeface="Arial"/>
              </a:rPr>
              <a:t>Optimization Method:</a:t>
            </a:r>
            <a:endParaRPr b="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700">
                <a:latin typeface="Arial"/>
                <a:ea typeface="Arial"/>
                <a:cs typeface="Arial"/>
                <a:sym typeface="Arial"/>
              </a:rPr>
              <a:t>We use Sequential Least Squares Quadratic Programming (SLSQP), a standard numerical optimization method, to solve this constrained problem.</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700">
                <a:latin typeface="Arial"/>
                <a:ea typeface="Arial"/>
                <a:cs typeface="Arial"/>
                <a:sym typeface="Arial"/>
              </a:rPr>
              <a:t>Steps in SLSQP:</a:t>
            </a:r>
            <a:endParaRPr b="1"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AutoNum type="arabicPeriod"/>
            </a:pPr>
            <a:r>
              <a:rPr b="1" lang="en-US" sz="1700">
                <a:latin typeface="Arial"/>
                <a:ea typeface="Arial"/>
                <a:cs typeface="Arial"/>
                <a:sym typeface="Arial"/>
              </a:rPr>
              <a:t>Initial Guess</a:t>
            </a:r>
            <a:r>
              <a:rPr lang="en-US" sz="1700">
                <a:latin typeface="Arial"/>
                <a:ea typeface="Arial"/>
                <a:cs typeface="Arial"/>
                <a:sym typeface="Arial"/>
              </a:rPr>
              <a:t>: Start with equal weights for all sectors:</a:t>
            </a:r>
            <a:endParaRPr sz="1700">
              <a:latin typeface="Arial"/>
              <a:ea typeface="Arial"/>
              <a:cs typeface="Arial"/>
              <a:sym typeface="Arial"/>
            </a:endParaRPr>
          </a:p>
          <a:p>
            <a:pPr indent="457200" lvl="0" marL="0" rtl="0" algn="l">
              <a:spcBef>
                <a:spcPts val="1200"/>
              </a:spcBef>
              <a:spcAft>
                <a:spcPts val="0"/>
              </a:spcAft>
              <a:buNone/>
            </a:pPr>
            <a:r>
              <a:rPr lang="en-US" sz="1700">
                <a:latin typeface="Arial"/>
                <a:ea typeface="Arial"/>
                <a:cs typeface="Arial"/>
                <a:sym typeface="Arial"/>
              </a:rPr>
              <a:t>wi = 1/n, where n is the number of sectors.</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AutoNum type="arabicPeriod" startAt="2"/>
            </a:pPr>
            <a:r>
              <a:rPr b="1" lang="en-US" sz="1700">
                <a:latin typeface="Arial"/>
                <a:ea typeface="Arial"/>
                <a:cs typeface="Arial"/>
                <a:sym typeface="Arial"/>
              </a:rPr>
              <a:t>Iterative Optimization:</a:t>
            </a:r>
            <a:endParaRPr b="1" sz="1700">
              <a:latin typeface="Arial"/>
              <a:ea typeface="Arial"/>
              <a:cs typeface="Arial"/>
              <a:sym typeface="Arial"/>
            </a:endParaRPr>
          </a:p>
          <a:p>
            <a:pPr indent="0" lvl="0" marL="457200" rtl="0" algn="l">
              <a:lnSpc>
                <a:spcPct val="115000"/>
              </a:lnSpc>
              <a:spcBef>
                <a:spcPts val="1200"/>
              </a:spcBef>
              <a:spcAft>
                <a:spcPts val="0"/>
              </a:spcAft>
              <a:buNone/>
            </a:pPr>
            <a:r>
              <a:rPr lang="en-US" sz="1700">
                <a:latin typeface="Arial"/>
                <a:ea typeface="Arial"/>
                <a:cs typeface="Arial"/>
                <a:sym typeface="Arial"/>
              </a:rPr>
              <a:t>SLSQP adjusts the weights w iteratively to minimize σp, while satisfying the constraints.</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AutoNum type="arabicPeriod" startAt="3"/>
            </a:pPr>
            <a:r>
              <a:rPr b="1" lang="en-US" sz="1700">
                <a:latin typeface="Arial"/>
                <a:ea typeface="Arial"/>
                <a:cs typeface="Arial"/>
                <a:sym typeface="Arial"/>
              </a:rPr>
              <a:t>Output:</a:t>
            </a:r>
            <a:r>
              <a:rPr lang="en-US" sz="1700">
                <a:latin typeface="Arial"/>
                <a:ea typeface="Arial"/>
                <a:cs typeface="Arial"/>
                <a:sym typeface="Arial"/>
              </a:rPr>
              <a:t> </a:t>
            </a:r>
            <a:endParaRPr sz="1700">
              <a:latin typeface="Arial"/>
              <a:ea typeface="Arial"/>
              <a:cs typeface="Arial"/>
              <a:sym typeface="Arial"/>
            </a:endParaRPr>
          </a:p>
          <a:p>
            <a:pPr indent="0" lvl="0" marL="457200" rtl="0" algn="l">
              <a:lnSpc>
                <a:spcPct val="115000"/>
              </a:lnSpc>
              <a:spcBef>
                <a:spcPts val="1200"/>
              </a:spcBef>
              <a:spcAft>
                <a:spcPts val="0"/>
              </a:spcAft>
              <a:buNone/>
            </a:pPr>
            <a:r>
              <a:rPr lang="en-US" sz="1700">
                <a:latin typeface="Arial"/>
                <a:ea typeface="Arial"/>
                <a:cs typeface="Arial"/>
                <a:sym typeface="Arial"/>
              </a:rPr>
              <a:t>The algorithm returns the optimized weights w* and the minimized portfolio volatility σp*.</a:t>
            </a:r>
            <a:endParaRPr sz="1700">
              <a:latin typeface="Arial"/>
              <a:ea typeface="Arial"/>
              <a:cs typeface="Arial"/>
              <a:sym typeface="Arial"/>
            </a:endParaRPr>
          </a:p>
          <a:p>
            <a:pPr indent="0" lvl="0" marL="0" rtl="0" algn="l">
              <a:spcBef>
                <a:spcPts val="1200"/>
              </a:spcBef>
              <a:spcAft>
                <a:spcPts val="0"/>
              </a:spcAft>
              <a:buNone/>
            </a:pPr>
            <a:r>
              <a:t/>
            </a:r>
            <a:endParaRPr b="1" sz="17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Paper - 1</a:t>
            </a:r>
            <a:endParaRPr/>
          </a:p>
        </p:txBody>
      </p:sp>
      <p:sp>
        <p:nvSpPr>
          <p:cNvPr id="186" name="Google Shape;186;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20000"/>
          </a:bodyPr>
          <a:lstStyle/>
          <a:p>
            <a:pPr indent="-290830" lvl="0" marL="457200" rtl="0" algn="l">
              <a:spcBef>
                <a:spcPts val="1000"/>
              </a:spcBef>
              <a:spcAft>
                <a:spcPts val="0"/>
              </a:spcAft>
              <a:buSzPct val="100000"/>
              <a:buFont typeface="Arial"/>
              <a:buChar char="●"/>
            </a:pPr>
            <a:r>
              <a:rPr b="1" lang="en-US" sz="1400">
                <a:latin typeface="Arial"/>
                <a:ea typeface="Arial"/>
                <a:cs typeface="Arial"/>
                <a:sym typeface="Arial"/>
              </a:rPr>
              <a:t>Link to the Paper - </a:t>
            </a:r>
            <a:r>
              <a:rPr lang="en-US" sz="1400">
                <a:latin typeface="Arial"/>
                <a:ea typeface="Arial"/>
                <a:cs typeface="Arial"/>
                <a:sym typeface="Arial"/>
              </a:rPr>
              <a:t>https://tinyurl.com/yv538ddp</a:t>
            </a:r>
            <a:endParaRPr sz="1400">
              <a:latin typeface="Arial"/>
              <a:ea typeface="Arial"/>
              <a:cs typeface="Arial"/>
              <a:sym typeface="Arial"/>
            </a:endParaRPr>
          </a:p>
          <a:p>
            <a:pPr indent="0" lvl="0" marL="457200" rtl="0" algn="l">
              <a:spcBef>
                <a:spcPts val="1000"/>
              </a:spcBef>
              <a:spcAft>
                <a:spcPts val="0"/>
              </a:spcAft>
              <a:buNone/>
            </a:pPr>
            <a:r>
              <a:t/>
            </a:r>
            <a:endParaRPr sz="1400">
              <a:latin typeface="Arial"/>
              <a:ea typeface="Arial"/>
              <a:cs typeface="Arial"/>
              <a:sym typeface="Arial"/>
            </a:endParaRPr>
          </a:p>
          <a:p>
            <a:pPr indent="-290830" lvl="0" marL="457200" rtl="0" algn="l">
              <a:spcBef>
                <a:spcPts val="1000"/>
              </a:spcBef>
              <a:spcAft>
                <a:spcPts val="0"/>
              </a:spcAft>
              <a:buSzPct val="100000"/>
              <a:buFont typeface="Arial"/>
              <a:buChar char="●"/>
            </a:pPr>
            <a:r>
              <a:rPr b="1" lang="en-US" sz="1400">
                <a:latin typeface="Arial"/>
                <a:ea typeface="Arial"/>
                <a:cs typeface="Arial"/>
                <a:sym typeface="Arial"/>
              </a:rPr>
              <a:t>Stock market</a:t>
            </a:r>
            <a:r>
              <a:rPr lang="en-US" sz="1400">
                <a:latin typeface="Arial"/>
                <a:ea typeface="Arial"/>
                <a:cs typeface="Arial"/>
                <a:sym typeface="Arial"/>
              </a:rPr>
              <a:t> is dynamic, volatile, and </a:t>
            </a:r>
            <a:r>
              <a:rPr lang="en-US" sz="1400">
                <a:latin typeface="Arial"/>
                <a:ea typeface="Arial"/>
                <a:cs typeface="Arial"/>
                <a:sym typeface="Arial"/>
              </a:rPr>
              <a:t>nonlinear</a:t>
            </a:r>
            <a:r>
              <a:rPr lang="en-US" sz="1400">
                <a:latin typeface="Arial"/>
                <a:ea typeface="Arial"/>
                <a:cs typeface="Arial"/>
                <a:sym typeface="Arial"/>
              </a:rPr>
              <a:t>, making prediction highly challenging.</a:t>
            </a:r>
            <a:endParaRPr sz="1400">
              <a:latin typeface="Arial"/>
              <a:ea typeface="Arial"/>
              <a:cs typeface="Arial"/>
              <a:sym typeface="Arial"/>
            </a:endParaRPr>
          </a:p>
          <a:p>
            <a:pPr indent="0" lvl="0" marL="457200" rtl="0" algn="l">
              <a:spcBef>
                <a:spcPts val="1000"/>
              </a:spcBef>
              <a:spcAft>
                <a:spcPts val="0"/>
              </a:spcAft>
              <a:buNone/>
            </a:pPr>
            <a:r>
              <a:t/>
            </a:r>
            <a:endParaRPr sz="1400">
              <a:latin typeface="Arial"/>
              <a:ea typeface="Arial"/>
              <a:cs typeface="Arial"/>
              <a:sym typeface="Arial"/>
            </a:endParaRPr>
          </a:p>
          <a:p>
            <a:pPr indent="-290830" lvl="0" marL="457200" rtl="0" algn="l">
              <a:spcBef>
                <a:spcPts val="1000"/>
              </a:spcBef>
              <a:spcAft>
                <a:spcPts val="0"/>
              </a:spcAft>
              <a:buSzPct val="100000"/>
              <a:buFont typeface="Arial"/>
              <a:buChar char="●"/>
            </a:pPr>
            <a:r>
              <a:rPr b="1" lang="en-US" sz="1400">
                <a:latin typeface="Arial"/>
                <a:ea typeface="Arial"/>
                <a:cs typeface="Arial"/>
                <a:sym typeface="Arial"/>
              </a:rPr>
              <a:t>Traditional methods</a:t>
            </a:r>
            <a:r>
              <a:rPr lang="en-US" sz="1400">
                <a:latin typeface="Arial"/>
                <a:ea typeface="Arial"/>
                <a:cs typeface="Arial"/>
                <a:sym typeface="Arial"/>
              </a:rPr>
              <a:t>:</a:t>
            </a:r>
            <a:endParaRPr sz="1400">
              <a:latin typeface="Arial"/>
              <a:ea typeface="Arial"/>
              <a:cs typeface="Arial"/>
              <a:sym typeface="Arial"/>
            </a:endParaRPr>
          </a:p>
          <a:p>
            <a:pPr indent="0" lvl="0" marL="457200" rtl="0" algn="l">
              <a:spcBef>
                <a:spcPts val="1000"/>
              </a:spcBef>
              <a:spcAft>
                <a:spcPts val="0"/>
              </a:spcAft>
              <a:buNone/>
            </a:pPr>
            <a:r>
              <a:t/>
            </a:r>
            <a:endParaRPr sz="1400">
              <a:latin typeface="Arial"/>
              <a:ea typeface="Arial"/>
              <a:cs typeface="Arial"/>
              <a:sym typeface="Arial"/>
            </a:endParaRPr>
          </a:p>
          <a:p>
            <a:pPr indent="-290830" lvl="0" marL="914400" rtl="0" algn="l">
              <a:lnSpc>
                <a:spcPct val="115000"/>
              </a:lnSpc>
              <a:spcBef>
                <a:spcPts val="1200"/>
              </a:spcBef>
              <a:spcAft>
                <a:spcPts val="0"/>
              </a:spcAft>
              <a:buSzPct val="100000"/>
              <a:buFont typeface="Arial"/>
              <a:buAutoNum type="arabicPeriod"/>
            </a:pPr>
            <a:r>
              <a:rPr b="1" lang="en-US" sz="1400">
                <a:solidFill>
                  <a:srgbClr val="FF0000"/>
                </a:solidFill>
                <a:latin typeface="Arial"/>
                <a:ea typeface="Arial"/>
                <a:cs typeface="Arial"/>
                <a:sym typeface="Arial"/>
              </a:rPr>
              <a:t>Technical Analysis</a:t>
            </a:r>
            <a:r>
              <a:rPr lang="en-US" sz="1400">
                <a:solidFill>
                  <a:srgbClr val="FF0000"/>
                </a:solidFill>
                <a:latin typeface="Arial"/>
                <a:ea typeface="Arial"/>
                <a:cs typeface="Arial"/>
                <a:sym typeface="Arial"/>
              </a:rPr>
              <a:t>:</a:t>
            </a:r>
            <a:r>
              <a:rPr lang="en-US" sz="1400">
                <a:latin typeface="Arial"/>
                <a:ea typeface="Arial"/>
                <a:cs typeface="Arial"/>
                <a:sym typeface="Arial"/>
              </a:rPr>
              <a:t> Uses historical stock prices, traded volume, trends.</a:t>
            </a:r>
            <a:endParaRPr sz="1400">
              <a:latin typeface="Arial"/>
              <a:ea typeface="Arial"/>
              <a:cs typeface="Arial"/>
              <a:sym typeface="Arial"/>
            </a:endParaRPr>
          </a:p>
          <a:p>
            <a:pPr indent="-290830" lvl="0" marL="914400" rtl="0" algn="l">
              <a:lnSpc>
                <a:spcPct val="115000"/>
              </a:lnSpc>
              <a:spcBef>
                <a:spcPts val="0"/>
              </a:spcBef>
              <a:spcAft>
                <a:spcPts val="0"/>
              </a:spcAft>
              <a:buSzPct val="100000"/>
              <a:buFont typeface="Arial"/>
              <a:buAutoNum type="arabicPeriod"/>
            </a:pPr>
            <a:r>
              <a:rPr b="1" lang="en-US" sz="1400">
                <a:solidFill>
                  <a:srgbClr val="FF0000"/>
                </a:solidFill>
                <a:latin typeface="Arial"/>
                <a:ea typeface="Arial"/>
                <a:cs typeface="Arial"/>
                <a:sym typeface="Arial"/>
              </a:rPr>
              <a:t>Qualitative Analysis</a:t>
            </a:r>
            <a:r>
              <a:rPr lang="en-US" sz="1400">
                <a:solidFill>
                  <a:srgbClr val="FF0000"/>
                </a:solidFill>
                <a:latin typeface="Arial"/>
                <a:ea typeface="Arial"/>
                <a:cs typeface="Arial"/>
                <a:sym typeface="Arial"/>
              </a:rPr>
              <a:t>:</a:t>
            </a:r>
            <a:r>
              <a:rPr lang="en-US" sz="1400">
                <a:latin typeface="Arial"/>
                <a:ea typeface="Arial"/>
                <a:cs typeface="Arial"/>
                <a:sym typeface="Arial"/>
              </a:rPr>
              <a:t> Factors in external elements like political events, economic conditions, and company reports.</a:t>
            </a:r>
            <a:endParaRPr sz="1400">
              <a:latin typeface="Arial"/>
              <a:ea typeface="Arial"/>
              <a:cs typeface="Arial"/>
              <a:sym typeface="Arial"/>
            </a:endParaRPr>
          </a:p>
          <a:p>
            <a:pPr indent="0" lvl="0" marL="457200" rtl="0" algn="l">
              <a:lnSpc>
                <a:spcPct val="115000"/>
              </a:lnSpc>
              <a:spcBef>
                <a:spcPts val="1200"/>
              </a:spcBef>
              <a:spcAft>
                <a:spcPts val="0"/>
              </a:spcAft>
              <a:buNone/>
            </a:pPr>
            <a:r>
              <a:t/>
            </a:r>
            <a:endParaRPr sz="1400">
              <a:latin typeface="Arial"/>
              <a:ea typeface="Arial"/>
              <a:cs typeface="Arial"/>
              <a:sym typeface="Arial"/>
            </a:endParaRPr>
          </a:p>
          <a:p>
            <a:pPr indent="-290830" lvl="0" marL="457200" rtl="0" algn="l">
              <a:spcBef>
                <a:spcPts val="1000"/>
              </a:spcBef>
              <a:spcAft>
                <a:spcPts val="0"/>
              </a:spcAft>
              <a:buSzPct val="100000"/>
              <a:buFont typeface="Arial"/>
              <a:buChar char="●"/>
            </a:pPr>
            <a:r>
              <a:rPr b="1" lang="en-US" sz="1400">
                <a:latin typeface="Arial"/>
                <a:ea typeface="Arial"/>
                <a:cs typeface="Arial"/>
                <a:sym typeface="Arial"/>
              </a:rPr>
              <a:t>Machine Learning (ML)</a:t>
            </a:r>
            <a:r>
              <a:rPr lang="en-US" sz="1400">
                <a:latin typeface="Arial"/>
                <a:ea typeface="Arial"/>
                <a:cs typeface="Arial"/>
                <a:sym typeface="Arial"/>
              </a:rPr>
              <a:t> revolutionizes stock prediction by handling large, complex datasets.</a:t>
            </a:r>
            <a:endParaRPr sz="1400">
              <a:latin typeface="Arial"/>
              <a:ea typeface="Arial"/>
              <a:cs typeface="Arial"/>
              <a:sym typeface="Arial"/>
            </a:endParaRPr>
          </a:p>
          <a:p>
            <a:pPr indent="0" lvl="0" marL="457200" rtl="0" algn="l">
              <a:spcBef>
                <a:spcPts val="1000"/>
              </a:spcBef>
              <a:spcAft>
                <a:spcPts val="0"/>
              </a:spcAft>
              <a:buNone/>
            </a:pPr>
            <a:r>
              <a:t/>
            </a:r>
            <a:endParaRPr sz="1400">
              <a:latin typeface="Arial"/>
              <a:ea typeface="Arial"/>
              <a:cs typeface="Arial"/>
              <a:sym typeface="Arial"/>
            </a:endParaRPr>
          </a:p>
          <a:p>
            <a:pPr indent="-290830" lvl="0" marL="914400" rtl="0" algn="l">
              <a:lnSpc>
                <a:spcPct val="115000"/>
              </a:lnSpc>
              <a:spcBef>
                <a:spcPts val="1200"/>
              </a:spcBef>
              <a:spcAft>
                <a:spcPts val="0"/>
              </a:spcAft>
              <a:buSzPct val="100000"/>
              <a:buFont typeface="Arial"/>
              <a:buAutoNum type="arabicPeriod"/>
            </a:pPr>
            <a:r>
              <a:rPr lang="en-US" sz="1400">
                <a:latin typeface="Arial"/>
                <a:ea typeface="Arial"/>
                <a:cs typeface="Arial"/>
                <a:sym typeface="Arial"/>
              </a:rPr>
              <a:t>Identifies </a:t>
            </a:r>
            <a:r>
              <a:rPr b="1" lang="en-US" sz="1400">
                <a:solidFill>
                  <a:srgbClr val="0000FF"/>
                </a:solidFill>
                <a:latin typeface="Arial"/>
                <a:ea typeface="Arial"/>
                <a:cs typeface="Arial"/>
                <a:sym typeface="Arial"/>
              </a:rPr>
              <a:t>hidden patterns</a:t>
            </a:r>
            <a:r>
              <a:rPr lang="en-US" sz="1400">
                <a:latin typeface="Arial"/>
                <a:ea typeface="Arial"/>
                <a:cs typeface="Arial"/>
                <a:sym typeface="Arial"/>
              </a:rPr>
              <a:t> and </a:t>
            </a:r>
            <a:r>
              <a:rPr b="1" lang="en-US" sz="1400">
                <a:solidFill>
                  <a:srgbClr val="0000FF"/>
                </a:solidFill>
                <a:latin typeface="Arial"/>
                <a:ea typeface="Arial"/>
                <a:cs typeface="Arial"/>
                <a:sym typeface="Arial"/>
              </a:rPr>
              <a:t>non-linear relationships</a:t>
            </a:r>
            <a:r>
              <a:rPr lang="en-US" sz="1400">
                <a:latin typeface="Arial"/>
                <a:ea typeface="Arial"/>
                <a:cs typeface="Arial"/>
                <a:sym typeface="Arial"/>
              </a:rPr>
              <a:t>.</a:t>
            </a:r>
            <a:endParaRPr sz="1400">
              <a:latin typeface="Arial"/>
              <a:ea typeface="Arial"/>
              <a:cs typeface="Arial"/>
              <a:sym typeface="Arial"/>
            </a:endParaRPr>
          </a:p>
          <a:p>
            <a:pPr indent="-290830" lvl="0" marL="914400" rtl="0" algn="l">
              <a:lnSpc>
                <a:spcPct val="115000"/>
              </a:lnSpc>
              <a:spcBef>
                <a:spcPts val="0"/>
              </a:spcBef>
              <a:spcAft>
                <a:spcPts val="0"/>
              </a:spcAft>
              <a:buSzPct val="100000"/>
              <a:buFont typeface="Arial"/>
              <a:buAutoNum type="arabicPeriod"/>
            </a:pPr>
            <a:r>
              <a:rPr lang="en-US" sz="1400">
                <a:latin typeface="Arial"/>
                <a:ea typeface="Arial"/>
                <a:cs typeface="Arial"/>
                <a:sym typeface="Arial"/>
              </a:rPr>
              <a:t>Offers better accuracy than conventional methods.</a:t>
            </a:r>
            <a:endParaRPr sz="1400">
              <a:latin typeface="Arial"/>
              <a:ea typeface="Arial"/>
              <a:cs typeface="Arial"/>
              <a:sym typeface="Arial"/>
            </a:endParaRPr>
          </a:p>
          <a:p>
            <a:pPr indent="0" lvl="0" marL="1828800" rtl="0" algn="l">
              <a:lnSpc>
                <a:spcPct val="115000"/>
              </a:lnSpc>
              <a:spcBef>
                <a:spcPts val="1200"/>
              </a:spcBef>
              <a:spcAft>
                <a:spcPts val="0"/>
              </a:spcAft>
              <a:buNone/>
            </a:pPr>
            <a:r>
              <a:t/>
            </a:r>
            <a:endParaRPr sz="1400">
              <a:latin typeface="Arial"/>
              <a:ea typeface="Arial"/>
              <a:cs typeface="Arial"/>
              <a:sym typeface="Arial"/>
            </a:endParaRPr>
          </a:p>
          <a:p>
            <a:pPr indent="-290830" lvl="0" marL="457200" rtl="0" algn="l">
              <a:lnSpc>
                <a:spcPct val="115000"/>
              </a:lnSpc>
              <a:spcBef>
                <a:spcPts val="1200"/>
              </a:spcBef>
              <a:spcAft>
                <a:spcPts val="0"/>
              </a:spcAft>
              <a:buSzPct val="100000"/>
              <a:buFont typeface="Arial"/>
              <a:buChar char="●"/>
            </a:pPr>
            <a:r>
              <a:rPr lang="en-US" sz="1400">
                <a:latin typeface="Arial"/>
                <a:ea typeface="Arial"/>
                <a:cs typeface="Arial"/>
                <a:sym typeface="Arial"/>
              </a:rPr>
              <a:t>This paper focuses on:</a:t>
            </a:r>
            <a:endParaRPr sz="1400">
              <a:latin typeface="Arial"/>
              <a:ea typeface="Arial"/>
              <a:cs typeface="Arial"/>
              <a:sym typeface="Arial"/>
            </a:endParaRPr>
          </a:p>
          <a:p>
            <a:pPr indent="457200" lvl="0" marL="457200" rtl="0" algn="l">
              <a:lnSpc>
                <a:spcPct val="115000"/>
              </a:lnSpc>
              <a:spcBef>
                <a:spcPts val="1200"/>
              </a:spcBef>
              <a:spcAft>
                <a:spcPts val="0"/>
              </a:spcAft>
              <a:buNone/>
            </a:pPr>
            <a:r>
              <a:rPr b="1" lang="en-US" sz="1400">
                <a:solidFill>
                  <a:srgbClr val="FF0000"/>
                </a:solidFill>
                <a:latin typeface="Arial"/>
                <a:ea typeface="Arial"/>
                <a:cs typeface="Arial"/>
                <a:sym typeface="Arial"/>
              </a:rPr>
              <a:t>Artificial Neural Networks (ANN)</a:t>
            </a:r>
            <a:r>
              <a:rPr lang="en-US" sz="1400">
                <a:solidFill>
                  <a:srgbClr val="FF0000"/>
                </a:solidFill>
                <a:latin typeface="Arial"/>
                <a:ea typeface="Arial"/>
                <a:cs typeface="Arial"/>
                <a:sym typeface="Arial"/>
              </a:rPr>
              <a:t> </a:t>
            </a:r>
            <a:r>
              <a:rPr lang="en-US" sz="1400">
                <a:latin typeface="Arial"/>
                <a:ea typeface="Arial"/>
                <a:cs typeface="Arial"/>
                <a:sym typeface="Arial"/>
              </a:rPr>
              <a:t>and </a:t>
            </a:r>
            <a:r>
              <a:rPr b="1" lang="en-US" sz="1400">
                <a:solidFill>
                  <a:srgbClr val="FF0000"/>
                </a:solidFill>
                <a:latin typeface="Arial"/>
                <a:ea typeface="Arial"/>
                <a:cs typeface="Arial"/>
                <a:sym typeface="Arial"/>
              </a:rPr>
              <a:t>Random Forest (RF)</a:t>
            </a:r>
            <a:r>
              <a:rPr lang="en-US" sz="1400">
                <a:latin typeface="Arial"/>
                <a:ea typeface="Arial"/>
                <a:cs typeface="Arial"/>
                <a:sym typeface="Arial"/>
              </a:rPr>
              <a:t> for predicting stock closing prices.</a:t>
            </a:r>
            <a:endParaRPr sz="1400">
              <a:latin typeface="Arial"/>
              <a:ea typeface="Arial"/>
              <a:cs typeface="Arial"/>
              <a:sym typeface="Arial"/>
            </a:endParaRPr>
          </a:p>
          <a:p>
            <a:pPr indent="457200" lvl="0" marL="457200" rtl="0" algn="l">
              <a:lnSpc>
                <a:spcPct val="115000"/>
              </a:lnSpc>
              <a:spcBef>
                <a:spcPts val="1200"/>
              </a:spcBef>
              <a:spcAft>
                <a:spcPts val="0"/>
              </a:spcAft>
              <a:buNone/>
            </a:pPr>
            <a:r>
              <a:rPr lang="en-US" sz="1400">
                <a:latin typeface="Arial"/>
                <a:ea typeface="Arial"/>
                <a:cs typeface="Arial"/>
                <a:sym typeface="Arial"/>
              </a:rPr>
              <a:t>Models applied to five companies from different sectors.</a:t>
            </a:r>
            <a:endParaRPr sz="1400">
              <a:latin typeface="Arial"/>
              <a:ea typeface="Arial"/>
              <a:cs typeface="Arial"/>
              <a:sym typeface="Arial"/>
            </a:endParaRPr>
          </a:p>
          <a:p>
            <a:pPr indent="-290830" lvl="0" marL="457200" rtl="0" algn="l">
              <a:lnSpc>
                <a:spcPct val="115000"/>
              </a:lnSpc>
              <a:spcBef>
                <a:spcPts val="1200"/>
              </a:spcBef>
              <a:spcAft>
                <a:spcPts val="0"/>
              </a:spcAft>
              <a:buSzPct val="100000"/>
              <a:buFont typeface="Arial"/>
              <a:buChar char="●"/>
            </a:pPr>
            <a:r>
              <a:rPr lang="en-US" sz="1400">
                <a:latin typeface="Arial"/>
                <a:ea typeface="Arial"/>
                <a:cs typeface="Arial"/>
                <a:sym typeface="Arial"/>
              </a:rPr>
              <a:t>Aim: Enhance </a:t>
            </a:r>
            <a:r>
              <a:rPr b="1" lang="en-US" sz="1400">
                <a:latin typeface="Arial"/>
                <a:ea typeface="Arial"/>
                <a:cs typeface="Arial"/>
                <a:sym typeface="Arial"/>
              </a:rPr>
              <a:t>forecast accuracy</a:t>
            </a:r>
            <a:r>
              <a:rPr lang="en-US" sz="1400">
                <a:latin typeface="Arial"/>
                <a:ea typeface="Arial"/>
                <a:cs typeface="Arial"/>
                <a:sym typeface="Arial"/>
              </a:rPr>
              <a:t> for informed financial decision-making.</a:t>
            </a:r>
            <a:endParaRPr sz="1400">
              <a:latin typeface="Arial"/>
              <a:ea typeface="Arial"/>
              <a:cs typeface="Arial"/>
              <a:sym typeface="Arial"/>
            </a:endParaRPr>
          </a:p>
          <a:p>
            <a:pPr indent="0" lvl="0" marL="914400" rtl="0" algn="l">
              <a:lnSpc>
                <a:spcPct val="115000"/>
              </a:lnSpc>
              <a:spcBef>
                <a:spcPts val="0"/>
              </a:spcBef>
              <a:spcAft>
                <a:spcPts val="0"/>
              </a:spcAft>
              <a:buNone/>
            </a:pPr>
            <a:r>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Validation and Comparison</a:t>
            </a:r>
            <a:endParaRPr/>
          </a:p>
        </p:txBody>
      </p:sp>
      <p:sp>
        <p:nvSpPr>
          <p:cNvPr id="442" name="Google Shape;442;p58"/>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600">
                <a:latin typeface="Arial"/>
                <a:ea typeface="Arial"/>
                <a:cs typeface="Arial"/>
                <a:sym typeface="Arial"/>
              </a:rPr>
              <a:t>We evaluated a portfolio Allocation for Apr-June 2023 Strategy allocation and here are the results</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b="1" lang="en-US" sz="1600">
                <a:latin typeface="Arial"/>
                <a:ea typeface="Arial"/>
                <a:cs typeface="Arial"/>
                <a:sym typeface="Arial"/>
              </a:rPr>
              <a:t>Max Return Strategy</a:t>
            </a:r>
            <a:r>
              <a:rPr lang="en-US" sz="1600">
                <a:latin typeface="Arial"/>
                <a:ea typeface="Arial"/>
                <a:cs typeface="Arial"/>
                <a:sym typeface="Arial"/>
              </a:rPr>
              <a:t>: Invested all funds in the sector with the highest return.</a:t>
            </a:r>
            <a:br>
              <a:rPr lang="en-US" sz="1600">
                <a:latin typeface="Arial"/>
                <a:ea typeface="Arial"/>
                <a:cs typeface="Arial"/>
                <a:sym typeface="Arial"/>
              </a:rPr>
            </a:br>
            <a:r>
              <a:rPr lang="en-US" sz="1600">
                <a:latin typeface="Arial"/>
                <a:ea typeface="Arial"/>
                <a:cs typeface="Arial"/>
                <a:sym typeface="Arial"/>
              </a:rPr>
              <a:t>This is max return that could have been achieved during that Period</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b="1" lang="en-US" sz="1600">
                <a:latin typeface="Arial"/>
                <a:ea typeface="Arial"/>
                <a:cs typeface="Arial"/>
                <a:sym typeface="Arial"/>
              </a:rPr>
              <a:t>Max Return</a:t>
            </a:r>
            <a:r>
              <a:rPr lang="en-US" sz="1600">
                <a:latin typeface="Arial"/>
                <a:ea typeface="Arial"/>
                <a:cs typeface="Arial"/>
                <a:sym typeface="Arial"/>
              </a:rPr>
              <a:t>: 29% return (ignoring risk).</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US" sz="1600">
                <a:latin typeface="Arial"/>
                <a:ea typeface="Arial"/>
                <a:cs typeface="Arial"/>
                <a:sym typeface="Arial"/>
              </a:rPr>
              <a:t>Equal Allocation</a:t>
            </a:r>
            <a:r>
              <a:rPr lang="en-US" sz="1600">
                <a:latin typeface="Arial"/>
                <a:ea typeface="Arial"/>
                <a:cs typeface="Arial"/>
                <a:sym typeface="Arial"/>
              </a:rPr>
              <a:t>: Invested equally across all sectors.</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b="1" lang="en-US" sz="1600">
                <a:latin typeface="Arial"/>
                <a:ea typeface="Arial"/>
                <a:cs typeface="Arial"/>
                <a:sym typeface="Arial"/>
              </a:rPr>
              <a:t>Equal Allocation Return</a:t>
            </a:r>
            <a:r>
              <a:rPr lang="en-US" sz="1600">
                <a:latin typeface="Arial"/>
                <a:ea typeface="Arial"/>
                <a:cs typeface="Arial"/>
                <a:sym typeface="Arial"/>
              </a:rPr>
              <a:t>: 23%.</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US" sz="1600">
                <a:latin typeface="Arial"/>
                <a:ea typeface="Arial"/>
                <a:cs typeface="Arial"/>
                <a:sym typeface="Arial"/>
              </a:rPr>
              <a:t>Optimized Portfolio</a:t>
            </a:r>
            <a:r>
              <a:rPr lang="en-US" sz="1600">
                <a:latin typeface="Arial"/>
                <a:ea typeface="Arial"/>
                <a:cs typeface="Arial"/>
                <a:sym typeface="Arial"/>
              </a:rPr>
              <a:t>: Based on the model’s prediction and volatility optimization.</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b="1" lang="en-US" sz="1600">
                <a:latin typeface="Arial"/>
                <a:ea typeface="Arial"/>
                <a:cs typeface="Arial"/>
                <a:sym typeface="Arial"/>
              </a:rPr>
              <a:t>Optimized Return</a:t>
            </a:r>
            <a:r>
              <a:rPr lang="en-US" sz="1600">
                <a:latin typeface="Arial"/>
                <a:ea typeface="Arial"/>
                <a:cs typeface="Arial"/>
                <a:sym typeface="Arial"/>
              </a:rPr>
              <a:t>: 24% return, balancing both risk and return, outperforming equal allocation while avoiding the high risk of the max return strategy.</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The portfolio optimization model provides a balanced approach, delivering:</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b="1" lang="en-US" sz="1600">
                <a:latin typeface="Arial"/>
                <a:ea typeface="Arial"/>
                <a:cs typeface="Arial"/>
                <a:sym typeface="Arial"/>
              </a:rPr>
              <a:t>Better Return</a:t>
            </a:r>
            <a:r>
              <a:rPr lang="en-US" sz="1600">
                <a:latin typeface="Arial"/>
                <a:ea typeface="Arial"/>
                <a:cs typeface="Arial"/>
                <a:sym typeface="Arial"/>
              </a:rPr>
              <a:t>: 24% compared to the equal allocation strategy (23%).</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b="1" lang="en-US" sz="1600">
                <a:latin typeface="Arial"/>
                <a:ea typeface="Arial"/>
                <a:cs typeface="Arial"/>
                <a:sym typeface="Arial"/>
              </a:rPr>
              <a:t>Reduced Risk</a:t>
            </a:r>
            <a:r>
              <a:rPr lang="en-US" sz="1600">
                <a:latin typeface="Arial"/>
                <a:ea typeface="Arial"/>
                <a:cs typeface="Arial"/>
                <a:sym typeface="Arial"/>
              </a:rPr>
              <a:t>: Avoids the high-risk strategy of concentrating on a single sector for maximum return (29%).</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US" sz="1600">
                <a:latin typeface="Arial"/>
                <a:ea typeface="Arial"/>
                <a:cs typeface="Arial"/>
                <a:sym typeface="Arial"/>
              </a:rPr>
              <a:t>Recommendation</a:t>
            </a:r>
            <a:r>
              <a:rPr lang="en-US" sz="1600">
                <a:latin typeface="Arial"/>
                <a:ea typeface="Arial"/>
                <a:cs typeface="Arial"/>
                <a:sym typeface="Arial"/>
              </a:rPr>
              <a:t>: Use this optimized allocation for better long-term risk-adjusted returns.</a:t>
            </a:r>
            <a:endParaRPr sz="1600">
              <a:latin typeface="Arial"/>
              <a:ea typeface="Arial"/>
              <a:cs typeface="Arial"/>
              <a:sym typeface="Arial"/>
            </a:endParaRPr>
          </a:p>
          <a:p>
            <a:pPr indent="0" lvl="0" marL="0" rtl="0" algn="l">
              <a:lnSpc>
                <a:spcPct val="115000"/>
              </a:lnSpc>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0"/>
              </a:spcAft>
              <a:buNone/>
            </a:pPr>
            <a:r>
              <a:t/>
            </a:r>
            <a:endParaRPr sz="3300"/>
          </a:p>
        </p:txBody>
      </p:sp>
      <p:pic>
        <p:nvPicPr>
          <p:cNvPr id="443" name="Google Shape;443;p58"/>
          <p:cNvPicPr preferRelativeResize="0"/>
          <p:nvPr/>
        </p:nvPicPr>
        <p:blipFill>
          <a:blip r:embed="rId3">
            <a:alphaModFix/>
          </a:blip>
          <a:stretch>
            <a:fillRect/>
          </a:stretch>
        </p:blipFill>
        <p:spPr>
          <a:xfrm>
            <a:off x="8787399" y="1191951"/>
            <a:ext cx="2316811" cy="2096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400">
                <a:solidFill>
                  <a:srgbClr val="3EADA7"/>
                </a:solidFill>
                <a:latin typeface="Quattrocento Sans"/>
                <a:ea typeface="Quattrocento Sans"/>
                <a:cs typeface="Quattrocento Sans"/>
                <a:sym typeface="Quattrocento Sans"/>
              </a:rPr>
              <a:t>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4400">
              <a:solidFill>
                <a:srgbClr val="3EADA7"/>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en-US" sz="4400">
                <a:solidFill>
                  <a:srgbClr val="3EADA7"/>
                </a:solidFill>
                <a:latin typeface="Quattrocento Sans"/>
                <a:ea typeface="Quattrocento Sans"/>
                <a:cs typeface="Quattrocento Sans"/>
                <a:sym typeface="Quattrocento Sans"/>
              </a:rPr>
              <a:t>RESULTS AND EVALUATION</a:t>
            </a:r>
            <a:endParaRPr sz="4400">
              <a:solidFill>
                <a:srgbClr val="3EADA7"/>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060"/>
              <a:t>Test Results </a:t>
            </a:r>
            <a:endParaRPr sz="3060"/>
          </a:p>
        </p:txBody>
      </p:sp>
      <p:sp>
        <p:nvSpPr>
          <p:cNvPr id="454" name="Google Shape;454;p60"/>
          <p:cNvSpPr txBox="1"/>
          <p:nvPr/>
        </p:nvSpPr>
        <p:spPr>
          <a:xfrm>
            <a:off x="1219350" y="1753200"/>
            <a:ext cx="57150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Volatility Prediction </a:t>
            </a:r>
            <a:endParaRPr b="1" sz="2800">
              <a:solidFill>
                <a:schemeClr val="dk1"/>
              </a:solidFill>
              <a:latin typeface="Calibri"/>
              <a:ea typeface="Calibri"/>
              <a:cs typeface="Calibri"/>
              <a:sym typeface="Calibri"/>
            </a:endParaRPr>
          </a:p>
        </p:txBody>
      </p:sp>
      <p:sp>
        <p:nvSpPr>
          <p:cNvPr id="455" name="Google Shape;455;p60"/>
          <p:cNvSpPr txBox="1"/>
          <p:nvPr/>
        </p:nvSpPr>
        <p:spPr>
          <a:xfrm>
            <a:off x="710350" y="4464375"/>
            <a:ext cx="42717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56" name="Google Shape;456;p60"/>
          <p:cNvSpPr txBox="1"/>
          <p:nvPr/>
        </p:nvSpPr>
        <p:spPr>
          <a:xfrm>
            <a:off x="5995900" y="2672088"/>
            <a:ext cx="5192100" cy="139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dk1"/>
              </a:solidFill>
              <a:latin typeface="Courier New"/>
              <a:ea typeface="Courier New"/>
              <a:cs typeface="Courier New"/>
              <a:sym typeface="Courier New"/>
            </a:endParaRPr>
          </a:p>
        </p:txBody>
      </p:sp>
      <p:pic>
        <p:nvPicPr>
          <p:cNvPr id="457" name="Google Shape;457;p60"/>
          <p:cNvPicPr preferRelativeResize="0"/>
          <p:nvPr/>
        </p:nvPicPr>
        <p:blipFill>
          <a:blip r:embed="rId3">
            <a:alphaModFix/>
          </a:blip>
          <a:stretch>
            <a:fillRect/>
          </a:stretch>
        </p:blipFill>
        <p:spPr>
          <a:xfrm>
            <a:off x="912150" y="3698680"/>
            <a:ext cx="6329399" cy="3453175"/>
          </a:xfrm>
          <a:prstGeom prst="rect">
            <a:avLst/>
          </a:prstGeom>
          <a:noFill/>
          <a:ln>
            <a:noFill/>
          </a:ln>
        </p:spPr>
      </p:pic>
      <p:sp>
        <p:nvSpPr>
          <p:cNvPr id="458" name="Google Shape;458;p60"/>
          <p:cNvSpPr txBox="1"/>
          <p:nvPr/>
        </p:nvSpPr>
        <p:spPr>
          <a:xfrm>
            <a:off x="1216825" y="2630150"/>
            <a:ext cx="29829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IT Sector</a:t>
            </a:r>
            <a:endParaRPr sz="2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845127" y="356085"/>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Validation</a:t>
            </a:r>
            <a:endParaRPr/>
          </a:p>
        </p:txBody>
      </p:sp>
      <p:sp>
        <p:nvSpPr>
          <p:cNvPr id="464" name="Google Shape;464;p61"/>
          <p:cNvSpPr txBox="1"/>
          <p:nvPr>
            <p:ph idx="1" type="body"/>
          </p:nvPr>
        </p:nvSpPr>
        <p:spPr>
          <a:xfrm>
            <a:off x="90417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465" name="Google Shape;465;p61"/>
          <p:cNvSpPr txBox="1"/>
          <p:nvPr/>
        </p:nvSpPr>
        <p:spPr>
          <a:xfrm>
            <a:off x="1028425" y="5230700"/>
            <a:ext cx="4614000" cy="1191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000">
              <a:solidFill>
                <a:schemeClr val="dk1"/>
              </a:solidFill>
              <a:latin typeface="Courier New"/>
              <a:ea typeface="Courier New"/>
              <a:cs typeface="Courier New"/>
              <a:sym typeface="Courier New"/>
            </a:endParaRPr>
          </a:p>
        </p:txBody>
      </p:sp>
      <p:pic>
        <p:nvPicPr>
          <p:cNvPr id="466" name="Google Shape;466;p61"/>
          <p:cNvPicPr preferRelativeResize="0"/>
          <p:nvPr/>
        </p:nvPicPr>
        <p:blipFill>
          <a:blip r:embed="rId3">
            <a:alphaModFix/>
          </a:blip>
          <a:stretch>
            <a:fillRect/>
          </a:stretch>
        </p:blipFill>
        <p:spPr>
          <a:xfrm>
            <a:off x="981063" y="3171900"/>
            <a:ext cx="6981825" cy="3733800"/>
          </a:xfrm>
          <a:prstGeom prst="rect">
            <a:avLst/>
          </a:prstGeom>
          <a:noFill/>
          <a:ln>
            <a:noFill/>
          </a:ln>
        </p:spPr>
      </p:pic>
      <p:sp>
        <p:nvSpPr>
          <p:cNvPr id="467" name="Google Shape;467;p61"/>
          <p:cNvSpPr txBox="1"/>
          <p:nvPr/>
        </p:nvSpPr>
        <p:spPr>
          <a:xfrm>
            <a:off x="1335200" y="1635850"/>
            <a:ext cx="3610200" cy="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Banking Sector</a:t>
            </a:r>
            <a:endParaRPr sz="2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2"/>
          <p:cNvSpPr txBox="1"/>
          <p:nvPr>
            <p:ph idx="1" type="body"/>
          </p:nvPr>
        </p:nvSpPr>
        <p:spPr>
          <a:xfrm rot="10800000">
            <a:off x="-670800" y="1966425"/>
            <a:ext cx="670800" cy="831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t/>
            </a:r>
            <a:endParaRPr/>
          </a:p>
        </p:txBody>
      </p:sp>
      <p:pic>
        <p:nvPicPr>
          <p:cNvPr id="473" name="Google Shape;473;p62"/>
          <p:cNvPicPr preferRelativeResize="0"/>
          <p:nvPr/>
        </p:nvPicPr>
        <p:blipFill>
          <a:blip r:embed="rId3">
            <a:alphaModFix/>
          </a:blip>
          <a:stretch>
            <a:fillRect/>
          </a:stretch>
        </p:blipFill>
        <p:spPr>
          <a:xfrm>
            <a:off x="1029300" y="2394275"/>
            <a:ext cx="6848475" cy="3800475"/>
          </a:xfrm>
          <a:prstGeom prst="rect">
            <a:avLst/>
          </a:prstGeom>
          <a:noFill/>
          <a:ln>
            <a:noFill/>
          </a:ln>
        </p:spPr>
      </p:pic>
      <p:sp>
        <p:nvSpPr>
          <p:cNvPr id="474" name="Google Shape;474;p62"/>
          <p:cNvSpPr txBox="1"/>
          <p:nvPr/>
        </p:nvSpPr>
        <p:spPr>
          <a:xfrm>
            <a:off x="1164775" y="1399725"/>
            <a:ext cx="44838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Pharmaceuticals Sector </a:t>
            </a:r>
            <a:endParaRPr sz="2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80" name="Google Shape;480;p6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FMCG Sector</a:t>
            </a:r>
            <a:endParaRPr/>
          </a:p>
        </p:txBody>
      </p:sp>
      <p:pic>
        <p:nvPicPr>
          <p:cNvPr id="481" name="Google Shape;481;p63"/>
          <p:cNvPicPr preferRelativeResize="0"/>
          <p:nvPr/>
        </p:nvPicPr>
        <p:blipFill>
          <a:blip r:embed="rId3">
            <a:alphaModFix/>
          </a:blip>
          <a:stretch>
            <a:fillRect/>
          </a:stretch>
        </p:blipFill>
        <p:spPr>
          <a:xfrm>
            <a:off x="1060613" y="2339463"/>
            <a:ext cx="6943725" cy="3800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87" name="Google Shape;487;p6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93" name="Google Shape;493;p6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Energy Sector</a:t>
            </a:r>
            <a:endParaRPr/>
          </a:p>
        </p:txBody>
      </p:sp>
      <p:pic>
        <p:nvPicPr>
          <p:cNvPr id="494" name="Google Shape;494;p65"/>
          <p:cNvPicPr preferRelativeResize="0"/>
          <p:nvPr/>
        </p:nvPicPr>
        <p:blipFill>
          <a:blip r:embed="rId3">
            <a:alphaModFix/>
          </a:blip>
          <a:stretch>
            <a:fillRect/>
          </a:stretch>
        </p:blipFill>
        <p:spPr>
          <a:xfrm>
            <a:off x="937500" y="2029875"/>
            <a:ext cx="6991350" cy="3790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00" name="Google Shape;500;p6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Metals Sector</a:t>
            </a:r>
            <a:endParaRPr/>
          </a:p>
        </p:txBody>
      </p:sp>
      <p:pic>
        <p:nvPicPr>
          <p:cNvPr id="501" name="Google Shape;501;p66"/>
          <p:cNvPicPr preferRelativeResize="0"/>
          <p:nvPr/>
        </p:nvPicPr>
        <p:blipFill>
          <a:blip r:embed="rId3">
            <a:alphaModFix/>
          </a:blip>
          <a:stretch>
            <a:fillRect/>
          </a:stretch>
        </p:blipFill>
        <p:spPr>
          <a:xfrm>
            <a:off x="1398538" y="2321925"/>
            <a:ext cx="6962775" cy="3752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07" name="Google Shape;507;p6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Automobiles Sector</a:t>
            </a:r>
            <a:endParaRPr/>
          </a:p>
        </p:txBody>
      </p:sp>
      <p:pic>
        <p:nvPicPr>
          <p:cNvPr id="508" name="Google Shape;508;p67"/>
          <p:cNvPicPr preferRelativeResize="0"/>
          <p:nvPr/>
        </p:nvPicPr>
        <p:blipFill>
          <a:blip r:embed="rId3">
            <a:alphaModFix/>
          </a:blip>
          <a:stretch>
            <a:fillRect/>
          </a:stretch>
        </p:blipFill>
        <p:spPr>
          <a:xfrm>
            <a:off x="1251875" y="2108850"/>
            <a:ext cx="6991350" cy="384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and Methodology</a:t>
            </a:r>
            <a:endParaRPr/>
          </a:p>
        </p:txBody>
      </p:sp>
      <p:sp>
        <p:nvSpPr>
          <p:cNvPr id="192" name="Google Shape;192;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Dataset:</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US" sz="1300">
                <a:latin typeface="Arial"/>
                <a:ea typeface="Arial"/>
                <a:cs typeface="Arial"/>
                <a:sym typeface="Arial"/>
              </a:rPr>
              <a:t>The dataset comprises </a:t>
            </a:r>
            <a:r>
              <a:rPr b="1" lang="en-US" sz="1300">
                <a:latin typeface="Arial"/>
                <a:ea typeface="Arial"/>
                <a:cs typeface="Arial"/>
                <a:sym typeface="Arial"/>
              </a:rPr>
              <a:t>10 years of stock market data</a:t>
            </a:r>
            <a:r>
              <a:rPr lang="en-US" sz="1300">
                <a:latin typeface="Arial"/>
                <a:ea typeface="Arial"/>
                <a:cs typeface="Arial"/>
                <a:sym typeface="Arial"/>
              </a:rPr>
              <a:t> (2009-2019) from five companies: Nike, JP Morgan, Goldman Sachs, Johnson &amp; Johnson, and Pfizer.</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US" sz="1300">
                <a:latin typeface="Arial"/>
                <a:ea typeface="Arial"/>
                <a:cs typeface="Arial"/>
                <a:sym typeface="Arial"/>
              </a:rPr>
              <a:t>Data source:</a:t>
            </a:r>
            <a:r>
              <a:rPr lang="en-US" sz="1300">
                <a:latin typeface="Arial"/>
                <a:ea typeface="Arial"/>
                <a:cs typeface="Arial"/>
                <a:sym typeface="Arial"/>
              </a:rPr>
              <a:t> Yahoo Finance, which includes stock prices such as Open, High, Low, Close, Adjacent Close, and Volume.</a:t>
            </a:r>
            <a:endParaRPr sz="1300">
              <a:latin typeface="Arial"/>
              <a:ea typeface="Arial"/>
              <a:cs typeface="Arial"/>
              <a:sym typeface="Arial"/>
            </a:endParaRPr>
          </a:p>
          <a:p>
            <a:pPr indent="0" lvl="0" marL="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K</a:t>
            </a:r>
            <a:r>
              <a:rPr b="1" lang="en-US" sz="1300">
                <a:latin typeface="Arial"/>
                <a:ea typeface="Arial"/>
                <a:cs typeface="Arial"/>
                <a:sym typeface="Arial"/>
              </a:rPr>
              <a:t>ey Features Used for Prediction:</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US" sz="1300">
                <a:latin typeface="Arial"/>
                <a:ea typeface="Arial"/>
                <a:cs typeface="Arial"/>
                <a:sym typeface="Arial"/>
              </a:rPr>
              <a:t>Stock High minus Low price (H-L):</a:t>
            </a:r>
            <a:br>
              <a:rPr b="1" lang="en-US" sz="1300">
                <a:latin typeface="Arial"/>
                <a:ea typeface="Arial"/>
                <a:cs typeface="Arial"/>
                <a:sym typeface="Arial"/>
              </a:rPr>
            </a:br>
            <a:r>
              <a:rPr lang="en-US" sz="1300">
                <a:latin typeface="Arial"/>
                <a:ea typeface="Arial"/>
                <a:cs typeface="Arial"/>
                <a:sym typeface="Arial"/>
              </a:rPr>
              <a:t>Captures the price fluctuation within a day by subtracting the lowest price from the highest.</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US" sz="1300">
                <a:latin typeface="Arial"/>
                <a:ea typeface="Arial"/>
                <a:cs typeface="Arial"/>
                <a:sym typeface="Arial"/>
              </a:rPr>
              <a:t>Stock Close minus Open price (O-C):</a:t>
            </a:r>
            <a:br>
              <a:rPr b="1" lang="en-US" sz="1300">
                <a:latin typeface="Arial"/>
                <a:ea typeface="Arial"/>
                <a:cs typeface="Arial"/>
                <a:sym typeface="Arial"/>
              </a:rPr>
            </a:br>
            <a:r>
              <a:rPr lang="en-US" sz="1300">
                <a:latin typeface="Arial"/>
                <a:ea typeface="Arial"/>
                <a:cs typeface="Arial"/>
                <a:sym typeface="Arial"/>
              </a:rPr>
              <a:t>Measures the price change from the market’s opening to its closing, giving insight into daily momentum.</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US" sz="1300">
                <a:latin typeface="Arial"/>
                <a:ea typeface="Arial"/>
                <a:cs typeface="Arial"/>
                <a:sym typeface="Arial"/>
              </a:rPr>
              <a:t>Stock price’s seven, fourteen, twenty one days moving average (7/14/21 DAYS MA):</a:t>
            </a:r>
            <a:br>
              <a:rPr b="1" lang="en-US" sz="1300">
                <a:latin typeface="Arial"/>
                <a:ea typeface="Arial"/>
                <a:cs typeface="Arial"/>
                <a:sym typeface="Arial"/>
              </a:rPr>
            </a:br>
            <a:r>
              <a:rPr lang="en-US" sz="1300">
                <a:latin typeface="Arial"/>
                <a:ea typeface="Arial"/>
                <a:cs typeface="Arial"/>
                <a:sym typeface="Arial"/>
              </a:rPr>
              <a:t>7- Smooths short-term fluctuations to highlight trends over a week. 14-Tracks medium-term trends by averaging the past two weeks’ prices. 21-Provides insight into long-term trends, covering approximately a month of trading.</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US" sz="1300">
                <a:latin typeface="Arial"/>
                <a:ea typeface="Arial"/>
                <a:cs typeface="Arial"/>
                <a:sym typeface="Arial"/>
              </a:rPr>
              <a:t>Stock price’s standard deviation for the past seven days (7 DAYS STD DEV):</a:t>
            </a:r>
            <a:br>
              <a:rPr b="1" lang="en-US" sz="1300">
                <a:latin typeface="Arial"/>
                <a:ea typeface="Arial"/>
                <a:cs typeface="Arial"/>
                <a:sym typeface="Arial"/>
              </a:rPr>
            </a:br>
            <a:r>
              <a:rPr lang="en-US" sz="1300">
                <a:latin typeface="Arial"/>
                <a:ea typeface="Arial"/>
                <a:cs typeface="Arial"/>
                <a:sym typeface="Arial"/>
              </a:rPr>
              <a:t>Measures the price volatility by calculating how much the stock price has varied over the past week.</a:t>
            </a:r>
            <a:endParaRPr sz="1300">
              <a:latin typeface="Arial"/>
              <a:ea typeface="Arial"/>
              <a:cs typeface="Arial"/>
              <a:sym typeface="Arial"/>
            </a:endParaRPr>
          </a:p>
        </p:txBody>
      </p:sp>
      <p:pic>
        <p:nvPicPr>
          <p:cNvPr id="193" name="Google Shape;193;p23"/>
          <p:cNvPicPr preferRelativeResize="0"/>
          <p:nvPr/>
        </p:nvPicPr>
        <p:blipFill>
          <a:blip r:embed="rId3">
            <a:alphaModFix/>
          </a:blip>
          <a:stretch>
            <a:fillRect/>
          </a:stretch>
        </p:blipFill>
        <p:spPr>
          <a:xfrm>
            <a:off x="1184213" y="2441500"/>
            <a:ext cx="6407726" cy="1123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14" name="Google Shape;514;p68"/>
          <p:cNvSpPr txBox="1"/>
          <p:nvPr>
            <p:ph idx="1" type="body"/>
          </p:nvPr>
        </p:nvSpPr>
        <p:spPr>
          <a:xfrm>
            <a:off x="894752" y="1463907"/>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515" name="Google Shape;515;p68"/>
          <p:cNvPicPr preferRelativeResize="0"/>
          <p:nvPr/>
        </p:nvPicPr>
        <p:blipFill>
          <a:blip r:embed="rId3">
            <a:alphaModFix/>
          </a:blip>
          <a:stretch>
            <a:fillRect/>
          </a:stretch>
        </p:blipFill>
        <p:spPr>
          <a:xfrm>
            <a:off x="1336138" y="2205888"/>
            <a:ext cx="6905625" cy="3819525"/>
          </a:xfrm>
          <a:prstGeom prst="rect">
            <a:avLst/>
          </a:prstGeom>
          <a:noFill/>
          <a:ln>
            <a:noFill/>
          </a:ln>
        </p:spPr>
      </p:pic>
      <p:sp>
        <p:nvSpPr>
          <p:cNvPr id="516" name="Google Shape;516;p68"/>
          <p:cNvSpPr txBox="1"/>
          <p:nvPr/>
        </p:nvSpPr>
        <p:spPr>
          <a:xfrm>
            <a:off x="1446050" y="1614825"/>
            <a:ext cx="3342300" cy="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Realty Sector</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22" name="Google Shape;522;p6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Consumer Durables Sector </a:t>
            </a:r>
            <a:endParaRPr/>
          </a:p>
        </p:txBody>
      </p:sp>
      <p:pic>
        <p:nvPicPr>
          <p:cNvPr id="523" name="Google Shape;523;p69"/>
          <p:cNvPicPr preferRelativeResize="0"/>
          <p:nvPr/>
        </p:nvPicPr>
        <p:blipFill>
          <a:blip r:embed="rId3">
            <a:alphaModFix/>
          </a:blip>
          <a:stretch>
            <a:fillRect/>
          </a:stretch>
        </p:blipFill>
        <p:spPr>
          <a:xfrm>
            <a:off x="1081925" y="2015588"/>
            <a:ext cx="6934200" cy="3819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US" sz="3060"/>
              <a:t>Optimization </a:t>
            </a:r>
            <a:r>
              <a:rPr lang="en-US" sz="3060"/>
              <a:t>Test Results</a:t>
            </a:r>
            <a:endParaRPr sz="3060"/>
          </a:p>
        </p:txBody>
      </p:sp>
      <p:sp>
        <p:nvSpPr>
          <p:cNvPr id="529" name="Google Shape;529;p70"/>
          <p:cNvSpPr txBox="1"/>
          <p:nvPr/>
        </p:nvSpPr>
        <p:spPr>
          <a:xfrm>
            <a:off x="852400" y="4523550"/>
            <a:ext cx="42717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530" name="Google Shape;530;p70"/>
          <p:cNvPicPr preferRelativeResize="0"/>
          <p:nvPr/>
        </p:nvPicPr>
        <p:blipFill>
          <a:blip r:embed="rId3">
            <a:alphaModFix/>
          </a:blip>
          <a:stretch>
            <a:fillRect/>
          </a:stretch>
        </p:blipFill>
        <p:spPr>
          <a:xfrm>
            <a:off x="1130700" y="1465474"/>
            <a:ext cx="3382925" cy="2622200"/>
          </a:xfrm>
          <a:prstGeom prst="rect">
            <a:avLst/>
          </a:prstGeom>
          <a:noFill/>
          <a:ln>
            <a:noFill/>
          </a:ln>
        </p:spPr>
      </p:pic>
      <p:pic>
        <p:nvPicPr>
          <p:cNvPr id="531" name="Google Shape;531;p70"/>
          <p:cNvPicPr preferRelativeResize="0"/>
          <p:nvPr/>
        </p:nvPicPr>
        <p:blipFill>
          <a:blip r:embed="rId4">
            <a:alphaModFix/>
          </a:blip>
          <a:stretch>
            <a:fillRect/>
          </a:stretch>
        </p:blipFill>
        <p:spPr>
          <a:xfrm>
            <a:off x="4753425" y="1465475"/>
            <a:ext cx="3198984" cy="2526974"/>
          </a:xfrm>
          <a:prstGeom prst="rect">
            <a:avLst/>
          </a:prstGeom>
          <a:noFill/>
          <a:ln>
            <a:noFill/>
          </a:ln>
        </p:spPr>
      </p:pic>
      <p:pic>
        <p:nvPicPr>
          <p:cNvPr id="532" name="Google Shape;532;p70"/>
          <p:cNvPicPr preferRelativeResize="0"/>
          <p:nvPr/>
        </p:nvPicPr>
        <p:blipFill>
          <a:blip r:embed="rId5">
            <a:alphaModFix/>
          </a:blip>
          <a:stretch>
            <a:fillRect/>
          </a:stretch>
        </p:blipFill>
        <p:spPr>
          <a:xfrm>
            <a:off x="8046900" y="1489025"/>
            <a:ext cx="3131250" cy="2526974"/>
          </a:xfrm>
          <a:prstGeom prst="rect">
            <a:avLst/>
          </a:prstGeom>
          <a:noFill/>
          <a:ln>
            <a:noFill/>
          </a:ln>
        </p:spPr>
      </p:pic>
      <p:pic>
        <p:nvPicPr>
          <p:cNvPr id="533" name="Google Shape;533;p70"/>
          <p:cNvPicPr preferRelativeResize="0"/>
          <p:nvPr/>
        </p:nvPicPr>
        <p:blipFill>
          <a:blip r:embed="rId6">
            <a:alphaModFix/>
          </a:blip>
          <a:stretch>
            <a:fillRect/>
          </a:stretch>
        </p:blipFill>
        <p:spPr>
          <a:xfrm>
            <a:off x="1382288" y="4158725"/>
            <a:ext cx="3211927" cy="2537199"/>
          </a:xfrm>
          <a:prstGeom prst="rect">
            <a:avLst/>
          </a:prstGeom>
          <a:noFill/>
          <a:ln>
            <a:noFill/>
          </a:ln>
        </p:spPr>
      </p:pic>
      <p:pic>
        <p:nvPicPr>
          <p:cNvPr id="534" name="Google Shape;534;p70"/>
          <p:cNvPicPr preferRelativeResize="0"/>
          <p:nvPr/>
        </p:nvPicPr>
        <p:blipFill>
          <a:blip r:embed="rId7">
            <a:alphaModFix/>
          </a:blip>
          <a:stretch>
            <a:fillRect/>
          </a:stretch>
        </p:blipFill>
        <p:spPr>
          <a:xfrm>
            <a:off x="5276500" y="4168400"/>
            <a:ext cx="3211927" cy="2537199"/>
          </a:xfrm>
          <a:prstGeom prst="rect">
            <a:avLst/>
          </a:prstGeom>
          <a:noFill/>
          <a:ln>
            <a:noFill/>
          </a:ln>
        </p:spPr>
      </p:pic>
      <p:pic>
        <p:nvPicPr>
          <p:cNvPr id="535" name="Google Shape;535;p70"/>
          <p:cNvPicPr preferRelativeResize="0"/>
          <p:nvPr/>
        </p:nvPicPr>
        <p:blipFill>
          <a:blip r:embed="rId8">
            <a:alphaModFix/>
          </a:blip>
          <a:stretch>
            <a:fillRect/>
          </a:stretch>
        </p:blipFill>
        <p:spPr>
          <a:xfrm>
            <a:off x="8640827" y="4168400"/>
            <a:ext cx="3256537" cy="2537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541" name="Google Shape;541;p71"/>
          <p:cNvSpPr txBox="1"/>
          <p:nvPr>
            <p:ph idx="1" type="body"/>
          </p:nvPr>
        </p:nvSpPr>
        <p:spPr>
          <a:xfrm>
            <a:off x="845125" y="1381174"/>
            <a:ext cx="10515600" cy="5370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b="1" lang="en-US" sz="1100">
                <a:latin typeface="Arial"/>
                <a:ea typeface="Arial"/>
                <a:cs typeface="Arial"/>
                <a:sym typeface="Arial"/>
              </a:rPr>
              <a:t>Overall Performance</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US" sz="1100">
                <a:latin typeface="Arial"/>
                <a:ea typeface="Arial"/>
                <a:cs typeface="Arial"/>
                <a:sym typeface="Arial"/>
              </a:rPr>
              <a:t>The optimized portfolio return outperformed equal allocation in </a:t>
            </a:r>
            <a:r>
              <a:rPr b="1" lang="en-US" sz="1100">
                <a:latin typeface="Arial"/>
                <a:ea typeface="Arial"/>
                <a:cs typeface="Arial"/>
                <a:sym typeface="Arial"/>
              </a:rPr>
              <a:t>6 out of 7 months</a:t>
            </a:r>
            <a:r>
              <a:rPr lang="en-US" sz="1100">
                <a:latin typeface="Arial"/>
                <a:ea typeface="Arial"/>
                <a:cs typeface="Arial"/>
                <a:sym typeface="Arial"/>
              </a:rPr>
              <a:t>, as evident from the comparison.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Monthly Insights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US" sz="1100">
                <a:latin typeface="Arial"/>
                <a:ea typeface="Arial"/>
                <a:cs typeface="Arial"/>
                <a:sym typeface="Arial"/>
              </a:rPr>
              <a:t>January-March</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Equal allocation had a </a:t>
            </a:r>
            <a:r>
              <a:rPr b="1" lang="en-US" sz="1100">
                <a:latin typeface="Arial"/>
                <a:ea typeface="Arial"/>
                <a:cs typeface="Arial"/>
                <a:sym typeface="Arial"/>
              </a:rPr>
              <a:t>higher loss (-6.3%)</a:t>
            </a:r>
            <a:r>
              <a:rPr lang="en-US" sz="1100">
                <a:latin typeface="Arial"/>
                <a:ea typeface="Arial"/>
                <a:cs typeface="Arial"/>
                <a:sym typeface="Arial"/>
              </a:rPr>
              <a:t> compared to the optimized portfolio (-4.6%).</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However, neither method beat the "Best Performance."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February-April</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The optimized portfolio (4.4%) performed better than equal allocation (3.2%).</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It was closer to "Best Performance" (9.2%).</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March-May</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The optimized portfolio (10.6%) significantly outperformed equal allocation (9.3%).</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June-August</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The optimized portfolio (16.1%) performed well but slightly lagged behind equal allocation (17.3%).</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August-October</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Equal allocation (2.0%) and the optimized portfolio (2.2%) performed similarly.</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Both fell short of "Best Performance" (8.0%).</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September-November</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The optimized portfolio (1.6%) outperformed equal allocation (1.1%) but was below "Best Performance" (4.1%).</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Model Accuracy</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US" sz="1100">
                <a:latin typeface="Arial"/>
                <a:ea typeface="Arial"/>
                <a:cs typeface="Arial"/>
                <a:sym typeface="Arial"/>
              </a:rPr>
              <a:t>The model consistently provided better returns than equal allocation except for </a:t>
            </a:r>
            <a:r>
              <a:rPr b="1" lang="en-US" sz="1100">
                <a:latin typeface="Arial"/>
                <a:ea typeface="Arial"/>
                <a:cs typeface="Arial"/>
                <a:sym typeface="Arial"/>
              </a:rPr>
              <a:t>June-August</a:t>
            </a:r>
            <a:r>
              <a:rPr lang="en-US" sz="1100">
                <a:latin typeface="Arial"/>
                <a:ea typeface="Arial"/>
                <a:cs typeface="Arial"/>
                <a:sym typeface="Arial"/>
              </a:rPr>
              <a:t>, where equal allocation had a marginally better performance.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Best Performance vs. Model</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US" sz="1100">
                <a:latin typeface="Arial"/>
                <a:ea typeface="Arial"/>
                <a:cs typeface="Arial"/>
                <a:sym typeface="Arial"/>
              </a:rPr>
              <a:t>The "Best Performance" benchmark consistently outperformed both the optimized portfolio and equal allocation, indicating potential room for further improvement in the model.</a:t>
            </a:r>
            <a:endParaRPr sz="1100">
              <a:latin typeface="Arial"/>
              <a:ea typeface="Arial"/>
              <a:cs typeface="Arial"/>
              <a:sym typeface="Arial"/>
            </a:endParaRPr>
          </a:p>
          <a:p>
            <a:pPr indent="0" lvl="0" marL="0" rtl="0" algn="l">
              <a:spcBef>
                <a:spcPts val="1200"/>
              </a:spcBef>
              <a:spcAft>
                <a:spcPts val="0"/>
              </a:spcAft>
              <a:buNone/>
            </a:pPr>
            <a:r>
              <a:t/>
            </a:r>
            <a:endParaRPr sz="1752">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2"/>
          <p:cNvSpPr/>
          <p:nvPr/>
        </p:nvSpPr>
        <p:spPr>
          <a:xfrm rot="-985170">
            <a:off x="9462457" y="3408640"/>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7" name="Google Shape;547;p72"/>
          <p:cNvSpPr/>
          <p:nvPr/>
        </p:nvSpPr>
        <p:spPr>
          <a:xfrm flipH="1" rot="985170">
            <a:off x="8084504" y="3408640"/>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8" name="Google Shape;548;p72"/>
          <p:cNvSpPr/>
          <p:nvPr/>
        </p:nvSpPr>
        <p:spPr>
          <a:xfrm rot="-985170">
            <a:off x="6715439" y="3408640"/>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p72"/>
          <p:cNvSpPr/>
          <p:nvPr/>
        </p:nvSpPr>
        <p:spPr>
          <a:xfrm flipH="1" rot="985170">
            <a:off x="5341446" y="3408640"/>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0" name="Google Shape;550;p72"/>
          <p:cNvSpPr/>
          <p:nvPr/>
        </p:nvSpPr>
        <p:spPr>
          <a:xfrm rot="-985170">
            <a:off x="3977884" y="3408640"/>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1" name="Google Shape;551;p72"/>
          <p:cNvSpPr/>
          <p:nvPr/>
        </p:nvSpPr>
        <p:spPr>
          <a:xfrm flipH="1" rot="985170">
            <a:off x="2603877" y="3408640"/>
            <a:ext cx="1489026" cy="77268"/>
          </a:xfrm>
          <a:prstGeom prst="roundRect">
            <a:avLst>
              <a:gd fmla="val 50000" name="adj"/>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2" name="Google Shape;552;p72"/>
          <p:cNvSpPr/>
          <p:nvPr/>
        </p:nvSpPr>
        <p:spPr>
          <a:xfrm rot="-985170">
            <a:off x="1240315" y="3408640"/>
            <a:ext cx="1489026" cy="77268"/>
          </a:xfrm>
          <a:prstGeom prst="roundRect">
            <a:avLst>
              <a:gd fmla="val 50000" name="adj"/>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53" name="Google Shape;553;p72"/>
          <p:cNvGrpSpPr/>
          <p:nvPr/>
        </p:nvGrpSpPr>
        <p:grpSpPr>
          <a:xfrm>
            <a:off x="2903316" y="3489665"/>
            <a:ext cx="2283543" cy="1640912"/>
            <a:chOff x="2114740" y="2543425"/>
            <a:chExt cx="1712700" cy="1230715"/>
          </a:xfrm>
        </p:grpSpPr>
        <p:sp>
          <p:nvSpPr>
            <p:cNvPr id="554" name="Google Shape;554;p72"/>
            <p:cNvSpPr txBox="1"/>
            <p:nvPr/>
          </p:nvSpPr>
          <p:spPr>
            <a:xfrm>
              <a:off x="2622642" y="2737212"/>
              <a:ext cx="696900" cy="276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b="1" sz="1100">
                <a:solidFill>
                  <a:srgbClr val="701C7F"/>
                </a:solidFill>
                <a:latin typeface="Roboto"/>
                <a:ea typeface="Roboto"/>
                <a:cs typeface="Roboto"/>
                <a:sym typeface="Roboto"/>
              </a:endParaRPr>
            </a:p>
          </p:txBody>
        </p:sp>
        <p:sp>
          <p:nvSpPr>
            <p:cNvPr id="555" name="Google Shape;555;p72"/>
            <p:cNvSpPr/>
            <p:nvPr/>
          </p:nvSpPr>
          <p:spPr>
            <a:xfrm rot="-1789476">
              <a:off x="2888080" y="2572699"/>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6" name="Google Shape;556;p72"/>
            <p:cNvSpPr/>
            <p:nvPr/>
          </p:nvSpPr>
          <p:spPr>
            <a:xfrm>
              <a:off x="2114740" y="3070640"/>
              <a:ext cx="1712700" cy="703500"/>
            </a:xfrm>
            <a:prstGeom prst="roundRect">
              <a:avLst>
                <a:gd fmla="val 4485" name="adj"/>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557" name="Google Shape;557;p72"/>
            <p:cNvSpPr txBox="1"/>
            <p:nvPr/>
          </p:nvSpPr>
          <p:spPr>
            <a:xfrm>
              <a:off x="2158990" y="3107840"/>
              <a:ext cx="1624200" cy="6246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FFFFFF"/>
                  </a:solidFill>
                  <a:latin typeface="Roboto"/>
                  <a:ea typeface="Roboto"/>
                  <a:cs typeface="Roboto"/>
                  <a:sym typeface="Roboto"/>
                </a:rPr>
                <a:t>Feature Extraction,feature engineering </a:t>
              </a:r>
              <a:endParaRPr sz="1100">
                <a:solidFill>
                  <a:srgbClr val="FFFFFF"/>
                </a:solidFill>
              </a:endParaRPr>
            </a:p>
          </p:txBody>
        </p:sp>
        <p:sp>
          <p:nvSpPr>
            <p:cNvPr id="558" name="Google Shape;558;p72"/>
            <p:cNvSpPr/>
            <p:nvPr/>
          </p:nvSpPr>
          <p:spPr>
            <a:xfrm>
              <a:off x="2926090" y="3005991"/>
              <a:ext cx="90000" cy="67500"/>
            </a:xfrm>
            <a:prstGeom prst="triangle">
              <a:avLst>
                <a:gd fmla="val 50000" name="adj"/>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59" name="Google Shape;559;p72"/>
          <p:cNvGrpSpPr/>
          <p:nvPr/>
        </p:nvGrpSpPr>
        <p:grpSpPr>
          <a:xfrm>
            <a:off x="5637115" y="3489665"/>
            <a:ext cx="2283543" cy="1640912"/>
            <a:chOff x="4165140" y="2543425"/>
            <a:chExt cx="1712700" cy="1230715"/>
          </a:xfrm>
        </p:grpSpPr>
        <p:sp>
          <p:nvSpPr>
            <p:cNvPr id="560" name="Google Shape;560;p72"/>
            <p:cNvSpPr/>
            <p:nvPr/>
          </p:nvSpPr>
          <p:spPr>
            <a:xfrm rot="-1789476">
              <a:off x="494125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1" name="Google Shape;561;p72"/>
            <p:cNvSpPr txBox="1"/>
            <p:nvPr/>
          </p:nvSpPr>
          <p:spPr>
            <a:xfrm>
              <a:off x="4665129" y="2737212"/>
              <a:ext cx="696900" cy="276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b="1" sz="1100">
                <a:solidFill>
                  <a:srgbClr val="5E5E5E"/>
                </a:solidFill>
                <a:latin typeface="Roboto"/>
                <a:ea typeface="Roboto"/>
                <a:cs typeface="Roboto"/>
                <a:sym typeface="Roboto"/>
              </a:endParaRPr>
            </a:p>
          </p:txBody>
        </p:sp>
        <p:sp>
          <p:nvSpPr>
            <p:cNvPr id="562" name="Google Shape;562;p72"/>
            <p:cNvSpPr/>
            <p:nvPr/>
          </p:nvSpPr>
          <p:spPr>
            <a:xfrm>
              <a:off x="4165140" y="307064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563" name="Google Shape;563;p72"/>
            <p:cNvSpPr txBox="1"/>
            <p:nvPr/>
          </p:nvSpPr>
          <p:spPr>
            <a:xfrm>
              <a:off x="4209390" y="3107840"/>
              <a:ext cx="1624200" cy="6246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5E5E5E"/>
                  </a:solidFill>
                  <a:latin typeface="Roboto"/>
                  <a:ea typeface="Roboto"/>
                  <a:cs typeface="Roboto"/>
                  <a:sym typeface="Roboto"/>
                </a:rPr>
                <a:t>Predict Sector wise Stock market predictions</a:t>
              </a:r>
              <a:endParaRPr sz="1100">
                <a:solidFill>
                  <a:srgbClr val="5E5E5E"/>
                </a:solidFill>
              </a:endParaRPr>
            </a:p>
          </p:txBody>
        </p:sp>
        <p:sp>
          <p:nvSpPr>
            <p:cNvPr id="564" name="Google Shape;564;p72"/>
            <p:cNvSpPr/>
            <p:nvPr/>
          </p:nvSpPr>
          <p:spPr>
            <a:xfrm>
              <a:off x="4976490" y="3005991"/>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65" name="Google Shape;565;p72"/>
          <p:cNvGrpSpPr/>
          <p:nvPr/>
        </p:nvGrpSpPr>
        <p:grpSpPr>
          <a:xfrm>
            <a:off x="1520225" y="1727235"/>
            <a:ext cx="2283543" cy="1662296"/>
            <a:chOff x="1072790" y="1221570"/>
            <a:chExt cx="1712700" cy="1246754"/>
          </a:xfrm>
        </p:grpSpPr>
        <p:sp>
          <p:nvSpPr>
            <p:cNvPr id="566" name="Google Shape;566;p72"/>
            <p:cNvSpPr/>
            <p:nvPr/>
          </p:nvSpPr>
          <p:spPr>
            <a:xfrm>
              <a:off x="1072790" y="1221570"/>
              <a:ext cx="1712700" cy="703500"/>
            </a:xfrm>
            <a:prstGeom prst="roundRect">
              <a:avLst>
                <a:gd fmla="val 4485" name="adj"/>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567" name="Google Shape;567;p72"/>
            <p:cNvSpPr txBox="1"/>
            <p:nvPr/>
          </p:nvSpPr>
          <p:spPr>
            <a:xfrm>
              <a:off x="1579860" y="1986924"/>
              <a:ext cx="696900" cy="276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b="1" sz="1100">
                <a:solidFill>
                  <a:srgbClr val="701C7F"/>
                </a:solidFill>
                <a:latin typeface="Roboto"/>
                <a:ea typeface="Roboto"/>
                <a:cs typeface="Roboto"/>
                <a:sym typeface="Roboto"/>
              </a:endParaRPr>
            </a:p>
          </p:txBody>
        </p:sp>
        <p:sp>
          <p:nvSpPr>
            <p:cNvPr id="568" name="Google Shape;568;p72"/>
            <p:cNvSpPr/>
            <p:nvPr/>
          </p:nvSpPr>
          <p:spPr>
            <a:xfrm rot="10800000">
              <a:off x="1884115" y="1920663"/>
              <a:ext cx="90000" cy="67500"/>
            </a:xfrm>
            <a:prstGeom prst="triangle">
              <a:avLst>
                <a:gd fmla="val 50000" name="adj"/>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9" name="Google Shape;569;p72"/>
            <p:cNvSpPr txBox="1"/>
            <p:nvPr/>
          </p:nvSpPr>
          <p:spPr>
            <a:xfrm>
              <a:off x="1117040" y="1258770"/>
              <a:ext cx="1624200" cy="6246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FFFFFF"/>
                  </a:solidFill>
                  <a:latin typeface="Roboto"/>
                  <a:ea typeface="Roboto"/>
                  <a:cs typeface="Roboto"/>
                  <a:sym typeface="Roboto"/>
                </a:rPr>
                <a:t>Data Collection and Preprocessing</a:t>
              </a:r>
              <a:endParaRPr sz="1100">
                <a:solidFill>
                  <a:srgbClr val="FFFFFF"/>
                </a:solidFill>
              </a:endParaRPr>
            </a:p>
          </p:txBody>
        </p:sp>
        <p:sp>
          <p:nvSpPr>
            <p:cNvPr id="570" name="Google Shape;570;p72"/>
            <p:cNvSpPr/>
            <p:nvPr/>
          </p:nvSpPr>
          <p:spPr>
            <a:xfrm rot="-1789476">
              <a:off x="1846080"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71" name="Google Shape;571;p72"/>
          <p:cNvGrpSpPr/>
          <p:nvPr/>
        </p:nvGrpSpPr>
        <p:grpSpPr>
          <a:xfrm>
            <a:off x="4247816" y="1727235"/>
            <a:ext cx="2283543" cy="1662296"/>
            <a:chOff x="3123140" y="1221570"/>
            <a:chExt cx="1712700" cy="1246754"/>
          </a:xfrm>
        </p:grpSpPr>
        <p:sp>
          <p:nvSpPr>
            <p:cNvPr id="572" name="Google Shape;572;p72"/>
            <p:cNvSpPr/>
            <p:nvPr/>
          </p:nvSpPr>
          <p:spPr>
            <a:xfrm rot="-1789476">
              <a:off x="3899258" y="2278597"/>
              <a:ext cx="160451" cy="160451"/>
            </a:xfrm>
            <a:prstGeom prst="ellipse">
              <a:avLst/>
            </a:prstGeom>
            <a:solidFill>
              <a:schemeClr val="lt1"/>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3" name="Google Shape;573;p72"/>
            <p:cNvSpPr/>
            <p:nvPr/>
          </p:nvSpPr>
          <p:spPr>
            <a:xfrm>
              <a:off x="3123140" y="1221570"/>
              <a:ext cx="1712700" cy="703500"/>
            </a:xfrm>
            <a:prstGeom prst="roundRect">
              <a:avLst>
                <a:gd fmla="val 4485" name="adj"/>
              </a:avLst>
            </a:prstGeom>
            <a:solidFill>
              <a:srgbClr val="351C7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574" name="Google Shape;574;p72"/>
            <p:cNvSpPr/>
            <p:nvPr/>
          </p:nvSpPr>
          <p:spPr>
            <a:xfrm rot="10800000">
              <a:off x="3934465" y="1920663"/>
              <a:ext cx="90000" cy="67500"/>
            </a:xfrm>
            <a:prstGeom prst="triangle">
              <a:avLst>
                <a:gd fmla="val 50000" name="adj"/>
              </a:avLst>
            </a:prstGeom>
            <a:solidFill>
              <a:srgbClr val="351C7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5" name="Google Shape;575;p72"/>
            <p:cNvSpPr txBox="1"/>
            <p:nvPr/>
          </p:nvSpPr>
          <p:spPr>
            <a:xfrm>
              <a:off x="3167390" y="1258770"/>
              <a:ext cx="1624200" cy="624600"/>
            </a:xfrm>
            <a:prstGeom prst="rect">
              <a:avLst/>
            </a:prstGeom>
            <a:solidFill>
              <a:srgbClr val="701C7F"/>
            </a:solid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chemeClr val="lt1"/>
                  </a:solidFill>
                  <a:latin typeface="Roboto"/>
                  <a:ea typeface="Roboto"/>
                  <a:cs typeface="Roboto"/>
                  <a:sym typeface="Roboto"/>
                </a:rPr>
                <a:t>Model Selection and </a:t>
              </a:r>
              <a:r>
                <a:rPr lang="en-US" sz="1100">
                  <a:solidFill>
                    <a:schemeClr val="lt1"/>
                  </a:solidFill>
                  <a:latin typeface="Roboto"/>
                  <a:ea typeface="Roboto"/>
                  <a:cs typeface="Roboto"/>
                  <a:sym typeface="Roboto"/>
                </a:rPr>
                <a:t>Evaluation</a:t>
              </a:r>
              <a:endParaRPr sz="1100">
                <a:solidFill>
                  <a:schemeClr val="lt1"/>
                </a:solidFill>
              </a:endParaRPr>
            </a:p>
          </p:txBody>
        </p:sp>
      </p:grpSp>
      <p:grpSp>
        <p:nvGrpSpPr>
          <p:cNvPr id="576" name="Google Shape;576;p72"/>
          <p:cNvGrpSpPr/>
          <p:nvPr/>
        </p:nvGrpSpPr>
        <p:grpSpPr>
          <a:xfrm>
            <a:off x="7004486" y="1727235"/>
            <a:ext cx="2283543" cy="1662296"/>
            <a:chOff x="5201245" y="1221570"/>
            <a:chExt cx="1712700" cy="1246754"/>
          </a:xfrm>
        </p:grpSpPr>
        <p:sp>
          <p:nvSpPr>
            <p:cNvPr id="577" name="Google Shape;577;p72"/>
            <p:cNvSpPr/>
            <p:nvPr/>
          </p:nvSpPr>
          <p:spPr>
            <a:xfrm rot="-1789476">
              <a:off x="597764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8" name="Google Shape;578;p72"/>
            <p:cNvSpPr txBox="1"/>
            <p:nvPr/>
          </p:nvSpPr>
          <p:spPr>
            <a:xfrm>
              <a:off x="5721781" y="1986924"/>
              <a:ext cx="696900" cy="276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b="1" sz="1100">
                <a:solidFill>
                  <a:srgbClr val="5E5E5E"/>
                </a:solidFill>
                <a:latin typeface="Roboto"/>
                <a:ea typeface="Roboto"/>
                <a:cs typeface="Roboto"/>
                <a:sym typeface="Roboto"/>
              </a:endParaRPr>
            </a:p>
          </p:txBody>
        </p:sp>
        <p:sp>
          <p:nvSpPr>
            <p:cNvPr id="579" name="Google Shape;579;p72"/>
            <p:cNvSpPr/>
            <p:nvPr/>
          </p:nvSpPr>
          <p:spPr>
            <a:xfrm>
              <a:off x="5201245" y="122157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580" name="Google Shape;580;p72"/>
            <p:cNvSpPr/>
            <p:nvPr/>
          </p:nvSpPr>
          <p:spPr>
            <a:xfrm rot="10800000">
              <a:off x="6012570" y="1920663"/>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p72"/>
            <p:cNvSpPr txBox="1"/>
            <p:nvPr/>
          </p:nvSpPr>
          <p:spPr>
            <a:xfrm>
              <a:off x="5245495" y="1258770"/>
              <a:ext cx="1624200" cy="6246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5E5E5E"/>
                  </a:solidFill>
                  <a:latin typeface="Roboto"/>
                  <a:ea typeface="Roboto"/>
                  <a:cs typeface="Roboto"/>
                  <a:sym typeface="Roboto"/>
                </a:rPr>
                <a:t>Make optimized portfolios using predicted Volatilities</a:t>
              </a:r>
              <a:endParaRPr sz="1100">
                <a:solidFill>
                  <a:srgbClr val="5E5E5E"/>
                </a:solidFill>
              </a:endParaRPr>
            </a:p>
          </p:txBody>
        </p:sp>
      </p:grpSp>
      <p:grpSp>
        <p:nvGrpSpPr>
          <p:cNvPr id="582" name="Google Shape;582;p72"/>
          <p:cNvGrpSpPr/>
          <p:nvPr/>
        </p:nvGrpSpPr>
        <p:grpSpPr>
          <a:xfrm>
            <a:off x="8370929" y="3489665"/>
            <a:ext cx="2283543" cy="1640912"/>
            <a:chOff x="6282830" y="2543425"/>
            <a:chExt cx="1712700" cy="1230715"/>
          </a:xfrm>
        </p:grpSpPr>
        <p:sp>
          <p:nvSpPr>
            <p:cNvPr id="583" name="Google Shape;583;p72"/>
            <p:cNvSpPr/>
            <p:nvPr/>
          </p:nvSpPr>
          <p:spPr>
            <a:xfrm rot="-1789476">
              <a:off x="705894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4" name="Google Shape;584;p72"/>
            <p:cNvSpPr txBox="1"/>
            <p:nvPr/>
          </p:nvSpPr>
          <p:spPr>
            <a:xfrm>
              <a:off x="6782819" y="2737212"/>
              <a:ext cx="696900" cy="276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b="1" sz="1100">
                <a:solidFill>
                  <a:srgbClr val="5E5E5E"/>
                </a:solidFill>
                <a:latin typeface="Roboto"/>
                <a:ea typeface="Roboto"/>
                <a:cs typeface="Roboto"/>
                <a:sym typeface="Roboto"/>
              </a:endParaRPr>
            </a:p>
          </p:txBody>
        </p:sp>
        <p:sp>
          <p:nvSpPr>
            <p:cNvPr id="585" name="Google Shape;585;p72"/>
            <p:cNvSpPr/>
            <p:nvPr/>
          </p:nvSpPr>
          <p:spPr>
            <a:xfrm>
              <a:off x="6282830" y="307064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586" name="Google Shape;586;p72"/>
            <p:cNvSpPr txBox="1"/>
            <p:nvPr/>
          </p:nvSpPr>
          <p:spPr>
            <a:xfrm>
              <a:off x="6327080" y="3107840"/>
              <a:ext cx="1624200" cy="6246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US" sz="1100">
                  <a:solidFill>
                    <a:srgbClr val="5E5E5E"/>
                  </a:solidFill>
                  <a:latin typeface="Roboto"/>
                  <a:ea typeface="Roboto"/>
                  <a:cs typeface="Roboto"/>
                  <a:sym typeface="Roboto"/>
                </a:rPr>
                <a:t>Evaluate predicted returns with actual returns for final evaluation of our model</a:t>
              </a:r>
              <a:endParaRPr sz="1100">
                <a:solidFill>
                  <a:srgbClr val="5E5E5E"/>
                </a:solidFill>
              </a:endParaRPr>
            </a:p>
          </p:txBody>
        </p:sp>
        <p:sp>
          <p:nvSpPr>
            <p:cNvPr id="587" name="Google Shape;587;p72"/>
            <p:cNvSpPr/>
            <p:nvPr/>
          </p:nvSpPr>
          <p:spPr>
            <a:xfrm>
              <a:off x="7094180" y="3005991"/>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88" name="Google Shape;588;p72"/>
          <p:cNvSpPr txBox="1"/>
          <p:nvPr/>
        </p:nvSpPr>
        <p:spPr>
          <a:xfrm>
            <a:off x="851000" y="200225"/>
            <a:ext cx="9473700" cy="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400">
                <a:solidFill>
                  <a:srgbClr val="3EADA7"/>
                </a:solidFill>
                <a:latin typeface="Quattrocento Sans"/>
                <a:ea typeface="Quattrocento Sans"/>
                <a:cs typeface="Quattrocento Sans"/>
                <a:sym typeface="Quattrocento Sans"/>
              </a:rPr>
              <a:t>Timeline</a:t>
            </a:r>
            <a:endParaRPr sz="46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we going to do next?</a:t>
            </a:r>
            <a:endParaRPr/>
          </a:p>
        </p:txBody>
      </p:sp>
      <p:sp>
        <p:nvSpPr>
          <p:cNvPr id="594" name="Google Shape;594;p7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b="1" lang="en-US" sz="2300">
                <a:latin typeface="Arial"/>
                <a:ea typeface="Arial"/>
                <a:cs typeface="Arial"/>
                <a:sym typeface="Arial"/>
              </a:rPr>
              <a:t>Enhance Features</a:t>
            </a:r>
            <a:r>
              <a:rPr lang="en-US" sz="2300">
                <a:latin typeface="Arial"/>
                <a:ea typeface="Arial"/>
                <a:cs typeface="Arial"/>
                <a:sym typeface="Arial"/>
              </a:rPr>
              <a:t>: Add lag features, technical indicators (RSI, EMA), and sentiment analysis from news.</a:t>
            </a:r>
            <a:endParaRPr sz="2300">
              <a:latin typeface="Arial"/>
              <a:ea typeface="Arial"/>
              <a:cs typeface="Arial"/>
              <a:sym typeface="Arial"/>
            </a:endParaRPr>
          </a:p>
          <a:p>
            <a:pPr indent="-419100" lvl="0" marL="457200" rtl="0" algn="l">
              <a:spcBef>
                <a:spcPts val="0"/>
              </a:spcBef>
              <a:spcAft>
                <a:spcPts val="0"/>
              </a:spcAft>
              <a:buSzPts val="3000"/>
              <a:buChar char="●"/>
            </a:pPr>
            <a:r>
              <a:rPr b="1" lang="en-US" sz="2300">
                <a:latin typeface="Arial"/>
                <a:ea typeface="Arial"/>
                <a:cs typeface="Arial"/>
                <a:sym typeface="Arial"/>
              </a:rPr>
              <a:t>Explore Models</a:t>
            </a:r>
            <a:r>
              <a:rPr lang="en-US" sz="2300">
                <a:latin typeface="Arial"/>
                <a:ea typeface="Arial"/>
                <a:cs typeface="Arial"/>
                <a:sym typeface="Arial"/>
              </a:rPr>
              <a:t>: Test algorithms like XGBoost,etc. and implement ensemble methods.</a:t>
            </a:r>
            <a:endParaRPr sz="2300">
              <a:latin typeface="Arial"/>
              <a:ea typeface="Arial"/>
              <a:cs typeface="Arial"/>
              <a:sym typeface="Arial"/>
            </a:endParaRPr>
          </a:p>
          <a:p>
            <a:pPr indent="-419100" lvl="0" marL="457200" rtl="0" algn="l">
              <a:spcBef>
                <a:spcPts val="0"/>
              </a:spcBef>
              <a:spcAft>
                <a:spcPts val="0"/>
              </a:spcAft>
              <a:buSzPts val="3000"/>
              <a:buChar char="●"/>
            </a:pPr>
            <a:r>
              <a:rPr b="1" lang="en-US" sz="2300">
                <a:latin typeface="Arial"/>
                <a:ea typeface="Arial"/>
                <a:cs typeface="Arial"/>
                <a:sym typeface="Arial"/>
              </a:rPr>
              <a:t>Hyperparameter Tuning</a:t>
            </a:r>
            <a:r>
              <a:rPr lang="en-US" sz="2300">
                <a:latin typeface="Arial"/>
                <a:ea typeface="Arial"/>
                <a:cs typeface="Arial"/>
                <a:sym typeface="Arial"/>
              </a:rPr>
              <a:t>: Adjust model parameters manually based on trial and error.</a:t>
            </a:r>
            <a:endParaRPr sz="2300">
              <a:latin typeface="Arial"/>
              <a:ea typeface="Arial"/>
              <a:cs typeface="Arial"/>
              <a:sym typeface="Arial"/>
            </a:endParaRPr>
          </a:p>
          <a:p>
            <a:pPr indent="-419100" lvl="0" marL="457200" rtl="0" algn="l">
              <a:spcBef>
                <a:spcPts val="0"/>
              </a:spcBef>
              <a:spcAft>
                <a:spcPts val="0"/>
              </a:spcAft>
              <a:buSzPts val="3000"/>
              <a:buChar char="●"/>
            </a:pPr>
            <a:r>
              <a:rPr b="1" lang="en-US" sz="2300">
                <a:latin typeface="Arial"/>
                <a:ea typeface="Arial"/>
                <a:cs typeface="Arial"/>
                <a:sym typeface="Arial"/>
              </a:rPr>
              <a:t>Evaluate Performance</a:t>
            </a:r>
            <a:r>
              <a:rPr lang="en-US" sz="2300">
                <a:latin typeface="Arial"/>
                <a:ea typeface="Arial"/>
                <a:cs typeface="Arial"/>
                <a:sym typeface="Arial"/>
              </a:rPr>
              <a:t>: Use metrics like MAE, RMSE, Sharpe Ratio, and perform backtesting.</a:t>
            </a:r>
            <a:endParaRPr sz="2300">
              <a:latin typeface="Arial"/>
              <a:ea typeface="Arial"/>
              <a:cs typeface="Arial"/>
              <a:sym typeface="Arial"/>
            </a:endParaRPr>
          </a:p>
          <a:p>
            <a:pPr indent="-419100" lvl="0" marL="457200" rtl="0" algn="l">
              <a:spcBef>
                <a:spcPts val="0"/>
              </a:spcBef>
              <a:spcAft>
                <a:spcPts val="0"/>
              </a:spcAft>
              <a:buSzPts val="3000"/>
              <a:buChar char="●"/>
            </a:pPr>
            <a:r>
              <a:rPr b="1" lang="en-US" sz="2300">
                <a:latin typeface="Arial"/>
                <a:ea typeface="Arial"/>
                <a:cs typeface="Arial"/>
                <a:sym typeface="Arial"/>
              </a:rPr>
              <a:t>Document Findings</a:t>
            </a:r>
            <a:r>
              <a:rPr lang="en-US" sz="2300">
                <a:latin typeface="Arial"/>
                <a:ea typeface="Arial"/>
                <a:cs typeface="Arial"/>
                <a:sym typeface="Arial"/>
              </a:rPr>
              <a:t>: Record model performance and feature importance for future improvements.</a:t>
            </a:r>
            <a:endParaRPr sz="2300">
              <a:latin typeface="Arial"/>
              <a:ea typeface="Arial"/>
              <a:cs typeface="Arial"/>
              <a:sym typeface="Arial"/>
            </a:endParaRPr>
          </a:p>
          <a:p>
            <a:pPr indent="0" lvl="0" marL="457200" rtl="0" algn="l">
              <a:spcBef>
                <a:spcPts val="10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100"/>
              <a:t>Individual team members’ contributions</a:t>
            </a:r>
            <a:endParaRPr/>
          </a:p>
        </p:txBody>
      </p:sp>
      <p:sp>
        <p:nvSpPr>
          <p:cNvPr id="600" name="Google Shape;600;p7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Clr>
                <a:schemeClr val="dk1"/>
              </a:buClr>
              <a:buSzPct val="1000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Clr>
                <a:schemeClr val="dk1"/>
              </a:buClr>
              <a:buSzPct val="1000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Clr>
                <a:schemeClr val="dk1"/>
              </a:buClr>
              <a:buSzPct val="1000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lang="en-US" sz="7200">
                <a:latin typeface="Arial"/>
                <a:ea typeface="Arial"/>
                <a:cs typeface="Arial"/>
                <a:sym typeface="Arial"/>
              </a:rPr>
              <a:t>					</a:t>
            </a:r>
            <a:endParaRPr sz="7200">
              <a:latin typeface="Arial"/>
              <a:ea typeface="Arial"/>
              <a:cs typeface="Arial"/>
              <a:sym typeface="Arial"/>
            </a:endParaRPr>
          </a:p>
          <a:p>
            <a:pPr indent="0" lvl="0" marL="457200" rtl="0" algn="l">
              <a:lnSpc>
                <a:spcPct val="115000"/>
              </a:lnSpc>
              <a:spcBef>
                <a:spcPts val="1200"/>
              </a:spcBef>
              <a:spcAft>
                <a:spcPts val="0"/>
              </a:spcAft>
              <a:buNone/>
            </a:pPr>
            <a:r>
              <a:rPr lang="en-US" sz="7200">
                <a:latin typeface="Arial"/>
                <a:ea typeface="Arial"/>
                <a:cs typeface="Arial"/>
                <a:sym typeface="Arial"/>
              </a:rPr>
              <a:t>Contribution						</a:t>
            </a:r>
            <a:endParaRPr sz="7200">
              <a:latin typeface="Arial"/>
              <a:ea typeface="Arial"/>
              <a:cs typeface="Arial"/>
              <a:sym typeface="Arial"/>
            </a:endParaRPr>
          </a:p>
          <a:p>
            <a:pPr indent="-228600" lvl="1" marL="914400" rtl="0" algn="l">
              <a:lnSpc>
                <a:spcPct val="115000"/>
              </a:lnSpc>
              <a:spcBef>
                <a:spcPts val="1200"/>
              </a:spcBef>
              <a:spcAft>
                <a:spcPts val="0"/>
              </a:spcAft>
              <a:buSzPct val="100000"/>
              <a:buFont typeface="Arial"/>
              <a:buNone/>
            </a:pPr>
            <a:r>
              <a:rPr lang="en-US" sz="7200">
                <a:latin typeface="Arial"/>
                <a:ea typeface="Arial"/>
                <a:cs typeface="Arial"/>
                <a:sym typeface="Arial"/>
              </a:rPr>
              <a:t>								 									</a:t>
            </a:r>
            <a:br>
              <a:rPr lang="en-US" sz="7200">
                <a:latin typeface="Arial"/>
                <a:ea typeface="Arial"/>
                <a:cs typeface="Arial"/>
                <a:sym typeface="Arial"/>
              </a:rPr>
            </a:br>
            <a:r>
              <a:rPr lang="en-US" sz="7200">
                <a:latin typeface="Arial"/>
                <a:ea typeface="Arial"/>
                <a:cs typeface="Arial"/>
                <a:sym typeface="Arial"/>
              </a:rPr>
              <a:t>1)  Akshat Karnwal (2022052), Keshav Chhabra (2022247): Literature Review , Model Building</a:t>
            </a:r>
            <a:br>
              <a:rPr lang="en-US" sz="7200">
                <a:latin typeface="Arial"/>
                <a:ea typeface="Arial"/>
                <a:cs typeface="Arial"/>
                <a:sym typeface="Arial"/>
              </a:rPr>
            </a:br>
            <a:r>
              <a:rPr lang="en-US" sz="7200">
                <a:latin typeface="Arial"/>
                <a:ea typeface="Arial"/>
                <a:cs typeface="Arial"/>
                <a:sym typeface="Arial"/>
              </a:rPr>
              <a:t> 								</a:t>
            </a:r>
            <a:endParaRPr sz="7200">
              <a:latin typeface="Arial"/>
              <a:ea typeface="Arial"/>
              <a:cs typeface="Arial"/>
              <a:sym typeface="Arial"/>
            </a:endParaRPr>
          </a:p>
          <a:p>
            <a:pPr indent="-228600" lvl="1" marL="914400" rtl="0" algn="l">
              <a:lnSpc>
                <a:spcPct val="115000"/>
              </a:lnSpc>
              <a:spcBef>
                <a:spcPts val="0"/>
              </a:spcBef>
              <a:spcAft>
                <a:spcPts val="0"/>
              </a:spcAft>
              <a:buSzPct val="100000"/>
              <a:buFont typeface="Arial"/>
              <a:buNone/>
            </a:pPr>
            <a:r>
              <a:rPr lang="en-US" sz="7200">
                <a:latin typeface="Arial"/>
                <a:ea typeface="Arial"/>
                <a:cs typeface="Arial"/>
                <a:sym typeface="Arial"/>
              </a:rPr>
              <a:t>								 									</a:t>
            </a:r>
            <a:br>
              <a:rPr lang="en-US" sz="7200">
                <a:latin typeface="Arial"/>
                <a:ea typeface="Arial"/>
                <a:cs typeface="Arial"/>
                <a:sym typeface="Arial"/>
              </a:rPr>
            </a:br>
            <a:r>
              <a:rPr lang="en-US" sz="7200">
                <a:latin typeface="Arial"/>
                <a:ea typeface="Arial"/>
                <a:cs typeface="Arial"/>
                <a:sym typeface="Arial"/>
              </a:rPr>
              <a:t>2)  Ramish Jamal (2022395): Model building , </a:t>
            </a:r>
            <a:r>
              <a:rPr lang="en-US" sz="7200">
                <a:latin typeface="Arial"/>
                <a:ea typeface="Arial"/>
                <a:cs typeface="Arial"/>
                <a:sym typeface="Arial"/>
              </a:rPr>
              <a:t>Evaluation</a:t>
            </a:r>
            <a:br>
              <a:rPr lang="en-US" sz="7200">
                <a:latin typeface="Arial"/>
                <a:ea typeface="Arial"/>
                <a:cs typeface="Arial"/>
                <a:sym typeface="Arial"/>
              </a:rPr>
            </a:br>
            <a:r>
              <a:rPr lang="en-US" sz="7200">
                <a:latin typeface="Arial"/>
                <a:ea typeface="Arial"/>
                <a:cs typeface="Arial"/>
                <a:sym typeface="Arial"/>
              </a:rPr>
              <a:t> 								</a:t>
            </a:r>
            <a:endParaRPr sz="7200">
              <a:latin typeface="Arial"/>
              <a:ea typeface="Arial"/>
              <a:cs typeface="Arial"/>
              <a:sym typeface="Arial"/>
            </a:endParaRPr>
          </a:p>
          <a:p>
            <a:pPr indent="-228600" lvl="1" marL="914400" rtl="0" algn="l">
              <a:lnSpc>
                <a:spcPct val="115000"/>
              </a:lnSpc>
              <a:spcBef>
                <a:spcPts val="0"/>
              </a:spcBef>
              <a:spcAft>
                <a:spcPts val="0"/>
              </a:spcAft>
              <a:buSzPct val="100000"/>
              <a:buFont typeface="Arial"/>
              <a:buNone/>
            </a:pPr>
            <a:r>
              <a:rPr lang="en-US" sz="7200">
                <a:latin typeface="Arial"/>
                <a:ea typeface="Arial"/>
                <a:cs typeface="Arial"/>
                <a:sym typeface="Arial"/>
              </a:rPr>
              <a:t>								 									</a:t>
            </a:r>
            <a:br>
              <a:rPr lang="en-US" sz="7200">
                <a:latin typeface="Arial"/>
                <a:ea typeface="Arial"/>
                <a:cs typeface="Arial"/>
                <a:sym typeface="Arial"/>
              </a:rPr>
            </a:br>
            <a:r>
              <a:rPr lang="en-US" sz="7200">
                <a:latin typeface="Arial"/>
                <a:ea typeface="Arial"/>
                <a:cs typeface="Arial"/>
                <a:sym typeface="Arial"/>
              </a:rPr>
              <a:t>3)  Mohd Masood (2022299): Data preprocessing , Model Building </a:t>
            </a:r>
            <a:br>
              <a:rPr lang="en-US" sz="7200">
                <a:latin typeface="Arial"/>
                <a:ea typeface="Arial"/>
                <a:cs typeface="Arial"/>
                <a:sym typeface="Arial"/>
              </a:rPr>
            </a:br>
            <a:r>
              <a:rPr lang="en-US" sz="7200">
                <a:latin typeface="Arial"/>
                <a:ea typeface="Arial"/>
                <a:cs typeface="Arial"/>
                <a:sym typeface="Arial"/>
              </a:rPr>
              <a:t> 								</a:t>
            </a:r>
            <a:endParaRPr sz="7200">
              <a:latin typeface="Arial"/>
              <a:ea typeface="Arial"/>
              <a:cs typeface="Arial"/>
              <a:sym typeface="Arial"/>
            </a:endParaRPr>
          </a:p>
          <a:p>
            <a:pPr indent="-228600" lvl="0" marL="457200" rtl="0" algn="l">
              <a:lnSpc>
                <a:spcPct val="115000"/>
              </a:lnSpc>
              <a:spcBef>
                <a:spcPts val="0"/>
              </a:spcBef>
              <a:spcAft>
                <a:spcPts val="0"/>
              </a:spcAft>
              <a:buSzPct val="100000"/>
              <a:buFont typeface="Arial"/>
              <a:buNone/>
            </a:pPr>
            <a:r>
              <a:rPr lang="en-US" sz="7200">
                <a:latin typeface="Arial"/>
                <a:ea typeface="Arial"/>
                <a:cs typeface="Arial"/>
                <a:sym typeface="Arial"/>
              </a:rPr>
              <a:t>							 						</a:t>
            </a:r>
            <a:endParaRPr sz="7200">
              <a:latin typeface="Arial"/>
              <a:ea typeface="Arial"/>
              <a:cs typeface="Arial"/>
              <a:sym typeface="Arial"/>
            </a:endParaRPr>
          </a:p>
          <a:p>
            <a:pPr indent="0" lvl="0" marL="0" rtl="0" algn="l">
              <a:lnSpc>
                <a:spcPct val="115000"/>
              </a:lnSpc>
              <a:spcBef>
                <a:spcPts val="1200"/>
              </a:spcBef>
              <a:spcAft>
                <a:spcPts val="0"/>
              </a:spcAft>
              <a:buClr>
                <a:schemeClr val="dk1"/>
              </a:buClr>
              <a:buSzPts val="275"/>
              <a:buFont typeface="Arial"/>
              <a:buNone/>
            </a:pPr>
            <a:r>
              <a:rPr lang="en-US" sz="7200">
                <a:latin typeface="Arial"/>
                <a:ea typeface="Arial"/>
                <a:cs typeface="Arial"/>
                <a:sym typeface="Arial"/>
              </a:rPr>
              <a:t>					 				</a:t>
            </a:r>
            <a:endParaRPr sz="7200">
              <a:latin typeface="Arial"/>
              <a:ea typeface="Arial"/>
              <a:cs typeface="Arial"/>
              <a:sym typeface="Arial"/>
            </a:endParaRPr>
          </a:p>
          <a:p>
            <a:pPr indent="0" lvl="0" marL="0" rtl="0" algn="l">
              <a:spcBef>
                <a:spcPts val="1000"/>
              </a:spcBef>
              <a:spcAft>
                <a:spcPts val="0"/>
              </a:spcAft>
              <a:buClr>
                <a:schemeClr val="dk1"/>
              </a:buClr>
              <a:buSzPct val="1000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Clr>
                <a:schemeClr val="dk1"/>
              </a:buClr>
              <a:buSzPct val="1000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787002" y="414185"/>
            <a:ext cx="9445500" cy="8262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400"/>
              </a:spcAft>
              <a:buSzPts val="990"/>
              <a:buNone/>
            </a:pPr>
            <a:r>
              <a:rPr lang="en-US" sz="3959"/>
              <a:t>Performance Metrics Used</a:t>
            </a:r>
            <a:endParaRPr sz="3959"/>
          </a:p>
        </p:txBody>
      </p:sp>
      <p:sp>
        <p:nvSpPr>
          <p:cNvPr id="199" name="Google Shape;199;p24"/>
          <p:cNvSpPr txBox="1"/>
          <p:nvPr>
            <p:ph idx="1" type="body"/>
          </p:nvPr>
        </p:nvSpPr>
        <p:spPr>
          <a:xfrm>
            <a:off x="787002" y="1429607"/>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1300">
                <a:solidFill>
                  <a:srgbClr val="0000FF"/>
                </a:solidFill>
                <a:latin typeface="Arial"/>
                <a:ea typeface="Arial"/>
                <a:cs typeface="Arial"/>
                <a:sym typeface="Arial"/>
              </a:rPr>
              <a:t>Root Mean Square Error (RMSE):</a:t>
            </a:r>
            <a:br>
              <a:rPr b="1" lang="en-US" sz="1300">
                <a:latin typeface="Arial"/>
                <a:ea typeface="Arial"/>
                <a:cs typeface="Arial"/>
                <a:sym typeface="Arial"/>
              </a:rPr>
            </a:br>
            <a:r>
              <a:rPr lang="en-US" sz="1300">
                <a:latin typeface="Arial"/>
                <a:ea typeface="Arial"/>
                <a:cs typeface="Arial"/>
                <a:sym typeface="Arial"/>
              </a:rPr>
              <a:t>Measures the difference between predicted and actual stock prices. A lower RMSE indicates better prediction accuracy.</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1300">
                <a:solidFill>
                  <a:srgbClr val="0000FF"/>
                </a:solidFill>
                <a:latin typeface="Arial"/>
                <a:ea typeface="Arial"/>
                <a:cs typeface="Arial"/>
                <a:sym typeface="Arial"/>
              </a:rPr>
              <a:t>Mean Absolute Percentage Error (MAPE):</a:t>
            </a:r>
            <a:br>
              <a:rPr b="1" lang="en-US" sz="1300">
                <a:latin typeface="Arial"/>
                <a:ea typeface="Arial"/>
                <a:cs typeface="Arial"/>
                <a:sym typeface="Arial"/>
              </a:rPr>
            </a:br>
            <a:r>
              <a:rPr lang="en-US" sz="1300">
                <a:latin typeface="Arial"/>
                <a:ea typeface="Arial"/>
                <a:cs typeface="Arial"/>
                <a:sym typeface="Arial"/>
              </a:rPr>
              <a:t>Evaluates the prediction accuracy by expressing errors as a percentage of actual values.</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1300">
                <a:solidFill>
                  <a:srgbClr val="0000FF"/>
                </a:solidFill>
                <a:latin typeface="Arial"/>
                <a:ea typeface="Arial"/>
                <a:cs typeface="Arial"/>
                <a:sym typeface="Arial"/>
              </a:rPr>
              <a:t>Mean Bias Error (MBE):</a:t>
            </a:r>
            <a:br>
              <a:rPr b="1" lang="en-US" sz="1300">
                <a:latin typeface="Arial"/>
                <a:ea typeface="Arial"/>
                <a:cs typeface="Arial"/>
                <a:sym typeface="Arial"/>
              </a:rPr>
            </a:br>
            <a:r>
              <a:rPr lang="en-US" sz="1300">
                <a:latin typeface="Arial"/>
                <a:ea typeface="Arial"/>
                <a:cs typeface="Arial"/>
                <a:sym typeface="Arial"/>
              </a:rPr>
              <a:t>Indicates the average bias in the model, where a positive or negative MBE shows under- or over-estimation, respectively.</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You can include the following description for </a:t>
            </a:r>
            <a:r>
              <a:rPr b="1" lang="en-US" sz="1100">
                <a:latin typeface="Arial"/>
                <a:ea typeface="Arial"/>
                <a:cs typeface="Arial"/>
                <a:sym typeface="Arial"/>
              </a:rPr>
              <a:t>O</a:t>
            </a:r>
            <a:r>
              <a:rPr lang="en-US" sz="1100">
                <a:latin typeface="Arial"/>
                <a:ea typeface="Arial"/>
                <a:cs typeface="Arial"/>
                <a:sym typeface="Arial"/>
              </a:rPr>
              <a:t> and </a:t>
            </a:r>
            <a:r>
              <a:rPr b="1" lang="en-US" sz="1100">
                <a:latin typeface="Arial"/>
                <a:ea typeface="Arial"/>
                <a:cs typeface="Arial"/>
                <a:sym typeface="Arial"/>
              </a:rPr>
              <a:t>F</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US" sz="1100">
                <a:latin typeface="Arial"/>
                <a:ea typeface="Arial"/>
                <a:cs typeface="Arial"/>
                <a:sym typeface="Arial"/>
              </a:rPr>
              <a:t>O (Observed Value):</a:t>
            </a:r>
            <a:r>
              <a:rPr lang="en-US" sz="1100">
                <a:latin typeface="Arial"/>
                <a:ea typeface="Arial"/>
                <a:cs typeface="Arial"/>
                <a:sym typeface="Arial"/>
              </a:rPr>
              <a:t> The actual stock closing price from the dataset.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F (Forecasted Value):</a:t>
            </a:r>
            <a:r>
              <a:rPr lang="en-US" sz="1100">
                <a:latin typeface="Arial"/>
                <a:ea typeface="Arial"/>
                <a:cs typeface="Arial"/>
                <a:sym typeface="Arial"/>
              </a:rPr>
              <a:t> The predicted stock closing price.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t/>
            </a:r>
            <a:endParaRPr sz="1100">
              <a:latin typeface="Arial"/>
              <a:ea typeface="Arial"/>
              <a:cs typeface="Arial"/>
              <a:sym typeface="Arial"/>
            </a:endParaRPr>
          </a:p>
        </p:txBody>
      </p:sp>
      <p:pic>
        <p:nvPicPr>
          <p:cNvPr id="200" name="Google Shape;200;p24"/>
          <p:cNvPicPr preferRelativeResize="0"/>
          <p:nvPr/>
        </p:nvPicPr>
        <p:blipFill rotWithShape="1">
          <a:blip r:embed="rId3">
            <a:alphaModFix/>
          </a:blip>
          <a:srcRect b="14709" l="0" r="0" t="-14710"/>
          <a:stretch/>
        </p:blipFill>
        <p:spPr>
          <a:xfrm>
            <a:off x="786989" y="3327287"/>
            <a:ext cx="2944600" cy="1248250"/>
          </a:xfrm>
          <a:prstGeom prst="rect">
            <a:avLst/>
          </a:prstGeom>
          <a:noFill/>
          <a:ln>
            <a:noFill/>
          </a:ln>
        </p:spPr>
      </p:pic>
      <p:pic>
        <p:nvPicPr>
          <p:cNvPr id="201" name="Google Shape;201;p24"/>
          <p:cNvPicPr preferRelativeResize="0"/>
          <p:nvPr/>
        </p:nvPicPr>
        <p:blipFill>
          <a:blip r:embed="rId4">
            <a:alphaModFix/>
          </a:blip>
          <a:stretch>
            <a:fillRect/>
          </a:stretch>
        </p:blipFill>
        <p:spPr>
          <a:xfrm>
            <a:off x="7171625" y="3327275"/>
            <a:ext cx="3985601" cy="1490325"/>
          </a:xfrm>
          <a:prstGeom prst="rect">
            <a:avLst/>
          </a:prstGeom>
          <a:noFill/>
          <a:ln>
            <a:noFill/>
          </a:ln>
        </p:spPr>
      </p:pic>
      <p:pic>
        <p:nvPicPr>
          <p:cNvPr id="202" name="Google Shape;202;p24"/>
          <p:cNvPicPr preferRelativeResize="0"/>
          <p:nvPr/>
        </p:nvPicPr>
        <p:blipFill>
          <a:blip r:embed="rId5">
            <a:alphaModFix/>
          </a:blip>
          <a:stretch>
            <a:fillRect/>
          </a:stretch>
        </p:blipFill>
        <p:spPr>
          <a:xfrm>
            <a:off x="3720425" y="3327263"/>
            <a:ext cx="3578650" cy="1372375"/>
          </a:xfrm>
          <a:prstGeom prst="rect">
            <a:avLst/>
          </a:prstGeom>
          <a:noFill/>
          <a:ln>
            <a:noFill/>
          </a:ln>
        </p:spPr>
      </p:pic>
      <p:pic>
        <p:nvPicPr>
          <p:cNvPr id="203" name="Google Shape;203;p24"/>
          <p:cNvPicPr preferRelativeResize="0"/>
          <p:nvPr/>
        </p:nvPicPr>
        <p:blipFill>
          <a:blip r:embed="rId6">
            <a:alphaModFix/>
          </a:blip>
          <a:stretch>
            <a:fillRect/>
          </a:stretch>
        </p:blipFill>
        <p:spPr>
          <a:xfrm>
            <a:off x="6199800" y="4549050"/>
            <a:ext cx="3220475" cy="2357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959"/>
              <a:t>Results and Conclusion</a:t>
            </a:r>
            <a:endParaRPr/>
          </a:p>
        </p:txBody>
      </p:sp>
      <p:sp>
        <p:nvSpPr>
          <p:cNvPr id="209" name="Google Shape;209;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Results Overview:</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US" sz="1100">
                <a:latin typeface="Arial"/>
                <a:ea typeface="Arial"/>
                <a:cs typeface="Arial"/>
                <a:sym typeface="Arial"/>
              </a:rPr>
              <a:t>ANN vs. RF</a:t>
            </a:r>
            <a:r>
              <a:rPr lang="en-U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ANN outperforms RF in most cases, with lower RMSE and MAPE values, especially for companies like Nike and JP Morgan.</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US" sz="1100">
                <a:latin typeface="Arial"/>
                <a:ea typeface="Arial"/>
                <a:cs typeface="Arial"/>
                <a:sym typeface="Arial"/>
              </a:rPr>
              <a:t>Both models are effective, but </a:t>
            </a:r>
            <a:r>
              <a:rPr b="1" lang="en-US" sz="1100">
                <a:latin typeface="Arial"/>
                <a:ea typeface="Arial"/>
                <a:cs typeface="Arial"/>
                <a:sym typeface="Arial"/>
              </a:rPr>
              <a:t>ANN provides more accurate predictions</a:t>
            </a:r>
            <a:r>
              <a:rPr lang="en-US" sz="1100">
                <a:latin typeface="Arial"/>
                <a:ea typeface="Arial"/>
                <a:cs typeface="Arial"/>
                <a:sym typeface="Arial"/>
              </a:rPr>
              <a:t> for four out of five companies.</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Conclusion:</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US" sz="1100">
                <a:latin typeface="Arial"/>
                <a:ea typeface="Arial"/>
                <a:cs typeface="Arial"/>
                <a:sym typeface="Arial"/>
              </a:rPr>
              <a:t>Artificial Neural Networks (ANN)</a:t>
            </a:r>
            <a:r>
              <a:rPr lang="en-US" sz="1100">
                <a:latin typeface="Arial"/>
                <a:ea typeface="Arial"/>
                <a:cs typeface="Arial"/>
                <a:sym typeface="Arial"/>
              </a:rPr>
              <a:t> proved to be the </a:t>
            </a:r>
            <a:r>
              <a:rPr b="1" lang="en-US" sz="1100">
                <a:latin typeface="Arial"/>
                <a:ea typeface="Arial"/>
                <a:cs typeface="Arial"/>
                <a:sym typeface="Arial"/>
              </a:rPr>
              <a:t>more reliable model</a:t>
            </a:r>
            <a:r>
              <a:rPr lang="en-US" sz="1100">
                <a:latin typeface="Arial"/>
                <a:ea typeface="Arial"/>
                <a:cs typeface="Arial"/>
                <a:sym typeface="Arial"/>
              </a:rPr>
              <a:t>, offering better predictive accuracy with lower error rates.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Random Forest (RF)</a:t>
            </a:r>
            <a:r>
              <a:rPr lang="en-US" sz="1100">
                <a:latin typeface="Arial"/>
                <a:ea typeface="Arial"/>
                <a:cs typeface="Arial"/>
                <a:sym typeface="Arial"/>
              </a:rPr>
              <a:t> performed well but exhibited slightly higher errors due to noise in stock data.</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US" sz="1100">
                <a:latin typeface="Arial"/>
                <a:ea typeface="Arial"/>
                <a:cs typeface="Arial"/>
                <a:sym typeface="Arial"/>
              </a:rPr>
              <a:t>Future work can expand on these models by incorporating more financial indicators, external news, and market sentiment for further improvement.</a:t>
            </a:r>
            <a:endParaRPr sz="1100">
              <a:latin typeface="Arial"/>
              <a:ea typeface="Arial"/>
              <a:cs typeface="Arial"/>
              <a:sym typeface="Arial"/>
            </a:endParaRPr>
          </a:p>
          <a:p>
            <a:pPr indent="0" lvl="0" marL="45720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pic>
        <p:nvPicPr>
          <p:cNvPr id="210" name="Google Shape;210;p25"/>
          <p:cNvPicPr preferRelativeResize="0"/>
          <p:nvPr/>
        </p:nvPicPr>
        <p:blipFill>
          <a:blip r:embed="rId3">
            <a:alphaModFix/>
          </a:blip>
          <a:stretch>
            <a:fillRect/>
          </a:stretch>
        </p:blipFill>
        <p:spPr>
          <a:xfrm>
            <a:off x="845125" y="3498000"/>
            <a:ext cx="4576294" cy="3047800"/>
          </a:xfrm>
          <a:prstGeom prst="rect">
            <a:avLst/>
          </a:prstGeom>
          <a:noFill/>
          <a:ln>
            <a:noFill/>
          </a:ln>
        </p:spPr>
      </p:pic>
      <p:pic>
        <p:nvPicPr>
          <p:cNvPr id="211" name="Google Shape;211;p25"/>
          <p:cNvPicPr preferRelativeResize="0"/>
          <p:nvPr/>
        </p:nvPicPr>
        <p:blipFill>
          <a:blip r:embed="rId4">
            <a:alphaModFix/>
          </a:blip>
          <a:stretch>
            <a:fillRect/>
          </a:stretch>
        </p:blipFill>
        <p:spPr>
          <a:xfrm>
            <a:off x="5717275" y="3589751"/>
            <a:ext cx="4458499" cy="2864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Paper-2</a:t>
            </a:r>
            <a:endParaRPr/>
          </a:p>
        </p:txBody>
      </p:sp>
      <p:sp>
        <p:nvSpPr>
          <p:cNvPr id="217" name="Google Shape;217;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b="1" lang="en-US" sz="1900">
                <a:latin typeface="Arial"/>
                <a:ea typeface="Arial"/>
                <a:cs typeface="Arial"/>
                <a:sym typeface="Arial"/>
              </a:rPr>
              <a:t>Study Objective</a:t>
            </a:r>
            <a:endParaRPr b="1" sz="1900">
              <a:latin typeface="Arial"/>
              <a:ea typeface="Arial"/>
              <a:cs typeface="Arial"/>
              <a:sym typeface="Arial"/>
            </a:endParaRPr>
          </a:p>
          <a:p>
            <a:pPr indent="0" lvl="0" marL="0" rtl="0" algn="l">
              <a:lnSpc>
                <a:spcPct val="115000"/>
              </a:lnSpc>
              <a:spcBef>
                <a:spcPts val="1200"/>
              </a:spcBef>
              <a:spcAft>
                <a:spcPts val="0"/>
              </a:spcAft>
              <a:buNone/>
            </a:pPr>
            <a:r>
              <a:rPr lang="en-US" sz="1817">
                <a:latin typeface="Arial"/>
                <a:ea typeface="Arial"/>
                <a:cs typeface="Arial"/>
                <a:sym typeface="Arial"/>
              </a:rPr>
              <a:t>The research investigates the application of machine learning techniques to predict long-term stock performance using fundamental analysis. Unlike traditional stock prediction methods that rely on short-term technical or sentiment analysis, this study focuses on evaluating machine learning models based on companies' financial data to guide stock portfolio strategies over extended periods.</a:t>
            </a:r>
            <a:endParaRPr sz="1817">
              <a:latin typeface="Arial"/>
              <a:ea typeface="Arial"/>
              <a:cs typeface="Arial"/>
              <a:sym typeface="Arial"/>
            </a:endParaRPr>
          </a:p>
          <a:p>
            <a:pPr indent="0" lvl="0" marL="0" rtl="0" algn="l">
              <a:lnSpc>
                <a:spcPct val="115000"/>
              </a:lnSpc>
              <a:spcBef>
                <a:spcPts val="1200"/>
              </a:spcBef>
              <a:spcAft>
                <a:spcPts val="0"/>
              </a:spcAft>
              <a:buNone/>
            </a:pPr>
            <a:r>
              <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103">
                <a:latin typeface="Arial"/>
                <a:ea typeface="Arial"/>
                <a:cs typeface="Arial"/>
                <a:sym typeface="Arial"/>
              </a:rPr>
              <a:t>Data and Methodology</a:t>
            </a:r>
            <a:endParaRPr b="1" sz="2103">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US" sz="1656">
                <a:latin typeface="Arial"/>
                <a:ea typeface="Arial"/>
                <a:cs typeface="Arial"/>
                <a:sym typeface="Arial"/>
              </a:rPr>
              <a:t>Dataset</a:t>
            </a:r>
            <a:r>
              <a:rPr lang="en-US" sz="1656">
                <a:latin typeface="Arial"/>
                <a:ea typeface="Arial"/>
                <a:cs typeface="Arial"/>
                <a:sym typeface="Arial"/>
              </a:rPr>
              <a:t>:</a:t>
            </a:r>
            <a:endParaRPr sz="1656">
              <a:latin typeface="Arial"/>
              <a:ea typeface="Arial"/>
              <a:cs typeface="Arial"/>
              <a:sym typeface="Arial"/>
            </a:endParaRPr>
          </a:p>
          <a:p>
            <a:pPr indent="0" lvl="0" marL="0" rtl="0" algn="l">
              <a:lnSpc>
                <a:spcPct val="115000"/>
              </a:lnSpc>
              <a:spcBef>
                <a:spcPts val="1200"/>
              </a:spcBef>
              <a:spcAft>
                <a:spcPts val="0"/>
              </a:spcAft>
              <a:buNone/>
            </a:pPr>
            <a:r>
              <a:rPr lang="en-US" sz="1728">
                <a:latin typeface="Arial"/>
                <a:ea typeface="Arial"/>
                <a:cs typeface="Arial"/>
                <a:sym typeface="Arial"/>
              </a:rPr>
              <a:t>The dataset comprises </a:t>
            </a:r>
            <a:r>
              <a:rPr b="1" lang="en-US" sz="1728">
                <a:latin typeface="Arial"/>
                <a:ea typeface="Arial"/>
                <a:cs typeface="Arial"/>
                <a:sym typeface="Arial"/>
              </a:rPr>
              <a:t>22 years of quarterly financial data</a:t>
            </a:r>
            <a:r>
              <a:rPr lang="en-US" sz="1728">
                <a:latin typeface="Arial"/>
                <a:ea typeface="Arial"/>
                <a:cs typeface="Arial"/>
                <a:sym typeface="Arial"/>
              </a:rPr>
              <a:t> (1996-2017) for </a:t>
            </a:r>
            <a:r>
              <a:rPr b="1" lang="en-US" sz="1728">
                <a:latin typeface="Arial"/>
                <a:ea typeface="Arial"/>
                <a:cs typeface="Arial"/>
                <a:sym typeface="Arial"/>
              </a:rPr>
              <a:t>70 companies</a:t>
            </a:r>
            <a:r>
              <a:rPr lang="en-US" sz="1728">
                <a:latin typeface="Arial"/>
                <a:ea typeface="Arial"/>
                <a:cs typeface="Arial"/>
                <a:sym typeface="Arial"/>
              </a:rPr>
              <a:t> from the S&amp;P 100 index.</a:t>
            </a:r>
            <a:endParaRPr sz="1728">
              <a:latin typeface="Arial"/>
              <a:ea typeface="Arial"/>
              <a:cs typeface="Arial"/>
              <a:sym typeface="Arial"/>
            </a:endParaRPr>
          </a:p>
          <a:p>
            <a:pPr indent="0" lvl="0" marL="0" rtl="0" algn="l">
              <a:lnSpc>
                <a:spcPct val="115000"/>
              </a:lnSpc>
              <a:spcBef>
                <a:spcPts val="1200"/>
              </a:spcBef>
              <a:spcAft>
                <a:spcPts val="0"/>
              </a:spcAft>
              <a:buNone/>
            </a:pPr>
            <a:r>
              <a:rPr lang="en-US" sz="1728">
                <a:latin typeface="Arial"/>
                <a:ea typeface="Arial"/>
                <a:cs typeface="Arial"/>
                <a:sym typeface="Arial"/>
              </a:rPr>
              <a:t>Data were sourced from </a:t>
            </a:r>
            <a:r>
              <a:rPr b="1" lang="en-US" sz="1728">
                <a:latin typeface="Arial"/>
                <a:ea typeface="Arial"/>
                <a:cs typeface="Arial"/>
                <a:sym typeface="Arial"/>
              </a:rPr>
              <a:t>SEC 10-Q filings</a:t>
            </a:r>
            <a:r>
              <a:rPr lang="en-US" sz="1728">
                <a:latin typeface="Arial"/>
                <a:ea typeface="Arial"/>
                <a:cs typeface="Arial"/>
                <a:sym typeface="Arial"/>
              </a:rPr>
              <a:t>, with features derived from financial statements, such as revenue, earnings, capital expenditure, and book value.</a:t>
            </a:r>
            <a:endParaRPr sz="1728">
              <a:latin typeface="Arial"/>
              <a:ea typeface="Arial"/>
              <a:cs typeface="Arial"/>
              <a:sym typeface="Arial"/>
            </a:endParaRPr>
          </a:p>
          <a:p>
            <a:pPr indent="0" lvl="0" marL="457200" rtl="0" algn="l">
              <a:lnSpc>
                <a:spcPct val="115000"/>
              </a:lnSpc>
              <a:spcBef>
                <a:spcPts val="1200"/>
              </a:spcBef>
              <a:spcAft>
                <a:spcPts val="0"/>
              </a:spcAft>
              <a:buNone/>
            </a:pPr>
            <a:r>
              <a:t/>
            </a:r>
            <a:endParaRPr sz="1203">
              <a:latin typeface="Arial"/>
              <a:ea typeface="Arial"/>
              <a:cs typeface="Arial"/>
              <a:sym typeface="Arial"/>
            </a:endParaRPr>
          </a:p>
          <a:p>
            <a:pPr indent="0" lvl="0" marL="0" rtl="0" algn="l">
              <a:spcBef>
                <a:spcPts val="1200"/>
              </a:spcBef>
              <a:spcAft>
                <a:spcPts val="0"/>
              </a:spcAft>
              <a:buNone/>
            </a:pPr>
            <a:r>
              <a:t/>
            </a:r>
            <a:endParaRPr sz="217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3" name="Google Shape;223;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20000"/>
          </a:bodyPr>
          <a:lstStyle/>
          <a:p>
            <a:pPr indent="0" lvl="0" marL="0" rtl="0" algn="l">
              <a:lnSpc>
                <a:spcPct val="115000"/>
              </a:lnSpc>
              <a:spcBef>
                <a:spcPts val="1200"/>
              </a:spcBef>
              <a:spcAft>
                <a:spcPts val="0"/>
              </a:spcAft>
              <a:buNone/>
            </a:pPr>
            <a:r>
              <a:rPr lang="en-US" sz="2472">
                <a:latin typeface="Arial"/>
                <a:ea typeface="Arial"/>
                <a:cs typeface="Arial"/>
                <a:sym typeface="Arial"/>
              </a:rPr>
              <a:t>The initial dataset had </a:t>
            </a:r>
            <a:r>
              <a:rPr b="1" lang="en-US" sz="2472">
                <a:latin typeface="Arial"/>
                <a:ea typeface="Arial"/>
                <a:cs typeface="Arial"/>
                <a:sym typeface="Arial"/>
              </a:rPr>
              <a:t>missing values</a:t>
            </a:r>
            <a:r>
              <a:rPr lang="en-US" sz="2472">
                <a:latin typeface="Arial"/>
                <a:ea typeface="Arial"/>
                <a:cs typeface="Arial"/>
                <a:sym typeface="Arial"/>
              </a:rPr>
              <a:t>; features with over 50% missing data were removed. Remaining gaps were filled using the mean of adjacent values.</a:t>
            </a:r>
            <a:endParaRPr sz="2472">
              <a:latin typeface="Arial"/>
              <a:ea typeface="Arial"/>
              <a:cs typeface="Arial"/>
              <a:sym typeface="Arial"/>
            </a:endParaRPr>
          </a:p>
          <a:p>
            <a:pPr indent="0" lvl="0" marL="0" rtl="0" algn="l">
              <a:lnSpc>
                <a:spcPct val="115000"/>
              </a:lnSpc>
              <a:spcBef>
                <a:spcPts val="1200"/>
              </a:spcBef>
              <a:spcAft>
                <a:spcPts val="0"/>
              </a:spcAft>
              <a:buNone/>
            </a:pPr>
            <a:r>
              <a:t/>
            </a:r>
            <a:endParaRPr sz="2472">
              <a:latin typeface="Arial"/>
              <a:ea typeface="Arial"/>
              <a:cs typeface="Arial"/>
              <a:sym typeface="Arial"/>
            </a:endParaRPr>
          </a:p>
          <a:p>
            <a:pPr indent="0" lvl="0" marL="0" rtl="0" algn="l">
              <a:lnSpc>
                <a:spcPct val="115000"/>
              </a:lnSpc>
              <a:spcBef>
                <a:spcPts val="1200"/>
              </a:spcBef>
              <a:spcAft>
                <a:spcPts val="0"/>
              </a:spcAft>
              <a:buNone/>
            </a:pPr>
            <a:r>
              <a:rPr b="1" lang="en-US" sz="2444">
                <a:latin typeface="Arial"/>
                <a:ea typeface="Arial"/>
                <a:cs typeface="Arial"/>
                <a:sym typeface="Arial"/>
              </a:rPr>
              <a:t>Target Variable</a:t>
            </a:r>
            <a:r>
              <a:rPr lang="en-US" sz="2444">
                <a:latin typeface="Arial"/>
                <a:ea typeface="Arial"/>
                <a:cs typeface="Arial"/>
                <a:sym typeface="Arial"/>
              </a:rPr>
              <a:t>:</a:t>
            </a:r>
            <a:endParaRPr sz="2444">
              <a:latin typeface="Arial"/>
              <a:ea typeface="Arial"/>
              <a:cs typeface="Arial"/>
              <a:sym typeface="Arial"/>
            </a:endParaRPr>
          </a:p>
          <a:p>
            <a:pPr indent="0" lvl="0" marL="0" rtl="0" algn="l">
              <a:lnSpc>
                <a:spcPct val="115000"/>
              </a:lnSpc>
              <a:spcBef>
                <a:spcPts val="1200"/>
              </a:spcBef>
              <a:spcAft>
                <a:spcPts val="0"/>
              </a:spcAft>
              <a:buNone/>
            </a:pPr>
            <a:r>
              <a:rPr lang="en-US" sz="2444">
                <a:latin typeface="Arial"/>
                <a:ea typeface="Arial"/>
                <a:cs typeface="Arial"/>
                <a:sym typeface="Arial"/>
              </a:rPr>
              <a:t>The study aimed to predict a stock's </a:t>
            </a:r>
            <a:r>
              <a:rPr b="1" lang="en-US" sz="2444">
                <a:latin typeface="Arial"/>
                <a:ea typeface="Arial"/>
                <a:cs typeface="Arial"/>
                <a:sym typeface="Arial"/>
              </a:rPr>
              <a:t>quarterly relative return</a:t>
            </a:r>
            <a:r>
              <a:rPr lang="en-US" sz="2444">
                <a:latin typeface="Arial"/>
                <a:ea typeface="Arial"/>
                <a:cs typeface="Arial"/>
                <a:sym typeface="Arial"/>
              </a:rPr>
              <a:t> compared to the </a:t>
            </a:r>
            <a:r>
              <a:rPr b="1" lang="en-US" sz="2444">
                <a:latin typeface="Arial"/>
                <a:ea typeface="Arial"/>
                <a:cs typeface="Arial"/>
                <a:sym typeface="Arial"/>
              </a:rPr>
              <a:t>Dow Jones Industrial Average (DJIA)</a:t>
            </a:r>
            <a:r>
              <a:rPr lang="en-US" sz="2444">
                <a:latin typeface="Arial"/>
                <a:ea typeface="Arial"/>
                <a:cs typeface="Arial"/>
                <a:sym typeface="Arial"/>
              </a:rPr>
              <a:t>. This relative measure helps control for broader market trends.</a:t>
            </a:r>
            <a:endParaRPr sz="2444">
              <a:latin typeface="Arial"/>
              <a:ea typeface="Arial"/>
              <a:cs typeface="Arial"/>
              <a:sym typeface="Arial"/>
            </a:endParaRPr>
          </a:p>
          <a:p>
            <a:pPr indent="0" lvl="0" marL="0" rtl="0" algn="l">
              <a:lnSpc>
                <a:spcPct val="115000"/>
              </a:lnSpc>
              <a:spcBef>
                <a:spcPts val="1200"/>
              </a:spcBef>
              <a:spcAft>
                <a:spcPts val="0"/>
              </a:spcAft>
              <a:buNone/>
            </a:pPr>
            <a:r>
              <a:t/>
            </a:r>
            <a:endParaRPr sz="2444">
              <a:latin typeface="Arial"/>
              <a:ea typeface="Arial"/>
              <a:cs typeface="Arial"/>
              <a:sym typeface="Arial"/>
            </a:endParaRPr>
          </a:p>
          <a:p>
            <a:pPr indent="0" lvl="0" marL="0" rtl="0" algn="l">
              <a:lnSpc>
                <a:spcPct val="115000"/>
              </a:lnSpc>
              <a:spcBef>
                <a:spcPts val="1200"/>
              </a:spcBef>
              <a:spcAft>
                <a:spcPts val="0"/>
              </a:spcAft>
              <a:buClr>
                <a:schemeClr val="dk1"/>
              </a:buClr>
              <a:buSzPct val="45002"/>
              <a:buFont typeface="Arial"/>
              <a:buNone/>
            </a:pPr>
            <a:r>
              <a:rPr b="1" lang="en-US" sz="2444">
                <a:latin typeface="Arial"/>
                <a:ea typeface="Arial"/>
                <a:cs typeface="Arial"/>
                <a:sym typeface="Arial"/>
              </a:rPr>
              <a:t>Data Preprocessing</a:t>
            </a:r>
            <a:r>
              <a:rPr lang="en-US" sz="2444">
                <a:latin typeface="Arial"/>
                <a:ea typeface="Arial"/>
                <a:cs typeface="Arial"/>
                <a:sym typeface="Arial"/>
              </a:rPr>
              <a:t>:</a:t>
            </a:r>
            <a:endParaRPr sz="2444">
              <a:latin typeface="Arial"/>
              <a:ea typeface="Arial"/>
              <a:cs typeface="Arial"/>
              <a:sym typeface="Arial"/>
            </a:endParaRPr>
          </a:p>
          <a:p>
            <a:pPr indent="0" lvl="0" marL="0" rtl="0" algn="l">
              <a:lnSpc>
                <a:spcPct val="115000"/>
              </a:lnSpc>
              <a:spcBef>
                <a:spcPts val="1200"/>
              </a:spcBef>
              <a:spcAft>
                <a:spcPts val="0"/>
              </a:spcAft>
              <a:buNone/>
            </a:pPr>
            <a:r>
              <a:rPr b="1" lang="en-US" sz="2444">
                <a:latin typeface="Arial"/>
                <a:ea typeface="Arial"/>
                <a:cs typeface="Arial"/>
                <a:sym typeface="Arial"/>
              </a:rPr>
              <a:t>Percentage change</a:t>
            </a:r>
            <a:r>
              <a:rPr lang="en-US" sz="2444">
                <a:latin typeface="Arial"/>
                <a:ea typeface="Arial"/>
                <a:cs typeface="Arial"/>
                <a:sym typeface="Arial"/>
              </a:rPr>
              <a:t> between consecutive quarters was calculated for all features to remove global trends and make the dataset suitable for machine learning.</a:t>
            </a:r>
            <a:endParaRPr sz="2444">
              <a:latin typeface="Arial"/>
              <a:ea typeface="Arial"/>
              <a:cs typeface="Arial"/>
              <a:sym typeface="Arial"/>
            </a:endParaRPr>
          </a:p>
          <a:p>
            <a:pPr indent="0" lvl="0" marL="0" rtl="0" algn="l">
              <a:lnSpc>
                <a:spcPct val="115000"/>
              </a:lnSpc>
              <a:spcBef>
                <a:spcPts val="1200"/>
              </a:spcBef>
              <a:spcAft>
                <a:spcPts val="0"/>
              </a:spcAft>
              <a:buNone/>
            </a:pPr>
            <a:r>
              <a:t/>
            </a:r>
            <a:endParaRPr sz="17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700">
              <a:latin typeface="Arial"/>
              <a:ea typeface="Arial"/>
              <a:cs typeface="Arial"/>
              <a:sym typeface="Arial"/>
            </a:endParaRPr>
          </a:p>
          <a:p>
            <a:pPr indent="0" lvl="0" marL="0" rtl="0" algn="l">
              <a:lnSpc>
                <a:spcPct val="115000"/>
              </a:lnSpc>
              <a:spcBef>
                <a:spcPts val="1200"/>
              </a:spcBef>
              <a:spcAft>
                <a:spcPts val="1200"/>
              </a:spcAft>
              <a:buClr>
                <a:schemeClr val="dk1"/>
              </a:buClr>
              <a:buSzPct val="63651"/>
              <a:buFont typeface="Arial"/>
              <a:buNone/>
            </a:pPr>
            <a:r>
              <a:t/>
            </a:r>
            <a:endParaRPr sz="1728">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