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4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CD0FA-59FB-4B61-9497-EC4791C36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5009" y="2767584"/>
            <a:ext cx="6690360" cy="1799803"/>
          </a:xfrm>
        </p:spPr>
        <p:txBody>
          <a:bodyPr anchor="b"/>
          <a:lstStyle>
            <a:lvl1pPr algn="ctr">
              <a:defRPr sz="6000" b="1">
                <a:solidFill>
                  <a:srgbClr val="00AC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40185C-B84D-440D-900E-5BF2260BD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89" y="4712962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68D2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C1E9FD-93F9-4FD7-8249-EF958E4A3FF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29" y="100843"/>
            <a:ext cx="2063716" cy="1379250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178CEE4B-6EEC-ED47-9619-86D77F88E3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687" y="1360477"/>
            <a:ext cx="4112313" cy="457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739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94441-049D-40C6-9E3C-D4043DAA3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4856" y="365125"/>
            <a:ext cx="8918944" cy="1325563"/>
          </a:xfrm>
        </p:spPr>
        <p:txBody>
          <a:bodyPr/>
          <a:lstStyle>
            <a:lvl1pPr>
              <a:defRPr b="1">
                <a:solidFill>
                  <a:srgbClr val="00AC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B5BC2-4F2E-4159-A278-AFA38C5C7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9A526-663B-4A81-B1C4-265B7FF17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0873-0489-48D0-8CC7-156E403DEBDC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5D33B-8274-4A2F-A3B6-69C0E351F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18ACA-F98A-41F5-86CA-595A297A2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C588-51A0-4427-AF63-02D24717B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76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3732-46F4-4D42-A5BD-A83D8A471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rgbClr val="00AC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73048-1CE3-440E-AB4E-D8F1363DE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04FA1-4AE0-4913-AF3A-CE573BC2A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0873-0489-48D0-8CC7-156E403DEBDC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AB1FB-A16F-4CD2-B406-AF5E63A68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B0B7B-8E91-4254-A729-92287FCC4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C588-51A0-4427-AF63-02D24717B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4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8564C-2A62-4E26-8D56-40939A80D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2754" y="365125"/>
            <a:ext cx="8911046" cy="1325563"/>
          </a:xfrm>
        </p:spPr>
        <p:txBody>
          <a:bodyPr/>
          <a:lstStyle>
            <a:lvl1pPr>
              <a:defRPr b="1">
                <a:solidFill>
                  <a:srgbClr val="00AC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60070-2CC6-4DD0-AB76-58AB57196F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B80CDA-54F2-4125-96A9-A3FEC95D3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E9F46-B431-4049-96EB-0D7C5E2F6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0873-0489-48D0-8CC7-156E403DEBDC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0CBCE-50B5-4433-AE44-66A7DA669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E8366-CC21-45FD-8924-58470B0C6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C588-51A0-4427-AF63-02D24717B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3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C5A90-C559-47A8-A2FA-27A3853BF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2754" y="365125"/>
            <a:ext cx="8911046" cy="1325563"/>
          </a:xfrm>
        </p:spPr>
        <p:txBody>
          <a:bodyPr/>
          <a:lstStyle>
            <a:lvl1pPr>
              <a:defRPr b="1">
                <a:solidFill>
                  <a:srgbClr val="00ACBB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0A1776-D856-4DBE-8651-276566113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0873-0489-48D0-8CC7-156E403DEBDC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EA713-D193-4251-9B00-62CE12DF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75BDC3-416E-465B-AF6A-3562134B1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C588-51A0-4427-AF63-02D24717B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82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1AB5AB-0EBD-4504-99C6-692B2A97D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0873-0489-48D0-8CC7-156E403DEBDC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623DBB-ADEF-496D-AB63-C04684FA7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B69A8-3DFD-44FC-A2C0-6EB2F1D4A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C588-51A0-4427-AF63-02D24717B20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C536A28-63F9-4971-9B5A-4AD845A78B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94591" y="3149856"/>
            <a:ext cx="5562600" cy="1325563"/>
          </a:xfrm>
        </p:spPr>
        <p:txBody>
          <a:bodyPr/>
          <a:lstStyle>
            <a:lvl1pPr>
              <a:defRPr b="1">
                <a:solidFill>
                  <a:srgbClr val="F68D2C"/>
                </a:solidFill>
              </a:defRPr>
            </a:lvl1pPr>
          </a:lstStyle>
          <a:p>
            <a:r>
              <a:rPr lang="en-US" dirty="0"/>
              <a:t>Thank you …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FD61D3B-8894-A842-B5B7-C61826B6829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29" y="100843"/>
            <a:ext cx="2063716" cy="1379250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F055AB9D-6328-F848-A05D-BEC70A1799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687" y="1360477"/>
            <a:ext cx="4112313" cy="457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196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88AD92B9-C75C-4CC2-9137-9E3CD60915B6}"/>
              </a:ext>
            </a:extLst>
          </p:cNvPr>
          <p:cNvGraphicFramePr>
            <a:graphicFrameLocks noChangeAspect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30930973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think-cell Slide" r:id="rId11" imgW="498" imgH="499" progId="TCLayout.ActiveDocument.1">
                  <p:embed/>
                </p:oleObj>
              </mc:Choice>
              <mc:Fallback>
                <p:oleObj name="think-cell Slide" r:id="rId11" imgW="498" imgH="499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88AD92B9-C75C-4CC2-9137-9E3CD60915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4CD45F4E-9763-4269-A098-F051D58E8CB9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400" b="0" i="0" baseline="0" dirty="0">
              <a:latin typeface="Open Sans" panose="020B0606030504020204"/>
              <a:sym typeface="Open Sans" panose="020B0606030504020204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E13A86-65D5-411D-BE6B-7B00C80E0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5245" y="365125"/>
            <a:ext cx="91385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5AA4A-1FEE-48FA-BC86-EF29EB241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34209-4124-497F-A68A-C3B4F83CB0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80873-0489-48D0-8CC7-156E403DEBDC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7CAF5-F1FA-4EBE-AE6B-131C84DAAC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C259F-6006-4C99-9DCE-2726DA3C78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4C588-51A0-4427-AF63-02D24717B202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4319C5-AA8C-6E49-BF69-DA6C562296F4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29" y="100843"/>
            <a:ext cx="2063716" cy="1379250"/>
          </a:xfrm>
          <a:prstGeom prst="rect">
            <a:avLst/>
          </a:prstGeom>
        </p:spPr>
      </p:pic>
      <p:pic>
        <p:nvPicPr>
          <p:cNvPr id="12" name="Graphic 9" descr="Graphic 9">
            <a:extLst>
              <a:ext uri="{FF2B5EF4-FFF2-40B4-BE49-F238E27FC236}">
                <a16:creationId xmlns:a16="http://schemas.microsoft.com/office/drawing/2014/main" id="{A380047C-FB04-4FA1-B512-AA96684A366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953897" y="6445934"/>
            <a:ext cx="2039369" cy="20024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45925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cative.io/blog/object-oriented-programming-concepts-java" TargetMode="External"/><Relationship Id="rId2" Type="http://schemas.openxmlformats.org/officeDocument/2006/relationships/hyperlink" Target="https://www.educative.io/blog/how-to-learn-cpp-the-guide-for-beginner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ducative.io/blog/how-to-use-oop-in-pytho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67180-9D0A-41DA-AF64-9A5C66BD40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15BC30-0FDC-41B2-AA8E-4A3D5422D2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Masoud Al Nayari</a:t>
            </a:r>
          </a:p>
        </p:txBody>
      </p:sp>
    </p:spTree>
    <p:extLst>
      <p:ext uri="{BB962C8B-B14F-4D97-AF65-F5344CB8AC3E}">
        <p14:creationId xmlns:p14="http://schemas.microsoft.com/office/powerpoint/2010/main" val="1553340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9CA05-763C-4D3A-9EC3-FDE1B9179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in Java,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E8CBD-641D-4E96-A9DB-48A9BE3F6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46755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public class </a:t>
            </a:r>
            <a:r>
              <a:rPr lang="en-US" b="1" i="1" dirty="0" err="1">
                <a:solidFill>
                  <a:srgbClr val="0070C0"/>
                </a:solidFill>
              </a:rPr>
              <a:t>ClassName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/>
              <a:t>{</a:t>
            </a:r>
            <a:endParaRPr lang="en-US" dirty="0"/>
          </a:p>
          <a:p>
            <a:pPr marL="457200" lvl="1" indent="0">
              <a:buNone/>
            </a:pPr>
            <a:r>
              <a:rPr lang="en-US" b="1" i="1" dirty="0">
                <a:solidFill>
                  <a:srgbClr val="0070C0"/>
                </a:solidFill>
              </a:rPr>
              <a:t>Fields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i="1" dirty="0">
                <a:solidFill>
                  <a:srgbClr val="0070C0"/>
                </a:solidFill>
              </a:rPr>
              <a:t>Constructor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i="1" dirty="0">
                <a:solidFill>
                  <a:srgbClr val="0070C0"/>
                </a:solidFill>
              </a:rPr>
              <a:t>Methods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/>
              <a:t>}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926775-50D1-4323-A1E1-5FF51774D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040" y="1825625"/>
            <a:ext cx="6400800" cy="392449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BDE9DE-3C5B-4F30-8668-EE863C80EBFE}"/>
              </a:ext>
            </a:extLst>
          </p:cNvPr>
          <p:cNvCxnSpPr/>
          <p:nvPr/>
        </p:nvCxnSpPr>
        <p:spPr>
          <a:xfrm flipV="1">
            <a:off x="2434856" y="2462981"/>
            <a:ext cx="3184279" cy="530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134BE8-4DFA-4C09-AB25-19929502D703}"/>
              </a:ext>
            </a:extLst>
          </p:cNvPr>
          <p:cNvCxnSpPr>
            <a:cxnSpLocks/>
          </p:cNvCxnSpPr>
          <p:nvPr/>
        </p:nvCxnSpPr>
        <p:spPr>
          <a:xfrm flipV="1">
            <a:off x="2434856" y="2728452"/>
            <a:ext cx="3184279" cy="288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6C8D4A-8C94-4E39-A422-2C063B7EE297}"/>
              </a:ext>
            </a:extLst>
          </p:cNvPr>
          <p:cNvCxnSpPr>
            <a:cxnSpLocks/>
          </p:cNvCxnSpPr>
          <p:nvPr/>
        </p:nvCxnSpPr>
        <p:spPr>
          <a:xfrm flipV="1">
            <a:off x="3177191" y="3282208"/>
            <a:ext cx="2441944" cy="55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880E74-A4C5-4EB2-A72B-57371BD7EEF2}"/>
              </a:ext>
            </a:extLst>
          </p:cNvPr>
          <p:cNvCxnSpPr>
            <a:cxnSpLocks/>
          </p:cNvCxnSpPr>
          <p:nvPr/>
        </p:nvCxnSpPr>
        <p:spPr>
          <a:xfrm>
            <a:off x="2806023" y="4637677"/>
            <a:ext cx="2813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262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AE408-5260-4C30-B347-C80B251FD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in Python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5992C6-A9D3-41CA-9855-EC6DF4920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856" y="1358234"/>
            <a:ext cx="9601200" cy="38516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ECC6E8-3667-476D-B44D-5B9535EE5864}"/>
              </a:ext>
            </a:extLst>
          </p:cNvPr>
          <p:cNvSpPr txBox="1"/>
          <p:nvPr/>
        </p:nvSpPr>
        <p:spPr>
          <a:xfrm>
            <a:off x="515221" y="1409754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3E569E-EDAA-4508-9235-D878B3857B5F}"/>
              </a:ext>
            </a:extLst>
          </p:cNvPr>
          <p:cNvSpPr txBox="1"/>
          <p:nvPr/>
        </p:nvSpPr>
        <p:spPr>
          <a:xfrm>
            <a:off x="280899" y="1690688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Constructor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583423-D256-4015-BDE4-D20D17498448}"/>
              </a:ext>
            </a:extLst>
          </p:cNvPr>
          <p:cNvSpPr txBox="1"/>
          <p:nvPr/>
        </p:nvSpPr>
        <p:spPr>
          <a:xfrm>
            <a:off x="479153" y="215170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Fields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F87366-55C6-4BC1-BFC3-C6CB245B2FAF}"/>
              </a:ext>
            </a:extLst>
          </p:cNvPr>
          <p:cNvSpPr txBox="1"/>
          <p:nvPr/>
        </p:nvSpPr>
        <p:spPr>
          <a:xfrm>
            <a:off x="382166" y="3244334"/>
            <a:ext cx="1028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D5E945-BC5B-46C4-81BB-5784428882EF}"/>
              </a:ext>
            </a:extLst>
          </p:cNvPr>
          <p:cNvSpPr txBox="1"/>
          <p:nvPr/>
        </p:nvSpPr>
        <p:spPr>
          <a:xfrm>
            <a:off x="395676" y="4474814"/>
            <a:ext cx="1177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 Instance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BD9E11-5592-42D7-96A7-1B27AB2DFC9C}"/>
              </a:ext>
            </a:extLst>
          </p:cNvPr>
          <p:cNvCxnSpPr>
            <a:stCxn id="11" idx="3"/>
          </p:cNvCxnSpPr>
          <p:nvPr/>
        </p:nvCxnSpPr>
        <p:spPr>
          <a:xfrm flipV="1">
            <a:off x="1573240" y="1779086"/>
            <a:ext cx="1553418" cy="96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218DA7-0E4D-4684-BBF1-068736B98CDD}"/>
              </a:ext>
            </a:extLst>
          </p:cNvPr>
          <p:cNvCxnSpPr/>
          <p:nvPr/>
        </p:nvCxnSpPr>
        <p:spPr>
          <a:xfrm flipV="1">
            <a:off x="1227339" y="1520526"/>
            <a:ext cx="1553418" cy="96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D227A8-5E45-46F0-BB90-513821C0F404}"/>
              </a:ext>
            </a:extLst>
          </p:cNvPr>
          <p:cNvCxnSpPr>
            <a:cxnSpLocks/>
          </p:cNvCxnSpPr>
          <p:nvPr/>
        </p:nvCxnSpPr>
        <p:spPr>
          <a:xfrm flipV="1">
            <a:off x="1227339" y="2257794"/>
            <a:ext cx="2253280" cy="78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C92ABEF-6909-4F38-8AB5-CEB987408687}"/>
              </a:ext>
            </a:extLst>
          </p:cNvPr>
          <p:cNvCxnSpPr>
            <a:cxnSpLocks/>
          </p:cNvCxnSpPr>
          <p:nvPr/>
        </p:nvCxnSpPr>
        <p:spPr>
          <a:xfrm flipV="1">
            <a:off x="1410396" y="3079312"/>
            <a:ext cx="1716262" cy="39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163DE20-D211-4B3A-98F3-7522A95F7A3A}"/>
              </a:ext>
            </a:extLst>
          </p:cNvPr>
          <p:cNvCxnSpPr>
            <a:cxnSpLocks/>
          </p:cNvCxnSpPr>
          <p:nvPr/>
        </p:nvCxnSpPr>
        <p:spPr>
          <a:xfrm flipV="1">
            <a:off x="1410396" y="4661448"/>
            <a:ext cx="1395272" cy="98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750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AAF73-39CE-4125-96FB-AC81FCCB4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 and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22F79-E9A3-4E84-806D-B5A624117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Fields</a:t>
            </a:r>
            <a:r>
              <a:rPr lang="en-US" dirty="0"/>
              <a:t> represent properties of an object and </a:t>
            </a:r>
            <a:r>
              <a:rPr lang="en-US" b="1" dirty="0"/>
              <a:t>attributes</a:t>
            </a:r>
            <a:r>
              <a:rPr lang="en-US" dirty="0"/>
              <a:t> can be understood as the values stored in those fields.</a:t>
            </a:r>
          </a:p>
          <a:p>
            <a:r>
              <a:rPr lang="en-US" dirty="0"/>
              <a:t>Object </a:t>
            </a:r>
            <a:r>
              <a:rPr lang="en-US" b="1" dirty="0"/>
              <a:t>instances</a:t>
            </a:r>
            <a:r>
              <a:rPr lang="en-US" dirty="0"/>
              <a:t> have their own attributes.</a:t>
            </a:r>
          </a:p>
          <a:p>
            <a:r>
              <a:rPr lang="en-US" dirty="0"/>
              <a:t>Instantiating an instance of a class in Java for example:</a:t>
            </a:r>
          </a:p>
          <a:p>
            <a:pPr marL="914400" lvl="2" indent="0">
              <a:buNone/>
            </a:pPr>
            <a:r>
              <a:rPr lang="en-US" dirty="0"/>
              <a:t>Student </a:t>
            </a:r>
            <a:r>
              <a:rPr lang="en-US" dirty="0" err="1"/>
              <a:t>ahmed</a:t>
            </a:r>
            <a:r>
              <a:rPr lang="en-US" dirty="0"/>
              <a:t> = new Student (“Ahmed”, 30);</a:t>
            </a:r>
          </a:p>
          <a:p>
            <a:pPr marL="914400" lvl="2" indent="0">
              <a:buNone/>
            </a:pPr>
            <a:r>
              <a:rPr lang="en-US" dirty="0"/>
              <a:t>Student </a:t>
            </a:r>
            <a:r>
              <a:rPr lang="en-US" dirty="0" err="1"/>
              <a:t>zz</a:t>
            </a:r>
            <a:r>
              <a:rPr lang="en-US" dirty="0"/>
              <a:t> = new Student (“</a:t>
            </a:r>
            <a:r>
              <a:rPr lang="en-US" dirty="0" err="1"/>
              <a:t>zz</a:t>
            </a:r>
            <a:r>
              <a:rPr lang="en-US" dirty="0"/>
              <a:t>”, 20);</a:t>
            </a:r>
          </a:p>
          <a:p>
            <a:r>
              <a:rPr lang="en-US" dirty="0">
                <a:solidFill>
                  <a:srgbClr val="0070C0"/>
                </a:solidFill>
              </a:rPr>
              <a:t>Student</a:t>
            </a:r>
            <a:r>
              <a:rPr lang="en-US" dirty="0"/>
              <a:t> </a:t>
            </a:r>
            <a:r>
              <a:rPr lang="en-US" u="sng" dirty="0" err="1"/>
              <a:t>ahmed</a:t>
            </a:r>
            <a:r>
              <a:rPr lang="en-US" dirty="0"/>
              <a:t> has his own “attributes”; a name (“Ahmed”) and an age of 30. These attributes define the </a:t>
            </a:r>
            <a:r>
              <a:rPr lang="en-US" dirty="0">
                <a:solidFill>
                  <a:srgbClr val="0070C0"/>
                </a:solidFill>
              </a:rPr>
              <a:t>state</a:t>
            </a:r>
            <a:r>
              <a:rPr lang="en-US" dirty="0"/>
              <a:t> of object </a:t>
            </a:r>
            <a:r>
              <a:rPr lang="en-US" u="sng" dirty="0" err="1"/>
              <a:t>ahmed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222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45B43-B30B-426C-BD9B-B841D0A21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Methods, Parameters, Return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4978D-AC7F-4249-9C27-D9EFC83DF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303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FB7E6-5F1F-433D-92EA-3C8B50BE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BBCB8-5E71-4D1F-9B6B-5AAF51007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472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36B28-087D-4464-A518-2C87C78A5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A70DC-056E-4CC1-B9F2-33285A7C9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29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061C-9707-4B3D-882D-72CA507B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6BE81-B48E-473E-8ED6-3948A0F34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Programs and Programming</a:t>
            </a:r>
          </a:p>
          <a:p>
            <a:r>
              <a:rPr lang="en-US" dirty="0"/>
              <a:t>Programming Languages</a:t>
            </a:r>
          </a:p>
          <a:p>
            <a:r>
              <a:rPr lang="en-US" dirty="0"/>
              <a:t>OOP</a:t>
            </a:r>
          </a:p>
          <a:p>
            <a:r>
              <a:rPr lang="en-US" dirty="0"/>
              <a:t>Fundamental Concepts of OOP</a:t>
            </a:r>
          </a:p>
          <a:p>
            <a:pPr lvl="1"/>
            <a:r>
              <a:rPr lang="en-US" dirty="0"/>
              <a:t>Classes and Objects</a:t>
            </a:r>
          </a:p>
          <a:p>
            <a:pPr lvl="1"/>
            <a:r>
              <a:rPr lang="en-US" dirty="0"/>
              <a:t>Fields and Attributes</a:t>
            </a:r>
          </a:p>
          <a:p>
            <a:pPr lvl="1"/>
            <a:r>
              <a:rPr lang="en-US" dirty="0"/>
              <a:t>Methods, Parameters, and Return Values</a:t>
            </a:r>
          </a:p>
          <a:p>
            <a:pPr lvl="1"/>
            <a:r>
              <a:rPr lang="en-US" dirty="0"/>
              <a:t>Constructors</a:t>
            </a:r>
          </a:p>
          <a:p>
            <a:r>
              <a:rPr lang="en-US" dirty="0"/>
              <a:t>Data Types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18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3E1B0-54C5-4910-BA17-AE34300DB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Programs and Programming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679D7E-A435-4490-9E15-DC3275C8F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 is a set of instructions that tell the computer how to execute a certain task.</a:t>
            </a:r>
          </a:p>
          <a:p>
            <a:endParaRPr lang="en-US" dirty="0"/>
          </a:p>
          <a:p>
            <a:r>
              <a:rPr lang="en-US" dirty="0"/>
              <a:t>Programming is the process of making or writing a program.</a:t>
            </a:r>
          </a:p>
        </p:txBody>
      </p:sp>
    </p:spTree>
    <p:extLst>
      <p:ext uri="{BB962C8B-B14F-4D97-AF65-F5344CB8AC3E}">
        <p14:creationId xmlns:p14="http://schemas.microsoft.com/office/powerpoint/2010/main" val="4120028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20CD7-121B-4A19-A1C3-33B0C1DC6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4D18C-148D-4194-AA53-81BA3C2F8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Computers understand only binary (0 and 1) codes.</a:t>
            </a:r>
          </a:p>
          <a:p>
            <a:r>
              <a:rPr lang="en-US" dirty="0"/>
              <a:t>Programming languages are the tools programmers use to write programs.</a:t>
            </a:r>
          </a:p>
          <a:p>
            <a:r>
              <a:rPr lang="en-US" dirty="0"/>
              <a:t>They help programmers in translating binary codes into human-readable language.</a:t>
            </a:r>
          </a:p>
          <a:p>
            <a:r>
              <a:rPr lang="en-US" dirty="0"/>
              <a:t>There are many types of programming and programming languages.</a:t>
            </a:r>
          </a:p>
        </p:txBody>
      </p:sp>
    </p:spTree>
    <p:extLst>
      <p:ext uri="{BB962C8B-B14F-4D97-AF65-F5344CB8AC3E}">
        <p14:creationId xmlns:p14="http://schemas.microsoft.com/office/powerpoint/2010/main" val="3996218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88563-CC91-41C0-A8BD-B60F1AF85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8A6F3-24D2-40D7-8B5C-321A3B082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of the famous programming languages: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C#</a:t>
            </a:r>
          </a:p>
          <a:p>
            <a:pPr lvl="1"/>
            <a:r>
              <a:rPr lang="en-US" dirty="0"/>
              <a:t>C++</a:t>
            </a:r>
          </a:p>
          <a:p>
            <a:pPr lvl="1"/>
            <a:r>
              <a:rPr lang="en-US" dirty="0"/>
              <a:t>JavaScript</a:t>
            </a:r>
          </a:p>
          <a:p>
            <a:pPr lvl="1"/>
            <a:r>
              <a:rPr lang="en-US" dirty="0"/>
              <a:t>R</a:t>
            </a:r>
          </a:p>
          <a:p>
            <a:pPr lvl="1"/>
            <a:r>
              <a:rPr lang="en-US" dirty="0"/>
              <a:t>PHP</a:t>
            </a:r>
          </a:p>
          <a:p>
            <a:pPr lvl="1"/>
            <a:r>
              <a:rPr lang="en-US" dirty="0"/>
              <a:t>Kotlin</a:t>
            </a:r>
          </a:p>
          <a:p>
            <a:pPr lvl="1"/>
            <a:r>
              <a:rPr lang="en-US" dirty="0"/>
              <a:t>Swift</a:t>
            </a:r>
          </a:p>
        </p:txBody>
      </p:sp>
    </p:spTree>
    <p:extLst>
      <p:ext uri="{BB962C8B-B14F-4D97-AF65-F5344CB8AC3E}">
        <p14:creationId xmlns:p14="http://schemas.microsoft.com/office/powerpoint/2010/main" val="29918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87A9A-238B-4507-9CC1-7BEF86B3E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Programming (OOP)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5197D-9E30-4F90-8C3A-CB9191AC4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336" y="3016251"/>
            <a:ext cx="10515600" cy="31780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/>
              <a:t>Object Oriented programming (OOP) is a programming paradigm that relies on the concept of </a:t>
            </a:r>
            <a:r>
              <a:rPr lang="en-US" b="1" i="1" dirty="0"/>
              <a:t>classes</a:t>
            </a:r>
            <a:r>
              <a:rPr lang="en-US" i="1" dirty="0"/>
              <a:t> and </a:t>
            </a:r>
            <a:r>
              <a:rPr lang="en-US" b="1" i="1" dirty="0"/>
              <a:t>objects</a:t>
            </a:r>
            <a:r>
              <a:rPr lang="en-US" i="1" dirty="0"/>
              <a:t>. It is used to structure a software program into simple, reusable pieces of code blueprints (usually called classes), which are used to create individual instances of objects. There are many object-oriented programming languages including JavaScript, </a:t>
            </a:r>
            <a:r>
              <a:rPr lang="en-US" i="1" dirty="0">
                <a:hlinkClick r:id="rId2"/>
              </a:rPr>
              <a:t>C++</a:t>
            </a:r>
            <a:r>
              <a:rPr lang="en-US" i="1" dirty="0"/>
              <a:t>, </a:t>
            </a:r>
            <a:r>
              <a:rPr lang="en-US" i="1" dirty="0">
                <a:hlinkClick r:id="rId3"/>
              </a:rPr>
              <a:t>Java</a:t>
            </a:r>
            <a:r>
              <a:rPr lang="en-US" i="1" dirty="0"/>
              <a:t>, and </a:t>
            </a:r>
            <a:r>
              <a:rPr lang="en-US" i="1" dirty="0">
                <a:hlinkClick r:id="rId4"/>
              </a:rPr>
              <a:t>Python</a:t>
            </a:r>
            <a:r>
              <a:rPr lang="en-US" i="1" dirty="0"/>
              <a:t>.</a:t>
            </a:r>
          </a:p>
          <a:p>
            <a:pPr marL="0" indent="0">
              <a:buNone/>
            </a:pPr>
            <a:r>
              <a:rPr lang="en-US" sz="1600" dirty="0"/>
              <a:t>Doherty. E., What is Object Oriented Programming? OOP Explained in Depth, From https://www.educative.io/blog/object-oriented-programming</a:t>
            </a:r>
            <a:endParaRPr lang="en-US" sz="1600" i="1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D676FF-FAAD-45E8-87E2-8F4E4B35E6E2}"/>
              </a:ext>
            </a:extLst>
          </p:cNvPr>
          <p:cNvSpPr txBox="1">
            <a:spLocks/>
          </p:cNvSpPr>
          <p:nvPr/>
        </p:nvSpPr>
        <p:spPr>
          <a:xfrm>
            <a:off x="1123336" y="1690688"/>
            <a:ext cx="10515600" cy="2984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Type of programming</a:t>
            </a:r>
          </a:p>
          <a:p>
            <a:r>
              <a:rPr lang="en-US" dirty="0"/>
              <a:t>It relies on objects and classes</a:t>
            </a:r>
          </a:p>
        </p:txBody>
      </p:sp>
    </p:spTree>
    <p:extLst>
      <p:ext uri="{BB962C8B-B14F-4D97-AF65-F5344CB8AC3E}">
        <p14:creationId xmlns:p14="http://schemas.microsoft.com/office/powerpoint/2010/main" val="585990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8C694-C73C-4072-B554-09E5756CF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Concepts of 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9BC3C-F3B0-40F6-9306-2202AD09C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  <a:p>
            <a:r>
              <a:rPr lang="en-US" dirty="0"/>
              <a:t>Classes</a:t>
            </a:r>
          </a:p>
          <a:p>
            <a:r>
              <a:rPr lang="en-US" dirty="0"/>
              <a:t>Fields and Attributes</a:t>
            </a:r>
          </a:p>
          <a:p>
            <a:r>
              <a:rPr lang="en-US" dirty="0"/>
              <a:t>Methods</a:t>
            </a:r>
          </a:p>
          <a:p>
            <a:pPr lvl="1"/>
            <a:r>
              <a:rPr lang="en-US" dirty="0"/>
              <a:t>Constructor</a:t>
            </a:r>
          </a:p>
          <a:p>
            <a:r>
              <a:rPr lang="en-US" dirty="0"/>
              <a:t>Parameter</a:t>
            </a:r>
          </a:p>
          <a:p>
            <a:r>
              <a:rPr lang="en-US" dirty="0"/>
              <a:t>Return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120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5314E-95CF-4FB3-B492-D357E1D05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Concepts of OOP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86034-981D-4251-ACAD-B0CB50F8C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objects is a thing from the real world.</a:t>
            </a:r>
          </a:p>
          <a:p>
            <a:pPr lvl="1"/>
            <a:r>
              <a:rPr lang="en-US" dirty="0"/>
              <a:t>Planet Earth, pacific ocean, University X, student Y, etc..</a:t>
            </a:r>
          </a:p>
          <a:p>
            <a:pPr lvl="1"/>
            <a:endParaRPr lang="en-US" dirty="0"/>
          </a:p>
          <a:p>
            <a:r>
              <a:rPr lang="en-US" dirty="0"/>
              <a:t>A class is like a blueprint of an object.</a:t>
            </a:r>
          </a:p>
          <a:p>
            <a:pPr lvl="1"/>
            <a:r>
              <a:rPr lang="en-US" dirty="0"/>
              <a:t>Planet class, ocean class, university class, etc..</a:t>
            </a:r>
          </a:p>
          <a:p>
            <a:pPr lvl="1"/>
            <a:endParaRPr lang="en-US" dirty="0"/>
          </a:p>
          <a:p>
            <a:r>
              <a:rPr lang="en-US" dirty="0"/>
              <a:t>A field is a variable that represents a property of an instance of a class.</a:t>
            </a:r>
          </a:p>
          <a:p>
            <a:r>
              <a:rPr lang="en-US" dirty="0"/>
              <a:t>Fields, attributes and properties are used interchangeably in OOP. </a:t>
            </a:r>
          </a:p>
        </p:txBody>
      </p:sp>
    </p:spTree>
    <p:extLst>
      <p:ext uri="{BB962C8B-B14F-4D97-AF65-F5344CB8AC3E}">
        <p14:creationId xmlns:p14="http://schemas.microsoft.com/office/powerpoint/2010/main" val="1852656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92F06-9C0B-4546-90A7-4C8EC53B5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Concepts of OOP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36EC2-43B2-404E-9537-D8A9A6281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are like functions. They define the </a:t>
            </a:r>
            <a:r>
              <a:rPr lang="en-US" dirty="0" err="1"/>
              <a:t>behaviour</a:t>
            </a:r>
            <a:r>
              <a:rPr lang="en-US" dirty="0"/>
              <a:t> of objects they are attached to.</a:t>
            </a:r>
          </a:p>
          <a:p>
            <a:r>
              <a:rPr lang="en-US" dirty="0"/>
              <a:t>A constructor is a special type of method that is used to create and initialize new instances of the object. They have the same name as the class name.</a:t>
            </a:r>
          </a:p>
          <a:p>
            <a:r>
              <a:rPr lang="en-US" dirty="0"/>
              <a:t>A parameter is a special variable that is used in functions to pass information.</a:t>
            </a:r>
          </a:p>
          <a:p>
            <a:r>
              <a:rPr lang="en-US" dirty="0"/>
              <a:t>A return value is a value that is returned by a non-void function after it completes its tasks.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5346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VrVapIWo5FZD0T8CSnmFw"/>
</p:tagLst>
</file>

<file path=ppt/theme/theme1.xml><?xml version="1.0" encoding="utf-8"?>
<a:theme xmlns:a="http://schemas.openxmlformats.org/drawingml/2006/main" name="OQ">
  <a:themeElements>
    <a:clrScheme name="OQ new">
      <a:dk1>
        <a:srgbClr val="555759"/>
      </a:dk1>
      <a:lt1>
        <a:sysClr val="window" lastClr="FFFFFF"/>
      </a:lt1>
      <a:dk2>
        <a:srgbClr val="44546A"/>
      </a:dk2>
      <a:lt2>
        <a:srgbClr val="E7E6E6"/>
      </a:lt2>
      <a:accent1>
        <a:srgbClr val="00ADBB"/>
      </a:accent1>
      <a:accent2>
        <a:srgbClr val="FA8D29"/>
      </a:accent2>
      <a:accent3>
        <a:srgbClr val="555759"/>
      </a:accent3>
      <a:accent4>
        <a:srgbClr val="FFFFFF"/>
      </a:accent4>
      <a:accent5>
        <a:srgbClr val="FFFFFF"/>
      </a:accent5>
      <a:accent6>
        <a:srgbClr val="FFFFFF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Q" id="{FB717F04-5564-4C3E-AD04-315D8BE71F25}" vid="{E8C778A0-EBAC-4B0A-800D-90BE42137D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OQ</Template>
  <TotalTime>2475</TotalTime>
  <Words>538</Words>
  <Application>Microsoft Office PowerPoint</Application>
  <PresentationFormat>Widescreen</PresentationFormat>
  <Paragraphs>84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Open Sans</vt:lpstr>
      <vt:lpstr>OQ</vt:lpstr>
      <vt:lpstr>think-cell Slide</vt:lpstr>
      <vt:lpstr>Programming</vt:lpstr>
      <vt:lpstr>Outline</vt:lpstr>
      <vt:lpstr>Programs and Programming</vt:lpstr>
      <vt:lpstr>Programming Languages</vt:lpstr>
      <vt:lpstr>Programming Languages (2)</vt:lpstr>
      <vt:lpstr>Object-oriented Programming (OOP)</vt:lpstr>
      <vt:lpstr>Fundamental Concepts of OOP</vt:lpstr>
      <vt:lpstr>Fundamental Concepts of OOP (2)</vt:lpstr>
      <vt:lpstr>Fundamental Concepts of OOP (3)</vt:lpstr>
      <vt:lpstr>Classes in Java, C#</vt:lpstr>
      <vt:lpstr>Classes in Python</vt:lpstr>
      <vt:lpstr>Fields and Attributes</vt:lpstr>
      <vt:lpstr>Methods, Parameters, Return Values</vt:lpstr>
      <vt:lpstr>Constructors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Masoud A Nayari</dc:creator>
  <cp:lastModifiedBy>Masoud A Nayari</cp:lastModifiedBy>
  <cp:revision>30</cp:revision>
  <dcterms:created xsi:type="dcterms:W3CDTF">2021-08-22T09:52:48Z</dcterms:created>
  <dcterms:modified xsi:type="dcterms:W3CDTF">2021-08-29T11:37:02Z</dcterms:modified>
</cp:coreProperties>
</file>