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46"/>
  </p:notesMasterIdLst>
  <p:handoutMasterIdLst>
    <p:handoutMasterId r:id="rId47"/>
  </p:handoutMasterIdLst>
  <p:sldIdLst>
    <p:sldId id="262" r:id="rId3"/>
    <p:sldId id="266" r:id="rId4"/>
    <p:sldId id="273" r:id="rId5"/>
    <p:sldId id="263" r:id="rId6"/>
    <p:sldId id="326" r:id="rId7"/>
    <p:sldId id="267" r:id="rId8"/>
    <p:sldId id="327" r:id="rId9"/>
    <p:sldId id="328" r:id="rId10"/>
    <p:sldId id="329" r:id="rId11"/>
    <p:sldId id="274" r:id="rId12"/>
    <p:sldId id="275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285" r:id="rId22"/>
    <p:sldId id="286" r:id="rId23"/>
    <p:sldId id="287" r:id="rId24"/>
    <p:sldId id="338" r:id="rId25"/>
    <p:sldId id="339" r:id="rId26"/>
    <p:sldId id="340" r:id="rId27"/>
    <p:sldId id="341" r:id="rId28"/>
    <p:sldId id="343" r:id="rId29"/>
    <p:sldId id="342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7" r:id="rId39"/>
    <p:sldId id="352" r:id="rId40"/>
    <p:sldId id="353" r:id="rId41"/>
    <p:sldId id="354" r:id="rId42"/>
    <p:sldId id="355" r:id="rId43"/>
    <p:sldId id="356" r:id="rId44"/>
    <p:sldId id="3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2F070"/>
    <a:srgbClr val="44FC36"/>
    <a:srgbClr val="F85326"/>
    <a:srgbClr val="5B9BD5"/>
    <a:srgbClr val="EAEAE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32" autoAdjust="0"/>
    <p:restoredTop sz="80790" autoAdjust="0"/>
  </p:normalViewPr>
  <p:slideViewPr>
    <p:cSldViewPr snapToGrid="0">
      <p:cViewPr varScale="1">
        <p:scale>
          <a:sx n="81" d="100"/>
          <a:sy n="81" d="100"/>
        </p:scale>
        <p:origin x="470" y="58"/>
      </p:cViewPr>
      <p:guideLst/>
    </p:cSldViewPr>
  </p:slideViewPr>
  <p:outlineViewPr>
    <p:cViewPr>
      <p:scale>
        <a:sx n="33" d="100"/>
        <a:sy n="33" d="100"/>
      </p:scale>
      <p:origin x="0" y="-91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76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commentAuthors" Target="commentAuthors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C9E0-63F7-4E50-8176-DBE91E3729D2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2173-40C8-4AF5-AD51-E3BE4E9FB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E6DEE-2044-4791-9810-30F7A1F94B40}" type="datetimeFigureOut">
              <a:rPr lang="en-US" smtClean="0"/>
              <a:t>6/16/2017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E6765-8554-40CF-962B-338FDE0C9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50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42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33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48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2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1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39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21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93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0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40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4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04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1435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14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7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3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6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58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980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0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09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48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13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4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29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347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32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04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82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27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6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E6765-8554-40CF-962B-338FDE0C9A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8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211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uttons Grow and Turn on Path">
    <p:bg>
      <p:bgPr>
        <a:gradFill rotWithShape="1">
          <a:gsLst>
            <a:gs pos="0">
              <a:srgbClr val="FFFFFF"/>
            </a:gs>
            <a:gs pos="100000">
              <a:srgbClr val="D9D9D9"/>
            </a:gs>
          </a:gsLst>
          <a:lin ang="135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 flipH="1">
            <a:off x="6933107" y="10886"/>
            <a:ext cx="5227675" cy="6857999"/>
          </a:xfrm>
          <a:custGeom>
            <a:avLst/>
            <a:gdLst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0" fmla="*/ 10391 w 5552210"/>
              <a:gd name="connsiteY0" fmla="*/ 0 h 7602682"/>
              <a:gd name="connsiteX1" fmla="*/ 72736 w 5552210"/>
              <a:gd name="connsiteY1" fmla="*/ 51955 h 7602682"/>
              <a:gd name="connsiteX2" fmla="*/ 3574473 w 5552210"/>
              <a:gd name="connsiteY2" fmla="*/ 2545773 h 7602682"/>
              <a:gd name="connsiteX3" fmla="*/ 4956464 w 5552210"/>
              <a:gd name="connsiteY3" fmla="*/ 6878782 h 7602682"/>
              <a:gd name="connsiteX4" fmla="*/ 0 w 5552210"/>
              <a:gd name="connsiteY4" fmla="*/ 6889173 h 7602682"/>
              <a:gd name="connsiteX5" fmla="*/ 10391 w 5552210"/>
              <a:gd name="connsiteY5" fmla="*/ 0 h 7602682"/>
              <a:gd name="connsiteX0" fmla="*/ 10391 w 5552210"/>
              <a:gd name="connsiteY0" fmla="*/ 0 h 6889173"/>
              <a:gd name="connsiteX1" fmla="*/ 72736 w 5552210"/>
              <a:gd name="connsiteY1" fmla="*/ 51955 h 6889173"/>
              <a:gd name="connsiteX2" fmla="*/ 3574473 w 5552210"/>
              <a:gd name="connsiteY2" fmla="*/ 2545773 h 6889173"/>
              <a:gd name="connsiteX3" fmla="*/ 4956464 w 5552210"/>
              <a:gd name="connsiteY3" fmla="*/ 6878782 h 6889173"/>
              <a:gd name="connsiteX4" fmla="*/ 0 w 5552210"/>
              <a:gd name="connsiteY4" fmla="*/ 6889173 h 6889173"/>
              <a:gd name="connsiteX5" fmla="*/ 10391 w 5552210"/>
              <a:gd name="connsiteY5" fmla="*/ 0 h 6889173"/>
              <a:gd name="connsiteX0" fmla="*/ 10391 w 4968587"/>
              <a:gd name="connsiteY0" fmla="*/ 0 h 6889173"/>
              <a:gd name="connsiteX1" fmla="*/ 72736 w 4968587"/>
              <a:gd name="connsiteY1" fmla="*/ 51955 h 6889173"/>
              <a:gd name="connsiteX2" fmla="*/ 4956464 w 4968587"/>
              <a:gd name="connsiteY2" fmla="*/ 6878782 h 6889173"/>
              <a:gd name="connsiteX3" fmla="*/ 0 w 4968587"/>
              <a:gd name="connsiteY3" fmla="*/ 6889173 h 6889173"/>
              <a:gd name="connsiteX4" fmla="*/ 10391 w 4968587"/>
              <a:gd name="connsiteY4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  <a:gd name="connsiteX0" fmla="*/ 10391 w 4956464"/>
              <a:gd name="connsiteY0" fmla="*/ 0 h 6889173"/>
              <a:gd name="connsiteX1" fmla="*/ 4956464 w 4956464"/>
              <a:gd name="connsiteY1" fmla="*/ 6878782 h 6889173"/>
              <a:gd name="connsiteX2" fmla="*/ 0 w 4956464"/>
              <a:gd name="connsiteY2" fmla="*/ 6889173 h 6889173"/>
              <a:gd name="connsiteX3" fmla="*/ 10391 w 4956464"/>
              <a:gd name="connsiteY3" fmla="*/ 0 h 688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56464" h="6889173">
                <a:moveTo>
                  <a:pt x="10391" y="0"/>
                </a:moveTo>
                <a:cubicBezTo>
                  <a:pt x="3352800" y="1236518"/>
                  <a:pt x="4426528" y="4305300"/>
                  <a:pt x="4956464" y="6878782"/>
                </a:cubicBezTo>
                <a:lnTo>
                  <a:pt x="0" y="6889173"/>
                </a:lnTo>
                <a:cubicBezTo>
                  <a:pt x="3464" y="4592782"/>
                  <a:pt x="6927" y="2296391"/>
                  <a:pt x="103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924344" y="504196"/>
            <a:ext cx="6017525" cy="430887"/>
          </a:xfrm>
        </p:spPr>
        <p:txBody>
          <a:bodyPr anchor="ctr">
            <a:noAutofit/>
          </a:bodyPr>
          <a:lstStyle>
            <a:lvl1pPr marL="0" indent="0" algn="r" rtl="1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7F7F7F"/>
                </a:solidFill>
                <a:cs typeface="B Zar" panose="00000400000000000000" pitchFamily="2" charset="-78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rgbClr val="7F7F7F"/>
                </a:solidFill>
              </a:defRPr>
            </a:lvl9pPr>
          </a:lstStyle>
          <a:p>
            <a:pPr lvl="0"/>
            <a:r>
              <a:rPr lang="fa-IR" dirty="0" smtClean="0"/>
              <a:t>تیتر 1</a:t>
            </a:r>
            <a:endParaRPr lang="en-US" dirty="0" smtClean="0"/>
          </a:p>
        </p:txBody>
      </p:sp>
      <p:sp>
        <p:nvSpPr>
          <p:cNvPr id="7" name="Picture Placeholder 6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10316456" y="17180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0" name="Text Placeholder 1"/>
          <p:cNvSpPr>
            <a:spLocks noGrp="1"/>
          </p:cNvSpPr>
          <p:nvPr>
            <p:ph type="body" sz="quarter" idx="15" hasCustomPrompt="1"/>
          </p:nvPr>
        </p:nvSpPr>
        <p:spPr>
          <a:xfrm>
            <a:off x="2997516" y="1431377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2</a:t>
            </a:r>
            <a:endParaRPr lang="en-US" dirty="0" smtClean="0"/>
          </a:p>
        </p:txBody>
      </p:sp>
      <p:sp>
        <p:nvSpPr>
          <p:cNvPr id="11" name="Picture Placeholder 6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255444" y="1098181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2" name="Text Placeholder 1"/>
          <p:cNvSpPr>
            <a:spLocks noGrp="1"/>
          </p:cNvSpPr>
          <p:nvPr>
            <p:ph type="body" sz="quarter" idx="17" hasCustomPrompt="1"/>
          </p:nvPr>
        </p:nvSpPr>
        <p:spPr>
          <a:xfrm>
            <a:off x="2008248" y="2552882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3</a:t>
            </a:r>
            <a:endParaRPr lang="en-US" dirty="0" smtClean="0"/>
          </a:p>
        </p:txBody>
      </p:sp>
      <p:sp>
        <p:nvSpPr>
          <p:cNvPr id="13" name="Picture Placeholder 6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8266176" y="219491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4" name="Text Placeholder 1"/>
          <p:cNvSpPr>
            <a:spLocks noGrp="1"/>
          </p:cNvSpPr>
          <p:nvPr>
            <p:ph type="body" sz="quarter" idx="19" hasCustomPrompt="1"/>
          </p:nvPr>
        </p:nvSpPr>
        <p:spPr>
          <a:xfrm>
            <a:off x="1218432" y="3480063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4</a:t>
            </a:r>
            <a:endParaRPr lang="en-US" dirty="0" smtClean="0"/>
          </a:p>
        </p:txBody>
      </p:sp>
      <p:sp>
        <p:nvSpPr>
          <p:cNvPr id="15" name="Picture Placeholder 6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7476360" y="3299217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  <p:sp>
        <p:nvSpPr>
          <p:cNvPr id="16" name="Instructions"/>
          <p:cNvSpPr/>
          <p:nvPr userDrawn="1"/>
        </p:nvSpPr>
        <p:spPr>
          <a:xfrm>
            <a:off x="12401958" y="10886"/>
            <a:ext cx="1853340" cy="684711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Edit the text with your own short phrases. 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change a sample image, select a picture and delete it. Now click the Pictures icon in each placeholder to insert your own images.</a:t>
            </a:r>
          </a:p>
          <a:p>
            <a:pPr>
              <a:spcBef>
                <a:spcPts val="600"/>
              </a:spcBef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animation is already done for you; just copy and paste the slide into your existing presentation.</a:t>
            </a:r>
          </a:p>
          <a:p>
            <a:pPr>
              <a:spcBef>
                <a:spcPts val="600"/>
              </a:spcBef>
              <a:defRPr/>
            </a:pPr>
            <a:r>
              <a:rPr lang="en-US" sz="15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Sample pictures courtesy of Bill Staples.</a:t>
            </a:r>
          </a:p>
        </p:txBody>
      </p:sp>
      <p:sp>
        <p:nvSpPr>
          <p:cNvPr id="18" name="Text Placeholder 1"/>
          <p:cNvSpPr>
            <a:spLocks noGrp="1"/>
          </p:cNvSpPr>
          <p:nvPr>
            <p:ph type="body" sz="quarter" idx="21" hasCustomPrompt="1"/>
          </p:nvPr>
        </p:nvSpPr>
        <p:spPr>
          <a:xfrm>
            <a:off x="675179" y="4585010"/>
            <a:ext cx="6016752" cy="43088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 smtClean="0">
                <a:solidFill>
                  <a:srgbClr val="7F7F7F"/>
                </a:solidFill>
                <a:cs typeface="B Zar" panose="00000400000000000000" pitchFamily="2" charset="-78"/>
              </a:defRPr>
            </a:lvl1pPr>
          </a:lstStyle>
          <a:p>
            <a:pPr marL="0" lvl="0" indent="0" algn="r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fa-IR" dirty="0" smtClean="0"/>
              <a:t>تیتر 5</a:t>
            </a:r>
            <a:endParaRPr lang="en-US" dirty="0" smtClean="0"/>
          </a:p>
        </p:txBody>
      </p:sp>
      <p:sp>
        <p:nvSpPr>
          <p:cNvPr id="19" name="Picture Placeholder 6"/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6933107" y="4404164"/>
            <a:ext cx="1097280" cy="1097280"/>
          </a:xfrm>
          <a:prstGeom prst="ellipse">
            <a:avLst/>
          </a:prstGeom>
          <a:noFill/>
          <a:effectLst>
            <a:outerShdw blurRad="127000" dist="127000" dir="8460000" algn="tr" rotWithShape="0">
              <a:prstClr val="black">
                <a:alpha val="23000"/>
              </a:prstClr>
            </a:outerShdw>
          </a:effectLst>
          <a:scene3d>
            <a:camera prst="orthographicFront"/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/>
            </a:lvl1pPr>
          </a:lstStyle>
          <a:p>
            <a:r>
              <a:rPr lang="en-US" dirty="0" smtClean="0"/>
              <a:t>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76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C -0.12942 0.13287 -0.1927 0.21737 -0.26432 0.38241 C -0.33776 0.55718 -0.40351 0.88473 -0.44231 1.04723 " pathEditMode="relative" rAng="0" ptsTypes="AAA">
                                      <p:cBhvr>
                                        <p:cTn id="12" dur="1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22" y="523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C -0.10286 0.11667 -0.15338 0.19097 -0.2108 0.33681 C -0.26953 0.49028 -0.32174 0.77871 -0.35299 0.92199 " pathEditMode="relative" rAng="0" ptsTypes="AAA">
                                      <p:cBhvr>
                                        <p:cTn id="26" dur="1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56" y="460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 C -0.07813 0.09074 -0.11654 0.14884 -0.16042 0.26273 C -0.20495 0.38241 -0.24466 0.60764 -0.26862 0.71991 " pathEditMode="relative" rAng="0" ptsTypes="AAA">
                                      <p:cBhvr>
                                        <p:cTn id="40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438" y="3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7037E-7 C -0.06341 0.06759 -0.09401 0.11134 -0.12981 0.19722 C -0.16784 0.28727 -0.20052 0.45671 -0.22213 0.54143 " pathEditMode="relative" rAng="0" ptsTypes="AAA">
                                      <p:cBhvr>
                                        <p:cTn id="54" dur="1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07" y="2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7.40741E-7 C -0.04974 0.04722 -0.07409 0.07755 -0.10247 0.1375 C -0.1319 0.20046 -0.15833 0.31875 -0.17552 0.37778 " pathEditMode="relative" rAng="0" ptsTypes="AAA">
                                      <p:cBhvr>
                                        <p:cTn id="68" dur="1000" spd="-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76" y="1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7" grpId="1"/>
      <p:bldP spid="1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1" grpId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3" grpId="1"/>
      <p:bldP spid="1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5" grpId="1"/>
      <p:bldP spid="1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19" grpId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2" name="Rounded Rectangle 61"/>
          <p:cNvSpPr/>
          <p:nvPr userDrawn="1"/>
        </p:nvSpPr>
        <p:spPr>
          <a:xfrm>
            <a:off x="2324098" y="593208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63" name="Oval 62"/>
          <p:cNvSpPr/>
          <p:nvPr userDrawn="1"/>
        </p:nvSpPr>
        <p:spPr>
          <a:xfrm>
            <a:off x="9172472" y="5985291"/>
            <a:ext cx="364334" cy="364333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hevron 63"/>
          <p:cNvSpPr/>
          <p:nvPr userDrawn="1"/>
        </p:nvSpPr>
        <p:spPr>
          <a:xfrm flipH="1">
            <a:off x="9224086" y="606067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 Placeholder 52"/>
          <p:cNvSpPr>
            <a:spLocks noGrp="1"/>
          </p:cNvSpPr>
          <p:nvPr>
            <p:ph type="body" sz="quarter" idx="18" hasCustomPrompt="1"/>
          </p:nvPr>
        </p:nvSpPr>
        <p:spPr>
          <a:xfrm>
            <a:off x="2590291" y="593208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6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9615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48363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0591" y="861015"/>
            <a:ext cx="6934625" cy="1325563"/>
          </a:xfrm>
        </p:spPr>
        <p:txBody>
          <a:bodyPr>
            <a:normAutofit/>
          </a:bodyPr>
          <a:lstStyle>
            <a:lvl1pPr algn="r" rtl="1">
              <a:defRPr sz="3200">
                <a:cs typeface="B Zar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215571" y="2186578"/>
            <a:ext cx="9109529" cy="45719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2324099" y="2528179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9172473" y="2581383"/>
            <a:ext cx="364334" cy="36433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hevron 9"/>
          <p:cNvSpPr/>
          <p:nvPr userDrawn="1"/>
        </p:nvSpPr>
        <p:spPr>
          <a:xfrm flipH="1">
            <a:off x="9224087" y="2656762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2324098" y="3205361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9172472" y="3258565"/>
            <a:ext cx="364334" cy="3643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Chevron 33"/>
          <p:cNvSpPr/>
          <p:nvPr userDrawn="1"/>
        </p:nvSpPr>
        <p:spPr>
          <a:xfrm flipH="1">
            <a:off x="9224086" y="3333944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2324099" y="3889073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6" name="Oval 35"/>
          <p:cNvSpPr/>
          <p:nvPr userDrawn="1"/>
        </p:nvSpPr>
        <p:spPr>
          <a:xfrm>
            <a:off x="9172473" y="3942277"/>
            <a:ext cx="364334" cy="3643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Chevron 36"/>
          <p:cNvSpPr/>
          <p:nvPr userDrawn="1"/>
        </p:nvSpPr>
        <p:spPr>
          <a:xfrm flipH="1">
            <a:off x="9224087" y="4017656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 userDrawn="1"/>
        </p:nvSpPr>
        <p:spPr>
          <a:xfrm>
            <a:off x="2324099" y="4569520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39" name="Oval 38"/>
          <p:cNvSpPr/>
          <p:nvPr userDrawn="1"/>
        </p:nvSpPr>
        <p:spPr>
          <a:xfrm>
            <a:off x="9172473" y="4622724"/>
            <a:ext cx="364334" cy="3643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Chevron 39"/>
          <p:cNvSpPr/>
          <p:nvPr userDrawn="1"/>
        </p:nvSpPr>
        <p:spPr>
          <a:xfrm flipH="1">
            <a:off x="9224087" y="4698103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 userDrawn="1"/>
        </p:nvSpPr>
        <p:spPr>
          <a:xfrm>
            <a:off x="2324098" y="5249967"/>
            <a:ext cx="7389743" cy="47074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3200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 w="12700"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</a:ln>
          <a:effectLst>
            <a:glow rad="63500">
              <a:schemeClr val="bg1">
                <a:lumMod val="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rtlCol="0" anchor="ctr"/>
          <a:lstStyle/>
          <a:p>
            <a:pPr algn="r" rtl="1"/>
            <a:endParaRPr lang="en-US" sz="2400" dirty="0">
              <a:solidFill>
                <a:schemeClr val="bg1">
                  <a:lumMod val="65000"/>
                </a:schemeClr>
              </a:solidFill>
              <a:latin typeface="Franklin Gothic Medium Cond" pitchFamily="34" charset="0"/>
              <a:cs typeface="B Zar" panose="00000400000000000000" pitchFamily="2" charset="-78"/>
            </a:endParaRPr>
          </a:p>
        </p:txBody>
      </p:sp>
      <p:sp>
        <p:nvSpPr>
          <p:cNvPr id="42" name="Oval 41"/>
          <p:cNvSpPr/>
          <p:nvPr userDrawn="1"/>
        </p:nvSpPr>
        <p:spPr>
          <a:xfrm>
            <a:off x="9172472" y="5303171"/>
            <a:ext cx="364334" cy="36433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innerShdw blurRad="63500" dist="25400" dir="13500000">
              <a:prstClr val="black">
                <a:alpha val="2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hevron 42"/>
          <p:cNvSpPr/>
          <p:nvPr userDrawn="1"/>
        </p:nvSpPr>
        <p:spPr>
          <a:xfrm flipH="1">
            <a:off x="9224086" y="5378550"/>
            <a:ext cx="213574" cy="21357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3" hasCustomPrompt="1"/>
          </p:nvPr>
        </p:nvSpPr>
        <p:spPr>
          <a:xfrm>
            <a:off x="2590291" y="319315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2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7" name="Text Placeholder 52"/>
          <p:cNvSpPr>
            <a:spLocks noGrp="1"/>
          </p:cNvSpPr>
          <p:nvPr>
            <p:ph type="body" sz="quarter" idx="14" hasCustomPrompt="1"/>
          </p:nvPr>
        </p:nvSpPr>
        <p:spPr>
          <a:xfrm>
            <a:off x="2596413" y="2525134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1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58" name="Text Placeholder 52"/>
          <p:cNvSpPr>
            <a:spLocks noGrp="1"/>
          </p:cNvSpPr>
          <p:nvPr>
            <p:ph type="body" sz="quarter" idx="15" hasCustomPrompt="1"/>
          </p:nvPr>
        </p:nvSpPr>
        <p:spPr>
          <a:xfrm>
            <a:off x="2616097" y="3916521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3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0" name="Text Placeholder 52"/>
          <p:cNvSpPr>
            <a:spLocks noGrp="1"/>
          </p:cNvSpPr>
          <p:nvPr>
            <p:ph type="body" sz="quarter" idx="16" hasCustomPrompt="1"/>
          </p:nvPr>
        </p:nvSpPr>
        <p:spPr>
          <a:xfrm>
            <a:off x="2616096" y="4562833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4</a:t>
            </a:r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61" name="Text Placeholder 52"/>
          <p:cNvSpPr>
            <a:spLocks noGrp="1"/>
          </p:cNvSpPr>
          <p:nvPr>
            <p:ph type="body" sz="quarter" idx="17" hasCustomPrompt="1"/>
          </p:nvPr>
        </p:nvSpPr>
        <p:spPr>
          <a:xfrm>
            <a:off x="2590291" y="5249967"/>
            <a:ext cx="6556375" cy="469900"/>
          </a:xfrm>
        </p:spPr>
        <p:txBody>
          <a:bodyPr/>
          <a:lstStyle>
            <a:lvl1pPr marL="0" indent="0">
              <a:buNone/>
              <a:defRPr sz="2800"/>
            </a:lvl1pPr>
          </a:lstStyle>
          <a:p>
            <a:pPr algn="r" rtl="1"/>
            <a:r>
              <a:rPr lang="fa-IR" sz="2400" dirty="0" smtClean="0">
                <a:cs typeface="B Zar" panose="00000400000000000000" pitchFamily="2" charset="-78"/>
              </a:rPr>
              <a:t>فهرست</a:t>
            </a:r>
            <a:r>
              <a:rPr lang="fa-IR" sz="2400" baseline="0" dirty="0" smtClean="0">
                <a:cs typeface="B Zar" panose="00000400000000000000" pitchFamily="2" charset="-78"/>
              </a:rPr>
              <a:t> 5</a:t>
            </a:r>
            <a:endParaRPr lang="en-US" sz="2400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978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622300" y="1371601"/>
            <a:ext cx="10731500" cy="50800"/>
          </a:xfrm>
          <a:prstGeom prst="rect">
            <a:avLst/>
          </a:prstGeom>
          <a:solidFill>
            <a:srgbClr val="5C9BD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6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35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2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27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11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8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33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966E8-DCA0-42DE-A10D-4868BED7587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6/16/2017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F7DFB-4023-4036-BB09-7E1973D8C31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4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6" r:id="rId15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11" Type="http://schemas.openxmlformats.org/officeDocument/2006/relationships/image" Target="../media/image3.jpg"/><Relationship Id="rId5" Type="http://schemas.openxmlformats.org/officeDocument/2006/relationships/image" Target="../media/image15.jpg"/><Relationship Id="rId10" Type="http://schemas.openxmlformats.org/officeDocument/2006/relationships/image" Target="../media/image20.jpg"/><Relationship Id="rId4" Type="http://schemas.openxmlformats.org/officeDocument/2006/relationships/image" Target="../media/image130.png"/><Relationship Id="rId9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15.jpg"/><Relationship Id="rId10" Type="http://schemas.openxmlformats.org/officeDocument/2006/relationships/image" Target="../media/image4.jpg"/><Relationship Id="rId4" Type="http://schemas.openxmlformats.org/officeDocument/2006/relationships/image" Target="../media/image30.jpg"/><Relationship Id="rId9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32.jpg"/><Relationship Id="rId4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.jp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6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714" y="86646"/>
            <a:ext cx="1390573" cy="13905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245" y="1648720"/>
            <a:ext cx="11434946" cy="1937814"/>
          </a:xfrm>
        </p:spPr>
        <p:txBody>
          <a:bodyPr>
            <a:normAutofit/>
          </a:bodyPr>
          <a:lstStyle/>
          <a:p>
            <a:r>
              <a:rPr lang="fa-IR" sz="5400" dirty="0" smtClean="0">
                <a:latin typeface="XB Zar" panose="02000506090000020003" pitchFamily="2" charset="-78"/>
                <a:cs typeface="B Nazanin" panose="00000400000000000000" pitchFamily="2" charset="-78"/>
              </a:rPr>
              <a:t>مدل‌سازی مشترک موضوع و احساس در داده‌های متنی با استفاده از شبکه‌های عصبی</a:t>
            </a:r>
            <a:endParaRPr lang="en-US" sz="5000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5466" y="1510220"/>
            <a:ext cx="148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Zar" panose="00000400000000000000" pitchFamily="2" charset="-78"/>
                <a:cs typeface="B Zar" panose="00000400000000000000" pitchFamily="2" charset="-78"/>
              </a:rPr>
              <a:t>دانشکده‌ی برق و کامپیوتر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24000" y="3935943"/>
            <a:ext cx="9144000" cy="174811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fa-IR" dirty="0" smtClean="0">
                <a:cs typeface="B Nazanin" panose="00000400000000000000" pitchFamily="2" charset="-78"/>
              </a:rPr>
              <a:t>مسعود فاطمی</a:t>
            </a:r>
          </a:p>
          <a:p>
            <a:pPr>
              <a:lnSpc>
                <a:spcPct val="100000"/>
              </a:lnSpc>
            </a:pPr>
            <a:endParaRPr lang="fa-IR" dirty="0" smtClean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2000" dirty="0">
                <a:cs typeface="B Nazanin" panose="00000400000000000000" pitchFamily="2" charset="-78"/>
              </a:rPr>
              <a:t>استاد راهنما: دکتر </a:t>
            </a:r>
            <a:r>
              <a:rPr lang="fa-IR" sz="2000" dirty="0" smtClean="0">
                <a:cs typeface="B Nazanin" panose="00000400000000000000" pitchFamily="2" charset="-78"/>
              </a:rPr>
              <a:t>مهران صفایانی</a:t>
            </a:r>
          </a:p>
          <a:p>
            <a:pPr>
              <a:lnSpc>
                <a:spcPct val="100000"/>
              </a:lnSpc>
            </a:pPr>
            <a:r>
              <a:rPr lang="fa-IR" sz="2000" dirty="0" smtClean="0">
                <a:cs typeface="B Nazanin" panose="00000400000000000000" pitchFamily="2" charset="-78"/>
              </a:rPr>
              <a:t>استاد مشاور: دکتر عبدالرضا میرزایی</a:t>
            </a:r>
          </a:p>
          <a:p>
            <a:pPr>
              <a:lnSpc>
                <a:spcPct val="100000"/>
              </a:lnSpc>
            </a:pPr>
            <a:endParaRPr lang="en-US" dirty="0">
              <a:cs typeface="B Nazanin" panose="00000400000000000000" pitchFamily="2" charset="-78"/>
            </a:endParaRPr>
          </a:p>
          <a:p>
            <a:pPr>
              <a:lnSpc>
                <a:spcPct val="100000"/>
              </a:lnSpc>
            </a:pPr>
            <a:r>
              <a:rPr lang="fa-IR" sz="1800" dirty="0" smtClean="0">
                <a:cs typeface="B Nazanin" panose="00000400000000000000" pitchFamily="2" charset="-78"/>
              </a:rPr>
              <a:t>خرداد 96</a:t>
            </a:r>
            <a:endParaRPr lang="fa-IR" dirty="0" smtClean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8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ماشین بلتزمن محدود </a:t>
            </a:r>
            <a:r>
              <a:rPr lang="en-US" dirty="0" smtClean="0">
                <a:cs typeface="B Zar" panose="00000400000000000000" pitchFamily="2" charset="-78"/>
              </a:rPr>
              <a:t>(RBM)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دسته‌بندی مدل‌های پیشین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915887" y="3916521"/>
            <a:ext cx="7256586" cy="469900"/>
          </a:xfrm>
        </p:spPr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تخصیص دیریکله‌ی </a:t>
            </a:r>
            <a:r>
              <a:rPr lang="fa-IR" dirty="0" smtClean="0">
                <a:cs typeface="B Zar" panose="00000400000000000000" pitchFamily="2" charset="-78"/>
              </a:rPr>
              <a:t>پنهان، </a:t>
            </a:r>
            <a:r>
              <a:rPr lang="fa-IR" dirty="0" smtClean="0">
                <a:cs typeface="B Zar" panose="00000400000000000000" pitchFamily="2" charset="-78"/>
              </a:rPr>
              <a:t>مدل </a:t>
            </a:r>
            <a:r>
              <a:rPr lang="en-US" dirty="0" smtClean="0">
                <a:cs typeface="B Zar" panose="00000400000000000000" pitchFamily="2" charset="-78"/>
              </a:rPr>
              <a:t>RS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err="1" smtClean="0">
                <a:cs typeface="B Zar" panose="00000400000000000000" pitchFamily="2" charset="-78"/>
              </a:rPr>
              <a:t>DocNADE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>
                <a:cs typeface="B Zar" panose="00000400000000000000" pitchFamily="2" charset="-78"/>
              </a:rPr>
              <a:t>مدل یکی سازی احساس/موضوع </a:t>
            </a:r>
            <a:r>
              <a:rPr lang="en-US" dirty="0" smtClean="0">
                <a:cs typeface="B Zar" panose="00000400000000000000" pitchFamily="2" charset="-78"/>
              </a:rPr>
              <a:t>(ASUM)</a:t>
            </a:r>
            <a:r>
              <a:rPr lang="fa-IR" dirty="0" smtClean="0">
                <a:cs typeface="B Zar" panose="00000400000000000000" pitchFamily="2" charset="-78"/>
              </a:rPr>
              <a:t> و مدل </a:t>
            </a:r>
            <a:r>
              <a:rPr lang="en-US" dirty="0" smtClean="0">
                <a:cs typeface="B Zar" panose="00000400000000000000" pitchFamily="2" charset="-78"/>
              </a:rPr>
              <a:t>JST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46026" y="1090539"/>
            <a:ext cx="41569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9172471" y="1090539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4744" y="383079"/>
            <a:ext cx="94307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b="1" dirty="0">
                <a:cs typeface="B Nazanin" panose="00000400000000000000" pitchFamily="2" charset="-78"/>
              </a:rPr>
              <a:t>مرور کارهای </a:t>
            </a:r>
            <a:r>
              <a:rPr lang="fa-IR" sz="4400" b="1" dirty="0" smtClean="0">
                <a:cs typeface="B Nazanin" panose="00000400000000000000" pitchFamily="2" charset="-78"/>
              </a:rPr>
              <a:t>پیشین: </a:t>
            </a:r>
            <a:r>
              <a:rPr lang="fa-IR" sz="4400" b="1" dirty="0">
                <a:cs typeface="B Nazanin" panose="00000400000000000000" pitchFamily="2" charset="-78"/>
              </a:rPr>
              <a:t>دسته‌بندی مدل‌های پیشین</a:t>
            </a:r>
            <a:endParaRPr lang="en-US" sz="4400" b="1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90930" y="1500191"/>
            <a:ext cx="5453278" cy="4351338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</a:pPr>
            <a:r>
              <a:rPr lang="fa-IR" sz="3200" b="1" dirty="0">
                <a:cs typeface="B Nazanin" panose="00000400000000000000" pitchFamily="2" charset="-78"/>
              </a:rPr>
              <a:t>از نظر نوع داده‌ی </a:t>
            </a:r>
            <a:r>
              <a:rPr lang="fa-IR" sz="3200" b="1" dirty="0" smtClean="0">
                <a:cs typeface="B Nazanin" panose="00000400000000000000" pitchFamily="2" charset="-78"/>
              </a:rPr>
              <a:t>ورودی:</a:t>
            </a:r>
            <a:endParaRPr lang="fa-IR" sz="3200" b="1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یک حالته</a:t>
            </a:r>
            <a:endParaRPr lang="fa-IR" dirty="0">
              <a:cs typeface="B Nazanin" panose="00000400000000000000" pitchFamily="2" charset="-7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a-IR" b="1" dirty="0" smtClean="0">
                <a:cs typeface="B Nazanin" panose="00000400000000000000" pitchFamily="2" charset="-78"/>
              </a:rPr>
              <a:t>     - </a:t>
            </a:r>
            <a:r>
              <a:rPr lang="fa-IR" dirty="0" smtClean="0">
                <a:cs typeface="B Nazanin" panose="00000400000000000000" pitchFamily="2" charset="-78"/>
              </a:rPr>
              <a:t>چند </a:t>
            </a:r>
            <a:r>
              <a:rPr lang="fa-IR" dirty="0">
                <a:cs typeface="B Nazanin" panose="00000400000000000000" pitchFamily="2" charset="-78"/>
              </a:rPr>
              <a:t>حالته </a:t>
            </a:r>
            <a:r>
              <a:rPr lang="fa-IR" dirty="0" smtClean="0">
                <a:cs typeface="B Nazanin" panose="00000400000000000000" pitchFamily="2" charset="-78"/>
              </a:rPr>
              <a:t> 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55532" y="22412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55307" y="3547334"/>
            <a:ext cx="5598492" cy="329320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نحوه‌ی </a:t>
            </a:r>
            <a:r>
              <a:rPr lang="fa-IR" sz="3200" b="1" dirty="0" smtClean="0">
                <a:cs typeface="B Nazanin" panose="00000400000000000000" pitchFamily="2" charset="-78"/>
              </a:rPr>
              <a:t>عملکرد:</a:t>
            </a:r>
            <a:endParaRPr lang="fa-IR" sz="3200" b="1" dirty="0">
              <a:cs typeface="B Nazani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2400" b="1" dirty="0">
                <a:cs typeface="B Nazanin" panose="00000400000000000000" pitchFamily="2" charset="-78"/>
              </a:rPr>
              <a:t>  </a:t>
            </a:r>
            <a:r>
              <a:rPr lang="fa-IR" sz="2800" b="1" dirty="0" smtClean="0">
                <a:cs typeface="B Nazanin" panose="00000400000000000000" pitchFamily="2" charset="-78"/>
              </a:rPr>
              <a:t>- </a:t>
            </a:r>
            <a:r>
              <a:rPr lang="fa-IR" sz="2800" dirty="0">
                <a:cs typeface="B Nazanin" panose="00000400000000000000" pitchFamily="2" charset="-78"/>
              </a:rPr>
              <a:t>مدل‌های تخمین ‌زننده‌ی توزیع‌های احتمالی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موضوعی</a:t>
            </a:r>
          </a:p>
          <a:p>
            <a:pPr algn="r" rtl="1">
              <a:lnSpc>
                <a:spcPct val="150000"/>
              </a:lnSpc>
            </a:pPr>
            <a:r>
              <a:rPr lang="fa-IR" sz="2800" b="1" dirty="0">
                <a:cs typeface="B Nazanin" panose="00000400000000000000" pitchFamily="2" charset="-78"/>
              </a:rPr>
              <a:t>  - </a:t>
            </a:r>
            <a:r>
              <a:rPr lang="fa-IR" sz="2800" dirty="0">
                <a:cs typeface="B Nazanin" panose="00000400000000000000" pitchFamily="2" charset="-78"/>
              </a:rPr>
              <a:t>مدل‌های مشترک موضوع-احساس</a:t>
            </a:r>
            <a:endParaRPr lang="fa-IR" sz="2800" b="1" dirty="0">
              <a:cs typeface="B Nazanin" panose="00000400000000000000" pitchFamily="2" charset="-78"/>
            </a:endParaRPr>
          </a:p>
          <a:p>
            <a:pPr algn="r" rtl="1"/>
            <a:endParaRPr lang="fa-IR" dirty="0"/>
          </a:p>
        </p:txBody>
      </p:sp>
      <p:sp>
        <p:nvSpPr>
          <p:cNvPr id="3" name="TextBox 2"/>
          <p:cNvSpPr txBox="1"/>
          <p:nvPr/>
        </p:nvSpPr>
        <p:spPr>
          <a:xfrm>
            <a:off x="6900287" y="1668432"/>
            <a:ext cx="4453512" cy="24006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b="1" dirty="0">
                <a:cs typeface="B Nazanin" panose="00000400000000000000" pitchFamily="2" charset="-78"/>
              </a:rPr>
              <a:t>از نظر ساختاری: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بیزی </a:t>
            </a:r>
          </a:p>
          <a:p>
            <a:pPr algn="r" rtl="1">
              <a:lnSpc>
                <a:spcPct val="150000"/>
              </a:lnSpc>
            </a:pPr>
            <a:r>
              <a:rPr lang="fa-IR" sz="2800" dirty="0">
                <a:cs typeface="B Nazanin" panose="00000400000000000000" pitchFamily="2" charset="-78"/>
              </a:rPr>
              <a:t>   </a:t>
            </a:r>
            <a:r>
              <a:rPr lang="fa-IR" sz="2800" b="1" dirty="0">
                <a:cs typeface="B Nazanin" panose="00000400000000000000" pitchFamily="2" charset="-78"/>
              </a:rPr>
              <a:t>-</a:t>
            </a:r>
            <a:r>
              <a:rPr lang="fa-IR" sz="2800" dirty="0">
                <a:cs typeface="B Nazanin" panose="00000400000000000000" pitchFamily="2" charset="-78"/>
              </a:rPr>
              <a:t> مدل‌های شبکه عصبی   </a:t>
            </a:r>
          </a:p>
          <a:p>
            <a:pPr algn="r" rtl="1"/>
            <a:endParaRPr lang="fa-IR" dirty="0"/>
          </a:p>
        </p:txBody>
      </p:sp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88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71150" y="330226"/>
            <a:ext cx="533030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>
                <a:cs typeface="B Nazanin" panose="00000400000000000000" pitchFamily="2" charset="-78"/>
              </a:rPr>
              <a:t>RBM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68815" y="1937420"/>
            <a:ext cx="4457106" cy="4769605"/>
            <a:chOff x="671131" y="737805"/>
            <a:chExt cx="4745708" cy="5776287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4" name="TextBox 13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16" name="Straight Connector 15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17" name="Arc 16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9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1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2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24" name="Arc 23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26" name="Arc 25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0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3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5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0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5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0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3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5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6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0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3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5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6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0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2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sp>
        <p:nvSpPr>
          <p:cNvPr id="74" name="Freeform 66"/>
          <p:cNvSpPr>
            <a:spLocks noEditPoints="1"/>
          </p:cNvSpPr>
          <p:nvPr/>
        </p:nvSpPr>
        <p:spPr bwMode="auto">
          <a:xfrm flipH="1">
            <a:off x="1123406" y="1557780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sp>
        <p:nvSpPr>
          <p:cNvPr id="75" name="Freeform 66"/>
          <p:cNvSpPr>
            <a:spLocks noEditPoints="1"/>
          </p:cNvSpPr>
          <p:nvPr/>
        </p:nvSpPr>
        <p:spPr bwMode="auto">
          <a:xfrm flipH="1">
            <a:off x="1683122" y="3763897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3" y="2795044"/>
                <a:ext cx="5438613" cy="5434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Picture 7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438" y="4182645"/>
            <a:ext cx="5615194" cy="267535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761" y="3494935"/>
            <a:ext cx="2171804" cy="606385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987" y="3539526"/>
            <a:ext cx="1657977" cy="56179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056" y="3514090"/>
            <a:ext cx="2401276" cy="629015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96" y="4533514"/>
            <a:ext cx="5100659" cy="119227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7" y="2186604"/>
            <a:ext cx="5100659" cy="1219878"/>
          </a:xfrm>
          <a:prstGeom prst="rect">
            <a:avLst/>
          </a:prstGeom>
        </p:spPr>
      </p:pic>
      <p:pic>
        <p:nvPicPr>
          <p:cNvPr id="76" name="Picture Placeholder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95131" y="249711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6567" y="1557780"/>
            <a:ext cx="6368120" cy="129266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بر </a:t>
            </a:r>
            <a:r>
              <a:rPr lang="fa-IR" sz="2400" dirty="0" smtClean="0">
                <a:cs typeface="B Nazanin" panose="00000400000000000000" pitchFamily="2" charset="-78"/>
              </a:rPr>
              <a:t>پایه‌ی انرژی </a:t>
            </a:r>
            <a:r>
              <a:rPr lang="fa-IR" sz="2400" dirty="0">
                <a:cs typeface="B Nazanin" panose="00000400000000000000" pitchFamily="2" charset="-78"/>
              </a:rPr>
              <a:t>برای داده‌های باینری.</a:t>
            </a:r>
          </a:p>
          <a:p>
            <a:pPr algn="r" rtl="1"/>
            <a:endParaRPr lang="fa-IR" dirty="0"/>
          </a:p>
        </p:txBody>
      </p:sp>
      <p:sp>
        <p:nvSpPr>
          <p:cNvPr id="82" name="Rounded Rectangle 8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5" name="TextBox 84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337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513739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تخمین زننده‌ی توزیع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61344" y="330226"/>
            <a:ext cx="554991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112540" y="543785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146" name="Picture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381" y="3480408"/>
            <a:ext cx="2127811" cy="3025673"/>
          </a:xfrm>
          <a:prstGeom prst="rect">
            <a:avLst/>
          </a:prstGeom>
        </p:spPr>
      </p:pic>
      <p:pic>
        <p:nvPicPr>
          <p:cNvPr id="147" name="Picture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015" y="4434539"/>
            <a:ext cx="1861252" cy="1978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/>
              <p:cNvSpPr txBox="1"/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𝑝𝑎𝑟𝑒𝑛𝑡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897" y="4833964"/>
                <a:ext cx="2673937" cy="7789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42163" y="250914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09649" y="2800229"/>
            <a:ext cx="72894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ایده‌ی شبکه‌های بیزین </a:t>
            </a:r>
            <a:r>
              <a:rPr lang="fa-IR" sz="2400" dirty="0" smtClean="0">
                <a:cs typeface="B Nazanin" panose="00000400000000000000" pitchFamily="2" charset="-78"/>
              </a:rPr>
              <a:t>کاملا مشاهده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پذیر </a:t>
            </a:r>
            <a:r>
              <a:rPr lang="fa-IR" sz="2400" dirty="0">
                <a:cs typeface="B Nazanin" panose="00000400000000000000" pitchFamily="2" charset="-78"/>
              </a:rPr>
              <a:t>برای تخمین توزیع.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64121" y="2344497"/>
            <a:ext cx="722946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مدل احتمالاتی مولد بدون نظارت برای تخمین توزیع در ابعاد </a:t>
            </a:r>
            <a:r>
              <a:rPr lang="fa-IR" sz="2400" dirty="0" smtClean="0">
                <a:cs typeface="B Nazanin" panose="00000400000000000000" pitchFamily="2" charset="-78"/>
              </a:rPr>
              <a:t>بالا</a:t>
            </a:r>
            <a:r>
              <a:rPr lang="fa-IR" sz="2400" dirty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4" name="TextBox 73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278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8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موضوع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مهمترین و معروفترین رویکرد در بخش مدل‌ها بیزی.</a:t>
            </a:r>
          </a:p>
        </p:txBody>
      </p:sp>
      <p:sp>
        <p:nvSpPr>
          <p:cNvPr id="8" name="Rectangle 7"/>
          <p:cNvSpPr/>
          <p:nvPr/>
        </p:nvSpPr>
        <p:spPr>
          <a:xfrm>
            <a:off x="5066657" y="330226"/>
            <a:ext cx="513929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LDA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2198114" y="3556943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567" y="4201754"/>
            <a:ext cx="4941783" cy="2200962"/>
          </a:xfrm>
          <a:prstGeom prst="rect">
            <a:avLst/>
          </a:prstGeom>
        </p:spPr>
      </p:pic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1878" y="237682"/>
            <a:ext cx="1097280" cy="1097280"/>
          </a:xfrm>
          <a:prstGeom prst="ellipse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278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بر پایه‌ی انرژی و گسترش یافته‌ی </a:t>
            </a:r>
            <a:r>
              <a:rPr lang="en-US" sz="2400" dirty="0">
                <a:cs typeface="B Nazanin" panose="00000400000000000000" pitchFamily="2" charset="-78"/>
              </a:rPr>
              <a:t>RBM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رویکرد با شبکه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07579" y="411358"/>
            <a:ext cx="4793876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RS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80847" y="473778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324" y="4554808"/>
            <a:ext cx="2722444" cy="21518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256" y="3777253"/>
                <a:ext cx="5677101" cy="5434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Picture Placeholder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48386" y="236661"/>
            <a:ext cx="1097280" cy="1097280"/>
          </a:xfrm>
          <a:prstGeom prst="ellipse">
            <a:avLst/>
          </a:prstGeom>
        </p:spPr>
      </p:pic>
      <p:sp>
        <p:nvSpPr>
          <p:cNvPr id="72" name="Rounded Rectangle 7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3" name="TextBox 7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61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185" y="3199801"/>
            <a:ext cx="4670645" cy="3382192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شبکه عصبی –  مدل‌سازی موضوع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احتمالاتی مولد برای مدل‌سازی </a:t>
            </a:r>
            <a:r>
              <a:rPr lang="fa-IR" sz="2400" dirty="0" smtClean="0">
                <a:cs typeface="B Nazanin" panose="00000400000000000000" pitchFamily="2" charset="-78"/>
              </a:rPr>
              <a:t>موضوع در </a:t>
            </a:r>
            <a:r>
              <a:rPr lang="fa-IR" sz="2400" dirty="0">
                <a:cs typeface="B Nazanin" panose="00000400000000000000" pitchFamily="2" charset="-78"/>
              </a:rPr>
              <a:t>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استفاده از یک ساختار درختی در لایه‌ی نهایی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ترکیب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NADE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1684" y="371703"/>
            <a:ext cx="6434775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DocNADE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66594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401394" y="236790"/>
            <a:ext cx="1097280" cy="1097280"/>
          </a:xfrm>
          <a:prstGeom prst="ellipse">
            <a:avLst/>
          </a:prstGeom>
        </p:spPr>
      </p:pic>
      <p:sp>
        <p:nvSpPr>
          <p:cNvPr id="70" name="Rounded Rectangle 6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16/43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000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422979" y="1857908"/>
            <a:ext cx="7175634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اولین مدل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 smtClean="0">
                <a:cs typeface="B Nazanin" panose="00000400000000000000" pitchFamily="2" charset="-78"/>
              </a:rPr>
              <a:t>LDA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34518" y="381476"/>
            <a:ext cx="566693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ASUM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097750" y="5467325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6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138" y="3253840"/>
            <a:ext cx="3484150" cy="3222839"/>
          </a:xfrm>
          <a:prstGeom prst="rect">
            <a:avLst/>
          </a:prstGeom>
        </p:spPr>
      </p:pic>
      <p:pic>
        <p:nvPicPr>
          <p:cNvPr id="70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54463" y="249281"/>
            <a:ext cx="1097280" cy="1097280"/>
          </a:xfrm>
          <a:prstGeom prst="ellipse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2257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101" y="3436710"/>
            <a:ext cx="3799089" cy="2934167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300680" y="1857908"/>
            <a:ext cx="7297933" cy="969637"/>
          </a:xfrm>
        </p:spPr>
        <p:txBody>
          <a:bodyPr>
            <a:noAutofit/>
          </a:bodyPr>
          <a:lstStyle/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مدل بیزی–  مدل‌سازی موضوع و احساس – یک حالته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یک مدل مولد گرافی برای مدل‌سازی موضوع و احساس در داده‌های متنی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>
                <a:cs typeface="B Nazanin" panose="00000400000000000000" pitchFamily="2" charset="-78"/>
              </a:rPr>
              <a:t>گسترش یافته‌ی </a:t>
            </a:r>
            <a:r>
              <a:rPr lang="en-US" sz="2400" dirty="0">
                <a:cs typeface="B Nazanin" panose="00000400000000000000" pitchFamily="2" charset="-78"/>
              </a:rPr>
              <a:t>LDA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/>
            <a:r>
              <a:rPr lang="fa-IR" sz="2400" dirty="0" smtClean="0">
                <a:cs typeface="B Nazanin" panose="00000400000000000000" pitchFamily="2" charset="-78"/>
              </a:rPr>
              <a:t>نظارت </a:t>
            </a:r>
            <a:r>
              <a:rPr lang="fa-IR" sz="2400" dirty="0">
                <a:cs typeface="B Nazanin" panose="00000400000000000000" pitchFamily="2" charset="-78"/>
              </a:rPr>
              <a:t>شده‌ی ضعیف.</a:t>
            </a:r>
          </a:p>
        </p:txBody>
      </p:sp>
      <p:sp>
        <p:nvSpPr>
          <p:cNvPr id="8" name="Rectangle 7"/>
          <p:cNvSpPr/>
          <p:nvPr/>
        </p:nvSpPr>
        <p:spPr>
          <a:xfrm>
            <a:off x="4994714" y="381476"/>
            <a:ext cx="4946547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</a:t>
            </a:r>
            <a:r>
              <a:rPr lang="en-US" sz="4400" dirty="0" smtClean="0">
                <a:cs typeface="B Nazanin" panose="00000400000000000000" pitchFamily="2" charset="-78"/>
              </a:rPr>
              <a:t>JST</a:t>
            </a:r>
            <a:endParaRPr lang="fa-IR" sz="4400" dirty="0">
              <a:cs typeface="B Nazanin" panose="00000400000000000000" pitchFamily="2" charset="-78"/>
            </a:endParaRPr>
          </a:p>
          <a:p>
            <a:pPr algn="ctr" rtl="1"/>
            <a:endParaRPr lang="en-US" sz="4400" dirty="0" smtClean="0">
              <a:cs typeface="B Nazanin" panose="00000400000000000000" pitchFamily="2" charset="-78"/>
            </a:endParaRPr>
          </a:p>
        </p:txBody>
      </p:sp>
      <p:sp>
        <p:nvSpPr>
          <p:cNvPr id="76" name="Freeform 66"/>
          <p:cNvSpPr>
            <a:spLocks noEditPoints="1"/>
          </p:cNvSpPr>
          <p:nvPr/>
        </p:nvSpPr>
        <p:spPr bwMode="auto">
          <a:xfrm flipH="1">
            <a:off x="1698830" y="5678912"/>
            <a:ext cx="277661" cy="441886"/>
          </a:xfrm>
          <a:custGeom>
            <a:avLst/>
            <a:gdLst>
              <a:gd name="T0" fmla="*/ 32 w 32"/>
              <a:gd name="T1" fmla="*/ 16 h 48"/>
              <a:gd name="T2" fmla="*/ 16 w 32"/>
              <a:gd name="T3" fmla="*/ 0 h 48"/>
              <a:gd name="T4" fmla="*/ 0 w 32"/>
              <a:gd name="T5" fmla="*/ 16 h 48"/>
              <a:gd name="T6" fmla="*/ 2 w 32"/>
              <a:gd name="T7" fmla="*/ 24 h 48"/>
              <a:gd name="T8" fmla="*/ 2 w 32"/>
              <a:gd name="T9" fmla="*/ 24 h 48"/>
              <a:gd name="T10" fmla="*/ 16 w 32"/>
              <a:gd name="T11" fmla="*/ 48 h 48"/>
              <a:gd name="T12" fmla="*/ 30 w 32"/>
              <a:gd name="T13" fmla="*/ 24 h 48"/>
              <a:gd name="T14" fmla="*/ 30 w 32"/>
              <a:gd name="T15" fmla="*/ 24 h 48"/>
              <a:gd name="T16" fmla="*/ 32 w 32"/>
              <a:gd name="T17" fmla="*/ 16 h 48"/>
              <a:gd name="T18" fmla="*/ 16 w 32"/>
              <a:gd name="T19" fmla="*/ 29 h 48"/>
              <a:gd name="T20" fmla="*/ 3 w 32"/>
              <a:gd name="T21" fmla="*/ 16 h 48"/>
              <a:gd name="T22" fmla="*/ 16 w 32"/>
              <a:gd name="T23" fmla="*/ 3 h 48"/>
              <a:gd name="T24" fmla="*/ 29 w 32"/>
              <a:gd name="T25" fmla="*/ 16 h 48"/>
              <a:gd name="T26" fmla="*/ 16 w 32"/>
              <a:gd name="T27" fmla="*/ 29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2" h="48">
                <a:moveTo>
                  <a:pt x="32" y="16"/>
                </a:moveTo>
                <a:cubicBezTo>
                  <a:pt x="32" y="7"/>
                  <a:pt x="25" y="0"/>
                  <a:pt x="16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19"/>
                  <a:pt x="1" y="22"/>
                  <a:pt x="2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6" y="48"/>
                  <a:pt x="16" y="48"/>
                  <a:pt x="16" y="48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31" y="22"/>
                  <a:pt x="32" y="19"/>
                  <a:pt x="32" y="16"/>
                </a:cubicBezTo>
                <a:close/>
                <a:moveTo>
                  <a:pt x="16" y="29"/>
                </a:moveTo>
                <a:cubicBezTo>
                  <a:pt x="9" y="29"/>
                  <a:pt x="3" y="23"/>
                  <a:pt x="3" y="16"/>
                </a:cubicBezTo>
                <a:cubicBezTo>
                  <a:pt x="3" y="9"/>
                  <a:pt x="9" y="3"/>
                  <a:pt x="16" y="3"/>
                </a:cubicBezTo>
                <a:cubicBezTo>
                  <a:pt x="23" y="3"/>
                  <a:pt x="29" y="9"/>
                  <a:pt x="29" y="16"/>
                </a:cubicBezTo>
                <a:cubicBezTo>
                  <a:pt x="29" y="23"/>
                  <a:pt x="23" y="29"/>
                  <a:pt x="16" y="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XB Zar" panose="02000506090000020003" pitchFamily="2" charset="-78"/>
              <a:cs typeface="XB Zar" panose="02000506090000020003" pitchFamily="2" charset="-78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68815" y="1983053"/>
            <a:ext cx="4457106" cy="4769605"/>
            <a:chOff x="671131" y="737805"/>
            <a:chExt cx="4745708" cy="5776287"/>
          </a:xfrm>
        </p:grpSpPr>
        <p:cxnSp>
          <p:nvCxnSpPr>
            <p:cNvPr id="85" name="Straight Connector 84"/>
            <p:cNvCxnSpPr/>
            <p:nvPr/>
          </p:nvCxnSpPr>
          <p:spPr>
            <a:xfrm>
              <a:off x="1418882" y="3601618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6" name="TextBox 85"/>
            <p:cNvSpPr txBox="1"/>
            <p:nvPr/>
          </p:nvSpPr>
          <p:spPr>
            <a:xfrm>
              <a:off x="1482220" y="74432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1986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71131" y="1287300"/>
              <a:ext cx="381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headEnd type="oval"/>
              <a:tailEnd type="none"/>
            </a:ln>
          </p:spPr>
        </p:cxnSp>
        <p:cxnSp>
          <p:nvCxnSpPr>
            <p:cNvPr id="88" name="Straight Connector 87"/>
            <p:cNvCxnSpPr/>
            <p:nvPr/>
          </p:nvCxnSpPr>
          <p:spPr>
            <a:xfrm>
              <a:off x="1446239" y="2437865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89" name="Arc 88"/>
            <p:cNvSpPr/>
            <p:nvPr/>
          </p:nvSpPr>
          <p:spPr>
            <a:xfrm>
              <a:off x="3932867" y="1285955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0" name="Arc 89"/>
            <p:cNvSpPr/>
            <p:nvPr/>
          </p:nvSpPr>
          <p:spPr>
            <a:xfrm flipH="1">
              <a:off x="887272" y="2435641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1" name="Oval 42"/>
            <p:cNvSpPr>
              <a:spLocks noChangeArrowheads="1"/>
            </p:cNvSpPr>
            <p:nvPr/>
          </p:nvSpPr>
          <p:spPr bwMode="auto">
            <a:xfrm>
              <a:off x="2324469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2" name="Oval 91"/>
            <p:cNvSpPr>
              <a:spLocks noChangeArrowheads="1"/>
            </p:cNvSpPr>
            <p:nvPr/>
          </p:nvSpPr>
          <p:spPr bwMode="auto">
            <a:xfrm>
              <a:off x="291390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35138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4" name="Oval 42"/>
            <p:cNvSpPr>
              <a:spLocks noChangeArrowheads="1"/>
            </p:cNvSpPr>
            <p:nvPr/>
          </p:nvSpPr>
          <p:spPr bwMode="auto">
            <a:xfrm>
              <a:off x="1726483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446239" y="4758152"/>
              <a:ext cx="3132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none"/>
            </a:ln>
          </p:spPr>
        </p:cxnSp>
        <p:sp>
          <p:nvSpPr>
            <p:cNvPr id="96" name="Arc 95"/>
            <p:cNvSpPr/>
            <p:nvPr/>
          </p:nvSpPr>
          <p:spPr>
            <a:xfrm>
              <a:off x="3932867" y="3601540"/>
              <a:ext cx="1165195" cy="1156000"/>
            </a:xfrm>
            <a:prstGeom prst="arc">
              <a:avLst>
                <a:gd name="adj1" fmla="val 1591914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1420839" y="5921444"/>
              <a:ext cx="3996000" cy="0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tailEnd type="triangle"/>
            </a:ln>
          </p:spPr>
        </p:cxnSp>
        <p:sp>
          <p:nvSpPr>
            <p:cNvPr id="98" name="Arc 97"/>
            <p:cNvSpPr/>
            <p:nvPr/>
          </p:nvSpPr>
          <p:spPr>
            <a:xfrm flipH="1">
              <a:off x="887272" y="4758579"/>
              <a:ext cx="1165195" cy="1165195"/>
            </a:xfrm>
            <a:prstGeom prst="arc">
              <a:avLst>
                <a:gd name="adj1" fmla="val 16200000"/>
                <a:gd name="adj2" fmla="val 5171460"/>
              </a:avLst>
            </a:prstGeom>
            <a:noFill/>
            <a:ln w="50800">
              <a:solidFill>
                <a:schemeClr val="accent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034322" y="13970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642705" y="74206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239542" y="140966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2" name="Oval 42"/>
            <p:cNvSpPr>
              <a:spLocks noChangeArrowheads="1"/>
            </p:cNvSpPr>
            <p:nvPr/>
          </p:nvSpPr>
          <p:spPr bwMode="auto">
            <a:xfrm>
              <a:off x="4104662" y="1191250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3829685" y="737805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56753" y="190214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5" name="Oval 42"/>
            <p:cNvSpPr>
              <a:spLocks noChangeArrowheads="1"/>
            </p:cNvSpPr>
            <p:nvPr/>
          </p:nvSpPr>
          <p:spPr bwMode="auto">
            <a:xfrm>
              <a:off x="2324469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6" name="Oval 105"/>
            <p:cNvSpPr>
              <a:spLocks noChangeArrowheads="1"/>
            </p:cNvSpPr>
            <p:nvPr/>
          </p:nvSpPr>
          <p:spPr bwMode="auto">
            <a:xfrm>
              <a:off x="291390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7" name="Oval 42"/>
            <p:cNvSpPr>
              <a:spLocks noChangeArrowheads="1"/>
            </p:cNvSpPr>
            <p:nvPr/>
          </p:nvSpPr>
          <p:spPr bwMode="auto">
            <a:xfrm>
              <a:off x="35138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8" name="Oval 42"/>
            <p:cNvSpPr>
              <a:spLocks noChangeArrowheads="1"/>
            </p:cNvSpPr>
            <p:nvPr/>
          </p:nvSpPr>
          <p:spPr bwMode="auto">
            <a:xfrm>
              <a:off x="1726483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34811" y="248020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643194" y="1912096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40031" y="257969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2" name="Oval 42"/>
            <p:cNvSpPr>
              <a:spLocks noChangeArrowheads="1"/>
            </p:cNvSpPr>
            <p:nvPr/>
          </p:nvSpPr>
          <p:spPr bwMode="auto">
            <a:xfrm>
              <a:off x="4104662" y="2341815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3830174" y="190783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1996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483377" y="30704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5" name="Oval 42"/>
            <p:cNvSpPr>
              <a:spLocks noChangeArrowheads="1"/>
            </p:cNvSpPr>
            <p:nvPr/>
          </p:nvSpPr>
          <p:spPr bwMode="auto">
            <a:xfrm>
              <a:off x="2324469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6" name="Oval 115"/>
            <p:cNvSpPr>
              <a:spLocks noChangeArrowheads="1"/>
            </p:cNvSpPr>
            <p:nvPr/>
          </p:nvSpPr>
          <p:spPr bwMode="auto">
            <a:xfrm>
              <a:off x="291390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7" name="Oval 42"/>
            <p:cNvSpPr>
              <a:spLocks noChangeArrowheads="1"/>
            </p:cNvSpPr>
            <p:nvPr/>
          </p:nvSpPr>
          <p:spPr bwMode="auto">
            <a:xfrm>
              <a:off x="35138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8" name="Oval 42"/>
            <p:cNvSpPr>
              <a:spLocks noChangeArrowheads="1"/>
            </p:cNvSpPr>
            <p:nvPr/>
          </p:nvSpPr>
          <p:spPr bwMode="auto">
            <a:xfrm>
              <a:off x="1726483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061435" y="373544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643194" y="3080421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3266655" y="3748024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2" name="Oval 42"/>
            <p:cNvSpPr>
              <a:spLocks noChangeArrowheads="1"/>
            </p:cNvSpPr>
            <p:nvPr/>
          </p:nvSpPr>
          <p:spPr bwMode="auto">
            <a:xfrm>
              <a:off x="4104662" y="3505568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56798" y="307616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456753" y="421838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2010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5" name="Oval 42"/>
            <p:cNvSpPr>
              <a:spLocks noChangeArrowheads="1"/>
            </p:cNvSpPr>
            <p:nvPr/>
          </p:nvSpPr>
          <p:spPr bwMode="auto">
            <a:xfrm>
              <a:off x="2324469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6" name="Oval 125"/>
            <p:cNvSpPr>
              <a:spLocks noChangeArrowheads="1"/>
            </p:cNvSpPr>
            <p:nvPr/>
          </p:nvSpPr>
          <p:spPr bwMode="auto">
            <a:xfrm>
              <a:off x="291390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7" name="Oval 42"/>
            <p:cNvSpPr>
              <a:spLocks noChangeArrowheads="1"/>
            </p:cNvSpPr>
            <p:nvPr/>
          </p:nvSpPr>
          <p:spPr bwMode="auto">
            <a:xfrm>
              <a:off x="35138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8" name="Oval 42"/>
            <p:cNvSpPr>
              <a:spLocks noChangeArrowheads="1"/>
            </p:cNvSpPr>
            <p:nvPr/>
          </p:nvSpPr>
          <p:spPr bwMode="auto">
            <a:xfrm>
              <a:off x="1726483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34811" y="488335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2009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616570" y="4228336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2008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240031" y="4895939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2" name="Oval 42"/>
            <p:cNvSpPr>
              <a:spLocks noChangeArrowheads="1"/>
            </p:cNvSpPr>
            <p:nvPr/>
          </p:nvSpPr>
          <p:spPr bwMode="auto">
            <a:xfrm>
              <a:off x="4104662" y="4662102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2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3830174" y="4224077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2006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443323" y="540952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2011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5" name="Oval 42"/>
            <p:cNvSpPr>
              <a:spLocks noChangeArrowheads="1"/>
            </p:cNvSpPr>
            <p:nvPr/>
          </p:nvSpPr>
          <p:spPr bwMode="auto">
            <a:xfrm>
              <a:off x="2324469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6" name="Oval 135"/>
            <p:cNvSpPr>
              <a:spLocks noChangeArrowheads="1"/>
            </p:cNvSpPr>
            <p:nvPr/>
          </p:nvSpPr>
          <p:spPr bwMode="auto">
            <a:xfrm>
              <a:off x="291390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7" name="Oval 42"/>
            <p:cNvSpPr>
              <a:spLocks noChangeArrowheads="1"/>
            </p:cNvSpPr>
            <p:nvPr/>
          </p:nvSpPr>
          <p:spPr bwMode="auto">
            <a:xfrm>
              <a:off x="35138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8" name="Oval 42"/>
            <p:cNvSpPr>
              <a:spLocks noChangeArrowheads="1"/>
            </p:cNvSpPr>
            <p:nvPr/>
          </p:nvSpPr>
          <p:spPr bwMode="auto">
            <a:xfrm>
              <a:off x="1726483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021381" y="607449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2012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03140" y="5419469"/>
              <a:ext cx="7328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2013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3226601" y="6087072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2014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04662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816744" y="5415210"/>
              <a:ext cx="7062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2015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4" name="Oval 42"/>
            <p:cNvSpPr>
              <a:spLocks noChangeArrowheads="1"/>
            </p:cNvSpPr>
            <p:nvPr/>
          </p:nvSpPr>
          <p:spPr bwMode="auto">
            <a:xfrm>
              <a:off x="4698944" y="5825394"/>
              <a:ext cx="178044" cy="192101"/>
            </a:xfrm>
            <a:prstGeom prst="ellipse">
              <a:avLst/>
            </a:prstGeom>
            <a:solidFill>
              <a:srgbClr val="E2E2E2"/>
            </a:solidFill>
            <a:ln w="19050">
              <a:solidFill>
                <a:schemeClr val="accent3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400"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434833" y="6104082"/>
              <a:ext cx="706266" cy="4100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a-IR" altLang="zh-CN" sz="16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XB Zar" panose="02000506090000020003" pitchFamily="2" charset="-78"/>
                  <a:cs typeface="XB Zar" panose="02000506090000020003" pitchFamily="2" charset="-78"/>
                </a:rPr>
                <a:t>2017</a:t>
              </a:r>
              <a:endParaRPr lang="zh-CN" alt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XB Zar" panose="02000506090000020003" pitchFamily="2" charset="-78"/>
                <a:cs typeface="XB Zar" panose="02000506090000020003" pitchFamily="2" charset="-78"/>
              </a:endParaRPr>
            </a:p>
          </p:txBody>
        </p:sp>
      </p:grpSp>
      <p:pic>
        <p:nvPicPr>
          <p:cNvPr id="69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68813" y="262534"/>
            <a:ext cx="1097280" cy="1097280"/>
          </a:xfrm>
          <a:prstGeom prst="ellipse">
            <a:avLst/>
          </a:prstGeom>
        </p:spPr>
      </p:pic>
      <p:sp>
        <p:nvSpPr>
          <p:cNvPr id="71" name="Rounded Rectangle 7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2" name="TextBox 7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880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283093" y="368224"/>
            <a:ext cx="61269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4400" b="1" dirty="0" smtClean="0">
                <a:cs typeface="B Nazanin" panose="00000400000000000000" pitchFamily="2" charset="-78"/>
              </a:rPr>
              <a:t>مرور کارهای پیشین: جمع‌بندی</a:t>
            </a:r>
            <a:endParaRPr lang="en-US" sz="4400" dirty="0" smtClean="0">
              <a:cs typeface="B Nazanin" panose="00000400000000000000" pitchFamily="2" charset="-78"/>
            </a:endParaRPr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61" y="1645963"/>
            <a:ext cx="6995051" cy="4964230"/>
          </a:xfrm>
          <a:prstGeom prst="rect">
            <a:avLst/>
          </a:prstGeom>
        </p:spPr>
      </p:pic>
      <p:pic>
        <p:nvPicPr>
          <p:cNvPr id="5" name="Picture Placeholder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>
          <a:xfrm>
            <a:off x="10383587" y="257312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19/43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5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a-IR" sz="2800" dirty="0" smtClean="0">
                <a:solidFill>
                  <a:schemeClr val="tx1"/>
                </a:solidFill>
                <a:cs typeface="B Nazanin" panose="00000400000000000000" pitchFamily="2" charset="-78"/>
              </a:rPr>
              <a:t>مقدمه</a:t>
            </a:r>
            <a:endParaRPr lang="en-US" sz="2800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پژوهش‏های پیشین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روش </a:t>
            </a: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</a:t>
            </a: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یشنهادی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14268" y="5209056"/>
            <a:ext cx="2577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 smtClean="0">
                <a:solidFill>
                  <a:schemeClr val="bg2">
                    <a:lumMod val="25000"/>
                  </a:schemeClr>
                </a:solidFill>
                <a:cs typeface="B Nazanin" panose="00000400000000000000" pitchFamily="2" charset="-78"/>
              </a:rPr>
              <a:t>فهرست مطالب</a:t>
            </a:r>
            <a:endParaRPr lang="en-US" sz="3200" dirty="0">
              <a:solidFill>
                <a:schemeClr val="bg2">
                  <a:lumMod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fa-IR" dirty="0" smtClean="0">
                <a:solidFill>
                  <a:schemeClr val="tx1"/>
                </a:solidFill>
                <a:cs typeface="B Nazanin" panose="00000400000000000000" pitchFamily="2" charset="-78"/>
              </a:rPr>
              <a:t>نتیجه‌گیری و کارهای آینده</a:t>
            </a:r>
            <a:endParaRPr lang="fa-IR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9" name="Picture Placeholder 18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/>
      </p:pic>
      <p:pic>
        <p:nvPicPr>
          <p:cNvPr id="21" name="Picture Placeholder 20"/>
          <p:cNvPicPr>
            <a:picLocks noGrp="1" noChangeAspect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7" r="16727"/>
          <a:stretch>
            <a:fillRect/>
          </a:stretch>
        </p:blipFill>
        <p:spPr/>
      </p:pic>
      <p:pic>
        <p:nvPicPr>
          <p:cNvPr id="23" name="Picture Placeholder 22"/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/>
      </p:pic>
      <p:pic>
        <p:nvPicPr>
          <p:cNvPr id="25" name="Picture Placeholder 24"/>
          <p:cNvPicPr>
            <a:picLocks noGrp="1" noChangeAspect="1"/>
          </p:cNvPicPr>
          <p:nvPr>
            <p:ph type="pic" sz="quarter" idx="20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" name="Picture Placeholder 26"/>
          <p:cNvPicPr>
            <a:picLocks noGrp="1" noChangeAspect="1"/>
          </p:cNvPicPr>
          <p:nvPr>
            <p:ph type="pic" sz="quarter" idx="2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9107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بر پایه‌ی شبکه‌ی عصبی (</a:t>
            </a:r>
            <a:r>
              <a:rPr lang="en-US" dirty="0">
                <a:cs typeface="B Nazanin" panose="00000400000000000000" pitchFamily="2" charset="-78"/>
              </a:rPr>
              <a:t>RBM</a:t>
            </a:r>
            <a:r>
              <a:rPr lang="fa-IR" dirty="0">
                <a:cs typeface="B Nazanin" panose="00000400000000000000" pitchFamily="2" charset="-78"/>
              </a:rPr>
              <a:t>)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 مولد احتمالاتی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گسترش یافته‌ی مدل </a:t>
            </a:r>
            <a:r>
              <a:rPr lang="en-US" dirty="0">
                <a:cs typeface="B Nazanin" panose="00000400000000000000" pitchFamily="2" charset="-78"/>
              </a:rPr>
              <a:t>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یک مدل نظارت شده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مشترک موضوع و احساس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26069" y="1139074"/>
            <a:ext cx="324640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پیشنهادی</a:t>
            </a:r>
          </a:p>
        </p:txBody>
      </p:sp>
      <p:pic>
        <p:nvPicPr>
          <p:cNvPr id="12" name="Picture Placeholder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9419115" y="975154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7329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92" y="5878378"/>
            <a:ext cx="5159903" cy="898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491" y="4831920"/>
            <a:ext cx="6367509" cy="8973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2" y="2097867"/>
            <a:ext cx="4552414" cy="21689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113" y="1686059"/>
            <a:ext cx="4734263" cy="314586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94856" y="457338"/>
            <a:ext cx="199605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 smtClean="0">
                <a:cs typeface="B Nazanin" panose="00000400000000000000" pitchFamily="2" charset="-78"/>
              </a:rPr>
              <a:t>مدل پایه‌ 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a-I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77" y="5008880"/>
                <a:ext cx="5141844" cy="5434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51" y="5805393"/>
            <a:ext cx="3797696" cy="90826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171806" y="2767614"/>
            <a:ext cx="1308399" cy="491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8" name="Right Arrow 17"/>
          <p:cNvSpPr/>
          <p:nvPr/>
        </p:nvSpPr>
        <p:spPr>
          <a:xfrm>
            <a:off x="5543356" y="5200879"/>
            <a:ext cx="254631" cy="159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9" name="Right Arrow 18"/>
          <p:cNvSpPr/>
          <p:nvPr/>
        </p:nvSpPr>
        <p:spPr>
          <a:xfrm>
            <a:off x="5043232" y="6121865"/>
            <a:ext cx="1212492" cy="309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20" name="Picture Placeholder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490915" y="196172"/>
            <a:ext cx="1097280" cy="1097280"/>
          </a:xfrm>
          <a:prstGeom prst="ellipse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22" name="TextBox 2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757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7898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پیشنهادی(1)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59" y="2704361"/>
            <a:ext cx="2985674" cy="2359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194" y="2104165"/>
            <a:ext cx="7179045" cy="3507241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85529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Right Arrow 14"/>
          <p:cNvSpPr/>
          <p:nvPr/>
        </p:nvSpPr>
        <p:spPr>
          <a:xfrm>
            <a:off x="4437816" y="3599366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01312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4" name="TextBox 13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3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86997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پیشنهادی(2)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64" y="2287803"/>
            <a:ext cx="7419975" cy="1095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76" y="4548857"/>
            <a:ext cx="6791325" cy="10953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01" y="4548857"/>
            <a:ext cx="4714875" cy="1171575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 rot="5400000">
            <a:off x="5168346" y="36320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11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04596" y="215332"/>
            <a:ext cx="1097280" cy="1097280"/>
          </a:xfrm>
          <a:prstGeom prst="ellipse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939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پیشنهادی(3)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5595026" y="264993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419" y="5223790"/>
            <a:ext cx="7005967" cy="12776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392" y="3435923"/>
            <a:ext cx="7363378" cy="1440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092" y="1711432"/>
            <a:ext cx="5184816" cy="738659"/>
          </a:xfrm>
          <a:prstGeom prst="rect">
            <a:avLst/>
          </a:prstGeom>
        </p:spPr>
      </p:pic>
      <p:pic>
        <p:nvPicPr>
          <p:cNvPr id="8" name="Picture Placeholder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624743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6618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11492" y="379252"/>
            <a:ext cx="39132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روش </a:t>
            </a:r>
            <a:r>
              <a:rPr lang="fa-IR" sz="4400" b="1" dirty="0" smtClean="0">
                <a:cs typeface="B Nazanin" panose="00000400000000000000" pitchFamily="2" charset="-78"/>
              </a:rPr>
              <a:t>پیشنهادی(4)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079" y="5444957"/>
            <a:ext cx="5934075" cy="1066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4314" y="5747524"/>
            <a:ext cx="432020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لایه‌ی </a:t>
            </a:r>
            <a:r>
              <a:rPr lang="en-US" sz="2400" dirty="0" smtClean="0">
                <a:cs typeface="B Nazanin" panose="00000400000000000000" pitchFamily="2" charset="-78"/>
              </a:rPr>
              <a:t>Sentiment</a:t>
            </a:r>
            <a:r>
              <a:rPr lang="fa-IR" sz="2400" dirty="0" smtClean="0">
                <a:cs typeface="B Nazanin" panose="00000400000000000000" pitchFamily="2" charset="-78"/>
              </a:rPr>
              <a:t> به شرط لایه‌ </a:t>
            </a:r>
            <a:r>
              <a:rPr lang="en-US" sz="2400" dirty="0" smtClean="0">
                <a:cs typeface="B Nazanin" panose="00000400000000000000" pitchFamily="2" charset="-78"/>
              </a:rPr>
              <a:t>Hidden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418" y="1697698"/>
            <a:ext cx="6856942" cy="33498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21423" y="5806398"/>
            <a:ext cx="962755" cy="402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pic>
        <p:nvPicPr>
          <p:cNvPr id="8" name="Picture Placeholder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7" r="5847"/>
          <a:stretch>
            <a:fillRect/>
          </a:stretch>
        </p:blipFill>
        <p:spPr>
          <a:xfrm>
            <a:off x="10537874" y="215332"/>
            <a:ext cx="1097280" cy="109728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03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ارزیابی به عنوان یک مدل مولد</a:t>
            </a:r>
            <a:endParaRPr lang="en-US" dirty="0">
              <a:cs typeface="B Zar" panose="00000400000000000000" pitchFamily="2" charset="-78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3124199" y="2525134"/>
            <a:ext cx="6028589" cy="469900"/>
          </a:xfrm>
        </p:spPr>
        <p:txBody>
          <a:bodyPr>
            <a:no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لغت‌نامه‌ی احساس، پایگاه داده‌ها و آماده‌سازی آن‌ها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مجسم‌سازی موضوع‌های یاد گرفته شده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طبقه‌بندی احساس</a:t>
            </a:r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بازیابی اطلاعات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728078" y="1145765"/>
            <a:ext cx="64443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4400" dirty="0">
                <a:cs typeface="B Nazanin" panose="00000400000000000000" pitchFamily="2" charset="-78"/>
              </a:rPr>
              <a:t>پیاده‌سازی، آزمایش‌ها و ارزیابی نتایج</a:t>
            </a: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331664" y="981845"/>
            <a:ext cx="1097280" cy="109728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6252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36035" y="2008425"/>
            <a:ext cx="9925878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یک </a:t>
            </a:r>
            <a:r>
              <a:rPr lang="fa-IR" sz="2400" dirty="0" smtClean="0">
                <a:cs typeface="B Nazanin" panose="00000400000000000000" pitchFamily="2" charset="-78"/>
              </a:rPr>
              <a:t>لغت‌نامه‌ی عمومی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پیش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ساخته </a:t>
            </a:r>
            <a:r>
              <a:rPr lang="fa-IR" sz="2400" dirty="0">
                <a:cs typeface="B Nazanin" panose="00000400000000000000" pitchFamily="2" charset="-78"/>
              </a:rPr>
              <a:t>شده با قطبیت احساس مشخص برای هر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وابستگی کلمات به دامنه‌ای خاص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04331" y="0"/>
            <a:ext cx="3696846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لغت‌نامه‌ی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12" y="4316749"/>
            <a:ext cx="5152380" cy="1995177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01177" y="179993"/>
            <a:ext cx="1097280" cy="1097280"/>
          </a:xfrm>
          <a:prstGeom prst="ellipse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3096" y="3400456"/>
            <a:ext cx="1107881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لغت‌نامه‌ی احساس </a:t>
            </a:r>
            <a:r>
              <a:rPr lang="en-US" sz="2400" dirty="0">
                <a:cs typeface="B Nazanin" panose="00000400000000000000" pitchFamily="2" charset="-78"/>
              </a:rPr>
              <a:t>MPQA</a:t>
            </a:r>
            <a:r>
              <a:rPr lang="fa-IR" sz="2400" dirty="0">
                <a:cs typeface="B Nazanin" panose="00000400000000000000" pitchFamily="2" charset="-78"/>
              </a:rPr>
              <a:t>، 4053 کلمه با قطبیت مشخص احساس، 1511 کلمه‌ی مثبت و 2542 کلمه‌ی منفی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930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37414" y="-18126"/>
            <a:ext cx="2763898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پایگاه داده ها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3339" y="2247900"/>
            <a:ext cx="10797761" cy="378565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بازبینی فیلم </a:t>
            </a:r>
            <a:r>
              <a:rPr lang="en-US" sz="2400" dirty="0" smtClean="0">
                <a:cs typeface="B Nazanin" panose="00000400000000000000" pitchFamily="2" charset="-78"/>
              </a:rPr>
              <a:t>(Movie Review)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ورژن 2، 2000 بازبینی از سایت </a:t>
            </a:r>
            <a:r>
              <a:rPr lang="en-US" sz="2400" dirty="0" smtClean="0">
                <a:cs typeface="B Nazanin" panose="00000400000000000000" pitchFamily="2" charset="-78"/>
              </a:rPr>
              <a:t>IMDB</a:t>
            </a:r>
            <a:r>
              <a:rPr lang="fa-IR" sz="2400" dirty="0" smtClean="0">
                <a:cs typeface="B Nazanin" panose="00000400000000000000" pitchFamily="2" charset="-78"/>
              </a:rPr>
              <a:t>، میانگین 30 جمله هر بازبینی، </a:t>
            </a:r>
            <a:r>
              <a:rPr lang="fa-IR" sz="2400" dirty="0">
                <a:cs typeface="B Nazanin" panose="00000400000000000000" pitchFamily="2" charset="-78"/>
              </a:rPr>
              <a:t>اندازه‌ی لغت‌نامه </a:t>
            </a:r>
            <a:r>
              <a:rPr lang="fa-IR" sz="2400" dirty="0" smtClean="0">
                <a:cs typeface="B Nazanin" panose="00000400000000000000" pitchFamily="2" charset="-78"/>
              </a:rPr>
              <a:t>24916 کلمه.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20 گروه خبری </a:t>
            </a:r>
            <a:r>
              <a:rPr lang="en-US" sz="2400" dirty="0" smtClean="0">
                <a:cs typeface="B Nazanin" panose="00000400000000000000" pitchFamily="2" charset="-78"/>
              </a:rPr>
              <a:t>(20 News Groups)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18786 سند متنی از مخازن گروه‌های خبری </a:t>
            </a:r>
            <a:r>
              <a:rPr lang="en-US" sz="2400" dirty="0" smtClean="0">
                <a:cs typeface="B Nazanin" panose="00000400000000000000" pitchFamily="2" charset="-78"/>
              </a:rPr>
              <a:t>Usenet</a:t>
            </a:r>
            <a:r>
              <a:rPr lang="fa-IR" sz="2400" dirty="0" smtClean="0">
                <a:cs typeface="B Nazanin" panose="00000400000000000000" pitchFamily="2" charset="-78"/>
              </a:rPr>
              <a:t>، 20 موضوع، اندازه‌ی لغت‌نامه 2000 کلمه، 11284 سند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برای آموزش و 7502 سند برای تست.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احساس چند دامنه </a:t>
            </a:r>
            <a:r>
              <a:rPr lang="en-US" sz="2400" dirty="0" smtClean="0">
                <a:cs typeface="B Nazanin" panose="00000400000000000000" pitchFamily="2" charset="-78"/>
              </a:rPr>
              <a:t>(Multi Domain Sentiment)</a:t>
            </a:r>
            <a:r>
              <a:rPr lang="fa-IR" sz="2400" dirty="0" smtClean="0">
                <a:cs typeface="B Nazanin" panose="00000400000000000000" pitchFamily="2" charset="-78"/>
              </a:rPr>
              <a:t>: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بازبینی‌های چهار محصول مختلف (کتاب، دی‌وی‌دی، وسایل الکترونیکی، وسایل آشپزخانه) از سایت آمازون،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   هر محصول 2000 بازبینی.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1867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601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405045" y="0"/>
            <a:ext cx="509626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آماده سازی پایگاه </a:t>
            </a:r>
            <a:r>
              <a:rPr lang="fa-IR" sz="4400" b="1" dirty="0" smtClean="0">
                <a:cs typeface="B Nazanin" panose="00000400000000000000" pitchFamily="2" charset="-78"/>
              </a:rPr>
              <a:t>داده‌ها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94" y="3217529"/>
            <a:ext cx="10079833" cy="115949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264" y="4582119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تبدیل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به فرمت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سه لغت‌نامه.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34" y="5163052"/>
            <a:ext cx="10302354" cy="13618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3264" y="1654865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انجام پیش‌</a:t>
            </a:r>
            <a:r>
              <a:rPr lang="fa-IR" sz="2400" dirty="0" smtClean="0"/>
              <a:t>‌</a:t>
            </a:r>
            <a:r>
              <a:rPr lang="fa-IR" sz="2400" dirty="0" smtClean="0">
                <a:cs typeface="B Nazanin" panose="00000400000000000000" pitchFamily="2" charset="-78"/>
              </a:rPr>
              <a:t>پردازش‌های متنی</a:t>
            </a:r>
            <a:r>
              <a:rPr lang="en-US" sz="2400" dirty="0" smtClean="0">
                <a:cs typeface="B Nazanin" panose="00000400000000000000" pitchFamily="2" charset="-78"/>
              </a:rPr>
              <a:t>(Tokenization, Stemming, Lemmatization, Remove Stop Words)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3264" y="2070358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لغت‌نامه.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3264" y="2436197"/>
            <a:ext cx="109982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فایل </a:t>
            </a:r>
            <a:r>
              <a:rPr lang="en-US" sz="2400" dirty="0" smtClean="0">
                <a:cs typeface="B Nazanin" panose="00000400000000000000" pitchFamily="2" charset="-78"/>
              </a:rPr>
              <a:t>lib-</a:t>
            </a:r>
            <a:r>
              <a:rPr lang="en-US" sz="2400" dirty="0" err="1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</p:txBody>
      </p:sp>
      <p:pic>
        <p:nvPicPr>
          <p:cNvPr id="13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300"/>
            <a:ext cx="1097280" cy="1097280"/>
          </a:xfrm>
          <a:prstGeom prst="ellipse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29/43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045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400" b="1" dirty="0">
                <a:cs typeface="B Nazanin" panose="00000400000000000000" pitchFamily="2" charset="-78"/>
              </a:rPr>
              <a:t>مقدمه</a:t>
            </a:r>
            <a:endParaRPr lang="en-US" sz="44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موضوع، </a:t>
            </a:r>
            <a:r>
              <a:rPr lang="fa-IR" dirty="0">
                <a:cs typeface="B Nazanin" panose="00000400000000000000" pitchFamily="2" charset="-78"/>
              </a:rPr>
              <a:t>مدل </a:t>
            </a:r>
            <a:r>
              <a:rPr lang="fa-IR" dirty="0" smtClean="0">
                <a:cs typeface="B Nazanin" panose="00000400000000000000" pitchFamily="2" charset="-78"/>
              </a:rPr>
              <a:t>موضوعی و </a:t>
            </a:r>
            <a:r>
              <a:rPr lang="fa-IR" dirty="0">
                <a:cs typeface="B Nazanin" panose="00000400000000000000" pitchFamily="2" charset="-78"/>
              </a:rPr>
              <a:t>آنالیز احساس</a:t>
            </a:r>
          </a:p>
          <a:p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تعریف مساله و انگیزه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مدل‌سازی موضوع و احساس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کیسه‌ی کلمات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زنجیره‌ی مارکوف مونت کارلو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fa-IR" dirty="0">
                <a:cs typeface="B Nazanin" panose="00000400000000000000" pitchFamily="2" charset="-78"/>
              </a:rPr>
              <a:t>الگوریتم واگرایی مقابله</a:t>
            </a:r>
          </a:p>
        </p:txBody>
      </p:sp>
      <p:pic>
        <p:nvPicPr>
          <p:cNvPr id="1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9172471" y="1089298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6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در فرآیند مدل‌سازی هدف تخصیص بالاترین درست‌نمایی به هر سند.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 سرگشتگی پارامتری</a:t>
                </a:r>
                <a:r>
                  <a:rPr lang="fa-IR" sz="2400" dirty="0" smtClean="0"/>
                  <a:t> </a:t>
                </a:r>
                <a:r>
                  <a:rPr lang="fa-IR" sz="2400" dirty="0" smtClean="0">
                    <a:cs typeface="B Nazanin" panose="00000400000000000000" pitchFamily="2" charset="-78"/>
                  </a:rPr>
                  <a:t>برای مقایسه‌ی مدل‌های احتمالاتی.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en-US" sz="2400" dirty="0" smtClean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کاهش یکنوا برای مقدار سرگشتگی.</a:t>
                </a: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endParaRPr lang="fa-IR" sz="2400" dirty="0">
                  <a:cs typeface="B Nazanin" panose="00000400000000000000" pitchFamily="2" charset="-78"/>
                </a:endParaRPr>
              </a:p>
              <a:p>
                <a:pPr marL="285750" indent="-285750" algn="r" rtl="1">
                  <a:buFont typeface="Arial" panose="020B0604020202020204" pitchFamily="34" charset="0"/>
                  <a:buChar char="•"/>
                </a:pPr>
                <a:r>
                  <a:rPr lang="fa-IR" sz="2400" dirty="0" smtClean="0">
                    <a:cs typeface="B Nazanin" panose="00000400000000000000" pitchFamily="2" charset="-78"/>
                  </a:rPr>
                  <a:t>مدلی با سرگشتگی کمتر: عملکرد بهتر در فرآیند مدل‌سازی.</a:t>
                </a:r>
              </a:p>
              <a:p>
                <a:pPr algn="r" rtl="1"/>
                <a:r>
                  <a:rPr lang="fa-IR" sz="2400" dirty="0" smtClean="0">
                    <a:cs typeface="B Nazanin" panose="00000400000000000000" pitchFamily="2" charset="-78"/>
                  </a:rPr>
                  <a:t> </a:t>
                </a:r>
              </a:p>
              <a:p>
                <a:pPr algn="r" rtl="1"/>
                <a:endParaRPr lang="fa-IR" sz="2400" dirty="0">
                  <a:cs typeface="B Nazanin" panose="00000400000000000000" pitchFamily="2" charset="-78"/>
                </a:endParaRPr>
              </a:p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𝑃𝑒𝑟𝑝𝑙𝑒𝑥𝑖𝑡𝑦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B Nazanin" panose="00000400000000000000" pitchFamily="2" charset="-78"/>
                        </a:rPr>
                        <m:t>𝑒𝑥𝑝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B Nazanin" panose="00000400000000000000" pitchFamily="2" charset="-78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B Nazanin" panose="00000400000000000000" pitchFamily="2" charset="-78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𝑝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cs typeface="B Nazanin" panose="00000400000000000000" pitchFamily="2" charset="-78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=</m:t>
                                  </m:r>
                                  <m:r>
                                    <m:rPr>
                                      <m:brk m:alnAt="25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cs typeface="B Nazanin" panose="00000400000000000000" pitchFamily="2" charset="-78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B Nazanin" panose="00000400000000000000" pitchFamily="2" charset="-78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b="0" dirty="0" smtClean="0">
                  <a:cs typeface="B Nazanin" panose="00000400000000000000" pitchFamily="2" charset="-78"/>
                </a:endParaRPr>
              </a:p>
              <a:p>
                <a:pPr algn="r" rtl="1"/>
                <a:r>
                  <a:rPr lang="en-US" sz="2400" dirty="0" smtClean="0">
                    <a:cs typeface="B Nazanin" panose="00000400000000000000" pitchFamily="2" charset="-78"/>
                  </a:rPr>
                  <a:t>  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86" y="2019300"/>
                <a:ext cx="11073814" cy="4628575"/>
              </a:xfrm>
              <a:prstGeom prst="rect">
                <a:avLst/>
              </a:prstGeom>
              <a:blipFill rotWithShape="0">
                <a:blip r:embed="rId3"/>
                <a:stretch>
                  <a:fillRect t="-1711" r="-826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30/43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0088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313400" y="0"/>
            <a:ext cx="61879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مولد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55913"/>
            <a:ext cx="4187687" cy="31407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23" y="1756437"/>
            <a:ext cx="4186989" cy="3140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8550" y="1755914"/>
            <a:ext cx="4203086" cy="31523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04190" y="4929805"/>
            <a:ext cx="337930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2000تایی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58391" y="4962790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>
                <a:cs typeface="B Nazanin" panose="00000400000000000000" pitchFamily="2" charset="-78"/>
              </a:rPr>
              <a:t>نمودار تغییرات </a:t>
            </a:r>
            <a:r>
              <a:rPr lang="fa-IR" sz="2400" dirty="0" smtClean="0">
                <a:cs typeface="B Nazanin" panose="00000400000000000000" pitchFamily="2" charset="-78"/>
              </a:rPr>
              <a:t>سرگشتگی </a:t>
            </a:r>
            <a:r>
              <a:rPr lang="fa-IR" sz="2400" dirty="0">
                <a:cs typeface="B Nazanin" panose="00000400000000000000" pitchFamily="2" charset="-78"/>
              </a:rPr>
              <a:t>برای رویکرد 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</a:t>
            </a:r>
            <a:r>
              <a:rPr lang="fa-IR" sz="2400" dirty="0">
                <a:cs typeface="B Nazanin" panose="00000400000000000000" pitchFamily="2" charset="-78"/>
              </a:rPr>
              <a:t>مدل </a:t>
            </a:r>
            <a:r>
              <a:rPr lang="en-US" sz="2400" dirty="0">
                <a:cs typeface="B Nazanin" panose="00000400000000000000" pitchFamily="2" charset="-78"/>
              </a:rPr>
              <a:t>RS</a:t>
            </a:r>
            <a:r>
              <a:rPr lang="fa-IR" sz="2400" dirty="0">
                <a:cs typeface="B Nazanin" panose="00000400000000000000" pitchFamily="2" charset="-78"/>
              </a:rPr>
              <a:t> با استفاده از لغت‌نامه‌ی </a:t>
            </a:r>
            <a:r>
              <a:rPr lang="fa-IR" sz="2400" dirty="0" smtClean="0">
                <a:cs typeface="B Nazanin" panose="00000400000000000000" pitchFamily="2" charset="-78"/>
              </a:rPr>
              <a:t>10000تایی در فرآیند آموزش.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8140" y="4929804"/>
            <a:ext cx="35048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نمودار تغییرات سرگشتگی برای رویکرد پیشنهادی</a:t>
            </a:r>
            <a:r>
              <a:rPr lang="fa-IR" sz="2400" dirty="0" smtClean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مدل </a:t>
            </a:r>
            <a:r>
              <a:rPr lang="en-US" sz="2400" dirty="0" smtClean="0">
                <a:cs typeface="B Nazanin" panose="00000400000000000000" pitchFamily="2" charset="-78"/>
              </a:rPr>
              <a:t>RS</a:t>
            </a:r>
            <a:r>
              <a:rPr lang="fa-IR" sz="2400" dirty="0" smtClean="0">
                <a:cs typeface="B Nazanin" panose="00000400000000000000" pitchFamily="2" charset="-78"/>
              </a:rPr>
              <a:t> با استفاده از لغت‌نامه‌ی 24916تایی در فرآیند آموزش.</a:t>
            </a:r>
          </a:p>
        </p:txBody>
      </p:sp>
      <p:pic>
        <p:nvPicPr>
          <p:cNvPr id="14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7815" y="179993"/>
            <a:ext cx="1097280" cy="1097280"/>
          </a:xfrm>
          <a:prstGeom prst="ellipse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TextBox 15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18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35228" y="23046"/>
            <a:ext cx="606608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ارزیابی به عنوان یک مدل </a:t>
            </a:r>
            <a:r>
              <a:rPr lang="fa-IR" sz="4400" b="1" dirty="0" smtClean="0">
                <a:cs typeface="B Nazanin" panose="00000400000000000000" pitchFamily="2" charset="-78"/>
              </a:rPr>
              <a:t>مولد</a:t>
            </a:r>
            <a:endParaRPr lang="fa-IR" sz="4400" b="1" dirty="0"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4" y="2496339"/>
            <a:ext cx="11669754" cy="3248478"/>
          </a:xfrm>
          <a:prstGeom prst="rect">
            <a:avLst/>
          </a:prstGeom>
        </p:spPr>
      </p:pic>
      <p:pic>
        <p:nvPicPr>
          <p:cNvPr id="7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968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912" y="3873809"/>
            <a:ext cx="5918521" cy="289142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1444487"/>
            <a:ext cx="105354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برای هر سه حالت پایگاه داده‌ی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 و برای 2 تکرار 200 و 1000 مراحل زیر را به ترتیب انجام دادیم: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8539" y="2027582"/>
            <a:ext cx="1123784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مجموع وزن‌های کلمات مثبت و منفی برای هر موضوع با استفاده از لغت‌نامه‌ی احساس و ماتریس وزن </a:t>
            </a:r>
            <a:r>
              <a:rPr lang="en-US" sz="2400" dirty="0" smtClean="0">
                <a:cs typeface="B Nazanin" panose="00000400000000000000" pitchFamily="2" charset="-78"/>
              </a:rPr>
              <a:t>W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en-US" sz="2400" dirty="0" smtClean="0"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محاسبه‌ی تفاضل مقادیر حساب شده برای هر موضوع ومرتب کردن مقادیر حاصل به صورت نزولی.</a:t>
            </a:r>
          </a:p>
          <a:p>
            <a:pPr marL="342900" indent="-342900" algn="just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انتخاب 5 موضوع از ابتدای لیست مرتب شده ( مثبت‌ترین موضوع‌ها) و برچسب گذاری آن‌ها و 5 موضوع </a:t>
            </a:r>
            <a:r>
              <a:rPr lang="fa-IR" sz="2400" dirty="0">
                <a:cs typeface="B Nazanin" panose="00000400000000000000" pitchFamily="2" charset="-78"/>
              </a:rPr>
              <a:t>از </a:t>
            </a:r>
            <a:r>
              <a:rPr lang="fa-IR" sz="2400" dirty="0" smtClean="0">
                <a:cs typeface="B Nazanin" panose="00000400000000000000" pitchFamily="2" charset="-78"/>
              </a:rPr>
              <a:t>انتهای لیست </a:t>
            </a:r>
            <a:r>
              <a:rPr lang="fa-IR" sz="2400" dirty="0">
                <a:cs typeface="B Nazanin" panose="00000400000000000000" pitchFamily="2" charset="-78"/>
              </a:rPr>
              <a:t>مرتب شده ( </a:t>
            </a:r>
            <a:r>
              <a:rPr lang="fa-IR" sz="2400" dirty="0" smtClean="0">
                <a:cs typeface="B Nazanin" panose="00000400000000000000" pitchFamily="2" charset="-78"/>
              </a:rPr>
              <a:t>منفی‌ترین </a:t>
            </a:r>
            <a:r>
              <a:rPr lang="fa-IR" sz="2400" dirty="0">
                <a:cs typeface="B Nazanin" panose="00000400000000000000" pitchFamily="2" charset="-78"/>
              </a:rPr>
              <a:t>موضوع‌ها</a:t>
            </a:r>
            <a:r>
              <a:rPr lang="fa-IR" sz="2400" dirty="0" smtClean="0">
                <a:cs typeface="B Nazanin" panose="00000400000000000000" pitchFamily="2" charset="-78"/>
              </a:rPr>
              <a:t>) و تخصیص برچسب منفی به آن‌ها.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2400" dirty="0" smtClean="0">
                <a:cs typeface="B Nazanin" panose="00000400000000000000" pitchFamily="2" charset="-78"/>
              </a:rPr>
              <a:t>مقایسه برچسب‌های تخصیص داده شده با وزن لایه‌ی احساس و محاسبه‌ی دقت. 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11" name="Picture Placeholder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90195"/>
            <a:ext cx="1097280" cy="1097280"/>
          </a:xfrm>
          <a:prstGeom prst="ellipse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3" name="TextBox 12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33/43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87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73527" y="-17580"/>
            <a:ext cx="782778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مجسم‌سازی </a:t>
            </a:r>
            <a:r>
              <a:rPr lang="fa-IR" sz="4400" b="1" dirty="0">
                <a:cs typeface="B Nazanin" panose="00000400000000000000" pitchFamily="2" charset="-78"/>
              </a:rPr>
              <a:t>موضوع‌های یاد گرفته شده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765" y="2356904"/>
            <a:ext cx="5115339" cy="38365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7" y="2301236"/>
            <a:ext cx="5189563" cy="38921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624" y="1474214"/>
            <a:ext cx="7859222" cy="126700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962234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1000 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97780" y="6193408"/>
            <a:ext cx="209730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fa-IR" sz="2400" dirty="0" smtClean="0">
                <a:cs typeface="B Nazanin" panose="00000400000000000000" pitchFamily="2" charset="-78"/>
              </a:rPr>
              <a:t>به ازای 200تکرار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62379"/>
            <a:ext cx="1097280" cy="1097280"/>
          </a:xfrm>
          <a:prstGeom prst="ellipse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6" name="TextBox 15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1411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8565" y="1656525"/>
            <a:ext cx="11073814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نتایج حاصل از طبقه‌بندی احساس بر روی دیتاست </a:t>
            </a:r>
            <a:r>
              <a:rPr lang="en-US" sz="2400" dirty="0" smtClean="0">
                <a:cs typeface="B Nazanin" panose="00000400000000000000" pitchFamily="2" charset="-78"/>
              </a:rPr>
              <a:t>MR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محاسبه‌ی دقت در فرآیند طبقه‌بندی برای مدل پایه با شمارش کلمات با استفاده از لغت‌نامه‌ی احساس </a:t>
            </a:r>
            <a:r>
              <a:rPr lang="en-US" sz="2400" dirty="0" smtClean="0">
                <a:cs typeface="B Nazanin" panose="00000400000000000000" pitchFamily="2" charset="-78"/>
              </a:rPr>
              <a:t>MPQA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</a:t>
            </a:r>
            <a:r>
              <a:rPr lang="en-US" sz="2400" dirty="0" smtClean="0">
                <a:cs typeface="B Nazanin" panose="00000400000000000000" pitchFamily="2" charset="-78"/>
              </a:rPr>
              <a:t>SVM</a:t>
            </a:r>
            <a:r>
              <a:rPr lang="fa-IR" sz="2400" dirty="0" smtClean="0">
                <a:cs typeface="B Nazanin" panose="00000400000000000000" pitchFamily="2" charset="-78"/>
              </a:rPr>
              <a:t> و دو شبکه عصبی (با مقدار دهی اولیه تصادفی و با مقداردهی اولیه توسط </a:t>
            </a:r>
            <a:r>
              <a:rPr lang="fa-IR" sz="2400" dirty="0">
                <a:cs typeface="B Nazanin" panose="00000400000000000000" pitchFamily="2" charset="-78"/>
              </a:rPr>
              <a:t>پارامترهای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یاد گرفته شده با رویکرد </a:t>
            </a:r>
            <a:r>
              <a:rPr lang="fa-IR" sz="2400" dirty="0">
                <a:cs typeface="B Nazanin" panose="00000400000000000000" pitchFamily="2" charset="-78"/>
              </a:rPr>
              <a:t>پیشنهادی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) برای ارزیابی.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832" y="3474931"/>
            <a:ext cx="3960157" cy="96933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036" y="4693014"/>
            <a:ext cx="5365748" cy="94892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93" y="3474931"/>
            <a:ext cx="5822503" cy="2844518"/>
          </a:xfrm>
          <a:prstGeom prst="rect">
            <a:avLst/>
          </a:prstGeom>
        </p:spPr>
      </p:pic>
      <p:pic>
        <p:nvPicPr>
          <p:cNvPr id="8" name="Picture Placeholder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89696"/>
            <a:ext cx="1097280" cy="1097280"/>
          </a:xfrm>
          <a:prstGeom prst="ellipse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35/43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098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28" y="1464735"/>
            <a:ext cx="5596527" cy="4233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72" y="1490815"/>
            <a:ext cx="5550433" cy="4234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36/43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90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08900" y="23046"/>
            <a:ext cx="3892412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طبقه‌بندی </a:t>
            </a:r>
            <a:r>
              <a:rPr lang="fa-IR" sz="4400" b="1" dirty="0">
                <a:cs typeface="B Nazanin" panose="00000400000000000000" pitchFamily="2" charset="-78"/>
              </a:rPr>
              <a:t>احساس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30888" y="5862851"/>
            <a:ext cx="3763616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2000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18585" y="5862850"/>
            <a:ext cx="39027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400" dirty="0" smtClean="0">
                <a:cs typeface="B Nazanin" panose="00000400000000000000" pitchFamily="2" charset="-78"/>
              </a:rPr>
              <a:t>با استفاده از لغت‌نامه با اندازه‌ی 10000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8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203039"/>
            <a:ext cx="1097280" cy="1097280"/>
          </a:xfrm>
          <a:prstGeom prst="ellipse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5" y="1502552"/>
            <a:ext cx="5852172" cy="4389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610" y="1486421"/>
            <a:ext cx="5852172" cy="4389129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37/43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054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6799" y="1608482"/>
            <a:ext cx="11073814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دیتاستی با برچسب موضوع و 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ایجاد 2 دیتاست دارای برچسب موضوع و احساس.</a:t>
            </a:r>
          </a:p>
        </p:txBody>
      </p:sp>
      <p:pic>
        <p:nvPicPr>
          <p:cNvPr id="5" name="Picture Placeholder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99" y="0"/>
            <a:ext cx="2948610" cy="29486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1300" y="3114701"/>
            <a:ext cx="11179313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تخصیص برچسب احساس به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fa-IR" sz="2400" dirty="0">
                <a:cs typeface="B Nazanin" panose="00000400000000000000" pitchFamily="2" charset="-78"/>
              </a:rPr>
              <a:t>20 گروه خبری با شمارش کلمات،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20 برچسب موضوع و 2 برچسب احساس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ترکیب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داده‌های </a:t>
            </a:r>
            <a:r>
              <a:rPr lang="fa-IR" sz="2400" dirty="0">
                <a:cs typeface="B Nazanin" panose="00000400000000000000" pitchFamily="2" charset="-78"/>
              </a:rPr>
              <a:t>بازبینی </a:t>
            </a:r>
            <a:r>
              <a:rPr lang="fa-IR" sz="2400" dirty="0" smtClean="0">
                <a:cs typeface="B Nazanin" panose="00000400000000000000" pitchFamily="2" charset="-78"/>
              </a:rPr>
              <a:t>فیلم </a:t>
            </a:r>
            <a:r>
              <a:rPr lang="fa-IR" sz="2400" dirty="0">
                <a:cs typeface="B Nazanin" panose="00000400000000000000" pitchFamily="2" charset="-78"/>
              </a:rPr>
              <a:t>و احساس چند دامنه، یک 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 </a:t>
            </a:r>
            <a:r>
              <a:rPr lang="fa-IR" sz="2400" dirty="0">
                <a:cs typeface="B Nazanin" panose="00000400000000000000" pitchFamily="2" charset="-78"/>
              </a:rPr>
              <a:t>با 5 برچسب موضوع و 2 برچسب احساس، 10000 سند، 7500 سند برای آموزش و 2500 سند برای تست، </a:t>
            </a:r>
            <a:r>
              <a:rPr lang="en-US" sz="2400" dirty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1" name="TextBox 10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38/43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59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034" y="1824564"/>
            <a:ext cx="11073814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مشاهده‌‌ی تاثیر در نظر گرفتن احساس در دقت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استفاده از </a:t>
            </a:r>
            <a:r>
              <a:rPr lang="fa-IR" sz="2400" dirty="0" smtClean="0">
                <a:cs typeface="B Nazanin" panose="00000400000000000000" pitchFamily="2" charset="-78"/>
              </a:rPr>
              <a:t>نمودار صحت در برابر بازیابی </a:t>
            </a:r>
            <a:r>
              <a:rPr lang="en-US" sz="2400" dirty="0">
                <a:cs typeface="B Nazanin" panose="00000400000000000000" pitchFamily="2" charset="-78"/>
              </a:rPr>
              <a:t>(Precision vs Recall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به ازای تعداد موضوع 50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برای ارزیابی.</a:t>
            </a:r>
          </a:p>
          <a:p>
            <a:pPr algn="r" rtl="1"/>
            <a:endParaRPr lang="fa-IR" sz="2400" dirty="0" smtClean="0">
              <a:cs typeface="B Nazani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3763556"/>
            <a:ext cx="2208138" cy="8904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872" y="4897012"/>
            <a:ext cx="2636924" cy="805536"/>
          </a:xfrm>
          <a:prstGeom prst="rect">
            <a:avLst/>
          </a:prstGeom>
        </p:spPr>
      </p:pic>
      <p:pic>
        <p:nvPicPr>
          <p:cNvPr id="10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3" y="1626261"/>
            <a:ext cx="3508443" cy="49070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2" name="TextBox 11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39/43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987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38200" y="351912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1656523" y="1822463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مدل‌هایی با توانایی تعامل با حجم عظیم داده‌ها.</a:t>
            </a:r>
          </a:p>
        </p:txBody>
      </p:sp>
      <p:pic>
        <p:nvPicPr>
          <p:cNvPr id="8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5100" y="237188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865"/>
            <a:ext cx="4048663" cy="25601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56523" y="2672518"/>
            <a:ext cx="992587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</a:t>
            </a:r>
            <a:r>
              <a:rPr lang="fa-IR" sz="2400" dirty="0">
                <a:cs typeface="B Nazanin" panose="00000400000000000000" pitchFamily="2" charset="-78"/>
              </a:rPr>
              <a:t>اطلاعات مفهومی </a:t>
            </a:r>
            <a:r>
              <a:rPr lang="fa-IR" sz="2400" dirty="0" smtClean="0">
                <a:cs typeface="B Nazanin" panose="00000400000000000000" pitchFamily="2" charset="-78"/>
              </a:rPr>
              <a:t>و سودمند با پردازش این داده‌ها.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56523" y="3522573"/>
            <a:ext cx="992587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استخراج اطلاعات مفهومی و کاوش عقاید در داده‌های متنی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در حوزه‌ی مباحث مربوط به کاوش متن.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322" y="4353570"/>
            <a:ext cx="2976679" cy="25995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1526682"/>
            <a:ext cx="5295900" cy="363855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440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438" y="0"/>
            <a:ext cx="3284874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>
                <a:cs typeface="B Nazanin" panose="00000400000000000000" pitchFamily="2" charset="-78"/>
              </a:rPr>
              <a:t>بازیابی اطلاعات 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1804" y="1502560"/>
            <a:ext cx="5852172" cy="43891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2" y="1502326"/>
            <a:ext cx="5852172" cy="43891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55063" y="5891455"/>
            <a:ext cx="24456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MRMDS</a:t>
            </a:r>
            <a:endParaRPr lang="fa-I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41741" y="5891455"/>
            <a:ext cx="2167954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پایگاه</a:t>
            </a:r>
            <a:r>
              <a:rPr lang="fa-IR" sz="2400" b="1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داده‌ی </a:t>
            </a:r>
            <a:r>
              <a:rPr lang="en-US" sz="2400" dirty="0" smtClean="0">
                <a:cs typeface="B Nazanin" panose="00000400000000000000" pitchFamily="2" charset="-78"/>
              </a:rPr>
              <a:t>20NG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9" name="Picture Placeholder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5" name="TextBox 14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40/43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935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44" y="2683988"/>
            <a:ext cx="8457248" cy="46984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160607" y="0"/>
            <a:ext cx="2340705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نتیجه‌گیری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608485"/>
            <a:ext cx="1135435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نیاز به ساختارهایی با توانایی اتوماتیک </a:t>
            </a:r>
            <a:r>
              <a:rPr lang="fa-IR" sz="2400" dirty="0">
                <a:cs typeface="B Nazanin" panose="00000400000000000000" pitchFamily="2" charset="-78"/>
              </a:rPr>
              <a:t>پردازش</a:t>
            </a:r>
            <a:r>
              <a:rPr lang="fa-IR" sz="2400" dirty="0"/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و استخراج اطلاعات مفهومی از داده‌ها.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مدل‌های موضوعی دسته روش‌هایی با توانایی خودکار استخراج اطلاعات اطلاعات مفهومی.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وجود رویکردی برای مدل‌سازی مشترک موضوع و احساس با استفاده از شبکه عصبی.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ارایه‌ی یک رویکرد جدید با استفاده از شبکه‌های عصبی برای مدل‌سازی موضوع و احساس.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مقایسه با رویکردهای موجود در بخش‌های مختلف و کسب نتایج بهتر. </a:t>
            </a:r>
          </a:p>
        </p:txBody>
      </p:sp>
      <p:pic>
        <p:nvPicPr>
          <p:cNvPr id="5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01312" y="179993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7" name="TextBox 6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41/43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471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564" y="2767829"/>
            <a:ext cx="5843101" cy="40901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64665" y="0"/>
            <a:ext cx="2736647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fa-IR" sz="4400" b="1" dirty="0" smtClean="0">
                <a:cs typeface="B Nazanin" panose="00000400000000000000" pitchFamily="2" charset="-78"/>
              </a:rPr>
              <a:t>کارهای آینده</a:t>
            </a:r>
            <a:endParaRPr lang="en-US" sz="4400" b="1" dirty="0">
              <a:cs typeface="B Nazanin" panose="00000400000000000000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9216"/>
            <a:ext cx="11354352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ساخت مدل‌های نیمه نظارتی، نظارت شده‌ی ظعیف و بدون نظارت.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ایده‌ی ماشین بلتزمن محدود شرطی، اضافه کردن لایه و ایجاد وابستگی بین لایه‌ها.</a:t>
            </a: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عمیق و استخراج ویژگی‌هایی با تمایز بیشتر.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استفاده از شبکه‌های عصبی بازگشتی و استخراج ویژگی از داده‌های دارای توالی.</a:t>
            </a:r>
          </a:p>
        </p:txBody>
      </p:sp>
      <p:pic>
        <p:nvPicPr>
          <p:cNvPr id="7" name="Picture Placeholder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1763"/>
          <a:stretch>
            <a:fillRect/>
          </a:stretch>
        </p:blipFill>
        <p:spPr>
          <a:xfrm>
            <a:off x="10537698" y="219749"/>
            <a:ext cx="1097280" cy="1097280"/>
          </a:xfrm>
          <a:prstGeom prst="ellipse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139700" y="6483435"/>
            <a:ext cx="808844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42/43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320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70612"/>
            <a:ext cx="10515600" cy="1829249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latin typeface="IranNastaliq" panose="02000503000000020003" pitchFamily="2" charset="0"/>
                <a:cs typeface="IranNastaliq" panose="02000503000000020003" pitchFamily="2" charset="0"/>
              </a:rPr>
              <a:t>با سپاس از توجه شما</a:t>
            </a:r>
            <a:endParaRPr lang="en-US" sz="5400" dirty="0">
              <a:latin typeface="IranNastaliq" panose="02000503000000020003" pitchFamily="2" charset="0"/>
              <a:cs typeface="IranNastaliq" panose="02000503000000020003" pitchFamily="2" charset="0"/>
            </a:endParaRPr>
          </a:p>
        </p:txBody>
      </p:sp>
      <p:pic>
        <p:nvPicPr>
          <p:cNvPr id="7" name="Picture 2" descr="http://www.sagasoftware.ro/wp-content/uploads/2012/01/question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7250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6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00505" y="220450"/>
            <a:ext cx="9486900" cy="1325563"/>
          </a:xfrm>
        </p:spPr>
        <p:txBody>
          <a:bodyPr>
            <a:normAutofit/>
          </a:bodyPr>
          <a:lstStyle/>
          <a:p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تعریف مساله و انگیزه</a:t>
            </a:r>
            <a:endParaRPr lang="en-US" sz="4400" dirty="0"/>
          </a:p>
        </p:txBody>
      </p:sp>
      <p:sp>
        <p:nvSpPr>
          <p:cNvPr id="8" name="TextBox 7"/>
          <p:cNvSpPr txBox="1"/>
          <p:nvPr/>
        </p:nvSpPr>
        <p:spPr>
          <a:xfrm>
            <a:off x="900505" y="1778775"/>
            <a:ext cx="10265485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مدل‌های موضوعی: رویکردهایی در حوزه‌ی متن </a:t>
            </a:r>
            <a:r>
              <a:rPr lang="fa-IR" sz="2400" dirty="0" smtClean="0">
                <a:cs typeface="B Nazanin" panose="00000400000000000000" pitchFamily="2" charset="-78"/>
              </a:rPr>
              <a:t>کاوی برای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</a:t>
            </a:r>
            <a:r>
              <a:rPr lang="fa-IR" sz="2400" dirty="0">
                <a:cs typeface="B Nazanin" panose="00000400000000000000" pitchFamily="2" charset="-78"/>
              </a:rPr>
              <a:t>استخراج اطلاعات </a:t>
            </a:r>
            <a:r>
              <a:rPr lang="fa-IR" sz="2400" dirty="0" smtClean="0">
                <a:cs typeface="B Nazanin" panose="00000400000000000000" pitchFamily="2" charset="-78"/>
              </a:rPr>
              <a:t>مفهومی.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بیشتر ساختارهای موجود برای مدل‌سازی موضوعی </a:t>
            </a:r>
            <a:r>
              <a:rPr lang="fa-IR" sz="2400" dirty="0" smtClean="0">
                <a:cs typeface="B Nazanin" panose="00000400000000000000" pitchFamily="2" charset="-78"/>
              </a:rPr>
              <a:t>رویکردهایی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احتمالاتی بر </a:t>
            </a:r>
            <a:r>
              <a:rPr lang="fa-IR" sz="2400" dirty="0" smtClean="0">
                <a:cs typeface="B Nazanin" panose="00000400000000000000" pitchFamily="2" charset="-78"/>
              </a:rPr>
              <a:t>پایه‌ی مدل‌ها </a:t>
            </a:r>
            <a:r>
              <a:rPr lang="fa-IR" sz="2400" dirty="0">
                <a:cs typeface="B Nazanin" panose="00000400000000000000" pitchFamily="2" charset="-78"/>
              </a:rPr>
              <a:t>و شبکه‌های </a:t>
            </a:r>
            <a:r>
              <a:rPr lang="fa-IR" sz="2400" dirty="0" smtClean="0">
                <a:cs typeface="B Nazanin" panose="00000400000000000000" pitchFamily="2" charset="-78"/>
              </a:rPr>
              <a:t>بیزی.</a:t>
            </a:r>
          </a:p>
          <a:p>
            <a:pPr algn="r" rtl="1"/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عدم وجود ساختاری بر پایه‌ی شبکه‌های عصبی برای </a:t>
            </a:r>
            <a:r>
              <a:rPr lang="fa-IR" sz="2400" dirty="0" smtClean="0">
                <a:cs typeface="B Nazanin" panose="00000400000000000000" pitchFamily="2" charset="-78"/>
              </a:rPr>
              <a:t>مدل‌سازی</a:t>
            </a:r>
          </a:p>
          <a:p>
            <a:pPr algn="r" rtl="1"/>
            <a:r>
              <a:rPr lang="fa-IR" sz="2400" dirty="0" smtClean="0">
                <a:cs typeface="B Nazanin" panose="00000400000000000000" pitchFamily="2" charset="-78"/>
              </a:rPr>
              <a:t>    </a:t>
            </a:r>
            <a:r>
              <a:rPr lang="fa-IR" sz="2400" dirty="0">
                <a:cs typeface="B Nazanin" panose="00000400000000000000" pitchFamily="2" charset="-78"/>
              </a:rPr>
              <a:t>مشترک موضوع و </a:t>
            </a:r>
            <a:r>
              <a:rPr lang="fa-IR" sz="2400" dirty="0" smtClean="0">
                <a:cs typeface="B Nazanin" panose="00000400000000000000" pitchFamily="2" charset="-78"/>
              </a:rPr>
              <a:t>احساس.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محدودیت‌ها و مشکلات مدل‌های موجود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 رویکردی </a:t>
            </a:r>
            <a:r>
              <a:rPr lang="fa-IR" sz="2400" dirty="0">
                <a:cs typeface="B Nazanin" panose="00000400000000000000" pitchFamily="2" charset="-78"/>
              </a:rPr>
              <a:t>جدید برای مدل‌سازی مشترک موضوع و احساس در داده‌ای متنی بر پایه‌ی شبکه‌های </a:t>
            </a:r>
            <a:r>
              <a:rPr lang="fa-IR" sz="2400" dirty="0" smtClean="0">
                <a:cs typeface="B Nazanin" panose="00000400000000000000" pitchFamily="2" charset="-78"/>
              </a:rPr>
              <a:t>عصبی.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87405" y="220450"/>
            <a:ext cx="1097280" cy="1097280"/>
          </a:xfrm>
          <a:prstGeom prst="ellipse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5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580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 txBox="1">
            <a:spLocks/>
          </p:cNvSpPr>
          <p:nvPr/>
        </p:nvSpPr>
        <p:spPr>
          <a:xfrm>
            <a:off x="654149" y="526983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موضوع، مدل موضوعی و آنالیز احساس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09531" y="1293817"/>
            <a:ext cx="9460218" cy="2262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مدل موضوعی:  کشف و نمایش یک چکیده از موضوع‌های یک سند یا مجموعه اسناد.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موضوع: مجموعه یا خوشه‌ای از کلمات که از نظر معنایی به یکدیگر نزدیک و در یک دسته.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آنالیز </a:t>
            </a:r>
            <a:r>
              <a:rPr lang="fa-IR" sz="2400" dirty="0" smtClean="0">
                <a:cs typeface="B Nazanin" panose="00000400000000000000" pitchFamily="2" charset="-78"/>
              </a:rPr>
              <a:t>احساس یا </a:t>
            </a:r>
            <a:r>
              <a:rPr lang="fa-IR" sz="2400" dirty="0">
                <a:cs typeface="B Nazanin" panose="00000400000000000000" pitchFamily="2" charset="-78"/>
              </a:rPr>
              <a:t>کاوش عقاید: در حوزه‌ی پردازش زبان طبیعی، آنالیز متن زبان‌شناسی محاسباتی</a:t>
            </a:r>
            <a:r>
              <a:rPr lang="fa-IR" sz="2400" dirty="0" smtClean="0">
                <a:cs typeface="B Nazanin" panose="00000400000000000000" pitchFamily="2" charset="-78"/>
              </a:rPr>
              <a:t>.</a:t>
            </a: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شناسایی، استخراج، تعیین </a:t>
            </a:r>
            <a:r>
              <a:rPr lang="fa-IR" sz="2400" dirty="0" smtClean="0">
                <a:cs typeface="B Nazanin" panose="00000400000000000000" pitchFamily="2" charset="-78"/>
              </a:rPr>
              <a:t>کمیت </a:t>
            </a:r>
            <a:r>
              <a:rPr lang="fa-IR" sz="2400" dirty="0">
                <a:cs typeface="B Nazanin" panose="00000400000000000000" pitchFamily="2" charset="-78"/>
              </a:rPr>
              <a:t>و طبقه‌بندی احساس و اطلاعات مفهومی(نگرش‌ها و نظرات</a:t>
            </a:r>
            <a:r>
              <a:rPr lang="fa-IR" sz="2400" dirty="0" smtClean="0">
                <a:cs typeface="B Nazanin" panose="00000400000000000000" pitchFamily="2" charset="-78"/>
              </a:rPr>
              <a:t>).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70244" y="278094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50" y="3603228"/>
            <a:ext cx="6257606" cy="3254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56" y="3603228"/>
            <a:ext cx="4305587" cy="327572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6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170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709531" y="1995482"/>
            <a:ext cx="9460218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مدل‌سازی مشترک احساس موضوع: تشخیص موضوع‌ها و احساس همراه با هرکدام.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567069" y="524145"/>
            <a:ext cx="10515600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مدل‌سازی موضوع و احساس</a:t>
            </a:r>
          </a:p>
          <a:p>
            <a:pPr algn="ctr"/>
            <a:endParaRPr lang="fa-IR" b="1" dirty="0">
              <a:cs typeface="B Nazanin" panose="00000400000000000000" pitchFamily="2" charset="-78"/>
            </a:endParaRPr>
          </a:p>
        </p:txBody>
      </p:sp>
      <p:pic>
        <p:nvPicPr>
          <p:cNvPr id="7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29903" y="237563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696" y="2602921"/>
            <a:ext cx="6393698" cy="362309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9" name="TextBox 8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7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014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338970" y="537398"/>
            <a:ext cx="5787886" cy="1325563"/>
          </a:xfrm>
          <a:prstGeom prst="rect">
            <a:avLst/>
          </a:prstGeom>
        </p:spPr>
        <p:txBody>
          <a:bodyPr/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مقدمه: کیسه‌ی‌کلمات</a:t>
            </a:r>
            <a:endParaRPr lang="fa-IR" b="1" dirty="0"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1159" y="1989864"/>
            <a:ext cx="1001619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 smtClean="0">
                <a:cs typeface="B Nazanin" panose="00000400000000000000" pitchFamily="2" charset="-78"/>
              </a:rPr>
              <a:t>Bag of Words (</a:t>
            </a:r>
            <a:r>
              <a:rPr lang="en-US" sz="2400" dirty="0" err="1" smtClean="0">
                <a:cs typeface="B Nazanin" panose="00000400000000000000" pitchFamily="2" charset="-78"/>
              </a:rPr>
              <a:t>BoW</a:t>
            </a:r>
            <a:r>
              <a:rPr lang="en-US" sz="2400" dirty="0" smtClean="0">
                <a:cs typeface="B Nazanin" panose="00000400000000000000" pitchFamily="2" charset="-78"/>
              </a:rPr>
              <a:t>)</a:t>
            </a:r>
            <a:r>
              <a:rPr lang="fa-IR" sz="2400" dirty="0" smtClean="0">
                <a:cs typeface="B Nazanin" panose="00000400000000000000" pitchFamily="2" charset="-78"/>
              </a:rPr>
              <a:t> راهی برای نمایش داده‌ها در مباحث </a:t>
            </a:r>
            <a:r>
              <a:rPr lang="fa-IR" sz="2400" dirty="0">
                <a:cs typeface="B Nazanin" panose="00000400000000000000" pitchFamily="2" charset="-78"/>
              </a:rPr>
              <a:t>پردازش زبان </a:t>
            </a:r>
            <a:r>
              <a:rPr lang="fa-IR" sz="2400" dirty="0" smtClean="0">
                <a:cs typeface="B Nazanin" panose="00000400000000000000" pitchFamily="2" charset="-78"/>
              </a:rPr>
              <a:t>طبیعی و بازیابی اطلاعات.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هر سند متنی برداری از اعداد صحیح.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عدم رعایت اصول و قواعد گرامری.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 smtClean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تکرار </a:t>
            </a:r>
            <a:r>
              <a:rPr lang="fa-IR" sz="2400" dirty="0">
                <a:cs typeface="B Nazanin" panose="00000400000000000000" pitchFamily="2" charset="-78"/>
              </a:rPr>
              <a:t>کلمات </a:t>
            </a:r>
            <a:r>
              <a:rPr lang="fa-IR" sz="2400" dirty="0" smtClean="0">
                <a:cs typeface="B Nazanin" panose="00000400000000000000" pitchFamily="2" charset="-78"/>
              </a:rPr>
              <a:t>متمایز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به عنوان ویژگی.</a:t>
            </a:r>
            <a:endParaRPr lang="fa-IR" sz="2400" dirty="0">
              <a:cs typeface="B Nazanin" panose="00000400000000000000" pitchFamily="2" charset="-78"/>
            </a:endParaRP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97138" y="239042"/>
            <a:ext cx="1097280" cy="1097280"/>
          </a:xfrm>
          <a:prstGeom prst="ellipse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700" y="3839408"/>
            <a:ext cx="4582557" cy="165622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10" name="TextBox 9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8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536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2" y="3571910"/>
            <a:ext cx="5012636" cy="2948609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081088" y="156854"/>
            <a:ext cx="6063991" cy="1325563"/>
          </a:xfrm>
        </p:spPr>
        <p:txBody>
          <a:bodyPr/>
          <a:lstStyle/>
          <a:p>
            <a:pPr algn="ctr"/>
            <a:r>
              <a:rPr lang="fa-IR" b="1" dirty="0" smtClean="0">
                <a:cs typeface="B Nazanin" panose="00000400000000000000" pitchFamily="2" charset="-78"/>
              </a:rPr>
              <a:t>مقدمه</a:t>
            </a:r>
            <a:r>
              <a:rPr lang="en-US" b="1" dirty="0" smtClean="0">
                <a:cs typeface="B Nazanin" panose="00000400000000000000" pitchFamily="2" charset="-78"/>
              </a:rPr>
              <a:t>:</a:t>
            </a:r>
            <a:r>
              <a:rPr lang="fa-IR" b="1" dirty="0" smtClean="0">
                <a:cs typeface="B Nazanin" panose="00000400000000000000" pitchFamily="2" charset="-78"/>
              </a:rPr>
              <a:t>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MCMC</a:t>
            </a:r>
            <a:r>
              <a:rPr lang="fa-IR" b="1" dirty="0" smtClean="0">
                <a:cs typeface="B Nazanin" panose="00000400000000000000" pitchFamily="2" charset="-78"/>
              </a:rPr>
              <a:t> و </a:t>
            </a: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CD</a:t>
            </a:r>
            <a:endParaRPr lang="fa-IR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0017" y="2110154"/>
            <a:ext cx="962413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زنجیره‌ی مارکوف مونت </a:t>
            </a:r>
            <a:r>
              <a:rPr lang="fa-IR" sz="2400" dirty="0" smtClean="0">
                <a:cs typeface="B Nazanin" panose="00000400000000000000" pitchFamily="2" charset="-78"/>
              </a:rPr>
              <a:t>کارلو (</a:t>
            </a:r>
            <a:r>
              <a:rPr lang="en-US" sz="2400" dirty="0">
                <a:cs typeface="B Nazanin" panose="00000400000000000000" pitchFamily="2" charset="-78"/>
              </a:rPr>
              <a:t>Markov Chain Monte </a:t>
            </a:r>
            <a:r>
              <a:rPr lang="en-US" sz="2400" dirty="0" smtClean="0">
                <a:cs typeface="B Nazanin" panose="00000400000000000000" pitchFamily="2" charset="-78"/>
              </a:rPr>
              <a:t>Carlo</a:t>
            </a:r>
            <a:r>
              <a:rPr lang="fa-IR" sz="2400" dirty="0" smtClean="0">
                <a:cs typeface="B Nazanin" panose="00000400000000000000" pitchFamily="2" charset="-78"/>
              </a:rPr>
              <a:t>) یک روش تولید نمونه از توزیع‌های احتمالاتی.</a:t>
            </a:r>
          </a:p>
        </p:txBody>
      </p:sp>
      <p:pic>
        <p:nvPicPr>
          <p:cNvPr id="6" name="Picture Placeholder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6" r="7826"/>
          <a:stretch>
            <a:fillRect/>
          </a:stretch>
        </p:blipFill>
        <p:spPr>
          <a:xfrm>
            <a:off x="10316456" y="270995"/>
            <a:ext cx="1097280" cy="1097280"/>
          </a:xfrm>
          <a:prstGeom prst="ellipse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57739" y="3193774"/>
            <a:ext cx="979641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400" dirty="0" smtClean="0">
                <a:cs typeface="B Nazanin" panose="00000400000000000000" pitchFamily="2" charset="-78"/>
              </a:rPr>
              <a:t>الگوریتم </a:t>
            </a:r>
            <a:r>
              <a:rPr lang="fa-IR" sz="2400" dirty="0">
                <a:cs typeface="B Nazanin" panose="00000400000000000000" pitchFamily="2" charset="-78"/>
              </a:rPr>
              <a:t>واگرایی مقابله </a:t>
            </a:r>
            <a:r>
              <a:rPr lang="en-US" sz="2400" dirty="0">
                <a:cs typeface="B Nazanin" panose="00000400000000000000" pitchFamily="2" charset="-78"/>
              </a:rPr>
              <a:t>(Contrastive Divergence)</a:t>
            </a:r>
            <a:r>
              <a:rPr lang="fa-IR" sz="2400" dirty="0">
                <a:cs typeface="B Nazanin" panose="00000400000000000000" pitchFamily="2" charset="-78"/>
              </a:rPr>
              <a:t> </a:t>
            </a:r>
            <a:r>
              <a:rPr lang="fa-IR" sz="2400" dirty="0" smtClean="0">
                <a:cs typeface="B Nazanin" panose="00000400000000000000" pitchFamily="2" charset="-78"/>
              </a:rPr>
              <a:t>پیشنهاد توسط </a:t>
            </a:r>
            <a:r>
              <a:rPr lang="fa-IR" sz="2400" dirty="0">
                <a:cs typeface="B Nazanin" panose="00000400000000000000" pitchFamily="2" charset="-78"/>
              </a:rPr>
              <a:t>آقای هینتون سال 2002.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fa-IR" sz="2400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CD</a:t>
            </a:r>
            <a:r>
              <a:rPr lang="fa-IR" sz="2400" dirty="0">
                <a:cs typeface="B Nazanin" panose="00000400000000000000" pitchFamily="2" charset="-78"/>
              </a:rPr>
              <a:t> یک الگوریتم یادگیری تقریبی بیشینه‌سازی مورد انتظار.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5250" y="6432635"/>
            <a:ext cx="857250" cy="482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8" name="TextBox 7"/>
          <p:cNvSpPr txBox="1"/>
          <p:nvPr/>
        </p:nvSpPr>
        <p:spPr>
          <a:xfrm>
            <a:off x="215900" y="6488917"/>
            <a:ext cx="762000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2200" dirty="0">
                <a:solidFill>
                  <a:schemeClr val="bg1"/>
                </a:solidFill>
                <a:cs typeface="B Nazanin" panose="00000400000000000000" pitchFamily="2" charset="-78"/>
              </a:rPr>
              <a:t>9</a:t>
            </a:r>
            <a:r>
              <a:rPr lang="fa-IR" sz="2200" dirty="0" smtClean="0">
                <a:solidFill>
                  <a:schemeClr val="bg1"/>
                </a:solidFill>
                <a:cs typeface="B Nazanin" panose="00000400000000000000" pitchFamily="2" charset="-78"/>
              </a:rPr>
              <a:t>/43</a:t>
            </a:r>
            <a:endParaRPr lang="fa-IR" sz="22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612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99CADCB-0627-4DFE-9427-0571582701C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1826</Words>
  <Application>Microsoft Office PowerPoint</Application>
  <PresentationFormat>Widescreen</PresentationFormat>
  <Paragraphs>472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宋体</vt:lpstr>
      <vt:lpstr>Arial</vt:lpstr>
      <vt:lpstr>B Nazanin</vt:lpstr>
      <vt:lpstr>B Zar</vt:lpstr>
      <vt:lpstr>Calibri</vt:lpstr>
      <vt:lpstr>Calibri Light</vt:lpstr>
      <vt:lpstr>Cambria Math</vt:lpstr>
      <vt:lpstr>Franklin Gothic Medium Cond</vt:lpstr>
      <vt:lpstr>IranNastaliq</vt:lpstr>
      <vt:lpstr>Times New Roman</vt:lpstr>
      <vt:lpstr>XB Zar</vt:lpstr>
      <vt:lpstr>Zar</vt:lpstr>
      <vt:lpstr>Office Theme</vt:lpstr>
      <vt:lpstr>مدل‌سازی مشترک موضوع و احساس در داده‌های متنی با استفاده از شبکه‌های عصبی</vt:lpstr>
      <vt:lpstr>PowerPoint Presentation</vt:lpstr>
      <vt:lpstr>مقدمه</vt:lpstr>
      <vt:lpstr>مقدمه: تعریف مساله و انگیزه</vt:lpstr>
      <vt:lpstr>مقدمه: تعریف مساله و انگیزه</vt:lpstr>
      <vt:lpstr>PowerPoint Presentation</vt:lpstr>
      <vt:lpstr>PowerPoint Presentation</vt:lpstr>
      <vt:lpstr>PowerPoint Presentation</vt:lpstr>
      <vt:lpstr>مقدمه: MCMC و CD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با سپاس از توجه شما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2016-05-09T11:34:09Z</dcterms:created>
  <dcterms:modified xsi:type="dcterms:W3CDTF">2017-06-16T19:20:04Z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TC040144429991</vt:lpwstr>
  </property>
</Properties>
</file>